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6" r:id="rId5"/>
    <p:sldId id="262" r:id="rId6"/>
    <p:sldId id="265" r:id="rId7"/>
    <p:sldId id="263" r:id="rId8"/>
    <p:sldId id="264" r:id="rId9"/>
    <p:sldId id="267" r:id="rId10"/>
    <p:sldId id="270" r:id="rId11"/>
    <p:sldId id="271" r:id="rId12"/>
    <p:sldId id="272" r:id="rId13"/>
    <p:sldId id="275" r:id="rId14"/>
    <p:sldId id="27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B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39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69AA290-331F-4719-B058-FF86AC7DDC33}" type="datetimeFigureOut">
              <a:rPr lang="ar-JO" smtClean="0"/>
              <a:pPr/>
              <a:t>14/11/1437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D7FBF56-D0A8-4E59-BC1E-7C7A54BF0AFC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xmlns="" val="658637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AC784F-54ED-45B6-8EC3-4393187A214B}" type="datetimeFigureOut">
              <a:rPr lang="ar-JO" smtClean="0"/>
              <a:pPr/>
              <a:t>14/11/1437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FF7ACBA-EFCB-49E9-AC5F-51C3BE927746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xmlns="" val="218585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A75ADC-23B6-4386-A4E2-2C42BD8A8721}" type="datetime1">
              <a:rPr lang="ar-SA" smtClean="0"/>
              <a:pPr/>
              <a:t>14/11/1437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86DD34-BEB5-4E02-867C-550B1C1B634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60574-0106-4D93-8504-EAC41BE88949}" type="datetime1">
              <a:rPr lang="ar-SA" smtClean="0"/>
              <a:pPr/>
              <a:t>14/11/1437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6DD34-BEB5-4E02-867C-550B1C1B634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1029F-733E-4FD2-9737-B22820619B9F}" type="datetime1">
              <a:rPr lang="ar-SA" smtClean="0"/>
              <a:pPr/>
              <a:t>14/11/1437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6DD34-BEB5-4E02-867C-550B1C1B634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8D430-DD41-4BC1-80F8-66CE260612F9}" type="datetime1">
              <a:rPr lang="ar-SA" smtClean="0"/>
              <a:pPr/>
              <a:t>14/11/1437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6DD34-BEB5-4E02-867C-550B1C1B634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B1659-34F2-4335-AF63-AB718D10717E}" type="datetime1">
              <a:rPr lang="ar-SA" smtClean="0"/>
              <a:pPr/>
              <a:t>14/11/1437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6DD34-BEB5-4E02-867C-550B1C1B634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E7325-92B0-4FEC-945D-A59D65D9EAB7}" type="datetime1">
              <a:rPr lang="ar-SA" smtClean="0"/>
              <a:pPr/>
              <a:t>14/11/1437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6DD34-BEB5-4E02-867C-550B1C1B634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51102-3BA8-4CAB-AAD3-55D885A29B71}" type="datetime1">
              <a:rPr lang="ar-SA" smtClean="0"/>
              <a:pPr/>
              <a:t>14/11/1437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6DD34-BEB5-4E02-867C-550B1C1B634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6166A3-316C-42A2-AE27-DB201A7D6E5C}" type="datetime1">
              <a:rPr lang="ar-SA" smtClean="0"/>
              <a:pPr/>
              <a:t>14/11/1437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6DD34-BEB5-4E02-867C-550B1C1B634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1E709-9852-4D37-9912-C532479A1095}" type="datetime1">
              <a:rPr lang="ar-SA" smtClean="0"/>
              <a:pPr/>
              <a:t>14/11/1437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6DD34-BEB5-4E02-867C-550B1C1B634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2A0E8B-5BE6-4624-9FD0-856D076A4CE2}" type="datetime1">
              <a:rPr lang="ar-SA" smtClean="0"/>
              <a:pPr/>
              <a:t>14/11/1437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6DD34-BEB5-4E02-867C-550B1C1B634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42A15E-5588-46EC-A6CA-C780DB71098A}" type="datetime1">
              <a:rPr lang="ar-SA" smtClean="0"/>
              <a:pPr/>
              <a:t>14/11/1437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86DD34-BEB5-4E02-867C-550B1C1B634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88B8E3-3D93-4058-A0E7-D1EC679ACA6F}" type="datetime1">
              <a:rPr lang="ar-SA" smtClean="0"/>
              <a:pPr/>
              <a:t>14/11/1437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B86DD34-BEB5-4E02-867C-550B1C1B634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6172200" cy="3888432"/>
          </a:xfrm>
        </p:spPr>
        <p:txBody>
          <a:bodyPr>
            <a:noAutofit/>
          </a:bodyPr>
          <a:lstStyle/>
          <a:p>
            <a:pPr algn="ctr"/>
            <a:r>
              <a:rPr lang="ar-JO" sz="6600" dirty="0" smtClean="0">
                <a:solidFill>
                  <a:schemeClr val="bg2">
                    <a:lumMod val="25000"/>
                  </a:schemeClr>
                </a:solidFill>
              </a:rPr>
              <a:t>مركز الإبداع الأردني</a:t>
            </a:r>
            <a:r>
              <a:rPr lang="en-US" sz="4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4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ar-JO" sz="3200" dirty="0" smtClean="0">
                <a:solidFill>
                  <a:schemeClr val="bg2">
                    <a:lumMod val="25000"/>
                  </a:schemeClr>
                </a:solidFill>
              </a:rPr>
              <a:t>حاضنة الأعمال التكنولوجية 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ar-JO" sz="3200" dirty="0" smtClean="0">
                <a:solidFill>
                  <a:schemeClr val="bg2">
                    <a:lumMod val="25000"/>
                  </a:schemeClr>
                </a:solidFill>
              </a:rPr>
              <a:t>في جامعة فيلادلفيا</a:t>
            </a: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04665"/>
            <a:ext cx="1705347" cy="149376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DD34-BEB5-4E02-867C-550B1C1B634A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7467600" cy="3744416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ar-JO" dirty="0" smtClean="0"/>
              <a:t>إن يكون المشروع مبني على الابتكار وقابل للتطوير والتطبيق.</a:t>
            </a:r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ar-JO" dirty="0" smtClean="0"/>
              <a:t>توفر نموذج أولي للمشروع.</a:t>
            </a:r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ar-JO" dirty="0" smtClean="0"/>
              <a:t>إن يكون المشروع قابل للإنتاج والتسويق التجاري.</a:t>
            </a:r>
          </a:p>
          <a:p>
            <a:pPr lvl="0">
              <a:buFont typeface="Arial" pitchFamily="34" charset="0"/>
              <a:buChar char="•"/>
            </a:pPr>
            <a:r>
              <a:rPr lang="ar-JO" smtClean="0"/>
              <a:t>إن </a:t>
            </a:r>
            <a:r>
              <a:rPr lang="ar-JO" dirty="0" smtClean="0"/>
              <a:t>يعود المنتج بالنفع على الاقتصاد الوطني وان يؤدي إلى إيجاد فرص عمل جديدة. 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467600" cy="1143000"/>
          </a:xfrm>
        </p:spPr>
        <p:txBody>
          <a:bodyPr>
            <a:noAutofit/>
          </a:bodyPr>
          <a:lstStyle/>
          <a:p>
            <a:pPr lvl="0" algn="ctr"/>
            <a:r>
              <a:rPr lang="ar-JO" sz="4000" b="1" dirty="0" smtClean="0">
                <a:solidFill>
                  <a:schemeClr val="accent1">
                    <a:lumMod val="50000"/>
                  </a:schemeClr>
                </a:solidFill>
              </a:rPr>
              <a:t>شروط الانتساب للحاضنة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ar-JO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42" name="Picture 2" descr="C:\Documents and Settings\hzyoud\Desktop\الابداع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3"/>
            <a:ext cx="1584175" cy="1425349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DD34-BEB5-4E02-867C-550B1C1B634A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ar-JO" dirty="0" smtClean="0"/>
              <a:t>الاتصال الأولي </a:t>
            </a:r>
            <a:endParaRPr lang="en-US" dirty="0" smtClean="0"/>
          </a:p>
          <a:p>
            <a:pPr>
              <a:buNone/>
            </a:pPr>
            <a:r>
              <a:rPr lang="ar-JO" dirty="0" smtClean="0"/>
              <a:t>تقديم ملخص للمشروع لتوضيح الفكرة من خلال :</a:t>
            </a:r>
            <a:endParaRPr lang="en-US" dirty="0" smtClean="0"/>
          </a:p>
          <a:p>
            <a:pPr lvl="0"/>
            <a:r>
              <a:rPr lang="ar-JO" dirty="0" smtClean="0"/>
              <a:t>الاتصال الشخصي</a:t>
            </a:r>
            <a:endParaRPr lang="en-US" dirty="0" smtClean="0"/>
          </a:p>
          <a:p>
            <a:pPr lvl="0"/>
            <a:r>
              <a:rPr lang="ar-JO" dirty="0" smtClean="0"/>
              <a:t>البريد الالكتروني</a:t>
            </a:r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ar-JO" dirty="0" smtClean="0"/>
              <a:t>تعبئة استمارة تقديم مشروع وفق النموذج المعد لهذه الغاية.</a:t>
            </a:r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ar-JO" dirty="0" smtClean="0"/>
              <a:t>تقييم المشروع من خلال عرض تقديمي أمام إدارة المركز </a:t>
            </a:r>
          </a:p>
          <a:p>
            <a:pPr lvl="0">
              <a:buFont typeface="Arial" pitchFamily="34" charset="0"/>
              <a:buChar char="•"/>
            </a:pPr>
            <a:r>
              <a:rPr lang="ar-JO" dirty="0" smtClean="0"/>
              <a:t>في حال قبول المشروع يتم توقيع اتفاقية بين الطرفين.</a:t>
            </a:r>
            <a:endParaRPr lang="en-US" dirty="0" smtClean="0"/>
          </a:p>
          <a:p>
            <a:endParaRPr lang="ar-J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ar-JO" sz="4400" b="1" dirty="0" smtClean="0">
                <a:solidFill>
                  <a:schemeClr val="accent1">
                    <a:lumMod val="50000"/>
                  </a:schemeClr>
                </a:solidFill>
              </a:rPr>
              <a:t>مراحل قبول المشروع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ar-JO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266" name="Picture 2" descr="C:\Documents and Settings\hzyoud\Desktop\الابداع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1800199" cy="208823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DD34-BEB5-4E02-867C-550B1C1B634A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يقوم المحتضن في مركز الإبداع الأردني- حاضنة الأعمال التكنولوجية في جامعة فيلادلفيا بتطوير مشروعه طوال فترة زمنية تعتمد على:</a:t>
            </a:r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ar-SA" dirty="0" smtClean="0"/>
              <a:t>نوع المشروع.</a:t>
            </a:r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ar-SA" dirty="0" smtClean="0"/>
              <a:t>التقدم الذي يحرزه في العمل.</a:t>
            </a:r>
            <a:endParaRPr lang="en-US" dirty="0" smtClean="0"/>
          </a:p>
          <a:p>
            <a:endParaRPr lang="ar-J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ar-JO" sz="4400" b="1" dirty="0" smtClean="0">
                <a:solidFill>
                  <a:schemeClr val="accent1">
                    <a:lumMod val="50000"/>
                  </a:schemeClr>
                </a:solidFill>
              </a:rPr>
              <a:t>مدة احتضان المشروع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ar-JO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290" name="Picture 2" descr="C:\Documents and Settings\hzyoud\Desktop\الابداع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1807493" cy="15121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DD34-BEB5-4E02-867C-550B1C1B634A}" type="slidenum">
              <a:rPr lang="ar-SA" smtClean="0"/>
              <a:pPr/>
              <a:t>12</a:t>
            </a:fld>
            <a:endParaRPr lang="ar-SA"/>
          </a:p>
        </p:txBody>
      </p:sp>
      <p:pic>
        <p:nvPicPr>
          <p:cNvPr id="6" name="Picture 5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4077072"/>
            <a:ext cx="2885306" cy="1914525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556792"/>
            <a:ext cx="7467600" cy="48737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u="sng" cap="small" dirty="0" smtClean="0"/>
              <a:t> </a:t>
            </a:r>
            <a:r>
              <a:rPr lang="ar-JO" b="1" u="sng" cap="small" dirty="0" smtClean="0"/>
              <a:t>مجموعة طلال أبو غزالة الدولية</a:t>
            </a:r>
          </a:p>
          <a:p>
            <a:pPr lvl="0"/>
            <a:endParaRPr lang="ar-JO" cap="small" dirty="0" smtClean="0"/>
          </a:p>
          <a:p>
            <a:pPr lvl="0"/>
            <a:endParaRPr lang="ar-JO" b="1" u="sng" cap="small" dirty="0" smtClean="0"/>
          </a:p>
          <a:p>
            <a:pPr lvl="0"/>
            <a:endParaRPr lang="ar-JO" b="1" u="sng" cap="small" dirty="0" smtClean="0"/>
          </a:p>
          <a:p>
            <a:pPr lvl="0"/>
            <a:r>
              <a:rPr lang="ar-JO" b="1" u="sng" cap="small" dirty="0" smtClean="0"/>
              <a:t>المجلس الأعلى للعلوم والتكنولوجيا</a:t>
            </a:r>
          </a:p>
          <a:p>
            <a:pPr lvl="0"/>
            <a:endParaRPr lang="ar-JO" b="1" u="sng" cap="small" dirty="0" smtClean="0"/>
          </a:p>
          <a:p>
            <a:pPr lvl="0"/>
            <a:endParaRPr lang="ar-JO" b="1" u="sng" dirty="0" smtClean="0"/>
          </a:p>
          <a:p>
            <a:pPr lvl="0"/>
            <a:endParaRPr lang="ar-JO" b="1" u="sng" dirty="0" smtClean="0"/>
          </a:p>
          <a:p>
            <a:pPr lvl="0"/>
            <a:r>
              <a:rPr lang="ar-SA" b="1" u="sng" dirty="0" smtClean="0"/>
              <a:t>المؤسسة الأردنية لتطوير المشاريع الاقتصادية </a:t>
            </a:r>
            <a:r>
              <a:rPr lang="en-GB" b="1" u="sng" dirty="0" smtClean="0"/>
              <a:t>(JEDCO)</a:t>
            </a:r>
            <a:endParaRPr lang="en-US" dirty="0" smtClean="0"/>
          </a:p>
          <a:p>
            <a:endParaRPr lang="ar-JO" dirty="0" smtClean="0"/>
          </a:p>
          <a:p>
            <a:pPr lvl="0"/>
            <a:endParaRPr lang="ar-JO" b="1" u="sng" cap="small" dirty="0" smtClean="0"/>
          </a:p>
          <a:p>
            <a:pPr lvl="0"/>
            <a:endParaRPr lang="ar-JO" b="1" u="sng" cap="small" dirty="0" smtClean="0"/>
          </a:p>
          <a:p>
            <a:pPr lvl="0"/>
            <a:endParaRPr lang="ar-JO" b="1" u="sng" cap="small" dirty="0" smtClean="0"/>
          </a:p>
          <a:p>
            <a:pPr lvl="0"/>
            <a:r>
              <a:rPr lang="ar-JO" b="1" u="sng" cap="small" dirty="0" smtClean="0"/>
              <a:t>جمعية </a:t>
            </a:r>
            <a:r>
              <a:rPr lang="ar-JO" b="1" u="sng" cap="small" dirty="0" err="1" smtClean="0"/>
              <a:t>ابداع</a:t>
            </a:r>
            <a:r>
              <a:rPr lang="ar-JO" b="1" u="sng" cap="small" dirty="0" smtClean="0"/>
              <a:t> </a:t>
            </a:r>
            <a:endParaRPr lang="en-US" cap="small" dirty="0" smtClean="0"/>
          </a:p>
          <a:p>
            <a:endParaRPr lang="ar-J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</a:rPr>
              <a:t>شركائنا</a:t>
            </a: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pic>
        <p:nvPicPr>
          <p:cNvPr id="3074" name="Picture 2" descr="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18002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لوجو المجلس الأعلى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780928"/>
            <a:ext cx="18002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المؤسسة الاردنية لتطوير المشاري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149080"/>
            <a:ext cx="194421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جمعية ابداع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4941168"/>
            <a:ext cx="2376264" cy="160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C:\Documents and Settings\hzyoud\Desktop\الابداع\untitle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188640"/>
            <a:ext cx="1440160" cy="887235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DD34-BEB5-4E02-867C-550B1C1B634A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04401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JO" sz="9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ar-JO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شكراً لحسن استماعكم</a:t>
            </a:r>
            <a:endParaRPr lang="ar-JO" sz="5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DD34-BEB5-4E02-867C-550B1C1B634A}" type="slidenum">
              <a:rPr lang="ar-SA" smtClean="0"/>
              <a:pPr/>
              <a:t>14</a:t>
            </a:fld>
            <a:endParaRPr lang="ar-SA"/>
          </a:p>
        </p:txBody>
      </p:sp>
      <p:pic>
        <p:nvPicPr>
          <p:cNvPr id="6" name="Picture 2" descr="C:\Documents and Settings\hzyoud\Desktop\الابداع\untitled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9512" y="404664"/>
            <a:ext cx="1942643" cy="12961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1484784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ar-SA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ar-SA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ar-SA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ar-JO" dirty="0" smtClean="0">
                <a:solidFill>
                  <a:schemeClr val="bg2">
                    <a:lumMod val="10000"/>
                  </a:schemeClr>
                </a:solidFill>
              </a:rPr>
              <a:t>أسس مركز الإبداع الأردني - حاضنة الأعمال التكنولوجية في جامعة فيلادلفيا عام (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2006</a:t>
            </a:r>
            <a:r>
              <a:rPr lang="ar-JO" dirty="0" smtClean="0">
                <a:solidFill>
                  <a:schemeClr val="bg2">
                    <a:lumMod val="10000"/>
                  </a:schemeClr>
                </a:solidFill>
              </a:rPr>
              <a:t>) من خلال المبادرة المشتركة بين جامعة فيلادلفيا والمشروع الأوروبي الأردني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EJADA</a:t>
            </a:r>
            <a:r>
              <a:rPr lang="ar-JO" dirty="0" smtClean="0">
                <a:solidFill>
                  <a:schemeClr val="bg2">
                    <a:lumMod val="10000"/>
                  </a:schemeClr>
                </a:solidFill>
              </a:rPr>
              <a:t> والمؤسسة الأردنية لتطوير المشاريع الاقتصادية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JEDCO </a:t>
            </a:r>
            <a:endParaRPr lang="ar-SA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ar-JO" sz="4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تأسيس مركز الإبداع الأردني</a:t>
            </a:r>
            <a:endParaRPr lang="ar-SA" sz="4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hzyoud\Desktop\الابداع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1152128" cy="102416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DD34-BEB5-4E02-867C-550B1C1B634A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ar-JO" sz="2800" b="1" u="sng" dirty="0" smtClean="0">
                <a:solidFill>
                  <a:schemeClr val="bg2">
                    <a:lumMod val="25000"/>
                  </a:schemeClr>
                </a:solidFill>
              </a:rPr>
              <a:t>رسالة المركز</a:t>
            </a: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rtl="0">
              <a:buNone/>
            </a:pPr>
            <a:r>
              <a:rPr lang="ar-SA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SA" sz="2800" dirty="0" smtClean="0">
                <a:solidFill>
                  <a:schemeClr val="bg2">
                    <a:lumMod val="10000"/>
                  </a:schemeClr>
                </a:solidFill>
              </a:rPr>
              <a:t>دعم المشاريع الإبداعية والريادية </a:t>
            </a:r>
            <a:r>
              <a:rPr lang="ar-JO" sz="2800" dirty="0" smtClean="0">
                <a:solidFill>
                  <a:schemeClr val="bg2">
                    <a:lumMod val="10000"/>
                  </a:schemeClr>
                </a:solidFill>
              </a:rPr>
              <a:t>وتحويلها إلى منتجات استثمارية في كيانات اقتصادية قابلة للتسويق  ومنافسة في السوق المحلي والدولي مما يساهم في  توفير فرص عمل للشباب ودفع عجلة الاقتصاد الوطني</a:t>
            </a:r>
            <a:r>
              <a:rPr lang="ar-JO" sz="2800" dirty="0" smtClean="0"/>
              <a:t>.</a:t>
            </a:r>
            <a:endParaRPr lang="en-US" sz="2800" dirty="0"/>
          </a:p>
        </p:txBody>
      </p:sp>
      <p:pic>
        <p:nvPicPr>
          <p:cNvPr id="2050" name="Picture 2" descr="C:\Documents and Settings\hzyoud\Desktop\الابداع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67544" y="404664"/>
            <a:ext cx="1728192" cy="1368152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DD34-BEB5-4E02-867C-550B1C1B634A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ar-SA" sz="2800" b="1" u="sng" dirty="0" smtClean="0">
                <a:solidFill>
                  <a:schemeClr val="accent2">
                    <a:lumMod val="50000"/>
                  </a:schemeClr>
                </a:solidFill>
              </a:rPr>
              <a:t>خدمات مكتبية</a:t>
            </a:r>
            <a:r>
              <a:rPr lang="ar-JO" sz="2800" b="1" u="sng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ar-SA" sz="2800" dirty="0" smtClean="0">
                <a:solidFill>
                  <a:schemeClr val="accent1">
                    <a:lumMod val="50000"/>
                  </a:schemeClr>
                </a:solidFill>
              </a:rPr>
              <a:t>مكتب مجهز بحاسوب شخصي وهاتف 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ar-SA" sz="2800" dirty="0" smtClean="0">
                <a:solidFill>
                  <a:schemeClr val="accent1">
                    <a:lumMod val="50000"/>
                  </a:schemeClr>
                </a:solidFill>
              </a:rPr>
              <a:t>خدمات السكرتارية والتصوير والفاكس والطباعة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ar-SA" sz="2800" dirty="0" smtClean="0">
                <a:solidFill>
                  <a:schemeClr val="accent1">
                    <a:lumMod val="50000"/>
                  </a:schemeClr>
                </a:solidFill>
              </a:rPr>
              <a:t>غرفة الاجتماعات</a:t>
            </a:r>
            <a:endParaRPr lang="ar-JO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None/>
            </a:pPr>
            <a:endParaRPr lang="en-US" sz="2800" dirty="0" smtClean="0"/>
          </a:p>
          <a:p>
            <a:pPr lvl="0">
              <a:buNone/>
            </a:pPr>
            <a:endParaRPr lang="ar-JO" dirty="0" smtClean="0"/>
          </a:p>
          <a:p>
            <a:pPr>
              <a:buNone/>
            </a:pPr>
            <a:endParaRPr lang="en-US" dirty="0" smtClean="0"/>
          </a:p>
          <a:p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JO" sz="4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خدماتنا</a:t>
            </a:r>
            <a:endParaRPr lang="ar-SA" sz="4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hzyoud\Desktop\الابداع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1872208" cy="1549414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DD34-BEB5-4E02-867C-550B1C1B634A}" type="slidenum">
              <a:rPr lang="ar-SA" smtClean="0"/>
              <a:pPr/>
              <a:t>4</a:t>
            </a:fld>
            <a:endParaRPr lang="ar-SA"/>
          </a:p>
        </p:txBody>
      </p:sp>
      <p:pic>
        <p:nvPicPr>
          <p:cNvPr id="6" name="Picture 5" descr="stock-vector-black-and-white-vector-illustration-of-business-meeting-1343571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797152"/>
            <a:ext cx="3240360" cy="1752982"/>
          </a:xfrm>
          <a:prstGeom prst="rect">
            <a:avLst/>
          </a:prstGeom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1600" y="1340768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ar-JO" b="1" u="sng" dirty="0" smtClean="0">
                <a:solidFill>
                  <a:schemeClr val="accent2">
                    <a:lumMod val="50000"/>
                  </a:schemeClr>
                </a:solidFill>
              </a:rPr>
              <a:t>2.</a:t>
            </a:r>
            <a:r>
              <a:rPr lang="ar-SA" b="1" u="sng" dirty="0" smtClean="0">
                <a:solidFill>
                  <a:schemeClr val="accent2">
                    <a:lumMod val="50000"/>
                  </a:schemeClr>
                </a:solidFill>
              </a:rPr>
              <a:t> خدمات الأعمال: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ar-JO" dirty="0" smtClean="0">
                <a:solidFill>
                  <a:schemeClr val="tx2">
                    <a:lumMod val="75000"/>
                  </a:schemeClr>
                </a:solidFill>
              </a:rPr>
              <a:t>إعداد دراسة الجدوى الاقتصادية للمشروع</a:t>
            </a:r>
            <a:r>
              <a:rPr lang="ar-JO" b="1" dirty="0" smtClean="0">
                <a:solidFill>
                  <a:schemeClr val="tx2">
                    <a:lumMod val="75000"/>
                  </a:schemeClr>
                </a:solidFill>
              </a:rPr>
              <a:t> .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JO" dirty="0" smtClean="0">
                <a:solidFill>
                  <a:schemeClr val="tx2">
                    <a:lumMod val="75000"/>
                  </a:schemeClr>
                </a:solidFill>
              </a:rPr>
              <a:t>   يتولى مركز الإبداع في جامعة فيلادلفيا إعداد دراسة الجدوى الاقتصادية للمشروع  من خلال ارتباطاته مع مؤسسات لديها الخبرة في هذا المجال بما يتوافق مع وضع السوق ومتطلبات المشروع فنياً ومالياً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وضع خطة عمل للمشروع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التخطيط المالي للمشروع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وضع استراتيجيات التسويق والاتصال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تأسيس الشركة وتسجيلها.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ar-JO" dirty="0"/>
          </a:p>
        </p:txBody>
      </p:sp>
      <p:pic>
        <p:nvPicPr>
          <p:cNvPr id="5122" name="Picture 2" descr="C:\Documents and Settings\hzyoud\Desktop\الابداع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1512168" cy="1858976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DD34-BEB5-4E02-867C-550B1C1B634A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87624" y="620688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JO" b="1" u="sng" dirty="0" smtClean="0">
                <a:solidFill>
                  <a:schemeClr val="accent2">
                    <a:lumMod val="50000"/>
                  </a:schemeClr>
                </a:solidFill>
              </a:rPr>
              <a:t>3.</a:t>
            </a:r>
            <a:r>
              <a:rPr lang="ar-SA" b="1" u="sng" dirty="0" smtClean="0">
                <a:solidFill>
                  <a:schemeClr val="accent2">
                    <a:lumMod val="50000"/>
                  </a:schemeClr>
                </a:solidFill>
              </a:rPr>
              <a:t> الخدمات الفنية: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مرافق الجامعة: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الموارد البشرية من أصحاب الخبرة والكفاءة.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مختبرات </a:t>
            </a:r>
            <a:r>
              <a:rPr lang="ar-JO" dirty="0" smtClean="0">
                <a:solidFill>
                  <a:schemeClr val="tx2">
                    <a:lumMod val="75000"/>
                  </a:schemeClr>
                </a:solidFill>
              </a:rPr>
              <a:t>لمعظم التخصصات.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المراسم الهندسية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المشاغل الهندسية </a:t>
            </a:r>
            <a:endParaRPr lang="ar-JO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buNone/>
            </a:pPr>
            <a:endParaRPr lang="ar-JO" dirty="0" smtClean="0"/>
          </a:p>
          <a:p>
            <a:pPr>
              <a:buNone/>
            </a:pPr>
            <a:r>
              <a:rPr lang="ar-JO" b="1" u="sng" dirty="0" smtClean="0">
                <a:solidFill>
                  <a:schemeClr val="accent2">
                    <a:lumMod val="50000"/>
                  </a:schemeClr>
                </a:solidFill>
              </a:rPr>
              <a:t>4. </a:t>
            </a:r>
            <a:r>
              <a:rPr lang="ar-SA" b="1" u="sng" dirty="0" smtClean="0">
                <a:solidFill>
                  <a:schemeClr val="accent2">
                    <a:lumMod val="50000"/>
                  </a:schemeClr>
                </a:solidFill>
              </a:rPr>
              <a:t>التدريب: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 </a:t>
            </a:r>
            <a:r>
              <a:rPr lang="ar-JO" dirty="0" smtClean="0">
                <a:solidFill>
                  <a:schemeClr val="tx2">
                    <a:lumMod val="75000"/>
                  </a:schemeClr>
                </a:solidFill>
              </a:rPr>
              <a:t>يقوم المركز بتدريب الرياديين على كل ما تتطلبه مسيرة العمل بالمشروع وتأهيلهم من حيث تطوير روح الريادة والإبداع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endParaRPr lang="ar-SA" dirty="0"/>
          </a:p>
        </p:txBody>
      </p:sp>
      <p:pic>
        <p:nvPicPr>
          <p:cNvPr id="6146" name="Picture 2" descr="C:\Documents and Settings\hzyoud\Desktop\الابداع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959779" cy="1584176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DD34-BEB5-4E02-867C-550B1C1B634A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87624" y="908720"/>
            <a:ext cx="7467600" cy="4873752"/>
          </a:xfrm>
        </p:spPr>
        <p:txBody>
          <a:bodyPr>
            <a:normAutofit/>
          </a:bodyPr>
          <a:lstStyle/>
          <a:p>
            <a:pPr marL="624078" indent="-514350">
              <a:buAutoNum type="arabicPeriod" startAt="5"/>
            </a:pPr>
            <a:r>
              <a:rPr lang="ar-JO" b="1" u="sng" dirty="0" smtClean="0">
                <a:solidFill>
                  <a:schemeClr val="accent2">
                    <a:lumMod val="50000"/>
                  </a:schemeClr>
                </a:solidFill>
              </a:rPr>
              <a:t>الدعم المالي:</a:t>
            </a:r>
          </a:p>
          <a:p>
            <a:pPr marL="624078" indent="-514350">
              <a:buAutoNum type="arabicPeriod" startAt="5"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حيث أن تنفيذ المشروعات يعتمد على التمويل فإن من الأهداف الأساسية </a:t>
            </a:r>
            <a:r>
              <a:rPr lang="ar-SA" dirty="0" err="1" smtClean="0">
                <a:solidFill>
                  <a:schemeClr val="tx2">
                    <a:lumMod val="75000"/>
                  </a:schemeClr>
                </a:solidFill>
              </a:rPr>
              <a:t>لل</a:t>
            </a:r>
            <a:r>
              <a:rPr lang="ar-JO" dirty="0" smtClean="0">
                <a:solidFill>
                  <a:schemeClr val="tx2">
                    <a:lumMod val="75000"/>
                  </a:schemeClr>
                </a:solidFill>
              </a:rPr>
              <a:t>مركز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 ربط أصحاب المشروعات بمؤسسات التمويل المحلية والدولية إن أمكن وفتح قنوات اتصال بينهم، وتقديم الاستشارات في هذا المجال وبالتالي العمل على ربط الرياديين بالمؤسسات والجهات التمويلية.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endParaRPr lang="ar-SA" dirty="0"/>
          </a:p>
        </p:txBody>
      </p:sp>
      <p:pic>
        <p:nvPicPr>
          <p:cNvPr id="7170" name="Picture 2" descr="C:\Documents and Settings\hzyoud\Desktop\الابداع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332657"/>
            <a:ext cx="1512168" cy="146605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DD34-BEB5-4E02-867C-550B1C1B634A}" type="slidenum">
              <a:rPr lang="ar-SA" smtClean="0"/>
              <a:pPr/>
              <a:t>7</a:t>
            </a:fld>
            <a:endParaRPr lang="ar-SA"/>
          </a:p>
        </p:txBody>
      </p:sp>
      <p:pic>
        <p:nvPicPr>
          <p:cNvPr id="5" name="Picture 4" descr="gdgd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3933056"/>
            <a:ext cx="3744416" cy="2281436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404664"/>
            <a:ext cx="7467600" cy="61206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ar-SA" b="1" u="sng" dirty="0" smtClean="0">
                <a:solidFill>
                  <a:schemeClr val="accent2">
                    <a:lumMod val="50000"/>
                  </a:schemeClr>
                </a:solidFill>
              </a:rPr>
              <a:t>6- الدعم الاستشاري للمحتضنين:</a:t>
            </a:r>
            <a:endParaRPr lang="ar-JO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ar-JO" b="1" u="sng" dirty="0" smtClean="0">
                <a:solidFill>
                  <a:schemeClr val="tx2">
                    <a:lumMod val="50000"/>
                  </a:schemeClr>
                </a:solidFill>
              </a:rPr>
              <a:t>استشارات تسويقية</a:t>
            </a:r>
            <a:endParaRPr lang="en-US" sz="2000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إعداد الخطة التسويقية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كيف تطور منتجك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مهارات التفاوض مع المستثمرين وأصحاب الشركات.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مهارات البيع</a:t>
            </a:r>
          </a:p>
          <a:p>
            <a:pPr lvl="0"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ar-JO" b="1" u="sng" dirty="0" smtClean="0">
                <a:solidFill>
                  <a:schemeClr val="tx2">
                    <a:lumMod val="50000"/>
                  </a:schemeClr>
                </a:solidFill>
              </a:rPr>
              <a:t>استشارات قانونية</a:t>
            </a:r>
            <a:endParaRPr lang="en-US" sz="2000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الإجراءات القانونية لبيع فكرة المشروع أو المنتج.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الإجراءات القانونية لفتح شركة.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كيفية تسجيل العلامة التجارية وحمايتها.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كيفية التعامل مع المناقصات.</a:t>
            </a:r>
          </a:p>
          <a:p>
            <a:pPr lvl="0">
              <a:buFont typeface="Arial" pitchFamily="34" charset="0"/>
              <a:buChar char="•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ar-JO" b="1" u="sng" dirty="0" smtClean="0">
                <a:solidFill>
                  <a:schemeClr val="tx2">
                    <a:lumMod val="50000"/>
                  </a:schemeClr>
                </a:solidFill>
              </a:rPr>
              <a:t>استشارات فنية</a:t>
            </a:r>
            <a:endParaRPr lang="en-US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    من المتوقع للشركات المحتضنة أن تواجه العديد من المشاكل الفنية </a:t>
            </a:r>
            <a:r>
              <a:rPr lang="ar-JO" dirty="0" err="1" smtClean="0">
                <a:solidFill>
                  <a:schemeClr val="tx2">
                    <a:lumMod val="50000"/>
                  </a:schemeClr>
                </a:solidFill>
              </a:rPr>
              <a:t>و</a:t>
            </a: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 التنظيمية </a:t>
            </a:r>
            <a:r>
              <a:rPr lang="ar-JO" dirty="0" err="1" smtClean="0">
                <a:solidFill>
                  <a:schemeClr val="tx2">
                    <a:lumMod val="50000"/>
                  </a:schemeClr>
                </a:solidFill>
              </a:rPr>
              <a:t>و</a:t>
            </a: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 التي تستهلك الكثير من الوقت </a:t>
            </a:r>
            <a:r>
              <a:rPr lang="ar-JO" dirty="0" err="1" smtClean="0">
                <a:solidFill>
                  <a:schemeClr val="tx2">
                    <a:lumMod val="50000"/>
                  </a:schemeClr>
                </a:solidFill>
              </a:rPr>
              <a:t>و</a:t>
            </a: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 الجهد. ومن هذا المنطلق تقدم الحاضنة </a:t>
            </a:r>
            <a:r>
              <a:rPr lang="ar-JO" dirty="0" err="1" smtClean="0">
                <a:solidFill>
                  <a:schemeClr val="tx2">
                    <a:lumMod val="50000"/>
                  </a:schemeClr>
                </a:solidFill>
              </a:rPr>
              <a:t>لمنتسبيها</a:t>
            </a: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 الدعم الاستشاري لأي من المشاكل التي يواجهها المنتسبون من خلال تزويدهم بخبراء لحل مشاكلهم بسرعة كبيرة وبجودة عالية لما تتمتع </a:t>
            </a:r>
            <a:r>
              <a:rPr lang="ar-JO" dirty="0" err="1" smtClean="0">
                <a:solidFill>
                  <a:schemeClr val="tx2">
                    <a:lumMod val="50000"/>
                  </a:schemeClr>
                </a:solidFill>
              </a:rPr>
              <a:t>به</a:t>
            </a: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 جامعة فيلادلفيا من كادر أكاديمي متميز وأقسام متخصصة. 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ar-JO" dirty="0" smtClean="0"/>
              <a:t> </a:t>
            </a:r>
            <a:endParaRPr lang="en-US" sz="2000" dirty="0" smtClean="0"/>
          </a:p>
          <a:p>
            <a:pPr>
              <a:buNone/>
            </a:pPr>
            <a:r>
              <a:rPr lang="ar-JO" dirty="0" smtClean="0"/>
              <a:t> </a:t>
            </a:r>
            <a:endParaRPr lang="en-US" sz="2000" dirty="0" smtClean="0"/>
          </a:p>
          <a:p>
            <a:pPr lvl="1"/>
            <a:endParaRPr lang="ar-SA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194" name="Picture 2" descr="C:\Documents and Settings\hzyoud\Desktop\الابداع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7"/>
            <a:ext cx="1728192" cy="18002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DD34-BEB5-4E02-867C-550B1C1B634A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07704" y="1268760"/>
            <a:ext cx="6747520" cy="45137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JO" b="1" u="sng" dirty="0" smtClean="0">
                <a:solidFill>
                  <a:schemeClr val="accent2">
                    <a:lumMod val="50000"/>
                  </a:schemeClr>
                </a:solidFill>
              </a:rPr>
              <a:t>7- خدمات ما بعد تنفيذ المشروع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ar-SA" dirty="0" smtClean="0"/>
              <a:t>متابعة المشروعات عن طريق الزيارات الميدانية الدورية للتأكد من نجاحها</a:t>
            </a:r>
            <a:r>
              <a:rPr lang="en-GB" dirty="0" smtClean="0"/>
              <a:t>.</a:t>
            </a:r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ar-SA" dirty="0" smtClean="0"/>
              <a:t>تقديم الأفكار والمعلومات والاستشارات اللازمة للمحافظة على استمرارية المشروع وتطويره</a:t>
            </a:r>
            <a:r>
              <a:rPr lang="en-GB" dirty="0" smtClean="0"/>
              <a:t>.</a:t>
            </a:r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ar-SA" dirty="0" smtClean="0"/>
              <a:t>تحسين مهارات الرياديين والعاملين فنياً للوصول لمختلف شرائح المجتمع وضمان نجاح المشروع</a:t>
            </a:r>
            <a:r>
              <a:rPr lang="en-GB" dirty="0" smtClean="0"/>
              <a:t>.</a:t>
            </a:r>
            <a:endParaRPr lang="en-US" dirty="0" smtClean="0"/>
          </a:p>
          <a:p>
            <a:pPr>
              <a:buNone/>
            </a:pPr>
            <a:endParaRPr lang="ar-JO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218" name="Picture 2" descr="C:\Documents and Settings\hzyoud\Desktop\الابداع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9"/>
            <a:ext cx="1800200" cy="1584176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DD34-BEB5-4E02-867C-550B1C1B634A}" type="slidenum">
              <a:rPr lang="ar-SA" smtClean="0"/>
              <a:pPr/>
              <a:t>9</a:t>
            </a:fld>
            <a:endParaRPr lang="ar-SA"/>
          </a:p>
        </p:txBody>
      </p:sp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789040"/>
            <a:ext cx="3096344" cy="2143125"/>
          </a:xfrm>
          <a:prstGeom prst="rect">
            <a:avLst/>
          </a:prstGeom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516</TotalTime>
  <Words>493</Words>
  <Application>Microsoft Office PowerPoint</Application>
  <PresentationFormat>On-screen Show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مركز الإبداع الأردني حاضنة الأعمال التكنولوجية  في جامعة فيلادلفيا</vt:lpstr>
      <vt:lpstr>تأسيس مركز الإبداع الأردني</vt:lpstr>
      <vt:lpstr>Slide 3</vt:lpstr>
      <vt:lpstr>خدماتنا</vt:lpstr>
      <vt:lpstr>Slide 5</vt:lpstr>
      <vt:lpstr>Slide 6</vt:lpstr>
      <vt:lpstr>Slide 7</vt:lpstr>
      <vt:lpstr>Slide 8</vt:lpstr>
      <vt:lpstr>Slide 9</vt:lpstr>
      <vt:lpstr>شروط الانتساب للحاضنة </vt:lpstr>
      <vt:lpstr>مراحل قبول المشروع </vt:lpstr>
      <vt:lpstr>مدة احتضان المشروع </vt:lpstr>
      <vt:lpstr>شركائنا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Zyoud Laptop</dc:creator>
  <cp:lastModifiedBy>Ruba Al-Armouti</cp:lastModifiedBy>
  <cp:revision>127</cp:revision>
  <dcterms:created xsi:type="dcterms:W3CDTF">2015-02-21T14:20:14Z</dcterms:created>
  <dcterms:modified xsi:type="dcterms:W3CDTF">2016-08-17T08:52:59Z</dcterms:modified>
</cp:coreProperties>
</file>