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1"/>
  </p:notesMasterIdLst>
  <p:sldIdLst>
    <p:sldId id="29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4" r:id="rId15"/>
    <p:sldId id="277" r:id="rId16"/>
    <p:sldId id="278" r:id="rId17"/>
    <p:sldId id="280" r:id="rId18"/>
    <p:sldId id="281" r:id="rId19"/>
    <p:sldId id="282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DFC53-092B-488C-A79E-F1A9D9AF6AFF}" type="doc">
      <dgm:prSet loTypeId="urn:microsoft.com/office/officeart/2005/8/layout/radial1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AD6A22A-5E30-4282-B9C6-97DBB26016FD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437B4B5F-D37B-4FD3-91AD-AF10FEEF637A}" type="parTrans" cxnId="{7319B593-A915-49AF-A004-86510F794480}">
      <dgm:prSet/>
      <dgm:spPr/>
      <dgm:t>
        <a:bodyPr/>
        <a:lstStyle/>
        <a:p>
          <a:endParaRPr lang="en-US"/>
        </a:p>
      </dgm:t>
    </dgm:pt>
    <dgm:pt modelId="{60EF8D77-A380-4AC3-B791-364E2B020CC9}" type="sibTrans" cxnId="{7319B593-A915-49AF-A004-86510F794480}">
      <dgm:prSet/>
      <dgm:spPr/>
      <dgm:t>
        <a:bodyPr/>
        <a:lstStyle/>
        <a:p>
          <a:endParaRPr lang="en-US"/>
        </a:p>
      </dgm:t>
    </dgm:pt>
    <dgm:pt modelId="{0FC1476D-714F-4BA3-8C36-A736B5349D35}">
      <dgm:prSet phldrT="[Text]"/>
      <dgm:spPr/>
      <dgm:t>
        <a:bodyPr/>
        <a:lstStyle/>
        <a:p>
          <a:r>
            <a:rPr lang="en-US" spc="-10" dirty="0" smtClean="0">
              <a:latin typeface="Cambria" panose="02040503050406030204" pitchFamily="18" charset="0"/>
              <a:ea typeface="Cambria" panose="02040503050406030204" pitchFamily="18" charset="0"/>
            </a:rPr>
            <a:t>Histogram</a:t>
          </a:r>
          <a:endParaRPr lang="en-US" dirty="0"/>
        </a:p>
      </dgm:t>
    </dgm:pt>
    <dgm:pt modelId="{9DBA63CD-D223-4F00-BAFB-243E9079DEF4}" type="parTrans" cxnId="{82708829-098B-4A18-8B3D-78D86D3A3273}">
      <dgm:prSet/>
      <dgm:spPr/>
      <dgm:t>
        <a:bodyPr/>
        <a:lstStyle/>
        <a:p>
          <a:endParaRPr lang="en-US"/>
        </a:p>
      </dgm:t>
    </dgm:pt>
    <dgm:pt modelId="{565034B9-2C93-42DD-BFAB-7EEA33FDA9F5}" type="sibTrans" cxnId="{82708829-098B-4A18-8B3D-78D86D3A3273}">
      <dgm:prSet/>
      <dgm:spPr/>
      <dgm:t>
        <a:bodyPr/>
        <a:lstStyle/>
        <a:p>
          <a:endParaRPr lang="en-US"/>
        </a:p>
      </dgm:t>
    </dgm:pt>
    <dgm:pt modelId="{6F0A7659-F40E-480E-82C8-418407046815}">
      <dgm:prSet phldrT="[Text]"/>
      <dgm:spPr/>
      <dgm:t>
        <a:bodyPr/>
        <a:lstStyle/>
        <a:p>
          <a:r>
            <a:rPr lang="en-US" spc="-10" smtClean="0">
              <a:latin typeface="Calibri"/>
              <a:cs typeface="Calibri"/>
            </a:rPr>
            <a:t>Skewness</a:t>
          </a:r>
          <a:endParaRPr lang="en-US" dirty="0"/>
        </a:p>
      </dgm:t>
    </dgm:pt>
    <dgm:pt modelId="{8B06E4AE-0BC7-44ED-9DFC-3C24DF22A715}" type="parTrans" cxnId="{45CE606C-FE7E-4EF4-9613-5B736448B783}">
      <dgm:prSet/>
      <dgm:spPr/>
      <dgm:t>
        <a:bodyPr/>
        <a:lstStyle/>
        <a:p>
          <a:endParaRPr lang="en-US"/>
        </a:p>
      </dgm:t>
    </dgm:pt>
    <dgm:pt modelId="{9C9D329F-216C-4E42-8DBB-9580EC8A6238}" type="sibTrans" cxnId="{45CE606C-FE7E-4EF4-9613-5B736448B783}">
      <dgm:prSet/>
      <dgm:spPr/>
      <dgm:t>
        <a:bodyPr/>
        <a:lstStyle/>
        <a:p>
          <a:endParaRPr lang="en-US"/>
        </a:p>
      </dgm:t>
    </dgm:pt>
    <dgm:pt modelId="{055C9376-9E3F-4F51-B8CB-EC1C369871C8}">
      <dgm:prSet phldrT="[Text]"/>
      <dgm:spPr/>
      <dgm:t>
        <a:bodyPr/>
        <a:lstStyle/>
        <a:p>
          <a:r>
            <a:rPr lang="en-US" spc="-5" smtClean="0">
              <a:latin typeface="Calibri"/>
              <a:cs typeface="Calibri"/>
            </a:rPr>
            <a:t>Kurtosis</a:t>
          </a:r>
          <a:endParaRPr lang="en-US" dirty="0"/>
        </a:p>
      </dgm:t>
    </dgm:pt>
    <dgm:pt modelId="{339938B8-9071-4BF4-81CA-B9293F75B113}" type="parTrans" cxnId="{189B8D38-C7F2-4889-9833-5B447540949A}">
      <dgm:prSet/>
      <dgm:spPr/>
      <dgm:t>
        <a:bodyPr/>
        <a:lstStyle/>
        <a:p>
          <a:endParaRPr lang="en-US"/>
        </a:p>
      </dgm:t>
    </dgm:pt>
    <dgm:pt modelId="{6675E9AC-75D2-4AAA-A17B-A57D8983904F}" type="sibTrans" cxnId="{189B8D38-C7F2-4889-9833-5B447540949A}">
      <dgm:prSet/>
      <dgm:spPr/>
      <dgm:t>
        <a:bodyPr/>
        <a:lstStyle/>
        <a:p>
          <a:endParaRPr lang="en-US"/>
        </a:p>
      </dgm:t>
    </dgm:pt>
    <dgm:pt modelId="{47BE7A0F-097C-46A8-BBC3-1D79C26CD10F}">
      <dgm:prSet phldrT="[Text]"/>
      <dgm:spPr/>
      <dgm:t>
        <a:bodyPr/>
        <a:lstStyle/>
        <a:p>
          <a:r>
            <a:rPr lang="en-US" spc="-5" smtClean="0">
              <a:latin typeface="Calibri"/>
              <a:cs typeface="Calibri"/>
            </a:rPr>
            <a:t>Normal </a:t>
          </a:r>
          <a:r>
            <a:rPr lang="en-US" smtClean="0">
              <a:latin typeface="Calibri"/>
              <a:cs typeface="Calibri"/>
            </a:rPr>
            <a:t> </a:t>
          </a:r>
          <a:r>
            <a:rPr lang="en-US" spc="-10" smtClean="0">
              <a:latin typeface="Calibri"/>
              <a:cs typeface="Calibri"/>
            </a:rPr>
            <a:t>Distr</a:t>
          </a:r>
          <a:r>
            <a:rPr lang="en-US" spc="-25" smtClean="0">
              <a:latin typeface="Calibri"/>
              <a:cs typeface="Calibri"/>
            </a:rPr>
            <a:t>i</a:t>
          </a:r>
          <a:r>
            <a:rPr lang="en-US" spc="-10" smtClean="0">
              <a:latin typeface="Calibri"/>
              <a:cs typeface="Calibri"/>
            </a:rPr>
            <a:t>bution</a:t>
          </a:r>
          <a:endParaRPr lang="en-US" dirty="0"/>
        </a:p>
      </dgm:t>
    </dgm:pt>
    <dgm:pt modelId="{B5A4833E-5B06-4EDB-8ED5-AB3FA828BA5A}" type="parTrans" cxnId="{CEE32246-A717-4104-91F7-E95F14CE820C}">
      <dgm:prSet/>
      <dgm:spPr/>
      <dgm:t>
        <a:bodyPr/>
        <a:lstStyle/>
        <a:p>
          <a:endParaRPr lang="en-US"/>
        </a:p>
      </dgm:t>
    </dgm:pt>
    <dgm:pt modelId="{4674603B-B6E6-42BF-B88C-C24AE11DF633}" type="sibTrans" cxnId="{CEE32246-A717-4104-91F7-E95F14CE820C}">
      <dgm:prSet/>
      <dgm:spPr/>
      <dgm:t>
        <a:bodyPr/>
        <a:lstStyle/>
        <a:p>
          <a:endParaRPr lang="en-US"/>
        </a:p>
      </dgm:t>
    </dgm:pt>
    <dgm:pt modelId="{C8567C6C-4CFD-4E8E-AA42-71632B643BEC}" type="pres">
      <dgm:prSet presAssocID="{36BDFC53-092B-488C-A79E-F1A9D9AF6AF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74893-0CDB-4582-9642-B034BB0C06E5}" type="pres">
      <dgm:prSet presAssocID="{3AD6A22A-5E30-4282-B9C6-97DBB26016FD}" presName="centerShape" presStyleLbl="node0" presStyleIdx="0" presStyleCnt="1"/>
      <dgm:spPr/>
      <dgm:t>
        <a:bodyPr/>
        <a:lstStyle/>
        <a:p>
          <a:endParaRPr lang="en-US"/>
        </a:p>
      </dgm:t>
    </dgm:pt>
    <dgm:pt modelId="{904D2CE7-319E-4ADD-A9BE-AA4270516A93}" type="pres">
      <dgm:prSet presAssocID="{9DBA63CD-D223-4F00-BAFB-243E9079DEF4}" presName="Name9" presStyleLbl="parChTrans1D2" presStyleIdx="0" presStyleCnt="4"/>
      <dgm:spPr/>
      <dgm:t>
        <a:bodyPr/>
        <a:lstStyle/>
        <a:p>
          <a:endParaRPr lang="en-US"/>
        </a:p>
      </dgm:t>
    </dgm:pt>
    <dgm:pt modelId="{5C9FD107-0C84-4AE6-B5E3-50766DCF7D10}" type="pres">
      <dgm:prSet presAssocID="{9DBA63CD-D223-4F00-BAFB-243E9079DEF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0FB18B2-AFE3-42B8-80B3-CB7FE1DB1F70}" type="pres">
      <dgm:prSet presAssocID="{0FC1476D-714F-4BA3-8C36-A736B5349D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816AB-3232-4A05-9D8F-4E301C82DD70}" type="pres">
      <dgm:prSet presAssocID="{8B06E4AE-0BC7-44ED-9DFC-3C24DF22A715}" presName="Name9" presStyleLbl="parChTrans1D2" presStyleIdx="1" presStyleCnt="4"/>
      <dgm:spPr/>
      <dgm:t>
        <a:bodyPr/>
        <a:lstStyle/>
        <a:p>
          <a:endParaRPr lang="en-US"/>
        </a:p>
      </dgm:t>
    </dgm:pt>
    <dgm:pt modelId="{019634FD-A316-479C-873F-D3AEA88D32DF}" type="pres">
      <dgm:prSet presAssocID="{8B06E4AE-0BC7-44ED-9DFC-3C24DF22A71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AC525C9-1F5C-4D0B-A814-E920C1422FDC}" type="pres">
      <dgm:prSet presAssocID="{6F0A7659-F40E-480E-82C8-4184070468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6BB1D-2C54-4BC7-A978-4895FA7EE703}" type="pres">
      <dgm:prSet presAssocID="{339938B8-9071-4BF4-81CA-B9293F75B113}" presName="Name9" presStyleLbl="parChTrans1D2" presStyleIdx="2" presStyleCnt="4"/>
      <dgm:spPr/>
      <dgm:t>
        <a:bodyPr/>
        <a:lstStyle/>
        <a:p>
          <a:endParaRPr lang="en-US"/>
        </a:p>
      </dgm:t>
    </dgm:pt>
    <dgm:pt modelId="{5B805A33-34C3-4205-83CA-10687E458013}" type="pres">
      <dgm:prSet presAssocID="{339938B8-9071-4BF4-81CA-B9293F75B11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38A56C9-C4B0-4BE2-BEF5-1509465A5430}" type="pres">
      <dgm:prSet presAssocID="{055C9376-9E3F-4F51-B8CB-EC1C369871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3AC5E-608E-4961-A562-ED22F2A1E51E}" type="pres">
      <dgm:prSet presAssocID="{B5A4833E-5B06-4EDB-8ED5-AB3FA828BA5A}" presName="Name9" presStyleLbl="parChTrans1D2" presStyleIdx="3" presStyleCnt="4"/>
      <dgm:spPr/>
      <dgm:t>
        <a:bodyPr/>
        <a:lstStyle/>
        <a:p>
          <a:endParaRPr lang="en-US"/>
        </a:p>
      </dgm:t>
    </dgm:pt>
    <dgm:pt modelId="{8F4D9D2F-0FCA-410D-8C7E-3A91787D8AFF}" type="pres">
      <dgm:prSet presAssocID="{B5A4833E-5B06-4EDB-8ED5-AB3FA828BA5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011B159-BF91-4BB6-91DF-E5AF3FE64C6C}" type="pres">
      <dgm:prSet presAssocID="{47BE7A0F-097C-46A8-BBC3-1D79C26CD1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BD05FA-0615-464D-9BCB-0F4CE0C015A4}" type="presOf" srcId="{055C9376-9E3F-4F51-B8CB-EC1C369871C8}" destId="{638A56C9-C4B0-4BE2-BEF5-1509465A5430}" srcOrd="0" destOrd="0" presId="urn:microsoft.com/office/officeart/2005/8/layout/radial1"/>
    <dgm:cxn modelId="{F411488A-95EE-4BC2-A36A-0AD2759E1AAD}" type="presOf" srcId="{47BE7A0F-097C-46A8-BBC3-1D79C26CD10F}" destId="{8011B159-BF91-4BB6-91DF-E5AF3FE64C6C}" srcOrd="0" destOrd="0" presId="urn:microsoft.com/office/officeart/2005/8/layout/radial1"/>
    <dgm:cxn modelId="{44D77EC7-F1B9-4C5A-98A1-783BDA54ECEC}" type="presOf" srcId="{6F0A7659-F40E-480E-82C8-418407046815}" destId="{BAC525C9-1F5C-4D0B-A814-E920C1422FDC}" srcOrd="0" destOrd="0" presId="urn:microsoft.com/office/officeart/2005/8/layout/radial1"/>
    <dgm:cxn modelId="{80265817-36A8-48EF-AE10-6B7BD162028D}" type="presOf" srcId="{B5A4833E-5B06-4EDB-8ED5-AB3FA828BA5A}" destId="{8F4D9D2F-0FCA-410D-8C7E-3A91787D8AFF}" srcOrd="1" destOrd="0" presId="urn:microsoft.com/office/officeart/2005/8/layout/radial1"/>
    <dgm:cxn modelId="{805EA0F8-8B8C-4BF6-AFF6-9AB09A4A8D6F}" type="presOf" srcId="{9DBA63CD-D223-4F00-BAFB-243E9079DEF4}" destId="{904D2CE7-319E-4ADD-A9BE-AA4270516A93}" srcOrd="0" destOrd="0" presId="urn:microsoft.com/office/officeart/2005/8/layout/radial1"/>
    <dgm:cxn modelId="{77DFBBE7-4407-405B-ACE3-AAC06D82D0DE}" type="presOf" srcId="{339938B8-9071-4BF4-81CA-B9293F75B113}" destId="{5B805A33-34C3-4205-83CA-10687E458013}" srcOrd="1" destOrd="0" presId="urn:microsoft.com/office/officeart/2005/8/layout/radial1"/>
    <dgm:cxn modelId="{3AB64089-2F0D-4390-9D94-B7E7D8DF28DC}" type="presOf" srcId="{8B06E4AE-0BC7-44ED-9DFC-3C24DF22A715}" destId="{019634FD-A316-479C-873F-D3AEA88D32DF}" srcOrd="1" destOrd="0" presId="urn:microsoft.com/office/officeart/2005/8/layout/radial1"/>
    <dgm:cxn modelId="{45CE606C-FE7E-4EF4-9613-5B736448B783}" srcId="{3AD6A22A-5E30-4282-B9C6-97DBB26016FD}" destId="{6F0A7659-F40E-480E-82C8-418407046815}" srcOrd="1" destOrd="0" parTransId="{8B06E4AE-0BC7-44ED-9DFC-3C24DF22A715}" sibTransId="{9C9D329F-216C-4E42-8DBB-9580EC8A6238}"/>
    <dgm:cxn modelId="{0E2C9D34-785E-45A9-901D-F39005FBB103}" type="presOf" srcId="{0FC1476D-714F-4BA3-8C36-A736B5349D35}" destId="{40FB18B2-AFE3-42B8-80B3-CB7FE1DB1F70}" srcOrd="0" destOrd="0" presId="urn:microsoft.com/office/officeart/2005/8/layout/radial1"/>
    <dgm:cxn modelId="{BA0A9D19-D551-4276-9DDF-62745636A3F0}" type="presOf" srcId="{8B06E4AE-0BC7-44ED-9DFC-3C24DF22A715}" destId="{1F3816AB-3232-4A05-9D8F-4E301C82DD70}" srcOrd="0" destOrd="0" presId="urn:microsoft.com/office/officeart/2005/8/layout/radial1"/>
    <dgm:cxn modelId="{13B960EB-E091-4366-9580-6270680DE439}" type="presOf" srcId="{339938B8-9071-4BF4-81CA-B9293F75B113}" destId="{8AD6BB1D-2C54-4BC7-A978-4895FA7EE703}" srcOrd="0" destOrd="0" presId="urn:microsoft.com/office/officeart/2005/8/layout/radial1"/>
    <dgm:cxn modelId="{189B8D38-C7F2-4889-9833-5B447540949A}" srcId="{3AD6A22A-5E30-4282-B9C6-97DBB26016FD}" destId="{055C9376-9E3F-4F51-B8CB-EC1C369871C8}" srcOrd="2" destOrd="0" parTransId="{339938B8-9071-4BF4-81CA-B9293F75B113}" sibTransId="{6675E9AC-75D2-4AAA-A17B-A57D8983904F}"/>
    <dgm:cxn modelId="{CEE32246-A717-4104-91F7-E95F14CE820C}" srcId="{3AD6A22A-5E30-4282-B9C6-97DBB26016FD}" destId="{47BE7A0F-097C-46A8-BBC3-1D79C26CD10F}" srcOrd="3" destOrd="0" parTransId="{B5A4833E-5B06-4EDB-8ED5-AB3FA828BA5A}" sibTransId="{4674603B-B6E6-42BF-B88C-C24AE11DF633}"/>
    <dgm:cxn modelId="{82708829-098B-4A18-8B3D-78D86D3A3273}" srcId="{3AD6A22A-5E30-4282-B9C6-97DBB26016FD}" destId="{0FC1476D-714F-4BA3-8C36-A736B5349D35}" srcOrd="0" destOrd="0" parTransId="{9DBA63CD-D223-4F00-BAFB-243E9079DEF4}" sibTransId="{565034B9-2C93-42DD-BFAB-7EEA33FDA9F5}"/>
    <dgm:cxn modelId="{69EBE203-3A8E-4065-830E-A3FFBA3DA4FB}" type="presOf" srcId="{B5A4833E-5B06-4EDB-8ED5-AB3FA828BA5A}" destId="{A383AC5E-608E-4961-A562-ED22F2A1E51E}" srcOrd="0" destOrd="0" presId="urn:microsoft.com/office/officeart/2005/8/layout/radial1"/>
    <dgm:cxn modelId="{7319B593-A915-49AF-A004-86510F794480}" srcId="{36BDFC53-092B-488C-A79E-F1A9D9AF6AFF}" destId="{3AD6A22A-5E30-4282-B9C6-97DBB26016FD}" srcOrd="0" destOrd="0" parTransId="{437B4B5F-D37B-4FD3-91AD-AF10FEEF637A}" sibTransId="{60EF8D77-A380-4AC3-B791-364E2B020CC9}"/>
    <dgm:cxn modelId="{88253F75-404D-4DB8-9E4A-0EA5D68A01E0}" type="presOf" srcId="{9DBA63CD-D223-4F00-BAFB-243E9079DEF4}" destId="{5C9FD107-0C84-4AE6-B5E3-50766DCF7D10}" srcOrd="1" destOrd="0" presId="urn:microsoft.com/office/officeart/2005/8/layout/radial1"/>
    <dgm:cxn modelId="{B629F235-7469-4B21-BC55-82B3E3541931}" type="presOf" srcId="{3AD6A22A-5E30-4282-B9C6-97DBB26016FD}" destId="{43974893-0CDB-4582-9642-B034BB0C06E5}" srcOrd="0" destOrd="0" presId="urn:microsoft.com/office/officeart/2005/8/layout/radial1"/>
    <dgm:cxn modelId="{12E7D5F6-802F-42E7-AD99-15B8122F2559}" type="presOf" srcId="{36BDFC53-092B-488C-A79E-F1A9D9AF6AFF}" destId="{C8567C6C-4CFD-4E8E-AA42-71632B643BEC}" srcOrd="0" destOrd="0" presId="urn:microsoft.com/office/officeart/2005/8/layout/radial1"/>
    <dgm:cxn modelId="{FFB8B0A2-F068-4D26-A431-88504CF95186}" type="presParOf" srcId="{C8567C6C-4CFD-4E8E-AA42-71632B643BEC}" destId="{43974893-0CDB-4582-9642-B034BB0C06E5}" srcOrd="0" destOrd="0" presId="urn:microsoft.com/office/officeart/2005/8/layout/radial1"/>
    <dgm:cxn modelId="{1D11E144-AB95-4488-BED5-7B9D1914E022}" type="presParOf" srcId="{C8567C6C-4CFD-4E8E-AA42-71632B643BEC}" destId="{904D2CE7-319E-4ADD-A9BE-AA4270516A93}" srcOrd="1" destOrd="0" presId="urn:microsoft.com/office/officeart/2005/8/layout/radial1"/>
    <dgm:cxn modelId="{58BCDCCF-1368-4AA0-B590-D9C2130E3B68}" type="presParOf" srcId="{904D2CE7-319E-4ADD-A9BE-AA4270516A93}" destId="{5C9FD107-0C84-4AE6-B5E3-50766DCF7D10}" srcOrd="0" destOrd="0" presId="urn:microsoft.com/office/officeart/2005/8/layout/radial1"/>
    <dgm:cxn modelId="{F46EC845-19CD-489D-B1E6-4D740A3BDFB2}" type="presParOf" srcId="{C8567C6C-4CFD-4E8E-AA42-71632B643BEC}" destId="{40FB18B2-AFE3-42B8-80B3-CB7FE1DB1F70}" srcOrd="2" destOrd="0" presId="urn:microsoft.com/office/officeart/2005/8/layout/radial1"/>
    <dgm:cxn modelId="{F1D49608-0982-4112-B491-A39427C1E459}" type="presParOf" srcId="{C8567C6C-4CFD-4E8E-AA42-71632B643BEC}" destId="{1F3816AB-3232-4A05-9D8F-4E301C82DD70}" srcOrd="3" destOrd="0" presId="urn:microsoft.com/office/officeart/2005/8/layout/radial1"/>
    <dgm:cxn modelId="{59EAA4A4-B315-4CE4-BF1B-55EE23413967}" type="presParOf" srcId="{1F3816AB-3232-4A05-9D8F-4E301C82DD70}" destId="{019634FD-A316-479C-873F-D3AEA88D32DF}" srcOrd="0" destOrd="0" presId="urn:microsoft.com/office/officeart/2005/8/layout/radial1"/>
    <dgm:cxn modelId="{F0A9F6E5-D0CA-4A78-8908-3D573A9AE1B6}" type="presParOf" srcId="{C8567C6C-4CFD-4E8E-AA42-71632B643BEC}" destId="{BAC525C9-1F5C-4D0B-A814-E920C1422FDC}" srcOrd="4" destOrd="0" presId="urn:microsoft.com/office/officeart/2005/8/layout/radial1"/>
    <dgm:cxn modelId="{2B5DDFA6-DA68-4AE2-98B1-8F67911D7EF3}" type="presParOf" srcId="{C8567C6C-4CFD-4E8E-AA42-71632B643BEC}" destId="{8AD6BB1D-2C54-4BC7-A978-4895FA7EE703}" srcOrd="5" destOrd="0" presId="urn:microsoft.com/office/officeart/2005/8/layout/radial1"/>
    <dgm:cxn modelId="{E7C41FEA-58FA-4E95-9696-D8899DDBF29F}" type="presParOf" srcId="{8AD6BB1D-2C54-4BC7-A978-4895FA7EE703}" destId="{5B805A33-34C3-4205-83CA-10687E458013}" srcOrd="0" destOrd="0" presId="urn:microsoft.com/office/officeart/2005/8/layout/radial1"/>
    <dgm:cxn modelId="{AC061BC7-93C8-4277-BA44-C062031D5639}" type="presParOf" srcId="{C8567C6C-4CFD-4E8E-AA42-71632B643BEC}" destId="{638A56C9-C4B0-4BE2-BEF5-1509465A5430}" srcOrd="6" destOrd="0" presId="urn:microsoft.com/office/officeart/2005/8/layout/radial1"/>
    <dgm:cxn modelId="{747AC295-14CB-4CEE-B173-A7AF3DACC8C9}" type="presParOf" srcId="{C8567C6C-4CFD-4E8E-AA42-71632B643BEC}" destId="{A383AC5E-608E-4961-A562-ED22F2A1E51E}" srcOrd="7" destOrd="0" presId="urn:microsoft.com/office/officeart/2005/8/layout/radial1"/>
    <dgm:cxn modelId="{B9CDF805-B108-40DC-AC7E-EC95116C4EB6}" type="presParOf" srcId="{A383AC5E-608E-4961-A562-ED22F2A1E51E}" destId="{8F4D9D2F-0FCA-410D-8C7E-3A91787D8AFF}" srcOrd="0" destOrd="0" presId="urn:microsoft.com/office/officeart/2005/8/layout/radial1"/>
    <dgm:cxn modelId="{12BDB42A-A452-415B-B9D9-574F2D024D21}" type="presParOf" srcId="{C8567C6C-4CFD-4E8E-AA42-71632B643BEC}" destId="{8011B159-BF91-4BB6-91DF-E5AF3FE64C6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74893-0CDB-4582-9642-B034BB0C06E5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Distribution</a:t>
          </a:r>
          <a:endParaRPr lang="en-US" sz="1600" kern="1200" dirty="0"/>
        </a:p>
      </dsp:txBody>
      <dsp:txXfrm>
        <a:off x="3536355" y="2181688"/>
        <a:ext cx="1055289" cy="1055289"/>
      </dsp:txXfrm>
    </dsp:sp>
    <dsp:sp modelId="{904D2CE7-319E-4ADD-A9BE-AA4270516A93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40FB18B2-AFE3-42B8-80B3-CB7FE1DB1F70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pc="-10" dirty="0" smtClean="0">
              <a:latin typeface="Cambria" panose="02040503050406030204" pitchFamily="18" charset="0"/>
              <a:ea typeface="Cambria" panose="02040503050406030204" pitchFamily="18" charset="0"/>
            </a:rPr>
            <a:t>Histogram</a:t>
          </a:r>
          <a:endParaRPr lang="en-US" sz="1700" kern="1200" dirty="0"/>
        </a:p>
      </dsp:txBody>
      <dsp:txXfrm>
        <a:off x="3536355" y="238017"/>
        <a:ext cx="1055289" cy="1055289"/>
      </dsp:txXfrm>
    </dsp:sp>
    <dsp:sp modelId="{1F3816AB-3232-4A05-9D8F-4E301C82DD70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BAC525C9-1F5C-4D0B-A814-E920C1422FDC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pc="-10" smtClean="0">
              <a:latin typeface="Calibri"/>
              <a:cs typeface="Calibri"/>
            </a:rPr>
            <a:t>Skewness</a:t>
          </a:r>
          <a:endParaRPr lang="en-US" sz="1700" kern="1200" dirty="0"/>
        </a:p>
      </dsp:txBody>
      <dsp:txXfrm>
        <a:off x="5480027" y="2181688"/>
        <a:ext cx="1055289" cy="1055289"/>
      </dsp:txXfrm>
    </dsp:sp>
    <dsp:sp modelId="{8AD6BB1D-2C54-4BC7-A978-4895FA7EE703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638A56C9-C4B0-4BE2-BEF5-1509465A5430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pc="-5" smtClean="0">
              <a:latin typeface="Calibri"/>
              <a:cs typeface="Calibri"/>
            </a:rPr>
            <a:t>Kurtosis</a:t>
          </a:r>
          <a:endParaRPr lang="en-US" sz="1700" kern="1200" dirty="0"/>
        </a:p>
      </dsp:txBody>
      <dsp:txXfrm>
        <a:off x="3536355" y="4125360"/>
        <a:ext cx="1055289" cy="1055289"/>
      </dsp:txXfrm>
    </dsp:sp>
    <dsp:sp modelId="{A383AC5E-608E-4961-A562-ED22F2A1E51E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8011B159-BF91-4BB6-91DF-E5AF3FE64C6C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pc="-5" smtClean="0">
              <a:latin typeface="Calibri"/>
              <a:cs typeface="Calibri"/>
            </a:rPr>
            <a:t>Normal </a:t>
          </a:r>
          <a:r>
            <a:rPr lang="en-US" sz="1700" kern="1200" smtClean="0">
              <a:latin typeface="Calibri"/>
              <a:cs typeface="Calibri"/>
            </a:rPr>
            <a:t> </a:t>
          </a:r>
          <a:r>
            <a:rPr lang="en-US" sz="1700" kern="1200" spc="-10" smtClean="0">
              <a:latin typeface="Calibri"/>
              <a:cs typeface="Calibri"/>
            </a:rPr>
            <a:t>Distr</a:t>
          </a:r>
          <a:r>
            <a:rPr lang="en-US" sz="1700" kern="1200" spc="-25" smtClean="0">
              <a:latin typeface="Calibri"/>
              <a:cs typeface="Calibri"/>
            </a:rPr>
            <a:t>i</a:t>
          </a:r>
          <a:r>
            <a:rPr lang="en-US" sz="1700" kern="1200" spc="-10" smtClean="0">
              <a:latin typeface="Calibri"/>
              <a:cs typeface="Calibri"/>
            </a:rPr>
            <a:t>bution</a:t>
          </a:r>
          <a:endParaRPr lang="en-US" sz="1700" kern="1200" dirty="0"/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D0A12-9AA4-4B53-8A8F-40588A25226C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1B7BF-B7FF-4061-A6C4-62E5BEB5B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699FB14-F579-468E-8C9B-E417550D4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38863" cy="3454400"/>
          </a:xfrm>
          <a:solidFill>
            <a:srgbClr val="FFFFFF"/>
          </a:solidFill>
          <a:ln/>
        </p:spPr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728E09C1-0672-4FEF-B0D4-8D2A79CF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4962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15" tIns="45354" rIns="90715" bIns="4535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1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2B01FC6-699F-49B7-8F9C-25701234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BEE0A2-C81A-4083-B5EF-0BB5ECF92713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3117957-4102-4152-9511-6A2D845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B761CE8-5ACF-4086-B319-DF28CF6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E2123DC-DFBA-4B53-859F-D576C850A326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9278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AD772FD-3338-4EDA-AD8B-5BF72CD2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D76C6D-EC23-4D2D-9CAB-A82DBC19C18C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9F2BB22-BFF5-4FB2-B7D4-11CF281F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227B879-3707-4624-A2EA-7AA1989D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4B62A1-22B8-42FD-9E04-8138F77E95EA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63400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8251" y="152400"/>
            <a:ext cx="27813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47051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1E59568-71B5-40E4-820C-9A24BD1C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D3187D-64E8-4894-B174-5FB77E6BD720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578E8C8-960B-4B8D-8F0A-66346630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4559B14-3CDC-4C94-A4A1-C6E75B4B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5B7742-315A-4223-A578-4A01A42EE72E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71638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EC695CA-D314-40D9-A89D-EB35F49A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BC12CD-5F9C-43B3-B04D-8C0A0338E656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EDD70CF-0016-4814-B9EA-199B604C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A0872A6-FCE4-442D-974F-9A0EF495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EA7EB2A-6236-4A15-9E28-8DA517D22E33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87695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02A3E25-37E2-4EBF-AA00-20427AD6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B7E4BA-6104-4CF4-8C52-2B776F2B263A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D181E6C-6CD9-453F-9DFC-071F945A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EC058AC-8AA5-4208-8257-0025469E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323DAB-C2B0-4648-82BD-93DD305D8B00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99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011C0F4-A3D7-43F1-BAEF-9F4DBE6C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B7EE69-0389-4309-827F-C14B05A36DEF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8583683-79E4-4784-ABE4-70446FD5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A437EA-A9A6-4B5C-B95E-437257CE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8664E48-8EBF-45D4-86A6-5BE608535861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14411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E064036-A042-4113-975C-D76A3649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7BD30-AB18-426F-A2F6-324ADD99BBDB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B147E8E-F86A-4774-8D73-6FE3C77D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4EEA2EB-317C-4B1E-B1C8-0E0FC2C8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ED179D-0692-4F36-8F87-24A7D81E41EB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8278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143000"/>
            <a:ext cx="5444067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7971844-4CB4-4ECB-9E1C-A3DF3AF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84E615-AFBD-4B79-9BF7-F6FF53B41362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BAC8536-041E-402E-A442-25C4A80B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4090ABC-BA65-4379-91B6-854FBE19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C8406F3-FDF8-41E1-AD13-82948F2FCA49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9974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59B0-126F-4BFF-B699-BE2C6911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E62468-85AE-4914-8D21-947C193927DD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6A513-321A-4EA0-AE52-91FAD8FD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8DDFD-33AF-4D51-A783-6BF653EA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40B3D3-437E-4EF5-8B9B-4613008D4C09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9059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4A136CB0-DB4A-456D-8188-F5395553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56711B-7FBF-4896-9076-BE22D15CF797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61944C8-6F59-4CE6-91A8-8DE1B11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D66B6DA-5BBB-4267-A1CA-1AB7006C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762368-7041-4862-85B1-46B2CE22961F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43655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1CC76518-94F5-430B-8269-487369ED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4E2031-EA7F-4E37-96A7-64439F9C5BF8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1D03084-C5B2-4825-80A0-9C8CF8CD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60C2E84D-775D-40F9-AF46-5C2567F4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4C5D0A-68C6-4F5E-8CA4-09CFA6B2E277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45700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60DB81E-E90B-415B-8CEB-3AD41C91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BA7A0E-915F-4F9B-8862-561E7AB2053F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48A6511-7667-462C-AB86-CB62951B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7A10B0C-2780-4D92-A33E-15513B7C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5FE8911-AB9F-4C99-AEC6-0A0FC62501BF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21049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E2E6433-A668-4571-8366-99B3FC5B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A5713B-D667-4CB3-BFAB-755353782C4E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D44604E-C32E-4096-B1BF-25ADE7A2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4170D21-281D-43C0-9E15-4498BD3C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89B355-62F4-4B95-9A45-052A9753D3A6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56868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D03D88-203D-4D90-A5F8-3075BB602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405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337DF7-7AE7-4A85-9AB5-C07543178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8218" y="1143000"/>
            <a:ext cx="110913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79A345F1-6B59-44A5-A4AB-70C24FF0D8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6400" y="838200"/>
            <a:ext cx="11379200" cy="152400"/>
            <a:chOff x="264" y="788"/>
            <a:chExt cx="5232" cy="124"/>
          </a:xfrm>
        </p:grpSpPr>
        <p:sp>
          <p:nvSpPr>
            <p:cNvPr id="1032" name="Rectangle 17">
              <a:extLst>
                <a:ext uri="{FF2B5EF4-FFF2-40B4-BE49-F238E27FC236}">
                  <a16:creationId xmlns:a16="http://schemas.microsoft.com/office/drawing/2014/main" id="{BD383B36-B313-4AA9-9734-0C1E4161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Rectangle 18">
              <a:extLst>
                <a:ext uri="{FF2B5EF4-FFF2-40B4-BE49-F238E27FC236}">
                  <a16:creationId xmlns:a16="http://schemas.microsoft.com/office/drawing/2014/main" id="{D2E097D8-70EE-4739-BF27-511BF22A6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AA8FC-8B9A-4F89-B53E-DA8A78061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A6DFEB-3196-4F11-9B2E-CF65953EF01A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32BAC-A326-4F1C-931E-786ECA143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0" y="6356351"/>
            <a:ext cx="416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3D021-AF87-4F25-983B-0FADEE54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E630134-C3B3-4B59-A84B-52E65CCBE6D9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31916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D4B4E482-64A6-49FD-B0F9-49F701E10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3017837"/>
            <a:ext cx="6248400" cy="838200"/>
          </a:xfrm>
        </p:spPr>
        <p:txBody>
          <a:bodyPr/>
          <a:lstStyle/>
          <a:p>
            <a:pPr algn="ctr"/>
            <a:r>
              <a:rPr lang="en-US" altLang="en-US" dirty="0"/>
              <a:t>Data Mining: </a:t>
            </a:r>
            <a:r>
              <a:rPr lang="en-US" spc="-5" dirty="0"/>
              <a:t>Introduction</a:t>
            </a:r>
            <a:r>
              <a:rPr lang="en-US" spc="2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spc="-5" dirty="0"/>
              <a:t>Statistics</a:t>
            </a:r>
            <a:endParaRPr lang="en-US" altLang="en-US" dirty="0"/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23794AE8-7F0B-44B0-8DCA-F4F17DB6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86651"/>
            <a:ext cx="8153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076" name="Slide Number Placeholder 6">
            <a:extLst>
              <a:ext uri="{FF2B5EF4-FFF2-40B4-BE49-F238E27FC236}">
                <a16:creationId xmlns:a16="http://schemas.microsoft.com/office/drawing/2014/main" id="{07D6713F-E355-468F-B722-773F596B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7117A7A0-6EFA-49E2-9643-E6DCA302B191}" type="slidenum">
              <a:rPr lang="en-US" altLang="en-US" sz="1200" b="1">
                <a:solidFill>
                  <a:srgbClr val="89898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1</a:t>
            </a:fld>
            <a:endParaRPr lang="en-US" altLang="en-US" sz="1200" b="1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08DEB-201A-426A-B6F5-A7BA701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A8C5A9-6F7B-49DA-94CD-AF336D42E1CA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7138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Variability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Interquartile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Range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14</a:t>
            </a:r>
          </a:p>
        </p:txBody>
      </p:sp>
      <p:sp>
        <p:nvSpPr>
          <p:cNvPr id="6" name="object 6"/>
          <p:cNvSpPr/>
          <p:nvPr/>
        </p:nvSpPr>
        <p:spPr>
          <a:xfrm>
            <a:off x="4101846" y="1383030"/>
            <a:ext cx="3810000" cy="611505"/>
          </a:xfrm>
          <a:custGeom>
            <a:avLst/>
            <a:gdLst/>
            <a:ahLst/>
            <a:cxnLst/>
            <a:rect l="l" t="t" r="r" b="b"/>
            <a:pathLst>
              <a:path w="3810000" h="611505">
                <a:moveTo>
                  <a:pt x="0" y="611124"/>
                </a:moveTo>
                <a:lnTo>
                  <a:pt x="1348" y="541053"/>
                </a:lnTo>
                <a:lnTo>
                  <a:pt x="5186" y="476734"/>
                </a:lnTo>
                <a:lnTo>
                  <a:pt x="11206" y="419999"/>
                </a:lnTo>
                <a:lnTo>
                  <a:pt x="19099" y="372682"/>
                </a:lnTo>
                <a:lnTo>
                  <a:pt x="39268" y="313630"/>
                </a:lnTo>
                <a:lnTo>
                  <a:pt x="50926" y="305562"/>
                </a:lnTo>
                <a:lnTo>
                  <a:pt x="1854073" y="305562"/>
                </a:lnTo>
                <a:lnTo>
                  <a:pt x="1865731" y="297493"/>
                </a:lnTo>
                <a:lnTo>
                  <a:pt x="1885900" y="238441"/>
                </a:lnTo>
                <a:lnTo>
                  <a:pt x="1893793" y="191124"/>
                </a:lnTo>
                <a:lnTo>
                  <a:pt x="1899813" y="134389"/>
                </a:lnTo>
                <a:lnTo>
                  <a:pt x="1903651" y="70070"/>
                </a:lnTo>
                <a:lnTo>
                  <a:pt x="1905000" y="0"/>
                </a:lnTo>
                <a:lnTo>
                  <a:pt x="1906348" y="70070"/>
                </a:lnTo>
                <a:lnTo>
                  <a:pt x="1910186" y="134389"/>
                </a:lnTo>
                <a:lnTo>
                  <a:pt x="1916206" y="191124"/>
                </a:lnTo>
                <a:lnTo>
                  <a:pt x="1924099" y="238441"/>
                </a:lnTo>
                <a:lnTo>
                  <a:pt x="1944268" y="297493"/>
                </a:lnTo>
                <a:lnTo>
                  <a:pt x="1955927" y="305562"/>
                </a:lnTo>
                <a:lnTo>
                  <a:pt x="3759073" y="305562"/>
                </a:lnTo>
                <a:lnTo>
                  <a:pt x="3770731" y="313630"/>
                </a:lnTo>
                <a:lnTo>
                  <a:pt x="3790900" y="372682"/>
                </a:lnTo>
                <a:lnTo>
                  <a:pt x="3798793" y="419999"/>
                </a:lnTo>
                <a:lnTo>
                  <a:pt x="3804813" y="476734"/>
                </a:lnTo>
                <a:lnTo>
                  <a:pt x="3808651" y="541053"/>
                </a:lnTo>
                <a:lnTo>
                  <a:pt x="3810000" y="611124"/>
                </a:lnTo>
              </a:path>
            </a:pathLst>
          </a:custGeom>
          <a:ln w="28574">
            <a:solidFill>
              <a:srgbClr val="5C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4821" y="968120"/>
            <a:ext cx="1825625" cy="1122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357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3863"/>
                </a:solidFill>
                <a:latin typeface="Calibri"/>
                <a:cs typeface="Calibri"/>
              </a:rPr>
              <a:t>Range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1800" spc="-5" dirty="0">
                <a:solidFill>
                  <a:srgbClr val="173863"/>
                </a:solidFill>
                <a:latin typeface="Calibri"/>
                <a:cs typeface="Calibri"/>
              </a:rPr>
              <a:t>Interquartile</a:t>
            </a:r>
            <a:r>
              <a:rPr sz="1800" spc="-25" dirty="0">
                <a:solidFill>
                  <a:srgbClr val="17386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3863"/>
                </a:solidFill>
                <a:latin typeface="Calibri"/>
                <a:cs typeface="Calibri"/>
              </a:rPr>
              <a:t>Range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43AD14-9237-4DD3-A447-C323798B7C81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83" y="2090165"/>
            <a:ext cx="6638925" cy="3486150"/>
          </a:xfrm>
          <a:prstGeom prst="rect">
            <a:avLst/>
          </a:prstGeom>
        </p:spPr>
      </p:pic>
      <p:sp>
        <p:nvSpPr>
          <p:cNvPr id="13" name="object 5"/>
          <p:cNvSpPr/>
          <p:nvPr/>
        </p:nvSpPr>
        <p:spPr>
          <a:xfrm>
            <a:off x="5192069" y="2090165"/>
            <a:ext cx="1629552" cy="457200"/>
          </a:xfrm>
          <a:custGeom>
            <a:avLst/>
            <a:gdLst/>
            <a:ahLst/>
            <a:cxnLst/>
            <a:rect l="l" t="t" r="r" b="b"/>
            <a:pathLst>
              <a:path w="1629409" h="457200">
                <a:moveTo>
                  <a:pt x="0" y="457200"/>
                </a:moveTo>
                <a:lnTo>
                  <a:pt x="1938" y="384950"/>
                </a:lnTo>
                <a:lnTo>
                  <a:pt x="7339" y="322197"/>
                </a:lnTo>
                <a:lnTo>
                  <a:pt x="15581" y="272710"/>
                </a:lnTo>
                <a:lnTo>
                  <a:pt x="38100" y="228600"/>
                </a:lnTo>
                <a:lnTo>
                  <a:pt x="776478" y="228600"/>
                </a:lnTo>
                <a:lnTo>
                  <a:pt x="788535" y="216944"/>
                </a:lnTo>
                <a:lnTo>
                  <a:pt x="798996" y="184489"/>
                </a:lnTo>
                <a:lnTo>
                  <a:pt x="807238" y="135002"/>
                </a:lnTo>
                <a:lnTo>
                  <a:pt x="812639" y="72249"/>
                </a:lnTo>
                <a:lnTo>
                  <a:pt x="814578" y="0"/>
                </a:lnTo>
                <a:lnTo>
                  <a:pt x="816516" y="72249"/>
                </a:lnTo>
                <a:lnTo>
                  <a:pt x="821917" y="135002"/>
                </a:lnTo>
                <a:lnTo>
                  <a:pt x="830159" y="184489"/>
                </a:lnTo>
                <a:lnTo>
                  <a:pt x="840620" y="216944"/>
                </a:lnTo>
                <a:lnTo>
                  <a:pt x="852678" y="228600"/>
                </a:lnTo>
                <a:lnTo>
                  <a:pt x="1591055" y="228600"/>
                </a:lnTo>
                <a:lnTo>
                  <a:pt x="1603113" y="240255"/>
                </a:lnTo>
                <a:lnTo>
                  <a:pt x="1613574" y="272710"/>
                </a:lnTo>
                <a:lnTo>
                  <a:pt x="1621816" y="322197"/>
                </a:lnTo>
                <a:lnTo>
                  <a:pt x="1627217" y="384950"/>
                </a:lnTo>
                <a:lnTo>
                  <a:pt x="1629155" y="457200"/>
                </a:lnTo>
              </a:path>
            </a:pathLst>
          </a:custGeom>
          <a:ln w="19050">
            <a:solidFill>
              <a:srgbClr val="5CD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7138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Variability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Interquartile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Range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1144253"/>
            <a:ext cx="10668000" cy="6061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5"/>
              </a:spcBef>
            </a:pP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interquartile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5" dirty="0">
                <a:latin typeface="Calibri"/>
                <a:cs typeface="Calibri"/>
              </a:rPr>
              <a:t>defined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quartiles,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preferred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measure</a:t>
            </a:r>
            <a:r>
              <a:rPr sz="1800" spc="-5" dirty="0">
                <a:latin typeface="Calibri"/>
                <a:cs typeface="Calibri"/>
              </a:rPr>
              <a:t> of variation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median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used</a:t>
            </a:r>
            <a:r>
              <a:rPr sz="1800" dirty="0">
                <a:latin typeface="Calibri"/>
                <a:cs typeface="Calibri"/>
              </a:rPr>
              <a:t> 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measure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centre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(i.e.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skewed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distribution,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distribution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1D82C1-D727-479A-8641-0D95DF453BA9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27" y="2758161"/>
            <a:ext cx="5886450" cy="2428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09902"/>
            <a:ext cx="57626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9458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5" dirty="0">
                <a:latin typeface="Calibri"/>
                <a:cs typeface="Calibri"/>
              </a:rPr>
              <a:t> of</a:t>
            </a:r>
            <a:r>
              <a:rPr sz="3000" b="1" spc="-10" dirty="0">
                <a:latin typeface="Calibri"/>
                <a:cs typeface="Calibri"/>
              </a:rPr>
              <a:t> Variability</a:t>
            </a:r>
            <a:r>
              <a:rPr sz="3000" b="1" spc="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5">
                <a:latin typeface="Calibri"/>
                <a:cs typeface="Calibri"/>
              </a:rPr>
              <a:t>Box</a:t>
            </a:r>
            <a:r>
              <a:rPr sz="3000" b="1" spc="-10">
                <a:latin typeface="Calibri"/>
                <a:cs typeface="Calibri"/>
              </a:rPr>
              <a:t> </a:t>
            </a:r>
            <a:r>
              <a:rPr sz="3000" b="1" spc="-10" smtClean="0">
                <a:latin typeface="Calibri"/>
                <a:cs typeface="Calibri"/>
              </a:rPr>
              <a:t>Plot</a:t>
            </a:r>
            <a:r>
              <a:rPr sz="3000" b="1" smtClean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Interpretation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31529"/>
            <a:ext cx="11770360" cy="301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lang="en-US" sz="1700" dirty="0">
                <a:latin typeface="Calibri"/>
                <a:cs typeface="Calibri"/>
              </a:rPr>
              <a:t>Interpreting a boxplot can be done once you understand what the different lines mean on a box and whisker diagram</a:t>
            </a:r>
            <a:r>
              <a:rPr lang="en-US" sz="1700" dirty="0" smtClean="0">
                <a:latin typeface="Calibri"/>
                <a:cs typeface="Calibri"/>
              </a:rPr>
              <a:t>.</a:t>
            </a:r>
          </a:p>
          <a:p>
            <a:pPr marL="298450" marR="5080" indent="-285750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/>
                <a:cs typeface="Calibri"/>
              </a:rPr>
              <a:t>The </a:t>
            </a:r>
            <a:r>
              <a:rPr lang="en-US" sz="1700" dirty="0">
                <a:latin typeface="Calibri"/>
                <a:cs typeface="Calibri"/>
              </a:rPr>
              <a:t>line splitting the box in two represents the median value. This shows that </a:t>
            </a:r>
            <a:r>
              <a:rPr lang="en-US" sz="1700" dirty="0" smtClean="0">
                <a:latin typeface="Calibri"/>
                <a:cs typeface="Calibri"/>
              </a:rPr>
              <a:t>50% </a:t>
            </a:r>
            <a:r>
              <a:rPr lang="en-US" sz="1700" dirty="0">
                <a:latin typeface="Calibri"/>
                <a:cs typeface="Calibri"/>
              </a:rPr>
              <a:t>of the data lies on the left hand side of the median value and </a:t>
            </a:r>
            <a:r>
              <a:rPr lang="en-US" sz="1700" dirty="0" smtClean="0">
                <a:latin typeface="Calibri"/>
                <a:cs typeface="Calibri"/>
              </a:rPr>
              <a:t>50% </a:t>
            </a:r>
            <a:r>
              <a:rPr lang="en-US" sz="1700" dirty="0">
                <a:latin typeface="Calibri"/>
                <a:cs typeface="Calibri"/>
              </a:rPr>
              <a:t>lies on the right hand side</a:t>
            </a:r>
            <a:r>
              <a:rPr lang="en-US" sz="1700" dirty="0" smtClean="0">
                <a:latin typeface="Calibri"/>
                <a:cs typeface="Calibri"/>
              </a:rPr>
              <a:t>.</a:t>
            </a:r>
          </a:p>
          <a:p>
            <a:pPr marL="298450" marR="5080" indent="-285750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The left edge of the box represents the lower quartile; it shows the value at which the first </a:t>
            </a:r>
            <a:r>
              <a:rPr lang="en-US" sz="1700" dirty="0" smtClean="0">
                <a:latin typeface="Calibri"/>
                <a:cs typeface="Calibri"/>
              </a:rPr>
              <a:t>25% </a:t>
            </a:r>
            <a:r>
              <a:rPr lang="en-US" sz="1700" dirty="0">
                <a:latin typeface="Calibri"/>
                <a:cs typeface="Calibri"/>
              </a:rPr>
              <a:t>of the data falls up to. </a:t>
            </a:r>
            <a:endParaRPr lang="en-US" sz="1700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/>
                <a:cs typeface="Calibri"/>
              </a:rPr>
              <a:t>The </a:t>
            </a:r>
            <a:r>
              <a:rPr lang="en-US" sz="1700" dirty="0">
                <a:latin typeface="Calibri"/>
                <a:cs typeface="Calibri"/>
              </a:rPr>
              <a:t>right edge of the box shows the upper quartile; it shows that </a:t>
            </a:r>
            <a:r>
              <a:rPr lang="en-US" sz="1700" dirty="0" smtClean="0">
                <a:latin typeface="Calibri"/>
                <a:cs typeface="Calibri"/>
              </a:rPr>
              <a:t>25% </a:t>
            </a:r>
            <a:r>
              <a:rPr lang="en-US" sz="1700" dirty="0">
                <a:latin typeface="Calibri"/>
                <a:cs typeface="Calibri"/>
              </a:rPr>
              <a:t>of the data lies to the right of the upper quartile value. </a:t>
            </a:r>
            <a:endParaRPr lang="en-US" sz="1700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/>
                <a:cs typeface="Calibri"/>
              </a:rPr>
              <a:t>The </a:t>
            </a:r>
            <a:r>
              <a:rPr lang="en-US" sz="1700" dirty="0">
                <a:latin typeface="Calibri"/>
                <a:cs typeface="Calibri"/>
              </a:rPr>
              <a:t>values at which the horizontal lines stop at are the values of the upper and lower values of the data. </a:t>
            </a:r>
            <a:endParaRPr lang="en-US" sz="1700" dirty="0" smtClean="0">
              <a:latin typeface="Calibri"/>
              <a:cs typeface="Calibri"/>
            </a:endParaRPr>
          </a:p>
          <a:p>
            <a:pPr marL="298450" marR="5080" indent="-285750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/>
                <a:cs typeface="Calibri"/>
              </a:rPr>
              <a:t>The </a:t>
            </a:r>
            <a:r>
              <a:rPr lang="en-US" sz="1700" dirty="0">
                <a:latin typeface="Calibri"/>
                <a:cs typeface="Calibri"/>
              </a:rPr>
              <a:t>single points on the diagram show the </a:t>
            </a:r>
            <a:r>
              <a:rPr lang="en-US" sz="1700" dirty="0" smtClean="0">
                <a:latin typeface="Calibri"/>
                <a:cs typeface="Calibri"/>
              </a:rPr>
              <a:t>outliers. </a:t>
            </a:r>
          </a:p>
          <a:p>
            <a:pPr marL="298450" marR="5080" indent="-285750">
              <a:lnSpc>
                <a:spcPct val="14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700" spc="-5" dirty="0" smtClean="0">
                <a:latin typeface="Calibri"/>
                <a:cs typeface="Calibri"/>
              </a:rPr>
              <a:t>Most</a:t>
            </a:r>
            <a:r>
              <a:rPr lang="en-US" sz="1700" spc="-10" dirty="0" smtClean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of</a:t>
            </a:r>
            <a:r>
              <a:rPr lang="en-US" sz="1700" spc="5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the</a:t>
            </a:r>
            <a:r>
              <a:rPr lang="en-US" sz="1700" spc="-10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distribution</a:t>
            </a:r>
            <a:r>
              <a:rPr lang="en-US" sz="1700" spc="-45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of</a:t>
            </a:r>
            <a:r>
              <a:rPr lang="en-US" sz="1700" spc="5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data</a:t>
            </a:r>
            <a:r>
              <a:rPr lang="en-US" sz="1700" spc="-15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falls</a:t>
            </a:r>
            <a:r>
              <a:rPr lang="en-US" sz="1700" spc="-15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between</a:t>
            </a:r>
            <a:r>
              <a:rPr lang="en-US" sz="1700" spc="-30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the</a:t>
            </a:r>
            <a:r>
              <a:rPr lang="en-US" sz="1700" spc="-10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whiskers.</a:t>
            </a:r>
            <a:r>
              <a:rPr lang="en-US" sz="1700" spc="-35" dirty="0">
                <a:latin typeface="Calibri"/>
                <a:cs typeface="Calibri"/>
              </a:rPr>
              <a:t> 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C9E9A6-04C7-4B36-9EBE-D5423648ACB8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65" y="4151330"/>
            <a:ext cx="6408630" cy="181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5320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10" dirty="0">
                <a:latin typeface="Calibri"/>
                <a:cs typeface="Calibri"/>
              </a:rPr>
              <a:t> Variability</a:t>
            </a:r>
            <a:r>
              <a:rPr sz="3000" b="1" spc="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10" dirty="0">
                <a:latin typeface="Calibri"/>
                <a:cs typeface="Calibri"/>
              </a:rPr>
              <a:t> Outliers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DE8C94-66ED-47FC-BFAA-4B895137F5CC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45" y="2133600"/>
            <a:ext cx="52768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6752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Measures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 of</a:t>
            </a: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 Variability</a:t>
            </a:r>
            <a:r>
              <a:rPr sz="30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–</a:t>
            </a: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 Outliers</a:t>
            </a:r>
            <a:r>
              <a:rPr sz="3000" b="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AFEF"/>
                </a:solidFill>
                <a:latin typeface="Calibri"/>
                <a:cs typeface="Calibri"/>
              </a:rPr>
              <a:t>Example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CD1FC7-80DE-4270-AA8F-2E92D7FDCD77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25" y="1135063"/>
            <a:ext cx="8820150" cy="520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332359"/>
            <a:ext cx="3963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Distribution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25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8E1A40-120E-47C0-B9CE-EA0932818D6D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46245947"/>
              </p:ext>
            </p:extLst>
          </p:nvPr>
        </p:nvGraphicFramePr>
        <p:xfrm>
          <a:off x="1676400" y="12681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6115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Distribution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Histograms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62C1B1-0ABE-4F37-8C0B-7EB4BAA08FB6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06" y="1161561"/>
            <a:ext cx="1150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Untitled Sans"/>
              </a:rPr>
              <a:t>Uncle Bruno owns a garden with 30 black cherry trees. Each tree is of a different height. The height of the trees (in inches): 61, 63, 64, 66, 68, 69, 71, 71.5, 72, 72.5, 73, 73.5, 74, 74.5, 76, 76.2, 76.5, 77, 77.5, 78, 78.5, 79, 79.2, 80, 81, 82, 83, 84, 85, 87. We can group the data as follows in a frequency distribution table by setting a range: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82672"/>
            <a:ext cx="5257800" cy="392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382672"/>
            <a:ext cx="291465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5865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Distribution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Skewness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1B9D4E-8DF4-46E8-83EE-09A2AF5ED52E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62335"/>
            <a:ext cx="5743575" cy="4446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5608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Distribution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Kurtosis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497D36-600B-4988-BB97-6221D6DE0A22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45" y="1905000"/>
            <a:ext cx="7140900" cy="377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74809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Distribution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Normal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Distribution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30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AEECB9-2AF5-4D8C-98F4-E739EFA0D30B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24242"/>
            <a:ext cx="7848600" cy="390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3784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Statistics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Introduction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240" y="647550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solidFill>
                  <a:srgbClr val="1C6193"/>
                </a:solidFill>
                <a:latin typeface="Calibri"/>
                <a:cs typeface="Calibri"/>
              </a:rPr>
              <a:t>2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762368-7041-4862-85B1-46B2CE22961F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b="1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20C097-842D-4D03-95EE-48E13211F08C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40" y="1349272"/>
            <a:ext cx="7391400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4844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Statistics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 How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Does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it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Work?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200" y="2419218"/>
            <a:ext cx="31851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000" b="1" dirty="0">
                <a:latin typeface="Calibri"/>
                <a:cs typeface="Calibri"/>
              </a:rPr>
              <a:t>Formulate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Hypothesis</a:t>
            </a:r>
            <a:endParaRPr sz="2000" dirty="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  <a:tabLst>
                <a:tab pos="586740" algn="l"/>
              </a:tabLst>
            </a:pPr>
            <a:r>
              <a:rPr sz="2000" dirty="0">
                <a:latin typeface="Calibri"/>
                <a:cs typeface="Calibri"/>
              </a:rPr>
              <a:t>-	</a:t>
            </a:r>
            <a:r>
              <a:rPr sz="2000" spc="-5" dirty="0">
                <a:latin typeface="Calibri"/>
                <a:cs typeface="Calibri"/>
              </a:rPr>
              <a:t>“Smoking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cancer”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40" y="6475501"/>
            <a:ext cx="140335" cy="130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1565" y="3569268"/>
            <a:ext cx="54622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395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000" b="1" spc="-5" dirty="0">
                <a:latin typeface="Calibri"/>
                <a:cs typeface="Calibri"/>
              </a:rPr>
              <a:t>Make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Observations</a:t>
            </a:r>
            <a:endParaRPr sz="2000" dirty="0">
              <a:latin typeface="Calibri"/>
              <a:cs typeface="Calibri"/>
            </a:endParaRPr>
          </a:p>
          <a:p>
            <a:pPr marL="586740" marR="5080" indent="-228600">
              <a:lnSpc>
                <a:spcPts val="2410"/>
              </a:lnSpc>
              <a:spcBef>
                <a:spcPts val="65"/>
              </a:spcBef>
              <a:tabLst>
                <a:tab pos="586740" algn="l"/>
              </a:tabLst>
            </a:pPr>
            <a:r>
              <a:rPr sz="2000" dirty="0">
                <a:latin typeface="Calibri"/>
                <a:cs typeface="Calibri"/>
              </a:rPr>
              <a:t>-	</a:t>
            </a:r>
            <a:r>
              <a:rPr sz="2000" spc="-5" dirty="0">
                <a:latin typeface="Calibri"/>
                <a:cs typeface="Calibri"/>
              </a:rPr>
              <a:t>Get </a:t>
            </a:r>
            <a:r>
              <a:rPr sz="2000" dirty="0">
                <a:latin typeface="Calibri"/>
                <a:cs typeface="Calibri"/>
              </a:rPr>
              <a:t>data regarding </a:t>
            </a:r>
            <a:r>
              <a:rPr sz="2000" spc="-5" dirty="0">
                <a:latin typeface="Calibri"/>
                <a:cs typeface="Calibri"/>
              </a:rPr>
              <a:t>smoking </a:t>
            </a:r>
            <a:r>
              <a:rPr sz="2000" dirty="0">
                <a:latin typeface="Calibri"/>
                <a:cs typeface="Calibri"/>
              </a:rPr>
              <a:t>habits and </a:t>
            </a:r>
            <a:r>
              <a:rPr sz="2000" spc="-5" dirty="0">
                <a:latin typeface="Calibri"/>
                <a:cs typeface="Calibri"/>
              </a:rPr>
              <a:t>medical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history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1565" y="4942430"/>
            <a:ext cx="38315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b="1" spc="-5" dirty="0">
                <a:latin typeface="Calibri"/>
                <a:cs typeface="Calibri"/>
              </a:rPr>
              <a:t>Analyze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Data and Make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Conclusions</a:t>
            </a:r>
            <a:endParaRPr sz="2000" dirty="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  <a:tabLst>
                <a:tab pos="586740" algn="l"/>
              </a:tabLst>
            </a:pPr>
            <a:r>
              <a:rPr sz="2000" dirty="0">
                <a:latin typeface="Calibri"/>
                <a:cs typeface="Calibri"/>
              </a:rPr>
              <a:t>-	Accept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reject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hypothesis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75" y="1662036"/>
            <a:ext cx="5071745" cy="450123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61340" marR="5080" indent="-549275">
              <a:lnSpc>
                <a:spcPts val="3340"/>
              </a:lnSpc>
              <a:spcBef>
                <a:spcPts val="210"/>
              </a:spcBef>
            </a:pPr>
            <a:r>
              <a:rPr sz="2800" spc="-10" dirty="0">
                <a:latin typeface="Calibri"/>
                <a:cs typeface="Calibri"/>
              </a:rPr>
              <a:t>How Statistics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Works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chemeClr val="tx1"/>
                </a:solidFill>
              </a:rPr>
              <a:t>Introduction to Data Mining, 2nd Edition   Tan, Steinbach, Karpatne, Kumar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8664E48-8EBF-45D4-86A6-5BE608535861}" type="slidenum">
              <a:rPr lang="en-US" altLang="en-US" b="1" smtClean="0">
                <a:solidFill>
                  <a:schemeClr val="tx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A6C9F7-9C13-4D45-9068-78793876980E}" type="datetime1">
              <a:rPr lang="en-US" b="1" smtClean="0">
                <a:solidFill>
                  <a:schemeClr val="tx1"/>
                </a:solidFill>
              </a:rPr>
              <a:t>11/2/2024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6710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Statistics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Basic Statistical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Measurements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8664E48-8EBF-45D4-86A6-5BE608535861}" type="slidenum">
              <a:rPr lang="en-US" altLang="en-US" b="1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b="1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10108"/>
            <a:ext cx="7837106" cy="561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82175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Central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Tendency</a:t>
            </a:r>
            <a:r>
              <a:rPr sz="3000" b="1" dirty="0">
                <a:latin typeface="Calibri"/>
                <a:cs typeface="Calibri"/>
              </a:rPr>
              <a:t> Measures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Mean,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Mode,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Median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8</a:t>
            </a: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F84392-0042-4459-8D7D-2858D9BE71F2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38143"/>
            <a:ext cx="9054195" cy="5090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65443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Central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Tendency </a:t>
            </a:r>
            <a:r>
              <a:rPr sz="3000" b="1" dirty="0">
                <a:latin typeface="Calibri"/>
                <a:cs typeface="Calibri"/>
              </a:rPr>
              <a:t>Measures –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Calculation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74793"/>
            <a:ext cx="284480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07658"/>
              </p:ext>
            </p:extLst>
          </p:nvPr>
        </p:nvGraphicFramePr>
        <p:xfrm>
          <a:off x="3607815" y="1838579"/>
          <a:ext cx="4917433" cy="288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867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65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54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89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56</a:t>
                      </a: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35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14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56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55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87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45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92</a:t>
                      </a: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08151" y="1237234"/>
            <a:ext cx="6116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Given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dataset,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let’s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calculate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mean,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mode.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8151" y="2533015"/>
            <a:ext cx="1055560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>
              <a:lnSpc>
                <a:spcPct val="100000"/>
              </a:lnSpc>
              <a:spcBef>
                <a:spcPts val="100"/>
              </a:spcBef>
            </a:pP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lang="en-US" b="1" dirty="0">
                <a:latin typeface="Calibri"/>
                <a:cs typeface="Calibri"/>
              </a:rPr>
              <a:t>M</a:t>
            </a:r>
            <a:r>
              <a:rPr sz="1800" b="1" dirty="0" smtClean="0">
                <a:latin typeface="Calibri"/>
                <a:cs typeface="Calibri"/>
              </a:rPr>
              <a:t>ean</a:t>
            </a:r>
            <a:r>
              <a:rPr lang="ar-JO" sz="1800" b="1" dirty="0" smtClean="0">
                <a:latin typeface="Calibri"/>
                <a:cs typeface="Calibri"/>
              </a:rPr>
              <a:t>  </a:t>
            </a:r>
            <a:endParaRPr sz="1800" dirty="0">
              <a:latin typeface="Calibri"/>
              <a:cs typeface="Calibri"/>
            </a:endParaRPr>
          </a:p>
          <a:p>
            <a:pPr marL="2301875">
              <a:lnSpc>
                <a:spcPct val="10000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( 65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54 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89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56 +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35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56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+ 55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87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45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+92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58.9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sz="1800" b="1" dirty="0" smtClean="0">
                <a:latin typeface="Calibri"/>
                <a:cs typeface="Calibri"/>
              </a:rPr>
              <a:t>M</a:t>
            </a:r>
            <a:r>
              <a:rPr sz="1800" b="1" dirty="0" smtClean="0">
                <a:latin typeface="Calibri"/>
                <a:cs typeface="Calibri"/>
              </a:rPr>
              <a:t>edian</a:t>
            </a:r>
            <a:endParaRPr lang="en-US" sz="18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00" b="1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00" b="1" dirty="0" smtClean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b="1" spc="-5" dirty="0" smtClean="0">
                <a:latin typeface="Calibri"/>
                <a:cs typeface="Calibri"/>
              </a:rPr>
              <a:t>56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17403"/>
              </p:ext>
            </p:extLst>
          </p:nvPr>
        </p:nvGraphicFramePr>
        <p:xfrm>
          <a:off x="3607815" y="3863923"/>
          <a:ext cx="4917433" cy="288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70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867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14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35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45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54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55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56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56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65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87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89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92</a:t>
                      </a: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82853" y="5200650"/>
            <a:ext cx="99028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Calibri"/>
                <a:cs typeface="Calibri"/>
              </a:rPr>
              <a:t>mode</a:t>
            </a:r>
            <a:r>
              <a:rPr lang="en-US" spc="-5" dirty="0" smtClean="0">
                <a:latin typeface="Calibri"/>
                <a:cs typeface="Calibri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Calibri"/>
                <a:cs typeface="Calibri"/>
              </a:rPr>
              <a:t>Given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56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only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repeated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it's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clearly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mode.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chemeClr val="tx1"/>
                </a:solidFill>
              </a:rPr>
              <a:t>Introduction to Data Mining, 2nd Edition   Tan, Steinbach, Karpatne, Kumar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BA978C-2651-4B69-8124-31E5D76E4052}" type="datetime1">
              <a:rPr lang="en-US" b="1" smtClean="0">
                <a:solidFill>
                  <a:schemeClr val="tx1"/>
                </a:solidFill>
              </a:rPr>
              <a:t>11/2/2024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5701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Central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Tendency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Mean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1086103"/>
            <a:ext cx="11253470" cy="18549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latin typeface="Calibri"/>
                <a:cs typeface="Calibri"/>
              </a:rPr>
              <a:t>If you use a mean to analyze your data, you will notice that it is quite sensitive to outliers. Outliers can affect the value of the mean. When utilizing a mean, you can limit the effects of outlier data by trimming and </a:t>
            </a:r>
            <a:r>
              <a:rPr lang="en-US" dirty="0" err="1">
                <a:latin typeface="Calibri"/>
                <a:cs typeface="Calibri"/>
              </a:rPr>
              <a:t>winorizing</a:t>
            </a:r>
            <a:r>
              <a:rPr lang="en-US" dirty="0">
                <a:latin typeface="Calibri"/>
                <a:cs typeface="Calibri"/>
              </a:rPr>
              <a:t> the mean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endParaRPr lang="en-US" sz="1800" spc="-5" dirty="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 smtClean="0">
                <a:latin typeface="Calibri"/>
                <a:cs typeface="Calibri"/>
              </a:rPr>
              <a:t>Let's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data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changes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</a:t>
            </a:r>
            <a:r>
              <a:rPr sz="1800" dirty="0">
                <a:latin typeface="Calibri"/>
                <a:cs typeface="Calibri"/>
              </a:rPr>
              <a:t> mean,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trimmed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winsorized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mean.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Data: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You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notice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data </a:t>
            </a:r>
            <a:r>
              <a:rPr sz="1800" dirty="0">
                <a:latin typeface="Calibri"/>
                <a:cs typeface="Calibri"/>
              </a:rPr>
              <a:t>has an </a:t>
            </a:r>
            <a:r>
              <a:rPr sz="1800" spc="-5" dirty="0">
                <a:latin typeface="Calibri"/>
                <a:cs typeface="Calibri"/>
              </a:rPr>
              <a:t>outlier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20,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much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larger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rest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data.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212242"/>
            <a:ext cx="9447405" cy="275448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7491DC-0E15-4CB6-B39B-2FE9A07CDB58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8948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Central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Tendency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Mode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for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Categorical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Data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480" y="1123899"/>
            <a:ext cx="925385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Calibri"/>
                <a:cs typeface="Calibri"/>
              </a:rPr>
              <a:t>The mode is typically used with qualitative information to identify the most frequent class, as shown below.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7565EF-67EE-4E89-A6E5-500DB6637F0F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71" y="1520681"/>
            <a:ext cx="6007680" cy="4835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332359"/>
            <a:ext cx="5041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libri"/>
                <a:cs typeface="Calibri"/>
              </a:rPr>
              <a:t>Measures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of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Variability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Range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</a:rPr>
              <a:t>Introduction to Data Mining, 2nd Edition   Tan, Steinbach, Karpatne, Kumar</a:t>
            </a:r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B07FF7-EE76-46EC-B041-F7EC8FE05BE4}" type="datetime1">
              <a:rPr lang="en-US" b="1" smtClean="0">
                <a:solidFill>
                  <a:srgbClr val="000000">
                    <a:tint val="75000"/>
                  </a:srgbClr>
                </a:solidFill>
              </a:rPr>
              <a:t>11/2/2024</a:t>
            </a:fld>
            <a:endParaRPr lang="en-US" b="1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1342748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Range = Highest value – Lowest value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26" y="204097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960</Words>
  <Application>Microsoft Office PowerPoint</Application>
  <PresentationFormat>Widescreen</PresentationFormat>
  <Paragraphs>143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MT</vt:lpstr>
      <vt:lpstr>Calibri</vt:lpstr>
      <vt:lpstr>Cambria</vt:lpstr>
      <vt:lpstr>Monotype Sorts</vt:lpstr>
      <vt:lpstr>Tahoma</vt:lpstr>
      <vt:lpstr>Times New Roman</vt:lpstr>
      <vt:lpstr>Untitled Sans</vt:lpstr>
      <vt:lpstr>Wingdings</vt:lpstr>
      <vt:lpstr>LC.BRev.FY97</vt:lpstr>
      <vt:lpstr>Data Mining: Introduction to Statistics</vt:lpstr>
      <vt:lpstr>Statistics – Introduction</vt:lpstr>
      <vt:lpstr>Statistics – How Does it Work?</vt:lpstr>
      <vt:lpstr>Statistics – Basic Statistical Measurements</vt:lpstr>
      <vt:lpstr>Central Tendency Measures – Mean, Mode, Median</vt:lpstr>
      <vt:lpstr>Central Tendency Measures – Calculation</vt:lpstr>
      <vt:lpstr>Central Tendency Measures – Mean</vt:lpstr>
      <vt:lpstr>Central Tendency Measures – Mode for Categorical Data</vt:lpstr>
      <vt:lpstr>Measures of Variability – Range</vt:lpstr>
      <vt:lpstr>Measures of Variability – Interquartile Range</vt:lpstr>
      <vt:lpstr>Measures of Variability – Interquartile Range</vt:lpstr>
      <vt:lpstr>Measures of Variability – Box Plot Interpretation</vt:lpstr>
      <vt:lpstr>Measures of Variability – Outliers</vt:lpstr>
      <vt:lpstr>Measures of Variability – Outliers Example</vt:lpstr>
      <vt:lpstr>PowerPoint Presentation</vt:lpstr>
      <vt:lpstr>Measures of Distribution – Histograms</vt:lpstr>
      <vt:lpstr>Measures of Distribution – Skewness</vt:lpstr>
      <vt:lpstr>Measures of Distribution – Kurtosis</vt:lpstr>
      <vt:lpstr>Measures of Distribution – Normal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Academy</dc:title>
  <dc:creator>Deena Alabed</dc:creator>
  <cp:lastModifiedBy>Maher</cp:lastModifiedBy>
  <cp:revision>50</cp:revision>
  <dcterms:created xsi:type="dcterms:W3CDTF">2024-10-17T23:27:18Z</dcterms:created>
  <dcterms:modified xsi:type="dcterms:W3CDTF">2024-11-02T07:51:13Z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2024-10-17T00:00:00Z</vt:filetime>
  </property>
</Properties>
</file>