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15" r:id="rId2"/>
    <p:sldId id="576" r:id="rId3"/>
    <p:sldId id="577" r:id="rId4"/>
    <p:sldId id="578" r:id="rId5"/>
    <p:sldId id="585" r:id="rId6"/>
    <p:sldId id="583" r:id="rId7"/>
    <p:sldId id="517" r:id="rId8"/>
    <p:sldId id="522" r:id="rId9"/>
    <p:sldId id="531" r:id="rId10"/>
    <p:sldId id="556" r:id="rId11"/>
    <p:sldId id="557" r:id="rId12"/>
    <p:sldId id="534" r:id="rId13"/>
    <p:sldId id="558" r:id="rId14"/>
    <p:sldId id="536" r:id="rId15"/>
    <p:sldId id="537" r:id="rId16"/>
    <p:sldId id="539" r:id="rId17"/>
    <p:sldId id="560" r:id="rId18"/>
    <p:sldId id="561" r:id="rId19"/>
    <p:sldId id="564" r:id="rId20"/>
    <p:sldId id="546" r:id="rId21"/>
    <p:sldId id="582" r:id="rId22"/>
    <p:sldId id="575" r:id="rId23"/>
  </p:sldIdLst>
  <p:sldSz cx="9144000" cy="6858000" type="screen4x3"/>
  <p:notesSz cx="69342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8" autoAdjust="0"/>
    <p:restoredTop sz="94537" autoAdjust="0"/>
  </p:normalViewPr>
  <p:slideViewPr>
    <p:cSldViewPr>
      <p:cViewPr varScale="1">
        <p:scale>
          <a:sx n="69" d="100"/>
          <a:sy n="69" d="100"/>
        </p:scale>
        <p:origin x="1278" y="72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840" y="-66"/>
      </p:cViewPr>
      <p:guideLst>
        <p:guide orient="horz" pos="2905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F8A0DCA-A24E-4B38-BDE4-F7F837B319C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379913"/>
            <a:ext cx="5087937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901" tIns="47952" rIns="95901" bIns="47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EBAA231-AB97-456F-843D-09B7545C2A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700088"/>
            <a:ext cx="4591050" cy="34432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C699FB14-F579-468E-8C9B-E417550D4D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5325"/>
            <a:ext cx="4605337" cy="3454400"/>
          </a:xfrm>
          <a:solidFill>
            <a:srgbClr val="FFFFFF"/>
          </a:solidFill>
          <a:ln/>
        </p:spPr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728E09C1-0672-4FEF-B0D4-8D2A79CF2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4962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15" tIns="45354" rIns="90715" bIns="4535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C56E68-8DB4-4E07-9582-0090E126F6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C56C27C-E5A8-4463-A992-51C78E0784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21" tIns="45360" rIns="90721" bIns="45360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0C8F6DE3-B78C-4FDE-A943-C178701629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2778F17-29F2-4773-BE0C-B5B38A62E4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E0A0525-7443-4ED1-9F2A-9B97FF791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B656E9-41BC-4991-B8D4-9F180DAC7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E928B569-9AA5-4870-A77D-0D74CD4E1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5987"/>
          </a:xfrm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A6F321A0-B158-48CD-96AD-E75DDB46C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4" tIns="45367" rIns="90734" bIns="45367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2028746-4A9E-4D79-994D-A28294592B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A6ABD0-833E-40A9-85AC-B38437D152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09" tIns="45404" rIns="90809" bIns="45404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9A7A7B54-4DC5-4E80-A99C-AA029F137E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7623346-6731-4450-99A5-0302BAD92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0104C0BD-4AE4-4E8A-9FA7-1EA23C6E2883}"/>
              </a:ext>
            </a:extLst>
          </p:cNvPr>
          <p:cNvSpPr txBox="1">
            <a:spLocks noGrp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3E86E9-1C2A-455D-ACAD-D24058B87AE0}" type="slidenum">
              <a:rPr lang="en-US" altLang="en-US" b="0">
                <a:cs typeface="Arial" panose="020B0604020202020204" pitchFamily="34" charset="0"/>
              </a:rPr>
              <a:pPr eaLnBrk="1" hangingPunct="1"/>
              <a:t>2</a:t>
            </a:fld>
            <a:endParaRPr lang="en-US" altLang="en-US" b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BF75C78-E4FE-42F9-B7D9-98CC2D2C0E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2F0540-F73A-4865-9A62-C88D0F9C0394}" type="slidenum">
              <a:rPr lang="en-US" altLang="en-US" b="0">
                <a:cs typeface="Arial" panose="020B0604020202020204" pitchFamily="34" charset="0"/>
              </a:rPr>
              <a:pPr eaLnBrk="1" hangingPunct="1"/>
              <a:t>3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85F19D8-DA48-4D59-855D-063A769E0F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586C0C-C09A-41BB-A349-67EDACE8C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A4A6553-F840-458F-9628-14505085B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85" tIns="45393" rIns="90785" bIns="45393"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AEF58F-DA85-422B-B193-617AE47D2C10}" type="slidenum">
              <a:rPr lang="en-US" altLang="en-US" b="0">
                <a:cs typeface="Arial" panose="020B0604020202020204" pitchFamily="34" charset="0"/>
              </a:rPr>
              <a:pPr eaLnBrk="1" hangingPunct="1"/>
              <a:t>4</a:t>
            </a:fld>
            <a:endParaRPr lang="en-US" altLang="en-US" b="0"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40FBF38-8881-435D-B101-A64FE314A4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7CB16C3-5990-4D2F-9F78-93FFD08DD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</p:spPr>
        <p:txBody>
          <a:bodyPr lIns="90792" tIns="45395" rIns="90792" bIns="45395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844A0C1C-F394-48E1-BE2B-87E4E2F365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922BBE9D-3667-44CD-BA1D-48E6465E0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874" tIns="47939" rIns="95874" bIns="47939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C4862368-9591-42C8-BADD-47C207ED86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51B5434-DE5C-401C-A762-59A2BCEC4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3A1CFB0-9753-4876-BFE0-1C7797FF4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9E16533-DEB5-46E0-A2C6-C0DF6FB5F4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B4CB90-4521-422C-947B-865AD0DD9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solidFill>
            <a:srgbClr val="FFFFFF"/>
          </a:solidFill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9B4B92B-8B73-42AE-8D46-58F5DAA0E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90742" tIns="45370" rIns="90742" bIns="45370"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CEB33-68FC-4550-9885-59B78A57E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3738"/>
            <a:ext cx="4605337" cy="3455987"/>
          </a:xfrm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FE13C376-8525-4F4E-B261-0849046E8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3925" y="4378325"/>
            <a:ext cx="5086350" cy="41481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30" tIns="45361" rIns="90730" bIns="45361"/>
          <a:lstStyle/>
          <a:p>
            <a:pPr defTabSz="908050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22B01FC6-699F-49B7-8F9C-25701234B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3117957-4102-4152-9511-6A2D8452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B761CE8-5ACF-4086-B319-DF28CF61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123DC-DFBA-4B53-859F-D576C850A3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5AD772FD-3338-4EDA-AD8B-5BF72CD2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29F2BB22-BFF5-4FB2-B7D4-11CF281F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227B879-3707-4624-A2EA-7AA1989D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B62A1-22B8-42FD-9E04-8138F77E9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03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1E59568-71B5-40E4-820C-9A24BD1C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578E8C8-960B-4B8D-8F0A-66346630A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4559B14-3CDC-4C94-A4A1-C6E75B4B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742-315A-4223-A578-4A01A42EE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749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EC695CA-D314-40D9-A89D-EB35F49A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EDD70CF-0016-4814-B9EA-199B604C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2A0872A6-FCE4-442D-974F-9A0EF495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7EB2A-6236-4A15-9E28-8DA517D22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515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502A3E25-37E2-4EBF-AA00-20427AD6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3D181E6C-6CD9-453F-9DFC-071F945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EC058AC-8AA5-4208-8257-0025469E5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23DAB-C2B0-4648-82BD-93DD305D8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40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011C0F4-A3D7-43F1-BAEF-9F4DBE6C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8583683-79E4-4784-ABE4-70446FD5D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FA437EA-A9A6-4B5C-B95E-437257CE3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4E48-8EBF-45D4-86A6-5BE608535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E064036-A042-4113-975C-D76A3649A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9B147E8E-F86A-4774-8D73-6FE3C77D3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4EEA2EB-317C-4B1E-B1C8-0E0FC2C81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D179D-0692-4F36-8F87-24A7D81E4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68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7971844-4CB4-4ECB-9E1C-A3DF3AF7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BAC8536-041E-402E-A442-25C4A80B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4090ABC-BA65-4379-91B6-854FBE19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406F3-FDF8-41E1-AD13-82948F2FCA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405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59B0-126F-4BFF-B699-BE2C6911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6A513-321A-4EA0-AE52-91FAD8FD9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8DDFD-33AF-4D51-A783-6BF653EA3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0B3D3-437E-4EF5-8B9B-4613008D4C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646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6">
            <a:extLst>
              <a:ext uri="{FF2B5EF4-FFF2-40B4-BE49-F238E27FC236}">
                <a16:creationId xmlns:a16="http://schemas.microsoft.com/office/drawing/2014/main" id="{4A136CB0-DB4A-456D-8188-F53955535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B61944C8-6F59-4CE6-91A8-8DE1B11B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BD66B6DA-5BBB-4267-A1CA-1AB7006C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62368-7041-4862-85B1-46B2CE229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1CC76518-94F5-430B-8269-487369ED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3" name="Footer Placeholder 7">
            <a:extLst>
              <a:ext uri="{FF2B5EF4-FFF2-40B4-BE49-F238E27FC236}">
                <a16:creationId xmlns:a16="http://schemas.microsoft.com/office/drawing/2014/main" id="{61D03084-C5B2-4825-80A0-9C8CF8CD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60C2E84D-775D-40F9-AF46-5C2567F4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C5D0A-68C6-4F5E-8CA4-09CFA6B2E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855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560DB81E-E90B-415B-8CEB-3AD41C913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48A6511-7667-462C-AB86-CB62951B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7A10B0C-2780-4D92-A33E-15513B7CB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8911-AB9F-4C99-AEC6-0A0FC6250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6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E2E6433-A668-4571-8366-99B3FC5B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FD44604E-C32E-4096-B1BF-25ADE7A2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4170D21-281D-43C0-9E15-4498BD3C7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B355-62F4-4B95-9A45-052A9753D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2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D03D88-203D-4D90-A5F8-3075BB602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337DF7-7AE7-4A85-9AB5-C075431783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 Third Level</a:t>
            </a:r>
          </a:p>
        </p:txBody>
      </p:sp>
      <p:grpSp>
        <p:nvGrpSpPr>
          <p:cNvPr id="1028" name="Group 16">
            <a:extLst>
              <a:ext uri="{FF2B5EF4-FFF2-40B4-BE49-F238E27FC236}">
                <a16:creationId xmlns:a16="http://schemas.microsoft.com/office/drawing/2014/main" id="{79A345F1-6B59-44A5-A4AB-70C24FF0D8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2" name="Rectangle 17">
              <a:extLst>
                <a:ext uri="{FF2B5EF4-FFF2-40B4-BE49-F238E27FC236}">
                  <a16:creationId xmlns:a16="http://schemas.microsoft.com/office/drawing/2014/main" id="{BD383B36-B313-4AA9-9734-0C1E41612B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3" name="Rectangle 18">
              <a:extLst>
                <a:ext uri="{FF2B5EF4-FFF2-40B4-BE49-F238E27FC236}">
                  <a16:creationId xmlns:a16="http://schemas.microsoft.com/office/drawing/2014/main" id="{D2E097D8-70EE-4739-BF27-511BF22A60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BAA8FC-8B9A-4F89-B53E-DA8A7806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32BAC-A326-4F1C-931E-786ECA1439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3D021-AF87-4F25-983B-0FADEE545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E630134-C3B3-4B59-A84B-52E65CCBE6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w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jpe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2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.jpeg"/><Relationship Id="rId9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video" Target="file:///\\winfiles\savedocs\anuj\Downloads\lecture_1_slides_ppt\Global%20Animation%202-28-2011.wmv" TargetMode="External"/><Relationship Id="rId1" Type="http://schemas.openxmlformats.org/officeDocument/2006/relationships/video" Target="file:///\\winfiles\savedocs\anuj\Downloads\lecture_1_slides_ppt\modis_swath_640x480_jpg.wmv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>
            <a:extLst>
              <a:ext uri="{FF2B5EF4-FFF2-40B4-BE49-F238E27FC236}">
                <a16:creationId xmlns:a16="http://schemas.microsoft.com/office/drawing/2014/main" id="{D4B4E482-64A6-49FD-B0F9-49F701E10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altLang="en-US"/>
              <a:t>Data Mining: Introduction</a:t>
            </a:r>
          </a:p>
        </p:txBody>
      </p:sp>
      <p:sp>
        <p:nvSpPr>
          <p:cNvPr id="3075" name="Rectangle 1027">
            <a:extLst>
              <a:ext uri="{FF2B5EF4-FFF2-40B4-BE49-F238E27FC236}">
                <a16:creationId xmlns:a16="http://schemas.microsoft.com/office/drawing/2014/main" id="{23794AE8-7F0B-44B0-8DCA-F4F17DB69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14488"/>
            <a:ext cx="8153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Lecture Notes for Chapter 1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en-US" sz="3200" b="0"/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3200" b="0"/>
              <a:t>Introduction to Data Mining, 2</a:t>
            </a:r>
            <a:r>
              <a:rPr lang="en-US" altLang="en-US" sz="3200" b="0" baseline="30000"/>
              <a:t>nd</a:t>
            </a:r>
            <a:r>
              <a:rPr lang="en-US" altLang="en-US" sz="3200" b="0"/>
              <a:t> Edition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by</a:t>
            </a:r>
          </a:p>
          <a:p>
            <a:pPr algn="ctr" eaLnBrk="1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b="0"/>
              <a:t>Tan, Steinbach, Karpatne, Kumar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2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>
              <a:solidFill>
                <a:srgbClr val="0000FF"/>
              </a:solidFill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600" b="0"/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000" b="0"/>
          </a:p>
        </p:txBody>
      </p:sp>
      <p:sp>
        <p:nvSpPr>
          <p:cNvPr id="3076" name="Slide Number Placeholder 6">
            <a:extLst>
              <a:ext uri="{FF2B5EF4-FFF2-40B4-BE49-F238E27FC236}">
                <a16:creationId xmlns:a16="http://schemas.microsoft.com/office/drawing/2014/main" id="{07D6713F-E355-468F-B722-773F596B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17A7A0-6EFA-49E2-9643-E6DCA302B19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08DEB-201A-426A-B6F5-A7BA7013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DF667C-05BF-40C7-8AC6-AD630088E1F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3C67B48B-BDE0-493A-9234-2234400D78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62600" y="1066800"/>
          <a:ext cx="3227388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name="VISIO" r:id="rId4" imgW="4939284" imgH="2802636" progId="Visio.Drawing.6">
                  <p:embed/>
                </p:oleObj>
              </mc:Choice>
              <mc:Fallback>
                <p:oleObj name="VISIO" r:id="rId4" imgW="4939284" imgH="2802636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066800"/>
                        <a:ext cx="3227388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73B33E09-2F7D-45C8-8A14-CED37B24F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0225" y="2667000"/>
          <a:ext cx="1473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Document" r:id="rId6" imgW="5207508" imgH="8185404" progId="Word.Document.8">
                  <p:embed/>
                </p:oleObj>
              </mc:Choice>
              <mc:Fallback>
                <p:oleObj name="Document" r:id="rId6" imgW="5207508" imgH="8185404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667000"/>
                        <a:ext cx="14732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84" name="Group 5">
            <a:extLst>
              <a:ext uri="{FF2B5EF4-FFF2-40B4-BE49-F238E27FC236}">
                <a16:creationId xmlns:a16="http://schemas.microsoft.com/office/drawing/2014/main" id="{B45C1A8B-0D6F-4F83-AE64-6AC1607D9D3C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43000"/>
            <a:ext cx="1600200" cy="1295400"/>
            <a:chOff x="2160" y="2544"/>
            <a:chExt cx="1920" cy="1687"/>
          </a:xfrm>
        </p:grpSpPr>
        <p:sp>
          <p:nvSpPr>
            <p:cNvPr id="20511" name="Line 6">
              <a:extLst>
                <a:ext uri="{FF2B5EF4-FFF2-40B4-BE49-F238E27FC236}">
                  <a16:creationId xmlns:a16="http://schemas.microsoft.com/office/drawing/2014/main" id="{95E82E67-86BF-4192-98F8-B61CEAB0C4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2" name="Line 7">
              <a:extLst>
                <a:ext uri="{FF2B5EF4-FFF2-40B4-BE49-F238E27FC236}">
                  <a16:creationId xmlns:a16="http://schemas.microsoft.com/office/drawing/2014/main" id="{42E0EEE8-C704-4F90-997A-3474241F5B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3" name="Freeform 8">
              <a:extLst>
                <a:ext uri="{FF2B5EF4-FFF2-40B4-BE49-F238E27FC236}">
                  <a16:creationId xmlns:a16="http://schemas.microsoft.com/office/drawing/2014/main" id="{7C25A6A8-D163-4F4E-9A2A-F4D62D6FD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AutoShape 9">
              <a:extLst>
                <a:ext uri="{FF2B5EF4-FFF2-40B4-BE49-F238E27FC236}">
                  <a16:creationId xmlns:a16="http://schemas.microsoft.com/office/drawing/2014/main" id="{2D8E6BD0-BF7F-4A3B-A2E6-9B65C73F5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5" name="AutoShape 10">
              <a:extLst>
                <a:ext uri="{FF2B5EF4-FFF2-40B4-BE49-F238E27FC236}">
                  <a16:creationId xmlns:a16="http://schemas.microsoft.com/office/drawing/2014/main" id="{CAD82A16-4731-4437-8E0D-DF3707AFF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6" name="AutoShape 11">
              <a:extLst>
                <a:ext uri="{FF2B5EF4-FFF2-40B4-BE49-F238E27FC236}">
                  <a16:creationId xmlns:a16="http://schemas.microsoft.com/office/drawing/2014/main" id="{4460BDA1-10A4-4A33-AB51-29258158C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7" name="AutoShape 12">
              <a:extLst>
                <a:ext uri="{FF2B5EF4-FFF2-40B4-BE49-F238E27FC236}">
                  <a16:creationId xmlns:a16="http://schemas.microsoft.com/office/drawing/2014/main" id="{7B47AA91-531D-4DD5-AEE3-10BBA69DE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8" name="AutoShape 13">
              <a:extLst>
                <a:ext uri="{FF2B5EF4-FFF2-40B4-BE49-F238E27FC236}">
                  <a16:creationId xmlns:a16="http://schemas.microsoft.com/office/drawing/2014/main" id="{FD8A0D6F-0D64-4904-A38A-763150DB8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9" name="AutoShape 14">
              <a:extLst>
                <a:ext uri="{FF2B5EF4-FFF2-40B4-BE49-F238E27FC236}">
                  <a16:creationId xmlns:a16="http://schemas.microsoft.com/office/drawing/2014/main" id="{8E34DDD0-C945-457D-8D6E-87697EE04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0" name="AutoShape 15">
              <a:extLst>
                <a:ext uri="{FF2B5EF4-FFF2-40B4-BE49-F238E27FC236}">
                  <a16:creationId xmlns:a16="http://schemas.microsoft.com/office/drawing/2014/main" id="{A36E90E0-9CF9-4B03-A31B-91597D63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1" name="AutoShape 16">
              <a:extLst>
                <a:ext uri="{FF2B5EF4-FFF2-40B4-BE49-F238E27FC236}">
                  <a16:creationId xmlns:a16="http://schemas.microsoft.com/office/drawing/2014/main" id="{766117DC-C801-482A-B24C-219D94DE1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2" name="AutoShape 17">
              <a:extLst>
                <a:ext uri="{FF2B5EF4-FFF2-40B4-BE49-F238E27FC236}">
                  <a16:creationId xmlns:a16="http://schemas.microsoft.com/office/drawing/2014/main" id="{5448ACC0-DA1B-4D80-8DA5-10A1703B0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3" name="AutoShape 18">
              <a:extLst>
                <a:ext uri="{FF2B5EF4-FFF2-40B4-BE49-F238E27FC236}">
                  <a16:creationId xmlns:a16="http://schemas.microsoft.com/office/drawing/2014/main" id="{631081F8-B781-44CE-A959-63A9F3BA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4" name="AutoShape 19">
              <a:extLst>
                <a:ext uri="{FF2B5EF4-FFF2-40B4-BE49-F238E27FC236}">
                  <a16:creationId xmlns:a16="http://schemas.microsoft.com/office/drawing/2014/main" id="{8F8E8653-26BB-4B7F-82EE-DC83C638A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5" name="AutoShape 20">
              <a:extLst>
                <a:ext uri="{FF2B5EF4-FFF2-40B4-BE49-F238E27FC236}">
                  <a16:creationId xmlns:a16="http://schemas.microsoft.com/office/drawing/2014/main" id="{F9474974-DABF-49F7-AD21-C71FAC8F16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6" name="AutoShape 21">
              <a:extLst>
                <a:ext uri="{FF2B5EF4-FFF2-40B4-BE49-F238E27FC236}">
                  <a16:creationId xmlns:a16="http://schemas.microsoft.com/office/drawing/2014/main" id="{2EF0438F-54D7-431E-9D71-D34F70188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7" name="AutoShape 22">
              <a:extLst>
                <a:ext uri="{FF2B5EF4-FFF2-40B4-BE49-F238E27FC236}">
                  <a16:creationId xmlns:a16="http://schemas.microsoft.com/office/drawing/2014/main" id="{2CEB2C21-A5ED-4D58-9D29-69E8F147F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8" name="AutoShape 23">
              <a:extLst>
                <a:ext uri="{FF2B5EF4-FFF2-40B4-BE49-F238E27FC236}">
                  <a16:creationId xmlns:a16="http://schemas.microsoft.com/office/drawing/2014/main" id="{4F48C2B4-CDA8-45C2-A901-193FB36D1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29" name="AutoShape 24">
              <a:extLst>
                <a:ext uri="{FF2B5EF4-FFF2-40B4-BE49-F238E27FC236}">
                  <a16:creationId xmlns:a16="http://schemas.microsoft.com/office/drawing/2014/main" id="{927AD4DE-FD1A-45B6-9FD2-CA2291FC0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0" name="AutoShape 25">
              <a:extLst>
                <a:ext uri="{FF2B5EF4-FFF2-40B4-BE49-F238E27FC236}">
                  <a16:creationId xmlns:a16="http://schemas.microsoft.com/office/drawing/2014/main" id="{C7C0397A-7560-420C-811B-6BAF4977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1" name="AutoShape 26">
              <a:extLst>
                <a:ext uri="{FF2B5EF4-FFF2-40B4-BE49-F238E27FC236}">
                  <a16:creationId xmlns:a16="http://schemas.microsoft.com/office/drawing/2014/main" id="{C9F54086-B813-435C-BF90-B4A473A9A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2" name="AutoShape 27">
              <a:extLst>
                <a:ext uri="{FF2B5EF4-FFF2-40B4-BE49-F238E27FC236}">
                  <a16:creationId xmlns:a16="http://schemas.microsoft.com/office/drawing/2014/main" id="{3B95143E-DFB9-4105-9DE6-E65F0731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3" name="AutoShape 28">
              <a:extLst>
                <a:ext uri="{FF2B5EF4-FFF2-40B4-BE49-F238E27FC236}">
                  <a16:creationId xmlns:a16="http://schemas.microsoft.com/office/drawing/2014/main" id="{0252B2D8-3ADF-444E-A041-CBC2C7F2D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4" name="AutoShape 29">
              <a:extLst>
                <a:ext uri="{FF2B5EF4-FFF2-40B4-BE49-F238E27FC236}">
                  <a16:creationId xmlns:a16="http://schemas.microsoft.com/office/drawing/2014/main" id="{8D91F722-4E1B-4FA7-8284-2AC4A061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5" name="AutoShape 30">
              <a:extLst>
                <a:ext uri="{FF2B5EF4-FFF2-40B4-BE49-F238E27FC236}">
                  <a16:creationId xmlns:a16="http://schemas.microsoft.com/office/drawing/2014/main" id="{2F24C198-20AE-474E-A8B9-2DA0E19FD8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36" name="AutoShape 31">
              <a:extLst>
                <a:ext uri="{FF2B5EF4-FFF2-40B4-BE49-F238E27FC236}">
                  <a16:creationId xmlns:a16="http://schemas.microsoft.com/office/drawing/2014/main" id="{BBD9B828-B0C4-4A91-8729-DF0676EE1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485" name="Line 32">
            <a:extLst>
              <a:ext uri="{FF2B5EF4-FFF2-40B4-BE49-F238E27FC236}">
                <a16:creationId xmlns:a16="http://schemas.microsoft.com/office/drawing/2014/main" id="{BFB5708F-04A7-4BD6-A1CF-CDC3733E1B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362200"/>
            <a:ext cx="182880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33">
            <a:extLst>
              <a:ext uri="{FF2B5EF4-FFF2-40B4-BE49-F238E27FC236}">
                <a16:creationId xmlns:a16="http://schemas.microsoft.com/office/drawing/2014/main" id="{A604F2E2-400C-41E4-97D7-3D2AAB89F3E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209800"/>
            <a:ext cx="2133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34">
            <a:extLst>
              <a:ext uri="{FF2B5EF4-FFF2-40B4-BE49-F238E27FC236}">
                <a16:creationId xmlns:a16="http://schemas.microsoft.com/office/drawing/2014/main" id="{A10B6492-BD0C-45A5-B18C-586C09489C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0200" y="4343400"/>
            <a:ext cx="15240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35">
            <a:extLst>
              <a:ext uri="{FF2B5EF4-FFF2-40B4-BE49-F238E27FC236}">
                <a16:creationId xmlns:a16="http://schemas.microsoft.com/office/drawing/2014/main" id="{9326BF50-E492-47BE-9EE1-0E6FC1635D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4191000"/>
            <a:ext cx="16002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Text Box 36">
            <a:extLst>
              <a:ext uri="{FF2B5EF4-FFF2-40B4-BE49-F238E27FC236}">
                <a16:creationId xmlns:a16="http://schemas.microsoft.com/office/drawing/2014/main" id="{C09D064E-F893-416A-9E37-A9915F93F6C9}"/>
              </a:ext>
            </a:extLst>
          </p:cNvPr>
          <p:cNvSpPr txBox="1">
            <a:spLocks noChangeArrowheads="1"/>
          </p:cNvSpPr>
          <p:nvPr/>
        </p:nvSpPr>
        <p:spPr bwMode="auto">
          <a:xfrm rot="-2160000">
            <a:off x="4352925" y="3013075"/>
            <a:ext cx="210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Predictive Modeling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0" name="Text Box 37">
            <a:extLst>
              <a:ext uri="{FF2B5EF4-FFF2-40B4-BE49-F238E27FC236}">
                <a16:creationId xmlns:a16="http://schemas.microsoft.com/office/drawing/2014/main" id="{7D263E8E-2F4F-4CEB-B5E6-509C4A3097AA}"/>
              </a:ext>
            </a:extLst>
          </p:cNvPr>
          <p:cNvSpPr txBox="1">
            <a:spLocks noChangeArrowheads="1"/>
          </p:cNvSpPr>
          <p:nvPr/>
        </p:nvSpPr>
        <p:spPr bwMode="auto">
          <a:xfrm rot="1500000">
            <a:off x="1630363" y="2514600"/>
            <a:ext cx="1189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Clustering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1" name="Text Box 38">
            <a:extLst>
              <a:ext uri="{FF2B5EF4-FFF2-40B4-BE49-F238E27FC236}">
                <a16:creationId xmlns:a16="http://schemas.microsoft.com/office/drawing/2014/main" id="{ED282310-E1DA-445C-8A05-F97CF1D27E6B}"/>
              </a:ext>
            </a:extLst>
          </p:cNvPr>
          <p:cNvSpPr txBox="1">
            <a:spLocks noChangeArrowheads="1"/>
          </p:cNvSpPr>
          <p:nvPr/>
        </p:nvSpPr>
        <p:spPr bwMode="auto">
          <a:xfrm rot="-1560000">
            <a:off x="1608138" y="4349750"/>
            <a:ext cx="13636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Association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Rules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492" name="Text Box 39">
            <a:extLst>
              <a:ext uri="{FF2B5EF4-FFF2-40B4-BE49-F238E27FC236}">
                <a16:creationId xmlns:a16="http://schemas.microsoft.com/office/drawing/2014/main" id="{12DA890C-2C0D-4FF6-BB16-1C362A5394B0}"/>
              </a:ext>
            </a:extLst>
          </p:cNvPr>
          <p:cNvSpPr txBox="1">
            <a:spLocks noChangeArrowheads="1"/>
          </p:cNvSpPr>
          <p:nvPr/>
        </p:nvSpPr>
        <p:spPr bwMode="auto">
          <a:xfrm rot="1920000">
            <a:off x="4641850" y="4267200"/>
            <a:ext cx="11096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Anomaly </a:t>
            </a:r>
            <a:br>
              <a:rPr lang="en-US" altLang="en-US" sz="1600">
                <a:solidFill>
                  <a:srgbClr val="006600"/>
                </a:solidFill>
              </a:rPr>
            </a:br>
            <a:r>
              <a:rPr lang="en-US" altLang="en-US" sz="1600">
                <a:solidFill>
                  <a:srgbClr val="006600"/>
                </a:solidFill>
              </a:rPr>
              <a:t>Detection</a:t>
            </a:r>
            <a:endParaRPr lang="en-US" altLang="en-US" sz="1600">
              <a:solidFill>
                <a:schemeClr val="bg2"/>
              </a:solidFill>
            </a:endParaRPr>
          </a:p>
        </p:txBody>
      </p:sp>
      <p:pic>
        <p:nvPicPr>
          <p:cNvPr id="20493" name="Picture 40" descr="fd01226_">
            <a:extLst>
              <a:ext uri="{FF2B5EF4-FFF2-40B4-BE49-F238E27FC236}">
                <a16:creationId xmlns:a16="http://schemas.microsoft.com/office/drawing/2014/main" id="{66983D32-387B-43B1-A1DC-0B3DBD402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38775"/>
            <a:ext cx="569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41">
            <a:extLst>
              <a:ext uri="{FF2B5EF4-FFF2-40B4-BE49-F238E27FC236}">
                <a16:creationId xmlns:a16="http://schemas.microsoft.com/office/drawing/2014/main" id="{AA0A6528-A8F4-438D-B84E-57F9E2CB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67375"/>
            <a:ext cx="479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Milk</a:t>
            </a:r>
          </a:p>
        </p:txBody>
      </p:sp>
      <p:sp>
        <p:nvSpPr>
          <p:cNvPr id="20495" name="Text Box 42">
            <a:extLst>
              <a:ext uri="{FF2B5EF4-FFF2-40B4-BE49-F238E27FC236}">
                <a16:creationId xmlns:a16="http://schemas.microsoft.com/office/drawing/2014/main" id="{7E824631-BC2E-480C-AA48-6F05217B5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860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0496" name="Text Box 43">
            <a:extLst>
              <a:ext uri="{FF2B5EF4-FFF2-40B4-BE49-F238E27FC236}">
                <a16:creationId xmlns:a16="http://schemas.microsoft.com/office/drawing/2014/main" id="{27B24A8B-903B-4A92-9AA2-2C83481C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209800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/>
              <a:t>Data</a:t>
            </a:r>
          </a:p>
        </p:txBody>
      </p:sp>
      <p:pic>
        <p:nvPicPr>
          <p:cNvPr id="20497" name="Picture 44">
            <a:extLst>
              <a:ext uri="{FF2B5EF4-FFF2-40B4-BE49-F238E27FC236}">
                <a16:creationId xmlns:a16="http://schemas.microsoft.com/office/drawing/2014/main" id="{07938310-0907-4701-8152-ACAB24967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1" r="63640" b="34026"/>
          <a:stretch>
            <a:fillRect/>
          </a:stretch>
        </p:blipFill>
        <p:spPr bwMode="auto">
          <a:xfrm>
            <a:off x="1524000" y="5257800"/>
            <a:ext cx="1362075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Line 45">
            <a:extLst>
              <a:ext uri="{FF2B5EF4-FFF2-40B4-BE49-F238E27FC236}">
                <a16:creationId xmlns:a16="http://schemas.microsoft.com/office/drawing/2014/main" id="{F9A7F677-F637-463B-A831-99D2F6DEBF4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5895975"/>
            <a:ext cx="533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9" name="Group 46">
            <a:extLst>
              <a:ext uri="{FF2B5EF4-FFF2-40B4-BE49-F238E27FC236}">
                <a16:creationId xmlns:a16="http://schemas.microsoft.com/office/drawing/2014/main" id="{75C674CB-7F41-4664-9B48-C6C101AD9762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3429000"/>
            <a:ext cx="3352800" cy="2971800"/>
            <a:chOff x="3648" y="2448"/>
            <a:chExt cx="2112" cy="1872"/>
          </a:xfrm>
        </p:grpSpPr>
        <p:pic>
          <p:nvPicPr>
            <p:cNvPr id="20504" name="Picture 47">
              <a:extLst>
                <a:ext uri="{FF2B5EF4-FFF2-40B4-BE49-F238E27FC236}">
                  <a16:creationId xmlns:a16="http://schemas.microsoft.com/office/drawing/2014/main" id="{B5AB8B92-31DE-4928-BB2C-18FF7CC635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Oval 48">
              <a:extLst>
                <a:ext uri="{FF2B5EF4-FFF2-40B4-BE49-F238E27FC236}">
                  <a16:creationId xmlns:a16="http://schemas.microsoft.com/office/drawing/2014/main" id="{2DD64B72-B210-44CD-A51A-C820A1517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6" name="Oval 49">
              <a:extLst>
                <a:ext uri="{FF2B5EF4-FFF2-40B4-BE49-F238E27FC236}">
                  <a16:creationId xmlns:a16="http://schemas.microsoft.com/office/drawing/2014/main" id="{EFA232D5-F6F7-4891-84B5-DA8B29F25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7" name="Oval 50">
              <a:extLst>
                <a:ext uri="{FF2B5EF4-FFF2-40B4-BE49-F238E27FC236}">
                  <a16:creationId xmlns:a16="http://schemas.microsoft.com/office/drawing/2014/main" id="{7A7EAEA8-BC5E-47A9-AA18-1B92935A9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8" name="Oval 51">
              <a:extLst>
                <a:ext uri="{FF2B5EF4-FFF2-40B4-BE49-F238E27FC236}">
                  <a16:creationId xmlns:a16="http://schemas.microsoft.com/office/drawing/2014/main" id="{58C0E524-3B22-4439-BBC5-5EDCA4FBF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09" name="Rectangle 52">
              <a:extLst>
                <a:ext uri="{FF2B5EF4-FFF2-40B4-BE49-F238E27FC236}">
                  <a16:creationId xmlns:a16="http://schemas.microsoft.com/office/drawing/2014/main" id="{B04238A5-5267-4767-9020-D7CF9F207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0510" name="Rectangle 53">
              <a:extLst>
                <a:ext uri="{FF2B5EF4-FFF2-40B4-BE49-F238E27FC236}">
                  <a16:creationId xmlns:a16="http://schemas.microsoft.com/office/drawing/2014/main" id="{357228D4-0225-48F1-8152-F9D7A48B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20500" name="Rectangle 54">
            <a:extLst>
              <a:ext uri="{FF2B5EF4-FFF2-40B4-BE49-F238E27FC236}">
                <a16:creationId xmlns:a16="http://schemas.microsoft.com/office/drawing/2014/main" id="{26DB9D79-6041-4525-9864-4FC3F6456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Data Mining Tasks …</a:t>
            </a:r>
          </a:p>
        </p:txBody>
      </p:sp>
      <p:sp>
        <p:nvSpPr>
          <p:cNvPr id="20501" name="Slide Number Placeholder 56">
            <a:extLst>
              <a:ext uri="{FF2B5EF4-FFF2-40B4-BE49-F238E27FC236}">
                <a16:creationId xmlns:a16="http://schemas.microsoft.com/office/drawing/2014/main" id="{1F9C0155-EAB8-4804-9A91-709B0F647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9DDF18C-5299-4C45-A7F0-3686537074C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8" name="Footer Placeholder 57">
            <a:extLst>
              <a:ext uri="{FF2B5EF4-FFF2-40B4-BE49-F238E27FC236}">
                <a16:creationId xmlns:a16="http://schemas.microsoft.com/office/drawing/2014/main" id="{079A77D9-8D16-4F71-9B54-9FBC6B65B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7" name="Date Placeholder 5">
            <a:extLst>
              <a:ext uri="{FF2B5EF4-FFF2-40B4-BE49-F238E27FC236}">
                <a16:creationId xmlns:a16="http://schemas.microsoft.com/office/drawing/2014/main" id="{978C9724-4620-4D5A-A491-EF0E3A2500F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F181FFC-C8C6-4BE8-84B6-A478C99D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1163" y="990600"/>
            <a:ext cx="8318500" cy="53340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Find a model  for class attribute as a function of the values of other attributes</a:t>
            </a:r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  <a:p>
            <a:pPr marL="342900" indent="-342900">
              <a:lnSpc>
                <a:spcPct val="90000"/>
              </a:lnSpc>
            </a:pPr>
            <a:endParaRPr lang="en-US" altLang="en-US"/>
          </a:p>
        </p:txBody>
      </p:sp>
      <p:graphicFrame>
        <p:nvGraphicFramePr>
          <p:cNvPr id="22531" name="Object 4">
            <a:extLst>
              <a:ext uri="{FF2B5EF4-FFF2-40B4-BE49-F238E27FC236}">
                <a16:creationId xmlns:a16="http://schemas.microsoft.com/office/drawing/2014/main" id="{3B6794EA-F0C3-4447-9624-E201EF68CC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76225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1" name="Document" r:id="rId4" imgW="8203692" imgH="3634740" progId="Word.Document.8">
                  <p:embed/>
                </p:oleObj>
              </mc:Choice>
              <mc:Fallback>
                <p:oleObj name="Document" r:id="rId4" imgW="8203692" imgH="36347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6225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5">
            <a:extLst>
              <a:ext uri="{FF2B5EF4-FFF2-40B4-BE49-F238E27FC236}">
                <a16:creationId xmlns:a16="http://schemas.microsoft.com/office/drawing/2014/main" id="{7EA61E12-6C1A-4680-B093-55666A4C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6002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Model for predicting credit worthiness</a:t>
            </a:r>
          </a:p>
        </p:txBody>
      </p:sp>
      <p:sp>
        <p:nvSpPr>
          <p:cNvPr id="22533" name="Text Box 6">
            <a:extLst>
              <a:ext uri="{FF2B5EF4-FFF2-40B4-BE49-F238E27FC236}">
                <a16:creationId xmlns:a16="http://schemas.microsoft.com/office/drawing/2014/main" id="{219E7121-71B5-41EB-B2EB-8B387E48A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381250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>
                <a:solidFill>
                  <a:srgbClr val="2A8487"/>
                </a:solidFill>
              </a:rPr>
              <a:t>Class</a:t>
            </a:r>
          </a:p>
        </p:txBody>
      </p:sp>
      <p:graphicFrame>
        <p:nvGraphicFramePr>
          <p:cNvPr id="22534" name="Object 7">
            <a:extLst>
              <a:ext uri="{FF2B5EF4-FFF2-40B4-BE49-F238E27FC236}">
                <a16:creationId xmlns:a16="http://schemas.microsoft.com/office/drawing/2014/main" id="{353B0B76-DAE1-4E03-9BB3-35F12B004A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266950"/>
          <a:ext cx="41148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2" name="VISIO" r:id="rId6" imgW="7088124" imgH="7124700" progId="Visio.Drawing.6">
                  <p:embed/>
                </p:oleObj>
              </mc:Choice>
              <mc:Fallback>
                <p:oleObj name="VISIO" r:id="rId6" imgW="7088124" imgH="71247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66950"/>
                        <a:ext cx="4114800" cy="413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Rectangle 8">
            <a:extLst>
              <a:ext uri="{FF2B5EF4-FFF2-40B4-BE49-F238E27FC236}">
                <a16:creationId xmlns:a16="http://schemas.microsoft.com/office/drawing/2014/main" id="{F9D892F0-AD61-4634-A2CB-BCBE4B57D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Predictive Modeling: Classification</a:t>
            </a:r>
          </a:p>
        </p:txBody>
      </p:sp>
      <p:sp>
        <p:nvSpPr>
          <p:cNvPr id="22536" name="Slide Number Placeholder 10">
            <a:extLst>
              <a:ext uri="{FF2B5EF4-FFF2-40B4-BE49-F238E27FC236}">
                <a16:creationId xmlns:a16="http://schemas.microsoft.com/office/drawing/2014/main" id="{E0B868CA-22D6-465B-80AE-6B3A57312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DE48AD-7E6F-454C-A229-24C403CF40D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36FACD6-8EC6-4A97-9554-1AE52E3E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B96914F-C708-40F2-9C59-8E3918D35F3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32CD4A4-C1F1-49FE-A988-4043CC94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 Example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DDA83841-D102-40D9-85C9-3065EDEF6A67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83820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C1914E51-7AAC-45DA-9710-4C9DE561418C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1746250" y="16906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categorical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1" name="Text Box 6">
            <a:extLst>
              <a:ext uri="{FF2B5EF4-FFF2-40B4-BE49-F238E27FC236}">
                <a16:creationId xmlns:a16="http://schemas.microsoft.com/office/drawing/2014/main" id="{3F10EB46-9E7B-431B-85BC-5AD90466C30B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2640013" y="1668463"/>
            <a:ext cx="1325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quantitative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582" name="Text Box 7">
            <a:extLst>
              <a:ext uri="{FF2B5EF4-FFF2-40B4-BE49-F238E27FC236}">
                <a16:creationId xmlns:a16="http://schemas.microsoft.com/office/drawing/2014/main" id="{E0A935BD-1A4A-4950-B0C3-EC03EA1FD358}"/>
              </a:ext>
            </a:extLst>
          </p:cNvPr>
          <p:cNvSpPr txBox="1">
            <a:spLocks noChangeArrowheads="1"/>
          </p:cNvSpPr>
          <p:nvPr/>
        </p:nvSpPr>
        <p:spPr bwMode="auto">
          <a:xfrm rot="-2416809">
            <a:off x="3651250" y="1873250"/>
            <a:ext cx="692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rgbClr val="006600"/>
                </a:solidFill>
              </a:rPr>
              <a:t>class</a:t>
            </a:r>
            <a:endParaRPr lang="en-US" altLang="en-US" sz="1600">
              <a:solidFill>
                <a:schemeClr val="bg2"/>
              </a:solidFill>
            </a:endParaRPr>
          </a:p>
        </p:txBody>
      </p:sp>
      <p:grpSp>
        <p:nvGrpSpPr>
          <p:cNvPr id="24583" name="Group 9">
            <a:extLst>
              <a:ext uri="{FF2B5EF4-FFF2-40B4-BE49-F238E27FC236}">
                <a16:creationId xmlns:a16="http://schemas.microsoft.com/office/drawing/2014/main" id="{913A135E-B500-43B0-83C3-22FBCAF7E970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3948113"/>
            <a:ext cx="990600" cy="685800"/>
            <a:chOff x="4944" y="2736"/>
            <a:chExt cx="624" cy="432"/>
          </a:xfrm>
        </p:grpSpPr>
        <p:sp>
          <p:nvSpPr>
            <p:cNvPr id="24601" name="AutoShape 10">
              <a:extLst>
                <a:ext uri="{FF2B5EF4-FFF2-40B4-BE49-F238E27FC236}">
                  <a16:creationId xmlns:a16="http://schemas.microsoft.com/office/drawing/2014/main" id="{3ED90AB2-E4AF-4421-A440-9C8B1DD9D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736"/>
              <a:ext cx="624" cy="432"/>
            </a:xfrm>
            <a:prstGeom prst="can">
              <a:avLst>
                <a:gd name="adj" fmla="val 25000"/>
              </a:avLst>
            </a:prstGeom>
            <a:solidFill>
              <a:srgbClr val="CCCC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2" name="Text Box 11">
              <a:extLst>
                <a:ext uri="{FF2B5EF4-FFF2-40B4-BE49-F238E27FC236}">
                  <a16:creationId xmlns:a16="http://schemas.microsoft.com/office/drawing/2014/main" id="{8B4C79E4-1564-41B9-BB83-FA0A2DED77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" y="2856"/>
              <a:ext cx="345" cy="29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Test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1400">
                  <a:solidFill>
                    <a:srgbClr val="0000CC"/>
                  </a:solidFill>
                </a:rPr>
                <a:t>Set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4" name="AutoShape 12">
            <a:extLst>
              <a:ext uri="{FF2B5EF4-FFF2-40B4-BE49-F238E27FC236}">
                <a16:creationId xmlns:a16="http://schemas.microsoft.com/office/drawing/2014/main" id="{42D5030D-FACB-4212-90FF-978A099CD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5091113"/>
            <a:ext cx="990600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7958547-E32F-4326-976A-215CE9705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238750"/>
            <a:ext cx="10429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Training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1600">
                <a:solidFill>
                  <a:schemeClr val="tx2"/>
                </a:solidFill>
              </a:rPr>
              <a:t>Set</a:t>
            </a:r>
            <a:endParaRPr lang="en-US" altLang="en-US" sz="1400" b="0">
              <a:solidFill>
                <a:schemeClr val="bg2"/>
              </a:solidFill>
            </a:endParaRPr>
          </a:p>
        </p:txBody>
      </p:sp>
      <p:grpSp>
        <p:nvGrpSpPr>
          <p:cNvPr id="24586" name="Group 14">
            <a:extLst>
              <a:ext uri="{FF2B5EF4-FFF2-40B4-BE49-F238E27FC236}">
                <a16:creationId xmlns:a16="http://schemas.microsoft.com/office/drawing/2014/main" id="{317EE363-8529-411C-9934-EF9F2FDA0174}"/>
              </a:ext>
            </a:extLst>
          </p:cNvPr>
          <p:cNvGrpSpPr>
            <a:grpSpLocks/>
          </p:cNvGrpSpPr>
          <p:nvPr/>
        </p:nvGrpSpPr>
        <p:grpSpPr bwMode="auto">
          <a:xfrm>
            <a:off x="7637463" y="5086350"/>
            <a:ext cx="1125537" cy="690563"/>
            <a:chOff x="3360" y="2880"/>
            <a:chExt cx="672" cy="415"/>
          </a:xfrm>
        </p:grpSpPr>
        <p:sp>
          <p:nvSpPr>
            <p:cNvPr id="24599" name="AutoShape 15">
              <a:extLst>
                <a:ext uri="{FF2B5EF4-FFF2-40B4-BE49-F238E27FC236}">
                  <a16:creationId xmlns:a16="http://schemas.microsoft.com/office/drawing/2014/main" id="{34531989-C943-4C84-B217-A9CF38587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24600" name="Text Box 16">
              <a:extLst>
                <a:ext uri="{FF2B5EF4-FFF2-40B4-BE49-F238E27FC236}">
                  <a16:creationId xmlns:a16="http://schemas.microsoft.com/office/drawing/2014/main" id="{0BEC2129-013F-4E8E-8B57-7D6EBFB86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2" y="2978"/>
              <a:ext cx="547" cy="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Model</a:t>
              </a:r>
              <a:endParaRPr lang="en-US" altLang="en-US" sz="1400" b="0">
                <a:solidFill>
                  <a:schemeClr val="bg2"/>
                </a:solidFill>
              </a:endParaRPr>
            </a:p>
          </p:txBody>
        </p:sp>
      </p:grpSp>
      <p:sp>
        <p:nvSpPr>
          <p:cNvPr id="24587" name="AutoShape 17">
            <a:extLst>
              <a:ext uri="{FF2B5EF4-FFF2-40B4-BE49-F238E27FC236}">
                <a16:creationId xmlns:a16="http://schemas.microsoft.com/office/drawing/2014/main" id="{68ED2B3C-738E-4815-971C-4B674C715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938713"/>
            <a:ext cx="1447800" cy="995362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88" name="Text Box 18">
            <a:extLst>
              <a:ext uri="{FF2B5EF4-FFF2-40B4-BE49-F238E27FC236}">
                <a16:creationId xmlns:a16="http://schemas.microsoft.com/office/drawing/2014/main" id="{A4DBBD18-BE8B-4542-98B0-87AE4BCF0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014913"/>
            <a:ext cx="1325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Learn </a:t>
            </a:r>
          </a:p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Monotype Sorts" pitchFamily="2" charset="2"/>
              <a:buNone/>
            </a:pPr>
            <a:r>
              <a:rPr lang="en-US" altLang="en-US" sz="2000">
                <a:solidFill>
                  <a:srgbClr val="000000"/>
                </a:solidFill>
              </a:rPr>
              <a:t>Classifier</a:t>
            </a:r>
            <a:endParaRPr lang="en-US" altLang="en-US" sz="1400" b="0">
              <a:solidFill>
                <a:srgbClr val="00E0CB"/>
              </a:solidFill>
            </a:endParaRPr>
          </a:p>
        </p:txBody>
      </p:sp>
      <p:sp>
        <p:nvSpPr>
          <p:cNvPr id="24589" name="AutoShape 19">
            <a:extLst>
              <a:ext uri="{FF2B5EF4-FFF2-40B4-BE49-F238E27FC236}">
                <a16:creationId xmlns:a16="http://schemas.microsoft.com/office/drawing/2014/main" id="{0D5AD6C1-2424-4CBE-A656-5142A8997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925" y="5349875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0" name="AutoShape 20">
            <a:extLst>
              <a:ext uri="{FF2B5EF4-FFF2-40B4-BE49-F238E27FC236}">
                <a16:creationId xmlns:a16="http://schemas.microsoft.com/office/drawing/2014/main" id="{7C2999BE-2062-4F16-BC17-45FB89F50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314950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1" name="AutoShape 21">
            <a:extLst>
              <a:ext uri="{FF2B5EF4-FFF2-40B4-BE49-F238E27FC236}">
                <a16:creationId xmlns:a16="http://schemas.microsoft.com/office/drawing/2014/main" id="{13D020DA-5CC1-43FB-B88B-F29E7EA471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73231" y="4790282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400"/>
          </a:p>
        </p:txBody>
      </p:sp>
      <p:sp>
        <p:nvSpPr>
          <p:cNvPr id="24592" name="Line 22">
            <a:extLst>
              <a:ext uri="{FF2B5EF4-FFF2-40B4-BE49-F238E27FC236}">
                <a16:creationId xmlns:a16="http://schemas.microsoft.com/office/drawing/2014/main" id="{9830D323-D86B-41C2-8D41-8CA4C0C5C0F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481513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Line 23">
            <a:extLst>
              <a:ext uri="{FF2B5EF4-FFF2-40B4-BE49-F238E27FC236}">
                <a16:creationId xmlns:a16="http://schemas.microsoft.com/office/drawing/2014/main" id="{327B4639-E732-4594-8062-8385B82C14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76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94" name="Object 24">
            <a:extLst>
              <a:ext uri="{FF2B5EF4-FFF2-40B4-BE49-F238E27FC236}">
                <a16:creationId xmlns:a16="http://schemas.microsoft.com/office/drawing/2014/main" id="{CAB0CC65-697C-40C5-A64C-A18BB06DF9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438400"/>
          <a:ext cx="4438650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Document" r:id="rId3" imgW="8203692" imgH="3634740" progId="Word.Document.8">
                  <p:embed/>
                </p:oleObj>
              </mc:Choice>
              <mc:Fallback>
                <p:oleObj name="Document" r:id="rId3" imgW="8203692" imgH="3634740" progId="Word.Documen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38400"/>
                        <a:ext cx="4438650" cy="196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5" name="Object 25">
            <a:extLst>
              <a:ext uri="{FF2B5EF4-FFF2-40B4-BE49-F238E27FC236}">
                <a16:creationId xmlns:a16="http://schemas.microsoft.com/office/drawing/2014/main" id="{DF666818-215E-482D-941F-CC3BC78F3F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1600200"/>
          <a:ext cx="4368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6" name="Document" r:id="rId5" imgW="8207072" imgH="3629483" progId="Word.Document.8">
                  <p:embed/>
                </p:oleObj>
              </mc:Choice>
              <mc:Fallback>
                <p:oleObj name="Document" r:id="rId5" imgW="8207072" imgH="3629483" progId="Word.Documen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0" y="1600200"/>
                        <a:ext cx="4368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6" name="Slide Number Placeholder 26">
            <a:extLst>
              <a:ext uri="{FF2B5EF4-FFF2-40B4-BE49-F238E27FC236}">
                <a16:creationId xmlns:a16="http://schemas.microsoft.com/office/drawing/2014/main" id="{1A9B0749-FD54-4817-A305-D77A2AA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4EE9CA0-0B02-4D3A-9593-72475202723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7C5626DE-CA00-419E-B073-D59AEAA6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27" name="Date Placeholder 5">
            <a:extLst>
              <a:ext uri="{FF2B5EF4-FFF2-40B4-BE49-F238E27FC236}">
                <a16:creationId xmlns:a16="http://schemas.microsoft.com/office/drawing/2014/main" id="{87DAA90A-67A4-4FF7-956C-A9969D6B93D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6E5263C-8CC4-4BAA-8CAA-3C4A43480C8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6477000" cy="5410200"/>
          </a:xfrm>
        </p:spPr>
        <p:txBody>
          <a:bodyPr/>
          <a:lstStyle/>
          <a:p>
            <a:pPr marL="1828800" lvl="4" indent="0">
              <a:lnSpc>
                <a:spcPct val="80000"/>
              </a:lnSpc>
              <a:buFontTx/>
              <a:buNone/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credit card transactions </a:t>
            </a:r>
            <a:br>
              <a:rPr lang="en-US" altLang="en-US" sz="2000" dirty="0"/>
            </a:br>
            <a:r>
              <a:rPr lang="en-US" altLang="en-US" sz="2000" dirty="0"/>
              <a:t>as legitimate or fraudulent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land covers (water bodies, urban areas, forests, etc.) using satellite data</a:t>
            </a:r>
          </a:p>
          <a:p>
            <a:pPr lvl="4">
              <a:lnSpc>
                <a:spcPct val="80000"/>
              </a:lnSpc>
              <a:defRPr/>
            </a:pPr>
            <a:endParaRPr lang="en-US" altLang="en-US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Categorizing news stories as finance, </a:t>
            </a:r>
            <a:br>
              <a:rPr lang="en-US" altLang="en-US" sz="2000" dirty="0"/>
            </a:br>
            <a:r>
              <a:rPr lang="en-US" altLang="en-US" sz="2000" dirty="0"/>
              <a:t>weather, entertainment, sports, etc</a:t>
            </a:r>
          </a:p>
          <a:p>
            <a:pPr marL="342900" indent="-342900">
              <a:lnSpc>
                <a:spcPct val="80000"/>
              </a:lnSpc>
              <a:buFont typeface="Monotype Sorts"/>
              <a:buNone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Identifying intruders in the cyberspace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Predicting tumor cells as benign or malignant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20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r>
              <a:rPr lang="en-US" altLang="en-US" sz="2000" dirty="0"/>
              <a:t>Classifying secondary structures of protein </a:t>
            </a:r>
            <a:br>
              <a:rPr lang="en-US" altLang="en-US" sz="2000" dirty="0"/>
            </a:br>
            <a:r>
              <a:rPr lang="en-US" altLang="en-US" sz="2000" dirty="0"/>
              <a:t>as alpha-helix, beta-sheet, or random  coil</a:t>
            </a:r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  <a:p>
            <a:pPr marL="342900" indent="-342900">
              <a:lnSpc>
                <a:spcPct val="80000"/>
              </a:lnSpc>
              <a:buFont typeface="Monotype Sorts"/>
              <a:buChar char="l"/>
              <a:defRPr/>
            </a:pPr>
            <a:endParaRPr lang="en-US" altLang="en-US" sz="1800" dirty="0"/>
          </a:p>
        </p:txBody>
      </p:sp>
      <p:grpSp>
        <p:nvGrpSpPr>
          <p:cNvPr id="25603" name="Group 4">
            <a:extLst>
              <a:ext uri="{FF2B5EF4-FFF2-40B4-BE49-F238E27FC236}">
                <a16:creationId xmlns:a16="http://schemas.microsoft.com/office/drawing/2014/main" id="{F7CECC4B-FCE3-4E0C-AAFC-BFCBA63C1BB9}"/>
              </a:ext>
            </a:extLst>
          </p:cNvPr>
          <p:cNvGrpSpPr>
            <a:grpSpLocks/>
          </p:cNvGrpSpPr>
          <p:nvPr/>
        </p:nvGrpSpPr>
        <p:grpSpPr bwMode="auto">
          <a:xfrm>
            <a:off x="6858000" y="1143000"/>
            <a:ext cx="2057400" cy="1417638"/>
            <a:chOff x="3360" y="768"/>
            <a:chExt cx="1296" cy="893"/>
          </a:xfrm>
        </p:grpSpPr>
        <p:pic>
          <p:nvPicPr>
            <p:cNvPr id="25610" name="Picture 5" descr="story-3dimensional-2">
              <a:extLst>
                <a:ext uri="{FF2B5EF4-FFF2-40B4-BE49-F238E27FC236}">
                  <a16:creationId xmlns:a16="http://schemas.microsoft.com/office/drawing/2014/main" id="{8E47B39C-1CE7-4D4B-8B7C-9AD2C29216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" y="768"/>
              <a:ext cx="1238" cy="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5611" name="Object 6">
              <a:extLst>
                <a:ext uri="{FF2B5EF4-FFF2-40B4-BE49-F238E27FC236}">
                  <a16:creationId xmlns:a16="http://schemas.microsoft.com/office/drawing/2014/main" id="{B0392E80-20BA-4A95-A29A-2F2AB40DD8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70" y="1155"/>
            <a:ext cx="432" cy="4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5" name="VISIO" r:id="rId4" imgW="617220" imgH="615696" progId="Visio.Drawing.6">
                    <p:embed/>
                  </p:oleObj>
                </mc:Choice>
                <mc:Fallback>
                  <p:oleObj name="VISIO" r:id="rId4" imgW="617220" imgH="615696" progId="Visio.Drawing.6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0" y="1155"/>
                          <a:ext cx="432" cy="4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2" name="Object 7">
              <a:extLst>
                <a:ext uri="{FF2B5EF4-FFF2-40B4-BE49-F238E27FC236}">
                  <a16:creationId xmlns:a16="http://schemas.microsoft.com/office/drawing/2014/main" id="{3F49EA0B-61D8-4AAE-A23B-AB65574CA71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60" y="912"/>
            <a:ext cx="432" cy="3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36" name="VISIO" r:id="rId6" imgW="806196" imgH="662940" progId="Visio.Drawing.6">
                    <p:embed/>
                  </p:oleObj>
                </mc:Choice>
                <mc:Fallback>
                  <p:oleObj name="VISIO" r:id="rId6" imgW="806196" imgH="662940" progId="Visio.Drawing.6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912"/>
                          <a:ext cx="432" cy="3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4" name="Rectangle 9">
            <a:extLst>
              <a:ext uri="{FF2B5EF4-FFF2-40B4-BE49-F238E27FC236}">
                <a16:creationId xmlns:a16="http://schemas.microsoft.com/office/drawing/2014/main" id="{C9DAC8F8-7AB8-4883-B872-3FF2D72A0B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Examples of Classification Task</a:t>
            </a:r>
          </a:p>
        </p:txBody>
      </p:sp>
      <p:sp>
        <p:nvSpPr>
          <p:cNvPr id="25605" name="Slide Number Placeholder 11">
            <a:extLst>
              <a:ext uri="{FF2B5EF4-FFF2-40B4-BE49-F238E27FC236}">
                <a16:creationId xmlns:a16="http://schemas.microsoft.com/office/drawing/2014/main" id="{BD0000CB-091F-4575-88F4-15118758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F372CC1-7CD7-49CD-9A09-57EDC69B49E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BA7CC8F-DDB4-47FA-88A9-5F9EB414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25607" name="Picture 8" descr="http://biomasshub.com/wp-content/uploads/2010/03/ILUC1.jpg">
            <a:extLst>
              <a:ext uri="{FF2B5EF4-FFF2-40B4-BE49-F238E27FC236}">
                <a16:creationId xmlns:a16="http://schemas.microsoft.com/office/drawing/2014/main" id="{C2C6F17D-1029-41CD-A093-31D7A800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2963863"/>
            <a:ext cx="21748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pro">
            <a:extLst>
              <a:ext uri="{FF2B5EF4-FFF2-40B4-BE49-F238E27FC236}">
                <a16:creationId xmlns:a16="http://schemas.microsoft.com/office/drawing/2014/main" id="{743DCF8F-16F6-4CE2-BED7-BBAFFB9666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8638" y="4648200"/>
            <a:ext cx="1490662" cy="1914525"/>
          </a:xfrm>
          <a:noFill/>
        </p:spPr>
      </p:pic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8731D84-610F-4DED-98F9-FCD0D7E908D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4F96EFD-ACEA-465D-AA99-8C3442D91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1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BAC08B1-9A9E-4F0D-A8E6-79720AFAEA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/>
              <a:t>Fraud Detection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Goal:</a:t>
            </a:r>
            <a:r>
              <a:rPr lang="en-US" altLang="en-US" sz="2400"/>
              <a:t> Predict fraudulent cases in credit card transactions.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/>
              <a:t>Approach: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credit card transactions and the information on its account-holder as attributes.</a:t>
            </a:r>
          </a:p>
          <a:p>
            <a:pPr lvl="3">
              <a:lnSpc>
                <a:spcPct val="90000"/>
              </a:lnSpc>
            </a:pPr>
            <a:r>
              <a:rPr lang="en-US" altLang="en-US" sz="2400"/>
              <a:t>When does a customer buy, what does he buy, how often he pays on time, etc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Label past transactions as fraud or fair transactions. This forms the class attribute.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Learn a model for the class of the transactions.</a:t>
            </a:r>
          </a:p>
          <a:p>
            <a:pPr marL="1206500" lvl="2" indent="-292100">
              <a:lnSpc>
                <a:spcPct val="90000"/>
              </a:lnSpc>
            </a:pPr>
            <a:r>
              <a:rPr lang="en-US" altLang="en-US"/>
              <a:t>Use this model to detect fraud by observing credit card transactions on an account.</a:t>
            </a: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FF4E6C67-AB49-43EE-BF7D-2D6F6294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F4CA77F-E6E5-4241-918E-E739DFB6255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30F5A-AE1D-496D-B0FC-B7D6EB86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26D04AA-9BBC-4828-85C6-E401465E193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EBA50D4-C1D5-48C7-B430-049B2E5BD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Classification: Application 2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7C623D4F-C28B-47E1-AE9F-46EE9CC58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altLang="en-US"/>
              <a:t>Churn prediction for telephone customers</a:t>
            </a:r>
          </a:p>
          <a:p>
            <a:pPr marL="742950" lvl="1" indent="-285750"/>
            <a:r>
              <a:rPr lang="en-US" altLang="en-US" b="1"/>
              <a:t>Goal:</a:t>
            </a:r>
            <a:r>
              <a:rPr lang="en-US" altLang="en-US"/>
              <a:t> To predict whether a customer is likely to be lost to a competitor.</a:t>
            </a:r>
          </a:p>
          <a:p>
            <a:pPr marL="742950" lvl="1" indent="-285750"/>
            <a:r>
              <a:rPr lang="en-US" altLang="en-US" b="1"/>
              <a:t>Approach:</a:t>
            </a:r>
          </a:p>
          <a:p>
            <a:pPr marL="1143000" lvl="2" indent="-285750"/>
            <a:r>
              <a:rPr lang="en-US" altLang="en-US"/>
              <a:t>Use detailed record of transactions with each of the past and present customers, to find attributes.</a:t>
            </a:r>
          </a:p>
          <a:p>
            <a:pPr lvl="3" indent="-342900"/>
            <a:r>
              <a:rPr lang="en-US" altLang="en-US" sz="2200"/>
              <a:t>How often the customer calls, where he calls, what time-of-the day he calls most, his financial status, marital status, etc.</a:t>
            </a:r>
            <a:r>
              <a:rPr lang="en-US" altLang="en-US"/>
              <a:t> </a:t>
            </a:r>
          </a:p>
          <a:p>
            <a:pPr marL="1143000" lvl="2" indent="-285750"/>
            <a:r>
              <a:rPr lang="en-US" altLang="en-US"/>
              <a:t>Label the customers as loyal or disloyal.</a:t>
            </a:r>
          </a:p>
          <a:p>
            <a:pPr marL="1143000" lvl="2" indent="-285750"/>
            <a:r>
              <a:rPr lang="en-US" altLang="en-US"/>
              <a:t>Find a model for loyalty.</a:t>
            </a: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93D8C9B-29AC-4FB1-AC6F-82CF51D15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096000"/>
            <a:ext cx="35258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[Berry &amp; Linoff] Data Mining Techniques, 1997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28677" name="Slide Number Placeholder 7">
            <a:extLst>
              <a:ext uri="{FF2B5EF4-FFF2-40B4-BE49-F238E27FC236}">
                <a16:creationId xmlns:a16="http://schemas.microsoft.com/office/drawing/2014/main" id="{95639060-B4B4-46F8-90FA-BDD31AF63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E2BE0BB-BACC-473A-BAEB-08E7200A4EF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33C9D19-20FA-4A70-AF1F-B5ECD280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296A080D-2EAE-4947-AB8C-649BE48AF6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EE6216C-EB2A-40B9-BBBF-31EBB7BCF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Classifying Galaxies</a:t>
            </a:r>
          </a:p>
        </p:txBody>
      </p:sp>
      <p:pic>
        <p:nvPicPr>
          <p:cNvPr id="30723" name="Picture 3" descr="early">
            <a:extLst>
              <a:ext uri="{FF2B5EF4-FFF2-40B4-BE49-F238E27FC236}">
                <a16:creationId xmlns:a16="http://schemas.microsoft.com/office/drawing/2014/main" id="{413194C2-0F34-499E-9B3F-B17C85B76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25908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intermediate">
            <a:extLst>
              <a:ext uri="{FF2B5EF4-FFF2-40B4-BE49-F238E27FC236}">
                <a16:creationId xmlns:a16="http://schemas.microsoft.com/office/drawing/2014/main" id="{78ECCB42-15DC-4A5D-9314-14430B955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590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late">
            <a:extLst>
              <a:ext uri="{FF2B5EF4-FFF2-40B4-BE49-F238E27FC236}">
                <a16:creationId xmlns:a16="http://schemas.microsoft.com/office/drawing/2014/main" id="{A8567D98-4BA7-47AF-8D51-093E9CCD7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98925"/>
            <a:ext cx="2643188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433232C9-B8DB-43A7-913F-C2A91185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6764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Early</a:t>
            </a:r>
            <a:endParaRPr lang="en-US" altLang="en-US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DA4D1D9D-9634-486E-849A-FB7E153D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743200"/>
            <a:ext cx="1543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Intermediate</a:t>
            </a:r>
            <a:endParaRPr lang="en-US" altLang="en-US" sz="2400" i="1"/>
          </a:p>
        </p:txBody>
      </p:sp>
      <p:sp>
        <p:nvSpPr>
          <p:cNvPr id="30728" name="Text Box 8">
            <a:extLst>
              <a:ext uri="{FF2B5EF4-FFF2-40B4-BE49-F238E27FC236}">
                <a16:creationId xmlns:a16="http://schemas.microsoft.com/office/drawing/2014/main" id="{7001A58D-0FC4-48DF-870D-A1FB3600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73380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/>
              <a:t>Late</a:t>
            </a:r>
            <a:endParaRPr lang="en-US" altLang="en-US"/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30B7E856-7A29-4A20-AAD3-4B0AA36C7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39862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Data Size: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72 million stars, 20 million galaxies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Object Catalog: 9 GB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Database: 150 GB</a:t>
            </a:r>
            <a:r>
              <a:rPr lang="en-US" altLang="en-US" sz="1800">
                <a:latin typeface="Tahoma" panose="020B0604030504040204" pitchFamily="34" charset="0"/>
              </a:rPr>
              <a:t> </a:t>
            </a:r>
            <a:endParaRPr lang="en-US" altLang="en-US" sz="2400">
              <a:latin typeface="Tahoma" panose="020B0604030504040204" pitchFamily="34" charset="0"/>
            </a:endParaRP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1B0E4D60-1406-42F5-8AFC-59FD86D97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676400"/>
            <a:ext cx="2516188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Class: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Stages of Formation</a:t>
            </a: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30731" name="Text Box 11">
            <a:extLst>
              <a:ext uri="{FF2B5EF4-FFF2-40B4-BE49-F238E27FC236}">
                <a16:creationId xmlns:a16="http://schemas.microsoft.com/office/drawing/2014/main" id="{DC0DF90B-6F07-403C-9EB1-C4FE8488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3163" y="1671638"/>
            <a:ext cx="2890837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latin typeface="Tahoma" panose="020B0604030504040204" pitchFamily="34" charset="0"/>
              </a:rPr>
              <a:t>Attributes: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Image features,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1600">
                <a:latin typeface="Tahoma" panose="020B0604030504040204" pitchFamily="34" charset="0"/>
              </a:rPr>
              <a:t>Characteristics of light waves received, etc.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81112340-EEE2-4BC5-8D49-CE8542D46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14400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Courtesy: http://aps.umn.edu</a:t>
            </a:r>
          </a:p>
        </p:txBody>
      </p:sp>
      <p:sp>
        <p:nvSpPr>
          <p:cNvPr id="30733" name="Slide Number Placeholder 15">
            <a:extLst>
              <a:ext uri="{FF2B5EF4-FFF2-40B4-BE49-F238E27FC236}">
                <a16:creationId xmlns:a16="http://schemas.microsoft.com/office/drawing/2014/main" id="{2F1F3861-B258-4517-814D-8AF26538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B2533AF-B055-4DF0-A680-1B429A057E3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3A429989-6AF5-45FA-89D4-FE0206BF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7D6F5E7F-EC3B-4633-AE62-E1335B06B2F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7B1F235-9A10-46AD-88A5-AABDE8662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1563646-BAC5-4AD9-9A51-41DEA1EE2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286250"/>
          </a:xfrm>
        </p:spPr>
        <p:txBody>
          <a:bodyPr/>
          <a:lstStyle/>
          <a:p>
            <a:pPr marL="342900" indent="-342900"/>
            <a:r>
              <a:rPr lang="en-US" altLang="en-US" sz="2400"/>
              <a:t>Predict a value of a given continuous valued variable based on the values of other variables, assuming a linear or nonlinear model of dependency.</a:t>
            </a:r>
          </a:p>
          <a:p>
            <a:pPr marL="342900" indent="-342900"/>
            <a:r>
              <a:rPr lang="en-US" altLang="en-US" sz="2400"/>
              <a:t>Extensively studied in statistics, neural network fields.</a:t>
            </a:r>
          </a:p>
          <a:p>
            <a:pPr marL="342900" indent="-342900"/>
            <a:r>
              <a:rPr lang="en-US" altLang="en-US" sz="2400"/>
              <a:t>Examples:</a:t>
            </a:r>
          </a:p>
          <a:p>
            <a:pPr marL="742950" lvl="1" indent="-285750"/>
            <a:r>
              <a:rPr lang="en-US" altLang="en-US" sz="2400"/>
              <a:t>Predicting sales amounts of new product based on advetising expenditure.</a:t>
            </a:r>
          </a:p>
          <a:p>
            <a:pPr marL="742950" lvl="1" indent="-285750"/>
            <a:r>
              <a:rPr lang="en-US" altLang="en-US" sz="2400"/>
              <a:t>Predicting wind velocities as a function of temperature, humidity, air pressure, etc.</a:t>
            </a:r>
          </a:p>
          <a:p>
            <a:pPr marL="742950" lvl="1" indent="-285750"/>
            <a:r>
              <a:rPr lang="en-US" altLang="en-US" sz="2400"/>
              <a:t>Time series prediction of stock market indices.</a:t>
            </a:r>
            <a:endParaRPr lang="en-US" altLang="en-US" sz="3200"/>
          </a:p>
        </p:txBody>
      </p:sp>
      <p:sp>
        <p:nvSpPr>
          <p:cNvPr id="31748" name="Slide Number Placeholder 6">
            <a:extLst>
              <a:ext uri="{FF2B5EF4-FFF2-40B4-BE49-F238E27FC236}">
                <a16:creationId xmlns:a16="http://schemas.microsoft.com/office/drawing/2014/main" id="{7BFBA043-6FB8-4C20-B89B-BF6067CB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E2197DB-211E-4863-B7C7-DC71336803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1F63A-8650-4444-ACA9-74AF0C8D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7CDA028E-6BDF-41E5-9247-D4DA4E9A77C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1D2E1BF-595A-4356-BFCD-C9DEC82529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2209800"/>
          </a:xfrm>
        </p:spPr>
        <p:txBody>
          <a:bodyPr/>
          <a:lstStyle/>
          <a:p>
            <a:pPr marL="342900" indent="-342900"/>
            <a:r>
              <a:rPr lang="en-US" altLang="en-US" sz="2400"/>
              <a:t>Finding groups of objects such that the objects in a group will be similar (or related) to one another and different from (or unrelated to) the objects in other groups</a:t>
            </a:r>
          </a:p>
          <a:p>
            <a:pPr marL="342900" indent="-342900"/>
            <a:endParaRPr lang="en-US" altLang="en-US" sz="2400"/>
          </a:p>
        </p:txBody>
      </p:sp>
      <p:grpSp>
        <p:nvGrpSpPr>
          <p:cNvPr id="33795" name="Group 4">
            <a:extLst>
              <a:ext uri="{FF2B5EF4-FFF2-40B4-BE49-F238E27FC236}">
                <a16:creationId xmlns:a16="http://schemas.microsoft.com/office/drawing/2014/main" id="{20990101-F45F-40FA-A168-9A42F12D743B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3570288"/>
            <a:ext cx="3048000" cy="2678112"/>
            <a:chOff x="2160" y="2544"/>
            <a:chExt cx="1920" cy="1687"/>
          </a:xfrm>
        </p:grpSpPr>
        <p:sp>
          <p:nvSpPr>
            <p:cNvPr id="33810" name="Line 5">
              <a:extLst>
                <a:ext uri="{FF2B5EF4-FFF2-40B4-BE49-F238E27FC236}">
                  <a16:creationId xmlns:a16="http://schemas.microsoft.com/office/drawing/2014/main" id="{75C58A0E-66A3-45C0-BE5A-D82C69B023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544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Line 6">
              <a:extLst>
                <a:ext uri="{FF2B5EF4-FFF2-40B4-BE49-F238E27FC236}">
                  <a16:creationId xmlns:a16="http://schemas.microsoft.com/office/drawing/2014/main" id="{205278EC-EB1A-4E27-826F-68EBE023E5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369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Freeform 7">
              <a:extLst>
                <a:ext uri="{FF2B5EF4-FFF2-40B4-BE49-F238E27FC236}">
                  <a16:creationId xmlns:a16="http://schemas.microsoft.com/office/drawing/2014/main" id="{526B1EA7-CE56-486E-9C50-55FEB7FD1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6" y="3696"/>
              <a:ext cx="510" cy="535"/>
            </a:xfrm>
            <a:custGeom>
              <a:avLst/>
              <a:gdLst>
                <a:gd name="T0" fmla="*/ 510 w 510"/>
                <a:gd name="T1" fmla="*/ 0 h 535"/>
                <a:gd name="T2" fmla="*/ 0 w 510"/>
                <a:gd name="T3" fmla="*/ 535 h 535"/>
                <a:gd name="T4" fmla="*/ 0 60000 65536"/>
                <a:gd name="T5" fmla="*/ 0 60000 65536"/>
                <a:gd name="T6" fmla="*/ 0 w 510"/>
                <a:gd name="T7" fmla="*/ 0 h 535"/>
                <a:gd name="T8" fmla="*/ 510 w 510"/>
                <a:gd name="T9" fmla="*/ 535 h 5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10" h="535">
                  <a:moveTo>
                    <a:pt x="510" y="0"/>
                  </a:moveTo>
                  <a:lnTo>
                    <a:pt x="0" y="5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3" name="AutoShape 8">
              <a:extLst>
                <a:ext uri="{FF2B5EF4-FFF2-40B4-BE49-F238E27FC236}">
                  <a16:creationId xmlns:a16="http://schemas.microsoft.com/office/drawing/2014/main" id="{5ED11188-D70A-417B-B97A-7BCFB11DD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4" name="AutoShape 9">
              <a:extLst>
                <a:ext uri="{FF2B5EF4-FFF2-40B4-BE49-F238E27FC236}">
                  <a16:creationId xmlns:a16="http://schemas.microsoft.com/office/drawing/2014/main" id="{DFC6A445-F41D-449E-8B93-4B2727AEA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5" name="AutoShape 10">
              <a:extLst>
                <a:ext uri="{FF2B5EF4-FFF2-40B4-BE49-F238E27FC236}">
                  <a16:creationId xmlns:a16="http://schemas.microsoft.com/office/drawing/2014/main" id="{550B08FB-1E12-4719-813C-BE6F533C3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6" name="AutoShape 11">
              <a:extLst>
                <a:ext uri="{FF2B5EF4-FFF2-40B4-BE49-F238E27FC236}">
                  <a16:creationId xmlns:a16="http://schemas.microsoft.com/office/drawing/2014/main" id="{0DC9AE6B-8FDF-4585-9C8F-330DC68E8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302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7" name="AutoShape 12">
              <a:extLst>
                <a:ext uri="{FF2B5EF4-FFF2-40B4-BE49-F238E27FC236}">
                  <a16:creationId xmlns:a16="http://schemas.microsoft.com/office/drawing/2014/main" id="{AE33FD11-EBC1-4A93-B4AD-9CF7B7B0D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8" name="AutoShape 13">
              <a:extLst>
                <a:ext uri="{FF2B5EF4-FFF2-40B4-BE49-F238E27FC236}">
                  <a16:creationId xmlns:a16="http://schemas.microsoft.com/office/drawing/2014/main" id="{B41720B9-D165-4CB6-862D-2904102A6F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8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19" name="AutoShape 14">
              <a:extLst>
                <a:ext uri="{FF2B5EF4-FFF2-40B4-BE49-F238E27FC236}">
                  <a16:creationId xmlns:a16="http://schemas.microsoft.com/office/drawing/2014/main" id="{41774A8F-DEF4-4AAC-9CBD-3089C4FB2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0" name="AutoShape 15">
              <a:extLst>
                <a:ext uri="{FF2B5EF4-FFF2-40B4-BE49-F238E27FC236}">
                  <a16:creationId xmlns:a16="http://schemas.microsoft.com/office/drawing/2014/main" id="{F3773440-5F75-4B83-AE2F-F805C67F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1" name="AutoShape 16">
              <a:extLst>
                <a:ext uri="{FF2B5EF4-FFF2-40B4-BE49-F238E27FC236}">
                  <a16:creationId xmlns:a16="http://schemas.microsoft.com/office/drawing/2014/main" id="{A6CA5E8B-B1C2-4B40-B125-10D88E1E2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7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2" name="AutoShape 17">
              <a:extLst>
                <a:ext uri="{FF2B5EF4-FFF2-40B4-BE49-F238E27FC236}">
                  <a16:creationId xmlns:a16="http://schemas.microsoft.com/office/drawing/2014/main" id="{44EF255B-F15D-4EC0-92D3-5DFA5B965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264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3" name="AutoShape 18">
              <a:extLst>
                <a:ext uri="{FF2B5EF4-FFF2-40B4-BE49-F238E27FC236}">
                  <a16:creationId xmlns:a16="http://schemas.microsoft.com/office/drawing/2014/main" id="{F10E7BE8-AFA1-4268-820A-943177FAC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4" name="AutoShape 19">
              <a:extLst>
                <a:ext uri="{FF2B5EF4-FFF2-40B4-BE49-F238E27FC236}">
                  <a16:creationId xmlns:a16="http://schemas.microsoft.com/office/drawing/2014/main" id="{B6C180DE-E9A2-4FDA-B3F0-028F32907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5" name="AutoShape 20">
              <a:extLst>
                <a:ext uri="{FF2B5EF4-FFF2-40B4-BE49-F238E27FC236}">
                  <a16:creationId xmlns:a16="http://schemas.microsoft.com/office/drawing/2014/main" id="{D9531039-DE88-40EE-A421-6AB041E49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312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6" name="AutoShape 21">
              <a:extLst>
                <a:ext uri="{FF2B5EF4-FFF2-40B4-BE49-F238E27FC236}">
                  <a16:creationId xmlns:a16="http://schemas.microsoft.com/office/drawing/2014/main" id="{964811F3-8FFC-4213-A33C-A444D1CF3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16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7" name="AutoShape 22">
              <a:extLst>
                <a:ext uri="{FF2B5EF4-FFF2-40B4-BE49-F238E27FC236}">
                  <a16:creationId xmlns:a16="http://schemas.microsoft.com/office/drawing/2014/main" id="{3BFA5561-C625-4DED-A606-A48A73D50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3456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8" name="AutoShape 23">
              <a:extLst>
                <a:ext uri="{FF2B5EF4-FFF2-40B4-BE49-F238E27FC236}">
                  <a16:creationId xmlns:a16="http://schemas.microsoft.com/office/drawing/2014/main" id="{5B9598F6-BBBD-4B49-8695-B081DF71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408"/>
              <a:ext cx="96" cy="96"/>
            </a:xfrm>
            <a:prstGeom prst="octagon">
              <a:avLst>
                <a:gd name="adj" fmla="val 2928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29" name="AutoShape 24">
              <a:extLst>
                <a:ext uri="{FF2B5EF4-FFF2-40B4-BE49-F238E27FC236}">
                  <a16:creationId xmlns:a16="http://schemas.microsoft.com/office/drawing/2014/main" id="{29440F43-EB8D-4C11-95A6-1CC9A1E7B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55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0" name="AutoShape 25">
              <a:extLst>
                <a:ext uri="{FF2B5EF4-FFF2-40B4-BE49-F238E27FC236}">
                  <a16:creationId xmlns:a16="http://schemas.microsoft.com/office/drawing/2014/main" id="{381B8F85-CC73-450D-9FA1-D4FF7E9A0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600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1" name="AutoShape 26">
              <a:extLst>
                <a:ext uri="{FF2B5EF4-FFF2-40B4-BE49-F238E27FC236}">
                  <a16:creationId xmlns:a16="http://schemas.microsoft.com/office/drawing/2014/main" id="{840C3CD1-0EC9-466D-90A7-51BA3C1E9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696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2" name="AutoShape 27">
              <a:extLst>
                <a:ext uri="{FF2B5EF4-FFF2-40B4-BE49-F238E27FC236}">
                  <a16:creationId xmlns:a16="http://schemas.microsoft.com/office/drawing/2014/main" id="{7F6AA434-9DCA-40D4-B236-31A7E1945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3" name="AutoShape 28">
              <a:extLst>
                <a:ext uri="{FF2B5EF4-FFF2-40B4-BE49-F238E27FC236}">
                  <a16:creationId xmlns:a16="http://schemas.microsoft.com/office/drawing/2014/main" id="{D35A68FA-D994-40B4-8912-F413E151B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792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4" name="AutoShape 29">
              <a:extLst>
                <a:ext uri="{FF2B5EF4-FFF2-40B4-BE49-F238E27FC236}">
                  <a16:creationId xmlns:a16="http://schemas.microsoft.com/office/drawing/2014/main" id="{B2D7B158-C0D8-4F85-9F6E-81F7D48941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504" y="3648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35" name="AutoShape 30">
              <a:extLst>
                <a:ext uri="{FF2B5EF4-FFF2-40B4-BE49-F238E27FC236}">
                  <a16:creationId xmlns:a16="http://schemas.microsoft.com/office/drawing/2014/main" id="{1495FE00-FA72-4A11-BD91-74963EAEF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octagon">
              <a:avLst>
                <a:gd name="adj" fmla="val 2928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1F5BFD5C-0012-4E46-B887-773BDA11275D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67000"/>
            <a:ext cx="3048000" cy="2514600"/>
            <a:chOff x="3312" y="1584"/>
            <a:chExt cx="1920" cy="1584"/>
          </a:xfrm>
        </p:grpSpPr>
        <p:sp>
          <p:nvSpPr>
            <p:cNvPr id="33808" name="Line 32">
              <a:extLst>
                <a:ext uri="{FF2B5EF4-FFF2-40B4-BE49-F238E27FC236}">
                  <a16:creationId xmlns:a16="http://schemas.microsoft.com/office/drawing/2014/main" id="{C6B2AF4D-94A0-4E3F-A58A-DB5BF93646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12" y="2736"/>
              <a:ext cx="144" cy="432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AutoShape 33">
              <a:extLst>
                <a:ext uri="{FF2B5EF4-FFF2-40B4-BE49-F238E27FC236}">
                  <a16:creationId xmlns:a16="http://schemas.microsoft.com/office/drawing/2014/main" id="{93632CAB-9CD4-421F-AE17-5676C9A69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584"/>
              <a:ext cx="1248" cy="672"/>
            </a:xfrm>
            <a:prstGeom prst="wedgeRectCallout">
              <a:avLst>
                <a:gd name="adj1" fmla="val -93509"/>
                <a:gd name="adj2" fmla="val 150894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Inter-cluster distances are maximized</a:t>
              </a:r>
            </a:p>
          </p:txBody>
        </p:sp>
      </p:grpSp>
      <p:grpSp>
        <p:nvGrpSpPr>
          <p:cNvPr id="4" name="Group 34">
            <a:extLst>
              <a:ext uri="{FF2B5EF4-FFF2-40B4-BE49-F238E27FC236}">
                <a16:creationId xmlns:a16="http://schemas.microsoft.com/office/drawing/2014/main" id="{429BD399-DCBB-4398-8EC5-94DDE74C6E4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657600"/>
            <a:ext cx="3276600" cy="2286000"/>
            <a:chOff x="1824" y="2208"/>
            <a:chExt cx="2064" cy="1440"/>
          </a:xfrm>
        </p:grpSpPr>
        <p:sp>
          <p:nvSpPr>
            <p:cNvPr id="33805" name="Oval 35">
              <a:extLst>
                <a:ext uri="{FF2B5EF4-FFF2-40B4-BE49-F238E27FC236}">
                  <a16:creationId xmlns:a16="http://schemas.microsoft.com/office/drawing/2014/main" id="{D7863109-223A-4D30-9A7B-E31709552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2592"/>
              <a:ext cx="816" cy="72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6" name="Oval 36">
              <a:extLst>
                <a:ext uri="{FF2B5EF4-FFF2-40B4-BE49-F238E27FC236}">
                  <a16:creationId xmlns:a16="http://schemas.microsoft.com/office/drawing/2014/main" id="{A282DE0B-78AB-42A3-BDA4-6765A07E2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208"/>
              <a:ext cx="720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33807" name="Oval 37">
              <a:extLst>
                <a:ext uri="{FF2B5EF4-FFF2-40B4-BE49-F238E27FC236}">
                  <a16:creationId xmlns:a16="http://schemas.microsoft.com/office/drawing/2014/main" id="{B44B5803-B810-432A-89A1-DC9249A6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3024"/>
              <a:ext cx="672" cy="624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grpSp>
        <p:nvGrpSpPr>
          <p:cNvPr id="5" name="Group 38">
            <a:extLst>
              <a:ext uri="{FF2B5EF4-FFF2-40B4-BE49-F238E27FC236}">
                <a16:creationId xmlns:a16="http://schemas.microsoft.com/office/drawing/2014/main" id="{1AE54792-52F0-4A72-8994-B0C9BA21C31C}"/>
              </a:ext>
            </a:extLst>
          </p:cNvPr>
          <p:cNvGrpSpPr>
            <a:grpSpLocks/>
          </p:cNvGrpSpPr>
          <p:nvPr/>
        </p:nvGrpSpPr>
        <p:grpSpPr bwMode="auto">
          <a:xfrm>
            <a:off x="1295400" y="2971800"/>
            <a:ext cx="2286000" cy="1676400"/>
            <a:chOff x="816" y="1776"/>
            <a:chExt cx="1440" cy="1056"/>
          </a:xfrm>
        </p:grpSpPr>
        <p:sp>
          <p:nvSpPr>
            <p:cNvPr id="33803" name="Line 39">
              <a:extLst>
                <a:ext uri="{FF2B5EF4-FFF2-40B4-BE49-F238E27FC236}">
                  <a16:creationId xmlns:a16="http://schemas.microsoft.com/office/drawing/2014/main" id="{D4EDAFB2-3A72-4435-982B-BF6F654CB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4" y="2736"/>
              <a:ext cx="192" cy="96"/>
            </a:xfrm>
            <a:prstGeom prst="line">
              <a:avLst/>
            </a:prstGeom>
            <a:noFill/>
            <a:ln w="25400">
              <a:solidFill>
                <a:srgbClr val="CC66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AutoShape 40">
              <a:extLst>
                <a:ext uri="{FF2B5EF4-FFF2-40B4-BE49-F238E27FC236}">
                  <a16:creationId xmlns:a16="http://schemas.microsoft.com/office/drawing/2014/main" id="{F41C457C-E794-4DC3-878D-A7F33D56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1776"/>
              <a:ext cx="1248" cy="672"/>
            </a:xfrm>
            <a:prstGeom prst="wedgeRectCallout">
              <a:avLst>
                <a:gd name="adj1" fmla="val 56250"/>
                <a:gd name="adj2" fmla="val 92856"/>
              </a:avLst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n-US" sz="2000" b="0">
                  <a:latin typeface="Tahoma" panose="020B0604030504040204" pitchFamily="34" charset="0"/>
                </a:rPr>
                <a:t>Intra-cluster distances are minimized</a:t>
              </a:r>
            </a:p>
          </p:txBody>
        </p:sp>
      </p:grpSp>
      <p:sp>
        <p:nvSpPr>
          <p:cNvPr id="33799" name="Rectangle 41">
            <a:extLst>
              <a:ext uri="{FF2B5EF4-FFF2-40B4-BE49-F238E27FC236}">
                <a16:creationId xmlns:a16="http://schemas.microsoft.com/office/drawing/2014/main" id="{14D13B94-1986-4C71-86E1-ADA3AFCD1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200">
                <a:latin typeface="Tahoma" panose="020B0604030504040204" pitchFamily="34" charset="0"/>
              </a:rPr>
              <a:t>Clustering</a:t>
            </a:r>
          </a:p>
        </p:txBody>
      </p:sp>
      <p:sp>
        <p:nvSpPr>
          <p:cNvPr id="33800" name="Slide Number Placeholder 43">
            <a:extLst>
              <a:ext uri="{FF2B5EF4-FFF2-40B4-BE49-F238E27FC236}">
                <a16:creationId xmlns:a16="http://schemas.microsoft.com/office/drawing/2014/main" id="{EEC01952-3B30-4736-B2E2-1686A44F8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233CB6-32BB-4824-B74F-694721C26E96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5" name="Footer Placeholder 44">
            <a:extLst>
              <a:ext uri="{FF2B5EF4-FFF2-40B4-BE49-F238E27FC236}">
                <a16:creationId xmlns:a16="http://schemas.microsoft.com/office/drawing/2014/main" id="{1621F027-D3B6-4EBA-97DA-6415F776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44" name="Date Placeholder 5">
            <a:extLst>
              <a:ext uri="{FF2B5EF4-FFF2-40B4-BE49-F238E27FC236}">
                <a16:creationId xmlns:a16="http://schemas.microsoft.com/office/drawing/2014/main" id="{783D1AD8-3556-4014-8F42-F98B410CC48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188AB90-3789-4CDC-8302-70D0644FD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Clustering: Application 1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52FE8BE2-3A70-4EE9-AE71-6A32F58DC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78800" cy="41719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Market Segmentation: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 dirty="0"/>
              <a:t>Goal:</a:t>
            </a:r>
            <a:r>
              <a:rPr lang="en-US" altLang="en-US" sz="2400" dirty="0"/>
              <a:t> subdivide a market into distinct subsets of customers where any subset may conceivably be selected as a market target to be reached with a distinct marketing mix.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altLang="en-US" sz="2400" b="1" dirty="0"/>
              <a:t>Approach:</a:t>
            </a:r>
            <a:r>
              <a:rPr lang="en-US" altLang="en-US" sz="2400" dirty="0"/>
              <a:t> 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 dirty="0"/>
              <a:t>Collect different attributes of customers based on their geographical and lifestyle related information.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 dirty="0"/>
              <a:t>Find clusters of similar customers.</a:t>
            </a:r>
          </a:p>
          <a:p>
            <a:pPr marL="1143000" lvl="2" indent="-279400">
              <a:lnSpc>
                <a:spcPct val="90000"/>
              </a:lnSpc>
            </a:pPr>
            <a:r>
              <a:rPr lang="en-US" altLang="en-US" dirty="0"/>
              <a:t>Measure the clustering quality by observing buying patterns of customers in same cluster vs. those from different clusters. </a:t>
            </a:r>
          </a:p>
        </p:txBody>
      </p:sp>
      <p:sp>
        <p:nvSpPr>
          <p:cNvPr id="35844" name="Slide Number Placeholder 6">
            <a:extLst>
              <a:ext uri="{FF2B5EF4-FFF2-40B4-BE49-F238E27FC236}">
                <a16:creationId xmlns:a16="http://schemas.microsoft.com/office/drawing/2014/main" id="{9D9BF3F8-C02A-4AAD-97F7-638596719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16F6F8F-8BA8-4DB8-AE2B-05332847AAA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7E323D-DC99-4179-AE93-09A31729A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A9DF38B6-3442-44F3-91E6-9615790D51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5" descr="story-3dimensional-2">
            <a:extLst>
              <a:ext uri="{FF2B5EF4-FFF2-40B4-BE49-F238E27FC236}">
                <a16:creationId xmlns:a16="http://schemas.microsoft.com/office/drawing/2014/main" id="{EE4BD35F-8EA6-4E9D-81D1-D209E1669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95388"/>
            <a:ext cx="16764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>
            <a:extLst>
              <a:ext uri="{FF2B5EF4-FFF2-40B4-BE49-F238E27FC236}">
                <a16:creationId xmlns:a16="http://schemas.microsoft.com/office/drawing/2014/main" id="{621814AE-9A96-4D7C-88FB-FA98442BF5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52400"/>
            <a:ext cx="8534400" cy="533400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MS Mincho" panose="02020609040205080304" pitchFamily="49" charset="-128"/>
              </a:rPr>
              <a:t>Large-scale Data is Everywhere!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119660FF-264D-43C8-8FE9-348F38A08EC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11163" y="1143000"/>
            <a:ext cx="4084637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/>
              <a:t>There has been enormous data growth in both commercial and scientific databases due to advances in data generation and collection technologies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New mantra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 whatever data you can whenever and wherever possible.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solidFill>
                  <a:srgbClr val="000000"/>
                </a:solidFill>
                <a:cs typeface="Times New Roman" panose="02020603050405020304" pitchFamily="18" charset="0"/>
              </a:rPr>
              <a:t>Expectations</a:t>
            </a:r>
          </a:p>
          <a:p>
            <a:pPr lvl="1"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en-US" altLang="en-US" sz="1800">
                <a:solidFill>
                  <a:srgbClr val="000000"/>
                </a:solidFill>
                <a:cs typeface="Times New Roman" panose="02020603050405020304" pitchFamily="18" charset="0"/>
              </a:rPr>
              <a:t>Gathered data will have value either for the purpose collected or for a purpose not envisioned.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en-US" altLang="en-US" sz="200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D4757DBE-D8FA-4A76-B812-2C699FBCB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0063" y="6019800"/>
            <a:ext cx="2293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Computational Simulations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26" name="Text Box 5">
            <a:extLst>
              <a:ext uri="{FF2B5EF4-FFF2-40B4-BE49-F238E27FC236}">
                <a16:creationId xmlns:a16="http://schemas.microsoft.com/office/drawing/2014/main" id="{24D14490-4BE0-46A1-A6B9-E8022DF44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25" y="4267200"/>
            <a:ext cx="2365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Social Networking: Twitter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27" name="Picture 6" descr="crop">
            <a:extLst>
              <a:ext uri="{FF2B5EF4-FFF2-40B4-BE49-F238E27FC236}">
                <a16:creationId xmlns:a16="http://schemas.microsoft.com/office/drawing/2014/main" id="{EF19A9BB-A114-4246-A7F1-779828FDE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76800"/>
            <a:ext cx="19050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3">
            <a:extLst>
              <a:ext uri="{FF2B5EF4-FFF2-40B4-BE49-F238E27FC236}">
                <a16:creationId xmlns:a16="http://schemas.microsoft.com/office/drawing/2014/main" id="{D2F8590B-6387-4657-B588-659FE17C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" t="2650" r="946" b="2745"/>
          <a:stretch>
            <a:fillRect/>
          </a:stretch>
        </p:blipFill>
        <p:spPr bwMode="auto">
          <a:xfrm>
            <a:off x="4824413" y="4800600"/>
            <a:ext cx="15001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4">
            <a:extLst>
              <a:ext uri="{FF2B5EF4-FFF2-40B4-BE49-F238E27FC236}">
                <a16:creationId xmlns:a16="http://schemas.microsoft.com/office/drawing/2014/main" id="{7D7B641C-5365-499C-920A-45B0C7012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6019800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Sensor Networks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0" name="Picture 20">
            <a:extLst>
              <a:ext uri="{FF2B5EF4-FFF2-40B4-BE49-F238E27FC236}">
                <a16:creationId xmlns:a16="http://schemas.microsoft.com/office/drawing/2014/main" id="{D78F6E39-69BA-4B0E-A988-927C910A1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1334" r="5765" b="969"/>
          <a:stretch>
            <a:fillRect/>
          </a:stretch>
        </p:blipFill>
        <p:spPr bwMode="auto">
          <a:xfrm>
            <a:off x="4876800" y="1219200"/>
            <a:ext cx="17780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21">
            <a:extLst>
              <a:ext uri="{FF2B5EF4-FFF2-40B4-BE49-F238E27FC236}">
                <a16:creationId xmlns:a16="http://schemas.microsoft.com/office/drawing/2014/main" id="{740CEEBE-BA4E-4595-A5AD-0AA4294DE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267200"/>
            <a:ext cx="2209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Traffic Patterns</a:t>
            </a:r>
            <a:endParaRPr lang="en-US" altLang="en-US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2" name="Text Box 23">
            <a:extLst>
              <a:ext uri="{FF2B5EF4-FFF2-40B4-BE49-F238E27FC236}">
                <a16:creationId xmlns:a16="http://schemas.microsoft.com/office/drawing/2014/main" id="{3DAE2859-5381-428F-97FA-B826C3213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14600"/>
            <a:ext cx="2365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Cyber Security</a:t>
            </a:r>
            <a:r>
              <a:rPr lang="en-US" altLang="en-US" sz="1200" i="1">
                <a:latin typeface="Helvetica" pitchFamily="34" charset="0"/>
                <a:cs typeface="Arial" panose="020B0604020202020204" pitchFamily="34" charset="0"/>
              </a:rPr>
              <a:t> 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133" name="Object 3">
            <a:extLst>
              <a:ext uri="{FF2B5EF4-FFF2-40B4-BE49-F238E27FC236}">
                <a16:creationId xmlns:a16="http://schemas.microsoft.com/office/drawing/2014/main" id="{E4E34085-9F77-442B-99B2-075EDA2860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4200" y="1681163"/>
          <a:ext cx="64770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VISIO" r:id="rId8" imgW="617220" imgH="615696" progId="Visio.Drawing.11">
                  <p:embed/>
                </p:oleObj>
              </mc:Choice>
              <mc:Fallback>
                <p:oleObj name="VISIO" r:id="rId8" imgW="617220" imgH="615696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681163"/>
                        <a:ext cx="64770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4">
            <a:extLst>
              <a:ext uri="{FF2B5EF4-FFF2-40B4-BE49-F238E27FC236}">
                <a16:creationId xmlns:a16="http://schemas.microsoft.com/office/drawing/2014/main" id="{95C8F9BA-D678-452D-8AE3-A30278942B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8325" y="1295400"/>
          <a:ext cx="64770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VISIO" r:id="rId10" imgW="806196" imgH="662940" progId="Visio.Drawing.11">
                  <p:embed/>
                </p:oleObj>
              </mc:Choice>
              <mc:Fallback>
                <p:oleObj name="VISIO" r:id="rId10" imgW="806196" imgH="66294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1295400"/>
                        <a:ext cx="647700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ED41B-389B-4F6F-9508-7528924A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5136" name="Slide Number Placeholder 3">
            <a:extLst>
              <a:ext uri="{FF2B5EF4-FFF2-40B4-BE49-F238E27FC236}">
                <a16:creationId xmlns:a16="http://schemas.microsoft.com/office/drawing/2014/main" id="{13AFF105-0AAF-4DE6-BA9C-B6F21524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A3B503-89C5-494F-9796-3C11885069F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D16DC-0A4F-4D28-9B54-468A28BB6B1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5138" name="Text Box 23">
            <a:extLst>
              <a:ext uri="{FF2B5EF4-FFF2-40B4-BE49-F238E27FC236}">
                <a16:creationId xmlns:a16="http://schemas.microsoft.com/office/drawing/2014/main" id="{6A30F451-F56F-42DC-B0E3-87DFF7F1B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188" y="2355850"/>
            <a:ext cx="2365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None/>
            </a:pPr>
            <a:r>
              <a:rPr lang="en-US" altLang="en-US" sz="1400" i="1">
                <a:latin typeface="Helvetica" pitchFamily="34" charset="0"/>
                <a:cs typeface="Arial" panose="020B0604020202020204" pitchFamily="34" charset="0"/>
              </a:rPr>
              <a:t>E-Commerce</a:t>
            </a: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139" name="Picture 20">
            <a:extLst>
              <a:ext uri="{FF2B5EF4-FFF2-40B4-BE49-F238E27FC236}">
                <a16:creationId xmlns:a16="http://schemas.microsoft.com/office/drawing/2014/main" id="{47C93BD9-A67C-4F8B-8EF9-0CA0C3564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63" y="2955925"/>
            <a:ext cx="23780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18" descr="http://images.ezgif.com/tmp/gif_232x188_6af960.gif">
            <a:extLst>
              <a:ext uri="{FF2B5EF4-FFF2-40B4-BE49-F238E27FC236}">
                <a16:creationId xmlns:a16="http://schemas.microsoft.com/office/drawing/2014/main" id="{8CA1DD4C-BA2A-4DF5-8E36-076E1F567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44813"/>
            <a:ext cx="1436688" cy="1163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5D0F723C-DEE4-439F-AF97-04FF60630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Association Rule Discovery: Definition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709D4D69-A5C5-46B8-B224-8A958077E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Given a set of records each of which contain some number of items from a given collection</a:t>
            </a:r>
          </a:p>
          <a:p>
            <a:pPr lvl="1"/>
            <a:r>
              <a:rPr lang="en-US" altLang="en-US" sz="2400"/>
              <a:t>Produce dependency rules which will predict occurrence of an item based on occurrences of other items.</a:t>
            </a:r>
            <a:endParaRPr lang="en-US" altLang="en-US"/>
          </a:p>
        </p:txBody>
      </p:sp>
      <p:graphicFrame>
        <p:nvGraphicFramePr>
          <p:cNvPr id="39940" name="Object 4">
            <a:extLst>
              <a:ext uri="{FF2B5EF4-FFF2-40B4-BE49-F238E27FC236}">
                <a16:creationId xmlns:a16="http://schemas.microsoft.com/office/drawing/2014/main" id="{CD2FB4E8-DE29-4B9C-B458-7847C4504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714750"/>
          <a:ext cx="4181475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Document" r:id="rId3" imgW="3823716" imgH="1999488" progId="Word.Document.8">
                  <p:embed/>
                </p:oleObj>
              </mc:Choice>
              <mc:Fallback>
                <p:oleObj name="Document" r:id="rId3" imgW="3823716" imgH="199948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14750"/>
                        <a:ext cx="4181475" cy="215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Text Box 5">
            <a:extLst>
              <a:ext uri="{FF2B5EF4-FFF2-40B4-BE49-F238E27FC236}">
                <a16:creationId xmlns:a16="http://schemas.microsoft.com/office/drawing/2014/main" id="{63FD6A14-5F29-4B43-9A2F-061406F9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095750"/>
            <a:ext cx="3443288" cy="976313"/>
          </a:xfrm>
          <a:prstGeom prst="rect">
            <a:avLst/>
          </a:prstGeom>
          <a:solidFill>
            <a:srgbClr val="CC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Rules Discovered: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b="0">
                <a:latin typeface="Times New Roman" panose="02020603050405020304" pitchFamily="18" charset="0"/>
              </a:rPr>
              <a:t>    </a:t>
            </a: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{Milk} --&gt; {Coke}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Tahoma" panose="020B0604030504040204" pitchFamily="34" charset="0"/>
              </a:rPr>
              <a:t>    {Diaper, Milk} --&gt; {Beer}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9942" name="Slide Number Placeholder 8">
            <a:extLst>
              <a:ext uri="{FF2B5EF4-FFF2-40B4-BE49-F238E27FC236}">
                <a16:creationId xmlns:a16="http://schemas.microsoft.com/office/drawing/2014/main" id="{42ABDF89-09A7-4F96-BC65-886CF9592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A0734-5754-41C9-9FE6-651C90CF0579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51304C4-D75E-4251-92F2-F334BABF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301E9084-E872-4C9A-9BA3-0D803559A0D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623202C-F92F-4168-9283-D57C16F67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763000" cy="533400"/>
          </a:xfrm>
        </p:spPr>
        <p:txBody>
          <a:bodyPr/>
          <a:lstStyle/>
          <a:p>
            <a:r>
              <a:rPr lang="en-US" altLang="en-US"/>
              <a:t>Deviation/Anomaly/Change Detection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F8265D6-024F-4C77-B631-9958F8E62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4800600" cy="5105400"/>
          </a:xfrm>
        </p:spPr>
        <p:txBody>
          <a:bodyPr/>
          <a:lstStyle/>
          <a:p>
            <a:r>
              <a:rPr lang="en-US" altLang="en-US" sz="2000" dirty="0"/>
              <a:t>Detect significant deviations from normal behavior</a:t>
            </a:r>
            <a:endParaRPr lang="en-US" altLang="en-US" sz="2400" dirty="0"/>
          </a:p>
          <a:p>
            <a:r>
              <a:rPr lang="en-US" altLang="en-US" sz="2000" dirty="0"/>
              <a:t>Applications:</a:t>
            </a:r>
          </a:p>
          <a:p>
            <a:pPr lvl="1"/>
            <a:r>
              <a:rPr lang="en-US" altLang="en-US" sz="1800" dirty="0"/>
              <a:t>Credit Card Fraud Detection</a:t>
            </a:r>
            <a:endParaRPr lang="en-US" altLang="en-US" sz="1600" dirty="0"/>
          </a:p>
          <a:p>
            <a:pPr lvl="1"/>
            <a:r>
              <a:rPr lang="en-US" altLang="en-US" sz="1800" dirty="0"/>
              <a:t>Network Intrusion </a:t>
            </a:r>
            <a:br>
              <a:rPr lang="en-US" altLang="en-US" sz="1800" dirty="0"/>
            </a:br>
            <a:r>
              <a:rPr lang="en-US" altLang="en-US" sz="1800" dirty="0"/>
              <a:t>Detection</a:t>
            </a:r>
          </a:p>
          <a:p>
            <a:pPr lvl="1"/>
            <a:r>
              <a:rPr lang="en-US" altLang="en-US" sz="1800" dirty="0"/>
              <a:t>Identify anomalous behavior from sensor networks for monitoring and surveillance.</a:t>
            </a:r>
          </a:p>
          <a:p>
            <a:pPr lvl="1"/>
            <a:r>
              <a:rPr lang="en-US" altLang="en-US" sz="1800" dirty="0"/>
              <a:t>Detecting changes in the global forest cover.</a:t>
            </a:r>
          </a:p>
          <a:p>
            <a:pPr lvl="1"/>
            <a:endParaRPr lang="en-US" altLang="en-US" sz="2000" dirty="0"/>
          </a:p>
        </p:txBody>
      </p:sp>
      <p:grpSp>
        <p:nvGrpSpPr>
          <p:cNvPr id="45060" name="Group 5">
            <a:extLst>
              <a:ext uri="{FF2B5EF4-FFF2-40B4-BE49-F238E27FC236}">
                <a16:creationId xmlns:a16="http://schemas.microsoft.com/office/drawing/2014/main" id="{CE7B7E34-28C0-4873-9E41-2C136EF6FEAC}"/>
              </a:ext>
            </a:extLst>
          </p:cNvPr>
          <p:cNvGrpSpPr>
            <a:grpSpLocks/>
          </p:cNvGrpSpPr>
          <p:nvPr/>
        </p:nvGrpSpPr>
        <p:grpSpPr bwMode="auto">
          <a:xfrm>
            <a:off x="5645150" y="1295400"/>
            <a:ext cx="2371725" cy="2228850"/>
            <a:chOff x="3648" y="2448"/>
            <a:chExt cx="2112" cy="1872"/>
          </a:xfrm>
        </p:grpSpPr>
        <p:pic>
          <p:nvPicPr>
            <p:cNvPr id="45066" name="Picture 6">
              <a:extLst>
                <a:ext uri="{FF2B5EF4-FFF2-40B4-BE49-F238E27FC236}">
                  <a16:creationId xmlns:a16="http://schemas.microsoft.com/office/drawing/2014/main" id="{3E938906-208B-4DF3-ABBE-91D593403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448"/>
              <a:ext cx="2112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7" name="Oval 7">
              <a:extLst>
                <a:ext uri="{FF2B5EF4-FFF2-40B4-BE49-F238E27FC236}">
                  <a16:creationId xmlns:a16="http://schemas.microsoft.com/office/drawing/2014/main" id="{70569C17-923B-45D2-887F-184FC38F3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6" y="2961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8" name="Oval 8">
              <a:extLst>
                <a:ext uri="{FF2B5EF4-FFF2-40B4-BE49-F238E27FC236}">
                  <a16:creationId xmlns:a16="http://schemas.microsoft.com/office/drawing/2014/main" id="{978C0706-3452-47B3-A924-F295F34460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7" y="3224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69" name="Oval 9">
              <a:extLst>
                <a:ext uri="{FF2B5EF4-FFF2-40B4-BE49-F238E27FC236}">
                  <a16:creationId xmlns:a16="http://schemas.microsoft.com/office/drawing/2014/main" id="{C38B2708-6A5F-4066-9EE8-73887E025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2" y="3871"/>
              <a:ext cx="86" cy="85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0" name="Oval 10">
              <a:extLst>
                <a:ext uri="{FF2B5EF4-FFF2-40B4-BE49-F238E27FC236}">
                  <a16:creationId xmlns:a16="http://schemas.microsoft.com/office/drawing/2014/main" id="{706574F0-A5BC-4EC3-8C59-3069B2EA6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3937"/>
              <a:ext cx="86" cy="84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1" name="Rectangle 11">
              <a:extLst>
                <a:ext uri="{FF2B5EF4-FFF2-40B4-BE49-F238E27FC236}">
                  <a16:creationId xmlns:a16="http://schemas.microsoft.com/office/drawing/2014/main" id="{193C553B-CE51-4FFC-9035-B33762910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3072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  <p:sp>
          <p:nvSpPr>
            <p:cNvPr id="45072" name="Rectangle 12">
              <a:extLst>
                <a:ext uri="{FF2B5EF4-FFF2-40B4-BE49-F238E27FC236}">
                  <a16:creationId xmlns:a16="http://schemas.microsoft.com/office/drawing/2014/main" id="{5F6B3359-D20A-4E7C-986C-1A2896511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3120"/>
              <a:ext cx="192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5000"/>
                <a:buFont typeface="Monotype Sorts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0000"/>
                </a:spcBef>
                <a:spcAft>
                  <a:spcPts val="400"/>
                </a:spcAft>
                <a:buClr>
                  <a:srgbClr val="0C7B9C"/>
                </a:buClr>
                <a:buSzPct val="70000"/>
                <a:buFont typeface="Wingdings" panose="05000000000000000000" pitchFamily="2" charset="2"/>
                <a:buChar char="u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SzPct val="10000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n-US" altLang="en-US" sz="1400"/>
            </a:p>
          </p:txBody>
        </p:sp>
      </p:grpSp>
      <p:sp>
        <p:nvSpPr>
          <p:cNvPr id="45061" name="Slide Number Placeholder 15">
            <a:extLst>
              <a:ext uri="{FF2B5EF4-FFF2-40B4-BE49-F238E27FC236}">
                <a16:creationId xmlns:a16="http://schemas.microsoft.com/office/drawing/2014/main" id="{C3D744BA-A7FD-43F7-9565-3F8F60920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6A7442-B147-441A-B1EE-5061F196FDB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ACA319A8-240E-4927-A6A0-AC24748B3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pic>
        <p:nvPicPr>
          <p:cNvPr id="4" name="modis_swath_640x480_jpg.wmv">
            <a:hlinkClick r:id="" action="ppaction://media"/>
            <a:extLst>
              <a:ext uri="{FF2B5EF4-FFF2-40B4-BE49-F238E27FC236}">
                <a16:creationId xmlns:a16="http://schemas.microsoft.com/office/drawing/2014/main" id="{034F82C3-EB4A-4F77-B343-31D9B139AF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9585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lobal Animation 2-28-2011.wmv">
            <a:hlinkClick r:id="" action="ppaction://media"/>
            <a:extLst>
              <a:ext uri="{FF2B5EF4-FFF2-40B4-BE49-F238E27FC236}">
                <a16:creationId xmlns:a16="http://schemas.microsoft.com/office/drawing/2014/main" id="{7A3E544E-2502-47B7-9405-335CF8207BC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3810000"/>
            <a:ext cx="4267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8FBE109B-7023-4221-8213-08AF041406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5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BCA71B78-80FE-4A52-B5DF-4F888626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Motivating Challenges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4D2BE912-BBF1-4D6B-B040-2F790F793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Scalability</a:t>
            </a:r>
          </a:p>
          <a:p>
            <a:endParaRPr lang="en-US" altLang="en-US"/>
          </a:p>
          <a:p>
            <a:r>
              <a:rPr lang="en-US" altLang="en-US"/>
              <a:t>High Dimensionality</a:t>
            </a:r>
          </a:p>
          <a:p>
            <a:endParaRPr lang="en-US" altLang="en-US"/>
          </a:p>
          <a:p>
            <a:r>
              <a:rPr lang="en-US" altLang="en-US"/>
              <a:t>Heterogeneous and Complex Data</a:t>
            </a:r>
          </a:p>
          <a:p>
            <a:endParaRPr lang="en-US" altLang="en-US"/>
          </a:p>
          <a:p>
            <a:r>
              <a:rPr lang="en-US" altLang="en-US"/>
              <a:t>Data Ownership and Distribution</a:t>
            </a:r>
          </a:p>
          <a:p>
            <a:endParaRPr lang="en-US" altLang="en-US"/>
          </a:p>
          <a:p>
            <a:r>
              <a:rPr lang="en-US" altLang="en-US"/>
              <a:t>Non-traditional Analysis</a:t>
            </a:r>
          </a:p>
          <a:p>
            <a:endParaRPr lang="en-US" altLang="en-US"/>
          </a:p>
        </p:txBody>
      </p:sp>
      <p:sp>
        <p:nvSpPr>
          <p:cNvPr id="47108" name="Slide Number Placeholder 8">
            <a:extLst>
              <a:ext uri="{FF2B5EF4-FFF2-40B4-BE49-F238E27FC236}">
                <a16:creationId xmlns:a16="http://schemas.microsoft.com/office/drawing/2014/main" id="{D1BCAE31-7E63-401E-BA0F-ED4B6EDE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2812818-4E42-4C67-82FC-E64CE939FA0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2F14B87-22E7-4228-83D1-5ED67187C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3FF8E9BF-9B48-4AAB-9D52-BE5B36A5DB1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F86576-2D13-40B3-AC55-D0A85EE7B2F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pPr eaLnBrk="1" hangingPunct="1"/>
            <a:r>
              <a:rPr lang="en-US" altLang="en-US"/>
              <a:t>Why Data Mining? Commercial Viewpoint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586BA17-039E-42B4-8D34-ABEB2D64829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2100" y="1524000"/>
            <a:ext cx="83185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Lots of data is being collected </a:t>
            </a:r>
            <a:br>
              <a:rPr lang="en-US" altLang="en-US" sz="2400"/>
            </a:br>
            <a:r>
              <a:rPr lang="en-US" altLang="en-US" sz="2400"/>
              <a:t>and warehoused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Google has Peta Bytes of web data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Facebook has billions of active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purchases at department/</a:t>
            </a:r>
            <a:br>
              <a:rPr lang="en-US" altLang="en-US" sz="2000"/>
            </a:br>
            <a:r>
              <a:rPr lang="en-US" altLang="en-US" sz="2000"/>
              <a:t>grocery stores, e-commerce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Amazon handles millions of visits/day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Bank/Credit Card transactions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Computers have become cheaper and more powerful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Competitive Pressure is Strong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Provide better, customized services for an edge (e.g. in Customer Relationship Management)</a:t>
            </a:r>
          </a:p>
        </p:txBody>
      </p:sp>
      <p:pic>
        <p:nvPicPr>
          <p:cNvPr id="7172" name="Picture 7">
            <a:extLst>
              <a:ext uri="{FF2B5EF4-FFF2-40B4-BE49-F238E27FC236}">
                <a16:creationId xmlns:a16="http://schemas.microsoft.com/office/drawing/2014/main" id="{DF67B5B6-C40F-4CB2-A711-825C0EE46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>
            <a:extLst>
              <a:ext uri="{FF2B5EF4-FFF2-40B4-BE49-F238E27FC236}">
                <a16:creationId xmlns:a16="http://schemas.microsoft.com/office/drawing/2014/main" id="{FC6D9ED6-D5B1-4E42-BE1A-B9467A12C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09800"/>
            <a:ext cx="1428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>
            <a:extLst>
              <a:ext uri="{FF2B5EF4-FFF2-40B4-BE49-F238E27FC236}">
                <a16:creationId xmlns:a16="http://schemas.microsoft.com/office/drawing/2014/main" id="{19DB2FE5-E737-4AAC-AD98-5C67EB89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97200"/>
            <a:ext cx="1143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0">
            <a:extLst>
              <a:ext uri="{FF2B5EF4-FFF2-40B4-BE49-F238E27FC236}">
                <a16:creationId xmlns:a16="http://schemas.microsoft.com/office/drawing/2014/main" id="{2D1AA9E5-31A9-497B-9227-19AEB3833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2906713"/>
            <a:ext cx="1143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55480-92EE-44DC-8580-F08C8682981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44096-3238-4015-A1F9-2D711876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7178" name="Slide Number Placeholder 3">
            <a:extLst>
              <a:ext uri="{FF2B5EF4-FFF2-40B4-BE49-F238E27FC236}">
                <a16:creationId xmlns:a16="http://schemas.microsoft.com/office/drawing/2014/main" id="{DF4EEAD4-1532-4732-A436-B82FC09B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6D6AA49-5BDD-4CDA-BADB-D1622C2C843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>
            <a:extLst>
              <a:ext uri="{FF2B5EF4-FFF2-40B4-BE49-F238E27FC236}">
                <a16:creationId xmlns:a16="http://schemas.microsoft.com/office/drawing/2014/main" id="{49EA67DF-C988-4239-9F4A-720B439CC1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915400" cy="609600"/>
          </a:xfrm>
        </p:spPr>
        <p:txBody>
          <a:bodyPr lIns="0" rIns="0"/>
          <a:lstStyle/>
          <a:p>
            <a:pPr eaLnBrk="1" hangingPunct="1"/>
            <a:r>
              <a:rPr lang="en-US" altLang="en-US"/>
              <a:t>Why Data Mining? Scientific Viewpoint</a:t>
            </a:r>
          </a:p>
        </p:txBody>
      </p:sp>
      <p:sp>
        <p:nvSpPr>
          <p:cNvPr id="9219" name="Rectangle 13">
            <a:extLst>
              <a:ext uri="{FF2B5EF4-FFF2-40B4-BE49-F238E27FC236}">
                <a16:creationId xmlns:a16="http://schemas.microsoft.com/office/drawing/2014/main" id="{FBB90E98-DC59-4675-AA1A-312ED67B89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371600"/>
            <a:ext cx="6019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collected and stored at </a:t>
            </a:r>
            <a:br>
              <a:rPr lang="en-US" altLang="en-US" sz="2000"/>
            </a:br>
            <a:r>
              <a:rPr lang="en-US" altLang="en-US" sz="2000"/>
              <a:t>enormous speeds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remote sensors on a satellite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/>
              <a:t> NASA EOSDIS archives over </a:t>
            </a:r>
            <a:br>
              <a:rPr lang="en-US" altLang="en-US" sz="1600"/>
            </a:br>
            <a:r>
              <a:rPr lang="en-US" altLang="en-US" sz="1600"/>
              <a:t>petabytes of earth science data / year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telescopes scanning the skies</a:t>
            </a:r>
          </a:p>
          <a:p>
            <a:pPr lvl="2" eaLnBrk="1" hangingPunct="1">
              <a:lnSpc>
                <a:spcPct val="40000"/>
              </a:lnSpc>
              <a:spcBef>
                <a:spcPct val="40000"/>
              </a:spcBef>
            </a:pPr>
            <a:r>
              <a:rPr lang="en-US" altLang="en-US" sz="1600"/>
              <a:t> Sky survey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High-throughput biological data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altLang="en-US" sz="2000"/>
              <a:t>scientific simulations</a:t>
            </a:r>
            <a:r>
              <a:rPr lang="en-US" altLang="en-US" sz="2300"/>
              <a:t>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/>
              <a:t> </a:t>
            </a:r>
            <a:r>
              <a:rPr lang="en-US" altLang="en-US" sz="1600"/>
              <a:t>terabytes of data generated in a few hours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Data mining helps scientists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automated analysis of massive datasets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In hypothesis formation</a:t>
            </a:r>
          </a:p>
        </p:txBody>
      </p:sp>
      <p:graphicFrame>
        <p:nvGraphicFramePr>
          <p:cNvPr id="9220" name="Object 14">
            <a:extLst>
              <a:ext uri="{FF2B5EF4-FFF2-40B4-BE49-F238E27FC236}">
                <a16:creationId xmlns:a16="http://schemas.microsoft.com/office/drawing/2014/main" id="{A3352EEA-C074-42EC-A9D8-34930CE752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64350" y="1363663"/>
          <a:ext cx="182245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VISIO" r:id="rId4" imgW="2557272" imgH="1991868" progId="Visio.Drawing.11">
                  <p:embed/>
                </p:oleObj>
              </mc:Choice>
              <mc:Fallback>
                <p:oleObj name="VISIO" r:id="rId4" imgW="2557272" imgH="1991868" progId="Visio.Drawing.11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350" y="1363663"/>
                        <a:ext cx="1822450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15">
            <a:extLst>
              <a:ext uri="{FF2B5EF4-FFF2-40B4-BE49-F238E27FC236}">
                <a16:creationId xmlns:a16="http://schemas.microsoft.com/office/drawing/2014/main" id="{10E0B7A1-9624-4148-A605-5108D426E0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97688" y="3048000"/>
          <a:ext cx="20177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VISIO" r:id="rId6" imgW="2401824" imgH="1491996" progId="Visio.Drawing.11">
                  <p:embed/>
                </p:oleObj>
              </mc:Choice>
              <mc:Fallback>
                <p:oleObj name="VISIO" r:id="rId6" imgW="2401824" imgH="1491996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3048000"/>
                        <a:ext cx="2017712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16">
            <a:extLst>
              <a:ext uri="{FF2B5EF4-FFF2-40B4-BE49-F238E27FC236}">
                <a16:creationId xmlns:a16="http://schemas.microsoft.com/office/drawing/2014/main" id="{B9F25A9F-71BF-42DA-8D6A-24EDE113C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733800"/>
            <a:ext cx="533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9223" name="Rounded Rectangle 17">
            <a:extLst>
              <a:ext uri="{FF2B5EF4-FFF2-40B4-BE49-F238E27FC236}">
                <a16:creationId xmlns:a16="http://schemas.microsoft.com/office/drawing/2014/main" id="{E7C5F782-0613-4B83-91F4-C6780ED71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48000"/>
            <a:ext cx="5638800" cy="29718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Monotype Sorts" pitchFamily="2" charset="2"/>
              <a:buNone/>
            </a:pPr>
            <a:endParaRPr lang="en-US" altLang="en-US" sz="1400" b="0"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5A88FC-7631-4D32-BEAD-65F1A4B2D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9225" name="Slide Number Placeholder 3">
            <a:extLst>
              <a:ext uri="{FF2B5EF4-FFF2-40B4-BE49-F238E27FC236}">
                <a16:creationId xmlns:a16="http://schemas.microsoft.com/office/drawing/2014/main" id="{C8E0C3D8-BE86-4926-885E-E7FC3F197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F4C9FEC-5FBE-4EAC-9A43-0A8AE0AA6A1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A1718-F8C3-4F87-BB7D-6D5E22A8410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pic>
        <p:nvPicPr>
          <p:cNvPr id="9227" name="Picture 21">
            <a:extLst>
              <a:ext uri="{FF2B5EF4-FFF2-40B4-BE49-F238E27FC236}">
                <a16:creationId xmlns:a16="http://schemas.microsoft.com/office/drawing/2014/main" id="{BE9753B5-A4D2-4495-8AA6-FE8CF079E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057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Rectangle 1">
            <a:extLst>
              <a:ext uri="{FF2B5EF4-FFF2-40B4-BE49-F238E27FC236}">
                <a16:creationId xmlns:a16="http://schemas.microsoft.com/office/drawing/2014/main" id="{8D21B57B-F120-4FD0-B4B6-36BBD9B12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2743200"/>
            <a:ext cx="1968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fMRI Data from Brain</a:t>
            </a:r>
          </a:p>
        </p:txBody>
      </p:sp>
      <p:sp>
        <p:nvSpPr>
          <p:cNvPr id="9229" name="Rectangle 23">
            <a:extLst>
              <a:ext uri="{FF2B5EF4-FFF2-40B4-BE49-F238E27FC236}">
                <a16:creationId xmlns:a16="http://schemas.microsoft.com/office/drawing/2014/main" id="{BE841D5E-796B-4700-8A9E-EB5B4858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1825" y="2700338"/>
            <a:ext cx="15890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Sky Survey Data</a:t>
            </a:r>
          </a:p>
        </p:txBody>
      </p:sp>
      <p:sp>
        <p:nvSpPr>
          <p:cNvPr id="9230" name="Rectangle 24">
            <a:extLst>
              <a:ext uri="{FF2B5EF4-FFF2-40B4-BE49-F238E27FC236}">
                <a16:creationId xmlns:a16="http://schemas.microsoft.com/office/drawing/2014/main" id="{5B81F741-915D-46AB-B9FE-4B6562FF8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3088" y="4648200"/>
            <a:ext cx="20843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Gene Expression Data</a:t>
            </a:r>
          </a:p>
        </p:txBody>
      </p:sp>
      <p:sp>
        <p:nvSpPr>
          <p:cNvPr id="9231" name="Rectangle 25">
            <a:extLst>
              <a:ext uri="{FF2B5EF4-FFF2-40B4-BE49-F238E27FC236}">
                <a16:creationId xmlns:a16="http://schemas.microsoft.com/office/drawing/2014/main" id="{6989077B-E746-4137-A19A-F4193F9A4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6262688"/>
            <a:ext cx="2689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400"/>
              <a:t>Surface Temperature of Earth</a:t>
            </a:r>
          </a:p>
        </p:txBody>
      </p:sp>
      <p:pic>
        <p:nvPicPr>
          <p:cNvPr id="9232" name="Picture 18" descr="http://im2.ezgif.com/tmp/ezgif-1403672989.gif">
            <a:extLst>
              <a:ext uri="{FF2B5EF4-FFF2-40B4-BE49-F238E27FC236}">
                <a16:creationId xmlns:a16="http://schemas.microsoft.com/office/drawing/2014/main" id="{1EBA2A2F-579A-4566-B62D-A2ED5D2281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918075"/>
            <a:ext cx="24669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281A996-C624-43B6-83E7-70071D438B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991600" cy="533400"/>
          </a:xfrm>
        </p:spPr>
        <p:txBody>
          <a:bodyPr/>
          <a:lstStyle/>
          <a:p>
            <a:r>
              <a:rPr lang="en-US" altLang="en-US" sz="2200"/>
              <a:t>Great opportunities to improve productivity in all walks of life</a:t>
            </a:r>
          </a:p>
        </p:txBody>
      </p:sp>
      <p:pic>
        <p:nvPicPr>
          <p:cNvPr id="11267" name="Picture 7">
            <a:extLst>
              <a:ext uri="{FF2B5EF4-FFF2-40B4-BE49-F238E27FC236}">
                <a16:creationId xmlns:a16="http://schemas.microsoft.com/office/drawing/2014/main" id="{4FB390E4-35B1-4C4C-856C-9E72A033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143000"/>
            <a:ext cx="58340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A4C68-F4E8-4266-ACCB-5979D5CC607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11269" name="Slide Number Placeholder 3">
            <a:extLst>
              <a:ext uri="{FF2B5EF4-FFF2-40B4-BE49-F238E27FC236}">
                <a16:creationId xmlns:a16="http://schemas.microsoft.com/office/drawing/2014/main" id="{91921E35-2084-462F-A5F9-F868EE83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7BC36F-03D6-4683-9A31-B0E786FC8D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073A3-3903-49CE-932E-9D242628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grpSp>
        <p:nvGrpSpPr>
          <p:cNvPr id="11271" name="Group 3">
            <a:extLst>
              <a:ext uri="{FF2B5EF4-FFF2-40B4-BE49-F238E27FC236}">
                <a16:creationId xmlns:a16="http://schemas.microsoft.com/office/drawing/2014/main" id="{87891BFF-A16E-49A3-BA5F-FAEB3CC59AEA}"/>
              </a:ext>
            </a:extLst>
          </p:cNvPr>
          <p:cNvGrpSpPr>
            <a:grpSpLocks/>
          </p:cNvGrpSpPr>
          <p:nvPr/>
        </p:nvGrpSpPr>
        <p:grpSpPr bwMode="auto">
          <a:xfrm>
            <a:off x="1481138" y="2743200"/>
            <a:ext cx="5834062" cy="3505200"/>
            <a:chOff x="338138" y="1143000"/>
            <a:chExt cx="8424862" cy="5410200"/>
          </a:xfrm>
        </p:grpSpPr>
        <p:pic>
          <p:nvPicPr>
            <p:cNvPr id="11272" name="Picture 4">
              <a:extLst>
                <a:ext uri="{FF2B5EF4-FFF2-40B4-BE49-F238E27FC236}">
                  <a16:creationId xmlns:a16="http://schemas.microsoft.com/office/drawing/2014/main" id="{946DBEEB-4D1F-4ED3-BD88-23D581B47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38" y="1143000"/>
              <a:ext cx="4233862" cy="535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5">
              <a:extLst>
                <a:ext uri="{FF2B5EF4-FFF2-40B4-BE49-F238E27FC236}">
                  <a16:creationId xmlns:a16="http://schemas.microsoft.com/office/drawing/2014/main" id="{1F69B285-4D15-46DD-BF36-41403D91C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38" y="1143000"/>
              <a:ext cx="4081462" cy="541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96D05BC-B650-4840-99EE-B661ABC4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533400"/>
          </a:xfrm>
        </p:spPr>
        <p:txBody>
          <a:bodyPr/>
          <a:lstStyle/>
          <a:p>
            <a:r>
              <a:rPr lang="en-US" altLang="en-US" sz="2400"/>
              <a:t>Great Opportunities to Solve Society’s Major Problems</a:t>
            </a:r>
            <a:endParaRPr lang="en-US" altLang="en-US" sz="2800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AC0D4CFF-E499-42C5-9129-19EB22EA3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200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http://countrylivingoffgrid.com/resources/aboutus_image.jpg">
            <a:extLst>
              <a:ext uri="{FF2B5EF4-FFF2-40B4-BE49-F238E27FC236}">
                <a16:creationId xmlns:a16="http://schemas.microsoft.com/office/drawing/2014/main" id="{76E91D3F-B938-428F-9F1E-C43805805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276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9">
            <a:extLst>
              <a:ext uri="{FF2B5EF4-FFF2-40B4-BE49-F238E27FC236}">
                <a16:creationId xmlns:a16="http://schemas.microsoft.com/office/drawing/2014/main" id="{2FB4E508-8105-4F5C-ABA7-DC2448DC3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3"/>
          <a:stretch>
            <a:fillRect/>
          </a:stretch>
        </p:blipFill>
        <p:spPr bwMode="auto">
          <a:xfrm>
            <a:off x="4800600" y="1676400"/>
            <a:ext cx="3505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9">
            <a:extLst>
              <a:ext uri="{FF2B5EF4-FFF2-40B4-BE49-F238E27FC236}">
                <a16:creationId xmlns:a16="http://schemas.microsoft.com/office/drawing/2014/main" id="{6DF707D8-3EB7-4467-97D3-8CA515DE1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581400"/>
            <a:ext cx="32400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Improving health care and reducing costs</a:t>
            </a:r>
          </a:p>
        </p:txBody>
      </p:sp>
      <p:sp>
        <p:nvSpPr>
          <p:cNvPr id="13319" name="TextBox 10">
            <a:extLst>
              <a:ext uri="{FF2B5EF4-FFF2-40B4-BE49-F238E27FC236}">
                <a16:creationId xmlns:a16="http://schemas.microsoft.com/office/drawing/2014/main" id="{2C35FDE7-DBD5-400E-B856-73396D1E9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6019800"/>
            <a:ext cx="32385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Finding alternative/ green energy sources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C614942A-684D-46B7-8AF3-312ABB38A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163" y="3533775"/>
            <a:ext cx="30940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Predicting the impact of climate change</a:t>
            </a:r>
          </a:p>
        </p:txBody>
      </p:sp>
      <p:pic>
        <p:nvPicPr>
          <p:cNvPr id="13321" name="Content Placeholder 13" descr="basf-949686-plant-biotechnology-lg.jpg">
            <a:extLst>
              <a:ext uri="{FF2B5EF4-FFF2-40B4-BE49-F238E27FC236}">
                <a16:creationId xmlns:a16="http://schemas.microsoft.com/office/drawing/2014/main" id="{8D5054E0-4305-4602-A958-4609A8D705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3962400"/>
            <a:ext cx="3505200" cy="1949450"/>
          </a:xfrm>
        </p:spPr>
      </p:pic>
      <p:sp>
        <p:nvSpPr>
          <p:cNvPr id="13322" name="TextBox 14">
            <a:extLst>
              <a:ext uri="{FF2B5EF4-FFF2-40B4-BE49-F238E27FC236}">
                <a16:creationId xmlns:a16="http://schemas.microsoft.com/office/drawing/2014/main" id="{32ED71CB-1903-44B7-A104-8E2CA621B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0" y="5943600"/>
            <a:ext cx="264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Reducing hunger and poverty by </a:t>
            </a:r>
          </a:p>
          <a:p>
            <a:pPr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>
                <a:cs typeface="Arial" panose="020B0604020202020204" pitchFamily="34" charset="0"/>
              </a:rPr>
              <a:t>increasing agriculture production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F6CFD-E476-4BAA-B38D-C0BD1CC1671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596AE8-F1EC-4E4C-96F8-3E51A2AF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3325" name="Slide Number Placeholder 3">
            <a:extLst>
              <a:ext uri="{FF2B5EF4-FFF2-40B4-BE49-F238E27FC236}">
                <a16:creationId xmlns:a16="http://schemas.microsoft.com/office/drawing/2014/main" id="{45AEEBEB-38FF-47B5-B0C5-66D512F5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EC0D1C3-C34A-4B73-B961-D99B1C3BF7C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A1DEDB1C-84DC-488B-A581-422282A00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280400" cy="533400"/>
          </a:xfrm>
        </p:spPr>
        <p:txBody>
          <a:bodyPr/>
          <a:lstStyle/>
          <a:p>
            <a:r>
              <a:rPr lang="en-US" altLang="en-US"/>
              <a:t>What is Data Mining?</a:t>
            </a: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826A16C9-8D91-4BD0-A32C-608442D90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050" y="990600"/>
            <a:ext cx="8394700" cy="5029200"/>
          </a:xfrm>
        </p:spPr>
        <p:txBody>
          <a:bodyPr/>
          <a:lstStyle/>
          <a:p>
            <a:pPr marL="285750" indent="-285750">
              <a:lnSpc>
                <a:spcPct val="95000"/>
              </a:lnSpc>
              <a:spcBef>
                <a:spcPct val="20000"/>
              </a:spcBef>
            </a:pPr>
            <a:r>
              <a:rPr lang="en-US" altLang="en-US" sz="3200"/>
              <a:t>Many Definitions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Non-trivial extraction of implicit, previously unknown and potentially useful information from data</a:t>
            </a:r>
          </a:p>
          <a:p>
            <a:pPr lvl="1">
              <a:lnSpc>
                <a:spcPct val="95000"/>
              </a:lnSpc>
              <a:spcBef>
                <a:spcPct val="20000"/>
              </a:spcBef>
            </a:pPr>
            <a:r>
              <a:rPr lang="en-US" altLang="en-US" sz="2400"/>
              <a:t>Exploration &amp; analysis, by automatic or semi-automatic means, of large quantities of data in order to discover </a:t>
            </a:r>
            <a:br>
              <a:rPr lang="en-US" altLang="en-US" sz="2400"/>
            </a:br>
            <a:r>
              <a:rPr lang="en-US" altLang="en-US" sz="2400"/>
              <a:t>meaningful patterns</a:t>
            </a:r>
            <a:r>
              <a:rPr lang="en-US" altLang="en-US" sz="2400" b="1"/>
              <a:t> </a:t>
            </a:r>
            <a:br>
              <a:rPr lang="en-US" altLang="en-US" sz="2400" b="1"/>
            </a:br>
            <a:endParaRPr lang="en-US" altLang="en-US" sz="2400" b="1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A993B859-5AF4-4464-BEB1-380222F27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8226425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1B010F30-B5F3-4B64-B790-BDE53D37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7D73FF-362E-4C0C-90A7-86AEF3422F1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6E019E-4F35-4821-A47C-71728325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0ACBBB80-5B56-4AC6-97E2-C83AD377E1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4">
            <a:extLst>
              <a:ext uri="{FF2B5EF4-FFF2-40B4-BE49-F238E27FC236}">
                <a16:creationId xmlns:a16="http://schemas.microsoft.com/office/drawing/2014/main" id="{C9D23FC4-ABA5-4B5E-87B5-45AB7535D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2"/>
          <a:stretch>
            <a:fillRect/>
          </a:stretch>
        </p:blipFill>
        <p:spPr bwMode="auto">
          <a:xfrm>
            <a:off x="3124200" y="2743200"/>
            <a:ext cx="5942013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27DF4C6E-AACC-4463-8C78-B9631FCC1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105400"/>
          </a:xfrm>
        </p:spPr>
        <p:txBody>
          <a:bodyPr/>
          <a:lstStyle/>
          <a:p>
            <a:r>
              <a:rPr lang="en-US" altLang="en-US" sz="2400"/>
              <a:t>Draws ideas from machine learning/AI, pattern recognition, statistics, and database systems</a:t>
            </a:r>
          </a:p>
          <a:p>
            <a:endParaRPr lang="en-US" altLang="en-US" sz="2400"/>
          </a:p>
          <a:p>
            <a:r>
              <a:rPr lang="en-US" altLang="en-US" sz="2400"/>
              <a:t>Traditional techniques may be unsuitable due to data that is</a:t>
            </a:r>
          </a:p>
          <a:p>
            <a:pPr lvl="1"/>
            <a:r>
              <a:rPr lang="en-US" altLang="en-US" sz="2200"/>
              <a:t>Large-scale</a:t>
            </a:r>
          </a:p>
          <a:p>
            <a:pPr lvl="1"/>
            <a:r>
              <a:rPr lang="en-US" altLang="en-US" sz="2200"/>
              <a:t>High dimensional</a:t>
            </a:r>
          </a:p>
          <a:p>
            <a:pPr lvl="1"/>
            <a:r>
              <a:rPr lang="en-US" altLang="en-US" sz="2200"/>
              <a:t>Heterogeneous</a:t>
            </a:r>
          </a:p>
          <a:p>
            <a:pPr lvl="1"/>
            <a:r>
              <a:rPr lang="en-US" altLang="en-US" sz="2200"/>
              <a:t>Complex</a:t>
            </a:r>
          </a:p>
          <a:p>
            <a:pPr lvl="1"/>
            <a:r>
              <a:rPr lang="en-US" altLang="en-US" sz="2200"/>
              <a:t>Distributed</a:t>
            </a:r>
          </a:p>
          <a:p>
            <a:pPr lvl="1"/>
            <a:endParaRPr lang="en-US" altLang="en-US" sz="2200"/>
          </a:p>
          <a:p>
            <a:r>
              <a:rPr lang="en-US" altLang="en-US" sz="2200"/>
              <a:t>A key component of the emerging field of data science and data-driven discovery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F0661D9F-92C7-4A09-9F9E-55614639C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80400" cy="533400"/>
          </a:xfrm>
        </p:spPr>
        <p:txBody>
          <a:bodyPr lIns="0" rIns="0"/>
          <a:lstStyle/>
          <a:p>
            <a:r>
              <a:rPr lang="en-US" altLang="en-US"/>
              <a:t>Origins of Data Mining</a:t>
            </a:r>
          </a:p>
        </p:txBody>
      </p:sp>
      <p:sp>
        <p:nvSpPr>
          <p:cNvPr id="17413" name="Slide Number Placeholder 7">
            <a:extLst>
              <a:ext uri="{FF2B5EF4-FFF2-40B4-BE49-F238E27FC236}">
                <a16:creationId xmlns:a16="http://schemas.microsoft.com/office/drawing/2014/main" id="{4EA73063-ADA6-4BA9-B007-BA4A34E6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DE198E79-1332-4CB1-8D9F-0FA3E10EEF9D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9C7893E-9FCD-484E-B237-6615CCFE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48FAAD4-37C0-41D4-B80D-541BA76C13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0B0DBDB-A1E7-4FDF-8FE9-404E057AA6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Mining Tasks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E6C41CF-BE03-4BA4-A64A-5016EF581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78800" cy="4171950"/>
          </a:xfrm>
        </p:spPr>
        <p:txBody>
          <a:bodyPr/>
          <a:lstStyle/>
          <a:p>
            <a:r>
              <a:rPr lang="en-US" altLang="en-US"/>
              <a:t>Prediction Methods</a:t>
            </a:r>
          </a:p>
          <a:p>
            <a:pPr lvl="1"/>
            <a:r>
              <a:rPr lang="en-US" altLang="en-US"/>
              <a:t>Use some variables to predict unknown or future values of other variables.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Description Methods</a:t>
            </a:r>
          </a:p>
          <a:p>
            <a:pPr lvl="1"/>
            <a:r>
              <a:rPr lang="en-US" altLang="en-US"/>
              <a:t>Find human-interpretable patterns that describe the data.</a:t>
            </a:r>
          </a:p>
          <a:p>
            <a:pPr lvl="2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8EC8135-3EF8-40B5-96D7-252D027D0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73763"/>
            <a:ext cx="51355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b="0">
                <a:latin typeface="Times New Roman" panose="02020603050405020304" pitchFamily="18" charset="0"/>
              </a:rPr>
              <a:t>From [Fayyad, et.al.] Advances in Knowledge Discovery and Data Mining, 1996</a:t>
            </a:r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9461" name="Slide Number Placeholder 7">
            <a:extLst>
              <a:ext uri="{FF2B5EF4-FFF2-40B4-BE49-F238E27FC236}">
                <a16:creationId xmlns:a16="http://schemas.microsoft.com/office/drawing/2014/main" id="{23E6CCB8-53A3-4ACA-B6DF-B5514C0F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320D22-9F98-42E8-87A1-D1AB43BEB86B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32A3367-A631-47A3-949F-B559D862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Data Mining, 2nd Edition   Tan, Steinbach, Karpatne, Kumar</a:t>
            </a:r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9C89CC9C-58DB-4E6F-8BC1-67C666E54A9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09/09/2020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146476454</TotalTime>
  <Pages>3</Pages>
  <Words>1234</Words>
  <Application>Microsoft Office PowerPoint</Application>
  <PresentationFormat>On-screen Show (4:3)</PresentationFormat>
  <Paragraphs>262</Paragraphs>
  <Slides>22</Slides>
  <Notes>14</Notes>
  <HiddenSlides>1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Helvetica</vt:lpstr>
      <vt:lpstr>Monotype Sorts</vt:lpstr>
      <vt:lpstr>MS Mincho</vt:lpstr>
      <vt:lpstr>Tahoma</vt:lpstr>
      <vt:lpstr>Times New Roman</vt:lpstr>
      <vt:lpstr>Wingdings</vt:lpstr>
      <vt:lpstr>LC.BRev.FY97</vt:lpstr>
      <vt:lpstr>VISIO</vt:lpstr>
      <vt:lpstr>Document</vt:lpstr>
      <vt:lpstr>Data Mining: Introduction</vt:lpstr>
      <vt:lpstr>Large-scale Data is Everywhere!</vt:lpstr>
      <vt:lpstr>Why Data Mining? Commercial Viewpoint</vt:lpstr>
      <vt:lpstr>Why Data Mining? Scientific Viewpoint</vt:lpstr>
      <vt:lpstr>Great opportunities to improve productivity in all walks of life</vt:lpstr>
      <vt:lpstr>Great Opportunities to Solve Society’s Major Problems</vt:lpstr>
      <vt:lpstr>What is Data Mining?</vt:lpstr>
      <vt:lpstr>Origins of Data Mining</vt:lpstr>
      <vt:lpstr>Data Mining Tasks</vt:lpstr>
      <vt:lpstr>PowerPoint Presentation</vt:lpstr>
      <vt:lpstr>PowerPoint Presentation</vt:lpstr>
      <vt:lpstr>Classification Example</vt:lpstr>
      <vt:lpstr>Examples of Classification Task</vt:lpstr>
      <vt:lpstr>Classification: Application 1</vt:lpstr>
      <vt:lpstr>Classification: Application 2</vt:lpstr>
      <vt:lpstr>Classifying Galaxies</vt:lpstr>
      <vt:lpstr>Regression</vt:lpstr>
      <vt:lpstr>PowerPoint Presentation</vt:lpstr>
      <vt:lpstr>Clustering: Application 1</vt:lpstr>
      <vt:lpstr>Association Rule Discovery: Definition</vt:lpstr>
      <vt:lpstr>Deviation/Anomaly/Change Detection</vt:lpstr>
      <vt:lpstr>Motivating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subject/>
  <dc:creator>Computations</dc:creator>
  <cp:keywords/>
  <dc:description/>
  <cp:lastModifiedBy>Maher</cp:lastModifiedBy>
  <cp:revision>400</cp:revision>
  <cp:lastPrinted>2001-08-28T17:59:37Z</cp:lastPrinted>
  <dcterms:created xsi:type="dcterms:W3CDTF">1998-03-18T13:44:31Z</dcterms:created>
  <dcterms:modified xsi:type="dcterms:W3CDTF">2025-03-15T21:16:11Z</dcterms:modified>
</cp:coreProperties>
</file>