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69" r:id="rId2"/>
    <p:sldId id="599" r:id="rId3"/>
    <p:sldId id="517" r:id="rId4"/>
    <p:sldId id="622" r:id="rId5"/>
    <p:sldId id="518" r:id="rId6"/>
    <p:sldId id="525" r:id="rId7"/>
    <p:sldId id="526" r:id="rId8"/>
    <p:sldId id="571" r:id="rId9"/>
    <p:sldId id="572" r:id="rId10"/>
    <p:sldId id="521" r:id="rId11"/>
    <p:sldId id="520" r:id="rId12"/>
    <p:sldId id="522" r:id="rId13"/>
    <p:sldId id="523" r:id="rId14"/>
    <p:sldId id="527" r:id="rId15"/>
    <p:sldId id="607" r:id="rId16"/>
    <p:sldId id="532" r:id="rId17"/>
    <p:sldId id="549" r:id="rId18"/>
    <p:sldId id="550" r:id="rId19"/>
    <p:sldId id="534" r:id="rId20"/>
    <p:sldId id="552" r:id="rId21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541" autoAdjust="0"/>
  </p:normalViewPr>
  <p:slideViewPr>
    <p:cSldViewPr>
      <p:cViewPr varScale="1">
        <p:scale>
          <a:sx n="73" d="100"/>
          <a:sy n="73" d="100"/>
        </p:scale>
        <p:origin x="1332" y="66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9960"/>
    </p:cViewPr>
  </p:sorterViewPr>
  <p:notesViewPr>
    <p:cSldViewPr>
      <p:cViewPr varScale="1">
        <p:scale>
          <a:sx n="82" d="100"/>
          <a:sy n="82" d="100"/>
        </p:scale>
        <p:origin x="-3060" y="-78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827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016" y="4560901"/>
            <a:ext cx="5367494" cy="43178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0420" tIns="50212" rIns="100420" bIns="50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49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728663"/>
            <a:ext cx="4778375" cy="3584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214044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2313"/>
            <a:ext cx="4795838" cy="35972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60901"/>
            <a:ext cx="5365820" cy="431789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89" tIns="47491" rIns="94989" bIns="4749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42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70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23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78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66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80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8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solidFill>
            <a:srgbClr val="FFFFFF"/>
          </a:solidFill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22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solidFill>
            <a:srgbClr val="FFFFFF"/>
          </a:solidFill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21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87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72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10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5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63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7425" cy="3598863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90" y="4559248"/>
            <a:ext cx="5365820" cy="4321201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17" tIns="47507" rIns="95017" bIns="47507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11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437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644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50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7994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379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185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746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933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179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928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497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12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663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</p:txBody>
      </p:sp>
      <p:grpSp>
        <p:nvGrpSpPr>
          <p:cNvPr id="1028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457200" y="6400800"/>
            <a:ext cx="1219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/>
              <a:t>01/27/2020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8454919" y="6400800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fld id="{20C2B3EF-A58E-4072-B0B8-DA68EAC103CC}" type="slidenum">
              <a:rPr lang="en-US" smtClean="0"/>
              <a:pPr>
                <a:spcBef>
                  <a:spcPct val="50000"/>
                </a:spcBef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2514600" y="6334780"/>
            <a:ext cx="373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Introduction to Data Mining, 2nd Edition   Tan, Steinbach, </a:t>
            </a:r>
            <a:r>
              <a:rPr lang="en-US" dirty="0" err="1"/>
              <a:t>Karpatne</a:t>
            </a:r>
            <a:r>
              <a:rPr lang="en-US" dirty="0"/>
              <a:t>, Kumar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763000" cy="838200"/>
          </a:xfrm>
        </p:spPr>
        <p:txBody>
          <a:bodyPr/>
          <a:lstStyle/>
          <a:p>
            <a:pPr algn="ctr"/>
            <a:r>
              <a:rPr lang="en-US"/>
              <a:t>Data Mining: Data</a:t>
            </a:r>
            <a:endParaRPr lang="en-US" sz="280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1000" y="1706563"/>
            <a:ext cx="8153400" cy="430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0" dirty="0"/>
              <a:t>Lecture Notes for Chapter 2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0" dirty="0"/>
              <a:t>Introduction to Data Mining</a:t>
            </a:r>
            <a:r>
              <a:rPr lang="en-US" altLang="en-US" sz="3200" b="0" dirty="0"/>
              <a:t> 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  <a:endParaRPr 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b="0" dirty="0"/>
              <a:t>Tan, Steinbach, Kumar</a:t>
            </a:r>
          </a:p>
          <a:p>
            <a:pPr algn="ctr"/>
            <a:endParaRPr lang="en-US" sz="1600" b="0" dirty="0">
              <a:solidFill>
                <a:srgbClr val="0000FF"/>
              </a:solidFill>
            </a:endParaRPr>
          </a:p>
          <a:p>
            <a:pPr algn="ctr"/>
            <a:endParaRPr lang="en-US" sz="1600" b="0" dirty="0">
              <a:solidFill>
                <a:srgbClr val="0000FF"/>
              </a:solidFill>
            </a:endParaRPr>
          </a:p>
          <a:p>
            <a:pPr algn="ctr"/>
            <a:endParaRPr lang="en-US" sz="1600" b="0" dirty="0"/>
          </a:p>
          <a:p>
            <a:pPr algn="ctr"/>
            <a:endParaRPr lang="en-US" sz="1600" b="0" dirty="0"/>
          </a:p>
          <a:p>
            <a:pPr algn="ctr"/>
            <a:endParaRPr lang="en-US" sz="1600" b="0" dirty="0"/>
          </a:p>
          <a:p>
            <a:endParaRPr lang="en-US" sz="20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 Data 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318500" cy="99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that consists of a collection of records, each of which consists of a fixed set of attributes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6388" name="Object 5"/>
          <p:cNvGraphicFramePr>
            <a:graphicFrameLocks noChangeAspect="1"/>
          </p:cNvGraphicFramePr>
          <p:nvPr/>
        </p:nvGraphicFramePr>
        <p:xfrm>
          <a:off x="2209800" y="2209800"/>
          <a:ext cx="38481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8" name="Document" r:id="rId4" imgW="5405628" imgH="5779008" progId="Word.Document.8">
                  <p:embed/>
                </p:oleObj>
              </mc:Choice>
              <mc:Fallback>
                <p:oleObj name="Document" r:id="rId4" imgW="5405628" imgH="577900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209800"/>
                        <a:ext cx="38481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Matrix 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318500" cy="3124200"/>
          </a:xfrm>
        </p:spPr>
        <p:txBody>
          <a:bodyPr/>
          <a:lstStyle/>
          <a:p>
            <a:r>
              <a:rPr lang="en-US" sz="2400" dirty="0"/>
              <a:t>If data objects have the same fixed set of numeric attributes, then the data objects can be thought of as points in a multi-dimensional space, where each dimension represents a distinct attribute </a:t>
            </a:r>
          </a:p>
          <a:p>
            <a:pPr lvl="4"/>
            <a:endParaRPr lang="en-US" sz="1800" dirty="0"/>
          </a:p>
          <a:p>
            <a:r>
              <a:rPr lang="en-US" sz="2400" dirty="0"/>
              <a:t>Such a data set can be represented by an </a:t>
            </a:r>
            <a:r>
              <a:rPr lang="en-US" sz="2400" i="1" dirty="0"/>
              <a:t>m</a:t>
            </a:r>
            <a:r>
              <a:rPr lang="en-US" sz="2400" dirty="0"/>
              <a:t> by </a:t>
            </a:r>
            <a:r>
              <a:rPr lang="en-US" sz="2400" i="1" dirty="0"/>
              <a:t>n</a:t>
            </a:r>
            <a:r>
              <a:rPr lang="en-US" sz="2400" dirty="0"/>
              <a:t> matrix, where there are </a:t>
            </a:r>
            <a:r>
              <a:rPr lang="en-US" sz="2400" i="1" dirty="0"/>
              <a:t>m</a:t>
            </a:r>
            <a:r>
              <a:rPr lang="en-US" sz="2400" dirty="0"/>
              <a:t> rows, one for each object, and </a:t>
            </a:r>
            <a:r>
              <a:rPr lang="en-US" sz="2400" i="1" dirty="0"/>
              <a:t>n</a:t>
            </a:r>
            <a:r>
              <a:rPr lang="en-US" sz="2400" dirty="0"/>
              <a:t> columns, one for each attribute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762000" y="4314825"/>
          <a:ext cx="7761288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2" name="VISIO" r:id="rId4" imgW="5706222" imgH="1480748" progId="Visio.Drawing.6">
                  <p:embed/>
                </p:oleObj>
              </mc:Choice>
              <mc:Fallback>
                <p:oleObj name="VISIO" r:id="rId4" imgW="5706222" imgH="1480748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314825"/>
                        <a:ext cx="7761288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Data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document becomes a ‘term’ vector </a:t>
            </a:r>
          </a:p>
          <a:p>
            <a:pPr lvl="1"/>
            <a:r>
              <a:rPr lang="en-US" dirty="0"/>
              <a:t>Each term is a component (attribute) of the vector</a:t>
            </a:r>
          </a:p>
          <a:p>
            <a:pPr lvl="1"/>
            <a:r>
              <a:rPr lang="en-US" dirty="0"/>
              <a:t>The value of each component is the number of times the corresponding term occurs in the document.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8436" name="Object 8"/>
          <p:cNvGraphicFramePr>
            <a:graphicFrameLocks noChangeAspect="1"/>
          </p:cNvGraphicFramePr>
          <p:nvPr/>
        </p:nvGraphicFramePr>
        <p:xfrm>
          <a:off x="685800" y="3048000"/>
          <a:ext cx="7038975" cy="319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7" name="Visio" r:id="rId4" imgW="5925718" imgH="2693902" progId="Visio.Drawing.6">
                  <p:embed/>
                </p:oleObj>
              </mc:Choice>
              <mc:Fallback>
                <p:oleObj name="Visio" r:id="rId4" imgW="5925718" imgH="2693902" progId="Visio.Drawing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0"/>
                        <a:ext cx="7038975" cy="319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Transaction Data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318500" cy="2362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special type of data, where </a:t>
            </a:r>
          </a:p>
          <a:p>
            <a:pPr lvl="1"/>
            <a:r>
              <a:rPr lang="en-US" sz="2000" dirty="0"/>
              <a:t>Each transaction involves a set of items.  </a:t>
            </a:r>
          </a:p>
          <a:p>
            <a:pPr lvl="1"/>
            <a:r>
              <a:rPr lang="en-US" sz="2000" dirty="0"/>
              <a:t>For example, consider a grocery store.  The set of products purchased by a customer during one shopping trip constitute a transaction, while the individual products that were purchased are the items.</a:t>
            </a:r>
          </a:p>
          <a:p>
            <a:pPr lvl="1"/>
            <a:r>
              <a:rPr lang="en-US" sz="2000" dirty="0"/>
              <a:t>Can represent transaction data as record data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19460" name="Object 5"/>
          <p:cNvGraphicFramePr>
            <a:graphicFrameLocks noChangeAspect="1"/>
          </p:cNvGraphicFramePr>
          <p:nvPr/>
        </p:nvGraphicFramePr>
        <p:xfrm>
          <a:off x="1752600" y="3641725"/>
          <a:ext cx="5421313" cy="283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30" name="Document" r:id="rId4" imgW="3823716" imgH="1999488" progId="Word.Document.8">
                  <p:embed/>
                </p:oleObj>
              </mc:Choice>
              <mc:Fallback>
                <p:oleObj name="Document" r:id="rId4" imgW="3823716" imgH="199948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641725"/>
                        <a:ext cx="5421313" cy="283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Data 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11163" y="1066800"/>
            <a:ext cx="8318500" cy="5181600"/>
          </a:xfrm>
        </p:spPr>
        <p:txBody>
          <a:bodyPr/>
          <a:lstStyle/>
          <a:p>
            <a:r>
              <a:rPr lang="en-US" sz="2500" dirty="0"/>
              <a:t>Examples: Generic graph, a molecule, and webpages </a:t>
            </a:r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152400" y="1676400"/>
          <a:ext cx="2979738" cy="228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6" name="VISIO" r:id="rId4" imgW="839724" imgH="646176" progId="Visio.Drawing.6">
                  <p:embed/>
                </p:oleObj>
              </mc:Choice>
              <mc:Fallback>
                <p:oleObj name="VISIO" r:id="rId4" imgW="839724" imgH="646176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76400"/>
                        <a:ext cx="2979738" cy="228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5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5959475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486" name="Object 10"/>
          <p:cNvGraphicFramePr>
            <a:graphicFrameLocks noChangeAspect="1"/>
          </p:cNvGraphicFramePr>
          <p:nvPr/>
        </p:nvGraphicFramePr>
        <p:xfrm>
          <a:off x="381000" y="4191000"/>
          <a:ext cx="1965325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7" name="VISIO" r:id="rId7" imgW="5792724" imgH="5411724" progId="Visio.Drawing.6">
                  <p:embed/>
                </p:oleObj>
              </mc:Choice>
              <mc:Fallback>
                <p:oleObj name="VISIO" r:id="rId7" imgW="5792724" imgH="5411724" progId="Visio.Drawing.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1965325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0" y="5943600"/>
            <a:ext cx="3065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None/>
            </a:pPr>
            <a:r>
              <a:rPr lang="en-US" sz="2000" b="0"/>
              <a:t>Benzene Molecule: C6H6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Poor data quality negatively affects many data processing efforts</a:t>
            </a:r>
          </a:p>
          <a:p>
            <a:pPr>
              <a:buFont typeface="Monotype Sorts" charset="2"/>
              <a:buNone/>
            </a:pPr>
            <a:r>
              <a:rPr lang="en-US" sz="2400" dirty="0"/>
              <a:t>“</a:t>
            </a:r>
            <a:r>
              <a:rPr lang="en-US" sz="2400" dirty="0">
                <a:latin typeface="Times New Roman" pitchFamily="18" charset="0"/>
              </a:rPr>
              <a:t>The most important point is that poor data quality is an unfolding disaster.</a:t>
            </a:r>
          </a:p>
          <a:p>
            <a:pPr lvl="1"/>
            <a:r>
              <a:rPr lang="en-US" dirty="0">
                <a:latin typeface="Times New Roman" pitchFamily="18" charset="0"/>
              </a:rPr>
              <a:t>Poor data quality costs the typical company at least ten percent (10%) of revenue; twenty percent (20%) is probably a better estimate.”</a:t>
            </a:r>
          </a:p>
          <a:p>
            <a:pPr>
              <a:buFont typeface="Monotype Sorts" charset="2"/>
              <a:buNone/>
            </a:pPr>
            <a:r>
              <a:rPr lang="en-US" sz="2400" dirty="0">
                <a:latin typeface="Times New Roman" pitchFamily="18" charset="0"/>
              </a:rPr>
              <a:t>			Thomas C. Redman, DM Review, August </a:t>
            </a:r>
            <a:r>
              <a:rPr lang="en-US" sz="2400" dirty="0" smtClean="0">
                <a:latin typeface="Times New Roman" pitchFamily="18" charset="0"/>
              </a:rPr>
              <a:t>2004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Quality …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kinds of data quality problems?</a:t>
            </a:r>
          </a:p>
          <a:p>
            <a:r>
              <a:rPr lang="en-US" dirty="0"/>
              <a:t>How can we detect problems with the data? </a:t>
            </a:r>
          </a:p>
          <a:p>
            <a:r>
              <a:rPr lang="en-US" dirty="0"/>
              <a:t>What can we do about these problems? 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Examples of data quality problems: </a:t>
            </a:r>
          </a:p>
          <a:p>
            <a:pPr lvl="1"/>
            <a:r>
              <a:rPr lang="en-US" dirty="0"/>
              <a:t>Noise and outliers </a:t>
            </a:r>
          </a:p>
          <a:p>
            <a:pPr lvl="1"/>
            <a:r>
              <a:rPr lang="en-US" dirty="0"/>
              <a:t>Missing values </a:t>
            </a:r>
          </a:p>
          <a:p>
            <a:pPr lvl="1"/>
            <a:r>
              <a:rPr lang="en-US" dirty="0"/>
              <a:t>Duplicate data </a:t>
            </a:r>
          </a:p>
          <a:p>
            <a:pPr lvl="1"/>
            <a:r>
              <a:rPr lang="en-US" dirty="0"/>
              <a:t>Wrong data</a:t>
            </a:r>
          </a:p>
          <a:p>
            <a:pPr lvl="1"/>
            <a:r>
              <a:rPr lang="en-US" dirty="0"/>
              <a:t>Fake data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Noise</a:t>
            </a:r>
          </a:p>
        </p:txBody>
      </p:sp>
      <p:sp>
        <p:nvSpPr>
          <p:cNvPr id="2662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318500" cy="13716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For objects, noise is an extraneous object</a:t>
            </a:r>
          </a:p>
          <a:p>
            <a:r>
              <a:rPr lang="en-US" sz="2600" dirty="0"/>
              <a:t>For attributes, noise refers to modification of original values</a:t>
            </a:r>
          </a:p>
          <a:p>
            <a:pPr lvl="1"/>
            <a:r>
              <a:rPr lang="en-US" dirty="0"/>
              <a:t>Examples: distortion of a person’s voice when talking on a poor </a:t>
            </a:r>
            <a:r>
              <a:rPr lang="en-US" dirty="0" smtClean="0"/>
              <a:t>phone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4169"/>
          <a:stretch>
            <a:fillRect/>
          </a:stretch>
        </p:blipFill>
        <p:spPr bwMode="auto">
          <a:xfrm>
            <a:off x="76200" y="2667000"/>
            <a:ext cx="4174877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2" t="4170" r="6250"/>
          <a:stretch>
            <a:fillRect/>
          </a:stretch>
        </p:blipFill>
        <p:spPr bwMode="auto">
          <a:xfrm>
            <a:off x="4495801" y="2665412"/>
            <a:ext cx="3801019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066800" y="59436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Two Sine Waves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724400" y="59436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Two Sine Waves + Noise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CC6600"/>
                </a:solidFill>
              </a:rPr>
              <a:t>Outliers</a:t>
            </a:r>
            <a:r>
              <a:rPr lang="en-US" dirty="0"/>
              <a:t> are data objects with characteristics that are considerably different than most of the other data objects in the data set</a:t>
            </a:r>
          </a:p>
          <a:p>
            <a:pPr lvl="1"/>
            <a:r>
              <a:rPr lang="en-US" b="1" dirty="0"/>
              <a:t>Case 1:</a:t>
            </a:r>
            <a:r>
              <a:rPr lang="en-US" dirty="0"/>
              <a:t> Outliers are </a:t>
            </a:r>
            <a:br>
              <a:rPr lang="en-US" dirty="0"/>
            </a:br>
            <a:r>
              <a:rPr lang="en-US" dirty="0"/>
              <a:t>noise that interferes</a:t>
            </a:r>
            <a:br>
              <a:rPr lang="en-US" dirty="0"/>
            </a:br>
            <a:r>
              <a:rPr lang="en-US" dirty="0"/>
              <a:t>with data analysis </a:t>
            </a:r>
            <a:br>
              <a:rPr lang="en-US" dirty="0"/>
            </a:br>
            <a:endParaRPr lang="en-US" sz="1200" dirty="0"/>
          </a:p>
          <a:p>
            <a:pPr lvl="1"/>
            <a:r>
              <a:rPr lang="en-US" b="1" dirty="0"/>
              <a:t>Case 2: </a:t>
            </a:r>
            <a:r>
              <a:rPr lang="en-US" dirty="0"/>
              <a:t>Outliers are </a:t>
            </a:r>
            <a:br>
              <a:rPr lang="en-US" dirty="0"/>
            </a:br>
            <a:r>
              <a:rPr lang="en-US" dirty="0"/>
              <a:t>the goal of our analysis</a:t>
            </a:r>
          </a:p>
          <a:p>
            <a:pPr lvl="2"/>
            <a:r>
              <a:rPr lang="en-US" dirty="0"/>
              <a:t> </a:t>
            </a:r>
            <a:r>
              <a:rPr lang="en-US" sz="2200" dirty="0"/>
              <a:t>Credit card fraud</a:t>
            </a:r>
          </a:p>
          <a:p>
            <a:pPr lvl="2"/>
            <a:r>
              <a:rPr lang="en-US" sz="2200" dirty="0"/>
              <a:t> Intrusion detection</a:t>
            </a:r>
            <a:r>
              <a:rPr lang="en-US" dirty="0"/>
              <a:t> </a:t>
            </a:r>
          </a:p>
          <a:p>
            <a:pPr lvl="2"/>
            <a:endParaRPr lang="en-US" sz="1200" dirty="0"/>
          </a:p>
          <a:p>
            <a:r>
              <a:rPr lang="en-US" dirty="0"/>
              <a:t>Causes?</a:t>
            </a:r>
          </a:p>
        </p:txBody>
      </p:sp>
      <p:grpSp>
        <p:nvGrpSpPr>
          <p:cNvPr id="27651" name="Group 4"/>
          <p:cNvGrpSpPr>
            <a:grpSpLocks/>
          </p:cNvGrpSpPr>
          <p:nvPr/>
        </p:nvGrpSpPr>
        <p:grpSpPr bwMode="auto">
          <a:xfrm>
            <a:off x="4495800" y="2439988"/>
            <a:ext cx="4267200" cy="3884612"/>
            <a:chOff x="3648" y="2448"/>
            <a:chExt cx="2112" cy="1872"/>
          </a:xfrm>
        </p:grpSpPr>
        <p:pic>
          <p:nvPicPr>
            <p:cNvPr id="276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2448"/>
              <a:ext cx="2112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4" name="Oval 6"/>
            <p:cNvSpPr>
              <a:spLocks noChangeArrowheads="1"/>
            </p:cNvSpPr>
            <p:nvPr/>
          </p:nvSpPr>
          <p:spPr bwMode="auto">
            <a:xfrm>
              <a:off x="3766" y="2961"/>
              <a:ext cx="86" cy="8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auto">
            <a:xfrm>
              <a:off x="3907" y="3224"/>
              <a:ext cx="86" cy="8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Oval 8"/>
            <p:cNvSpPr>
              <a:spLocks noChangeArrowheads="1"/>
            </p:cNvSpPr>
            <p:nvPr/>
          </p:nvSpPr>
          <p:spPr bwMode="auto">
            <a:xfrm>
              <a:off x="5612" y="3871"/>
              <a:ext cx="86" cy="85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4319" y="3937"/>
              <a:ext cx="86" cy="84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944" y="3072"/>
              <a:ext cx="192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3888" y="3120"/>
              <a:ext cx="192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Values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Reasons for missing values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Information is not collected </a:t>
            </a:r>
            <a:br>
              <a:rPr lang="en-US" dirty="0"/>
            </a:br>
            <a:r>
              <a:rPr lang="en-US" dirty="0"/>
              <a:t>(e.g., people decline to give their age and weight)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Attributes may not be applicable to all cases </a:t>
            </a:r>
            <a:br>
              <a:rPr lang="en-US" dirty="0"/>
            </a:br>
            <a:r>
              <a:rPr lang="en-US" dirty="0"/>
              <a:t>(e.g., annual income is not applicable to children)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Handling missing values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Eliminate data objects or variables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Estimate missing values</a:t>
            </a:r>
          </a:p>
          <a:p>
            <a:pPr marL="1147763" lvl="2" indent="-233363">
              <a:lnSpc>
                <a:spcPct val="90000"/>
              </a:lnSpc>
            </a:pPr>
            <a:r>
              <a:rPr lang="en-US" dirty="0"/>
              <a:t>Example: time series of temperature</a:t>
            </a:r>
          </a:p>
          <a:p>
            <a:pPr marL="1147763" lvl="2" indent="-233363">
              <a:lnSpc>
                <a:spcPct val="90000"/>
              </a:lnSpc>
            </a:pPr>
            <a:r>
              <a:rPr lang="en-US" dirty="0"/>
              <a:t>Example: census results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Ignore the missing value during 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Attributes and Objects</a:t>
            </a:r>
          </a:p>
          <a:p>
            <a:endParaRPr lang="en-US" dirty="0"/>
          </a:p>
          <a:p>
            <a:r>
              <a:rPr lang="en-US" dirty="0"/>
              <a:t>Types of Data</a:t>
            </a:r>
          </a:p>
          <a:p>
            <a:endParaRPr lang="en-US" dirty="0"/>
          </a:p>
          <a:p>
            <a:r>
              <a:rPr lang="en-US" dirty="0"/>
              <a:t>Data Quality</a:t>
            </a:r>
          </a:p>
          <a:p>
            <a:endParaRPr lang="en-US" dirty="0"/>
          </a:p>
          <a:p>
            <a:r>
              <a:rPr lang="en-US" dirty="0"/>
              <a:t>Similarity and Distance</a:t>
            </a:r>
          </a:p>
          <a:p>
            <a:endParaRPr lang="en-US" dirty="0"/>
          </a:p>
          <a:p>
            <a:r>
              <a:rPr lang="en-US" dirty="0"/>
              <a:t>Data Preprocessing</a:t>
            </a:r>
          </a:p>
          <a:p>
            <a:pPr>
              <a:buFont typeface="Monotype Sort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Duplicate Data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set may include data objects that are duplicates, or almost duplicates of one another</a:t>
            </a:r>
          </a:p>
          <a:p>
            <a:pPr lvl="1"/>
            <a:r>
              <a:rPr lang="en-US" dirty="0"/>
              <a:t>Major issue when merging data from heterogeneous sources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Same person with multiple email addresses</a:t>
            </a:r>
          </a:p>
          <a:p>
            <a:pPr lvl="1"/>
            <a:endParaRPr lang="en-US" dirty="0"/>
          </a:p>
          <a:p>
            <a:r>
              <a:rPr lang="en-US" dirty="0"/>
              <a:t>Data cleaning</a:t>
            </a:r>
          </a:p>
          <a:p>
            <a:pPr lvl="1"/>
            <a:r>
              <a:rPr lang="en-US" dirty="0"/>
              <a:t>Process of dealing with duplicate </a:t>
            </a:r>
            <a:r>
              <a:rPr lang="en-US"/>
              <a:t>data </a:t>
            </a:r>
            <a:r>
              <a:rPr lang="en-US" smtClean="0"/>
              <a:t>issues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Data?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2672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Collection of </a:t>
            </a:r>
            <a:r>
              <a:rPr lang="en-US" sz="2400" b="1" i="1" dirty="0">
                <a:solidFill>
                  <a:srgbClr val="CC6600"/>
                </a:solidFill>
              </a:rPr>
              <a:t>data objects </a:t>
            </a:r>
            <a:r>
              <a:rPr lang="en-US" sz="2400" dirty="0"/>
              <a:t>and their </a:t>
            </a:r>
            <a:r>
              <a:rPr lang="en-US" sz="2400" b="1" i="1" dirty="0">
                <a:solidFill>
                  <a:srgbClr val="CC6600"/>
                </a:solidFill>
              </a:rPr>
              <a:t>attributes</a:t>
            </a:r>
          </a:p>
          <a:p>
            <a:pPr lvl="4"/>
            <a:endParaRPr lang="en-US" sz="600" dirty="0"/>
          </a:p>
          <a:p>
            <a:r>
              <a:rPr lang="en-US" sz="2400" dirty="0"/>
              <a:t>An </a:t>
            </a:r>
            <a:r>
              <a:rPr lang="en-US" sz="2400" b="1" i="1" dirty="0">
                <a:solidFill>
                  <a:srgbClr val="CC6600"/>
                </a:solidFill>
              </a:rPr>
              <a:t>attribute</a:t>
            </a:r>
            <a:r>
              <a:rPr lang="en-US" sz="2400" dirty="0"/>
              <a:t> is a property or characteristic of an object</a:t>
            </a:r>
          </a:p>
          <a:p>
            <a:pPr lvl="1"/>
            <a:r>
              <a:rPr lang="en-US" sz="2000" dirty="0"/>
              <a:t>Examples: eye color of a person, temperature, etc.</a:t>
            </a:r>
          </a:p>
          <a:p>
            <a:pPr lvl="1"/>
            <a:r>
              <a:rPr lang="en-US" sz="2000" dirty="0"/>
              <a:t>Attribute is also known as variable, field, characteristic, dimension, or feature</a:t>
            </a:r>
          </a:p>
          <a:p>
            <a:r>
              <a:rPr lang="en-US" sz="2400" dirty="0"/>
              <a:t>A collection of attributes describe an </a:t>
            </a:r>
            <a:r>
              <a:rPr lang="en-US" sz="2400" b="1" i="1" dirty="0">
                <a:solidFill>
                  <a:srgbClr val="CC6600"/>
                </a:solidFill>
              </a:rPr>
              <a:t>object</a:t>
            </a:r>
          </a:p>
          <a:p>
            <a:pPr lvl="1"/>
            <a:r>
              <a:rPr lang="en-US" sz="2000" dirty="0"/>
              <a:t>Object is also known as record, point, case, sample, entity, or instance</a:t>
            </a:r>
          </a:p>
          <a:p>
            <a:pPr lvl="4"/>
            <a:endParaRPr lang="en-US" dirty="0"/>
          </a:p>
        </p:txBody>
      </p:sp>
      <p:grpSp>
        <p:nvGrpSpPr>
          <p:cNvPr id="4100" name="Group 16"/>
          <p:cNvGrpSpPr>
            <a:grpSpLocks/>
          </p:cNvGrpSpPr>
          <p:nvPr/>
        </p:nvGrpSpPr>
        <p:grpSpPr bwMode="auto">
          <a:xfrm>
            <a:off x="5630863" y="1601788"/>
            <a:ext cx="3513137" cy="5027612"/>
            <a:chOff x="3403" y="1104"/>
            <a:chExt cx="2213" cy="2640"/>
          </a:xfrm>
        </p:grpSpPr>
        <p:graphicFrame>
          <p:nvGraphicFramePr>
            <p:cNvPr id="4107" name="Object 10"/>
            <p:cNvGraphicFramePr>
              <a:graphicFrameLocks noChangeAspect="1"/>
            </p:cNvGraphicFramePr>
            <p:nvPr/>
          </p:nvGraphicFramePr>
          <p:xfrm>
            <a:off x="3403" y="1378"/>
            <a:ext cx="2213" cy="2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79" name="Document" r:id="rId4" imgW="5405628" imgH="5779008" progId="Word.Document.8">
                    <p:embed/>
                  </p:oleObj>
                </mc:Choice>
                <mc:Fallback>
                  <p:oleObj name="Document" r:id="rId4" imgW="5405628" imgH="5779008" progId="Word.Document.8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3" y="1378"/>
                          <a:ext cx="2213" cy="2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8" name="AutoShape 12"/>
            <p:cNvSpPr>
              <a:spLocks/>
            </p:cNvSpPr>
            <p:nvPr/>
          </p:nvSpPr>
          <p:spPr bwMode="auto">
            <a:xfrm rot="5400000">
              <a:off x="4340" y="240"/>
              <a:ext cx="240" cy="1968"/>
            </a:xfrm>
            <a:prstGeom prst="leftBrace">
              <a:avLst>
                <a:gd name="adj1" fmla="val 68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6477000" y="106997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Attributes</a:t>
            </a:r>
          </a:p>
        </p:txBody>
      </p:sp>
      <p:sp>
        <p:nvSpPr>
          <p:cNvPr id="4102" name="AutoShape 15"/>
          <p:cNvSpPr>
            <a:spLocks/>
          </p:cNvSpPr>
          <p:nvPr/>
        </p:nvSpPr>
        <p:spPr bwMode="auto">
          <a:xfrm>
            <a:off x="5257800" y="2517775"/>
            <a:ext cx="381000" cy="3808413"/>
          </a:xfrm>
          <a:prstGeom prst="leftBrace">
            <a:avLst>
              <a:gd name="adj1" fmla="val 8329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17"/>
          <p:cNvSpPr txBox="1">
            <a:spLocks noChangeArrowheads="1"/>
          </p:cNvSpPr>
          <p:nvPr/>
        </p:nvSpPr>
        <p:spPr bwMode="auto">
          <a:xfrm rot="16200000">
            <a:off x="4335463" y="388937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Objects</a:t>
            </a:r>
          </a:p>
        </p:txBody>
      </p:sp>
      <p:grpSp>
        <p:nvGrpSpPr>
          <p:cNvPr id="4104" name="Group 19"/>
          <p:cNvGrpSpPr>
            <a:grpSpLocks/>
          </p:cNvGrpSpPr>
          <p:nvPr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4105" name="Rectangle 20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21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Complete View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may have parts</a:t>
            </a:r>
          </a:p>
          <a:p>
            <a:endParaRPr lang="en-US" dirty="0"/>
          </a:p>
          <a:p>
            <a:r>
              <a:rPr lang="en-US" dirty="0"/>
              <a:t>Attributes (objects) may have relationships with other attributes (objects)</a:t>
            </a:r>
          </a:p>
          <a:p>
            <a:endParaRPr lang="en-US" dirty="0"/>
          </a:p>
          <a:p>
            <a:r>
              <a:rPr lang="en-US" dirty="0"/>
              <a:t>More generally, data may have structure</a:t>
            </a:r>
          </a:p>
          <a:p>
            <a:endParaRPr lang="en-US" dirty="0"/>
          </a:p>
          <a:p>
            <a:r>
              <a:rPr lang="en-US" dirty="0"/>
              <a:t>Data can be incomplete</a:t>
            </a:r>
          </a:p>
          <a:p>
            <a:endParaRPr lang="en-US" dirty="0"/>
          </a:p>
          <a:p>
            <a:r>
              <a:rPr lang="en-US" dirty="0"/>
              <a:t>We will discuss this in more detail later</a:t>
            </a:r>
          </a:p>
        </p:txBody>
      </p:sp>
    </p:spTree>
    <p:extLst>
      <p:ext uri="{BB962C8B-B14F-4D97-AF65-F5344CB8AC3E}">
        <p14:creationId xmlns:p14="http://schemas.microsoft.com/office/powerpoint/2010/main" val="265918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Attributes </a:t>
            </a:r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154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There are different types of attributes</a:t>
            </a:r>
          </a:p>
          <a:p>
            <a:pPr marL="749300" lvl="1">
              <a:spcBef>
                <a:spcPts val="300"/>
              </a:spcBef>
            </a:pPr>
            <a:r>
              <a:rPr lang="en-US" sz="2800" dirty="0">
                <a:solidFill>
                  <a:srgbClr val="FF0000"/>
                </a:solidFill>
              </a:rPr>
              <a:t>Nominal</a:t>
            </a:r>
            <a:endParaRPr lang="en-US" sz="2800" dirty="0"/>
          </a:p>
          <a:p>
            <a:pPr marL="1257300" lvl="2" indent="-393700">
              <a:spcBef>
                <a:spcPts val="300"/>
              </a:spcBef>
            </a:pPr>
            <a:r>
              <a:rPr lang="en-US" sz="2400" dirty="0"/>
              <a:t>Examples: ID numbers, eye color, zip codes</a:t>
            </a:r>
          </a:p>
          <a:p>
            <a:pPr marL="749300" lvl="1">
              <a:spcBef>
                <a:spcPts val="300"/>
              </a:spcBef>
            </a:pPr>
            <a:r>
              <a:rPr lang="en-US" sz="2800" dirty="0">
                <a:solidFill>
                  <a:srgbClr val="FF0000"/>
                </a:solidFill>
              </a:rPr>
              <a:t>Ordinal</a:t>
            </a:r>
            <a:endParaRPr lang="en-US" sz="2800" dirty="0"/>
          </a:p>
          <a:p>
            <a:pPr marL="1257300" lvl="2" indent="-393700">
              <a:spcBef>
                <a:spcPts val="300"/>
              </a:spcBef>
            </a:pPr>
            <a:r>
              <a:rPr lang="en-US" sz="2400" dirty="0"/>
              <a:t>Examples: rankings (e.g., taste of potato chips on a scale from 1-10), grades, height {tall, medium, short}</a:t>
            </a:r>
          </a:p>
          <a:p>
            <a:pPr marL="749300" lvl="1">
              <a:spcBef>
                <a:spcPts val="300"/>
              </a:spcBef>
            </a:pPr>
            <a:r>
              <a:rPr lang="en-US" sz="2800" dirty="0">
                <a:solidFill>
                  <a:srgbClr val="FF0000"/>
                </a:solidFill>
              </a:rPr>
              <a:t>Interval</a:t>
            </a:r>
            <a:endParaRPr lang="en-US" sz="2800" dirty="0"/>
          </a:p>
          <a:p>
            <a:pPr marL="1257300" lvl="2" indent="-393700">
              <a:spcBef>
                <a:spcPts val="300"/>
              </a:spcBef>
            </a:pPr>
            <a:r>
              <a:rPr lang="en-US" sz="2400" dirty="0"/>
              <a:t>Examples: </a:t>
            </a:r>
            <a:r>
              <a:rPr lang="en-US" sz="2400" dirty="0"/>
              <a:t>calendar dates, temperatures in Celsius or Fahrenheit.</a:t>
            </a:r>
          </a:p>
          <a:p>
            <a:pPr marL="749300" lvl="1">
              <a:spcBef>
                <a:spcPts val="3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Ratio</a:t>
            </a:r>
            <a:endParaRPr lang="en-US" sz="2800" dirty="0"/>
          </a:p>
          <a:p>
            <a:pPr marL="1257300" lvl="2" indent="-393700">
              <a:spcBef>
                <a:spcPts val="300"/>
              </a:spcBef>
            </a:pPr>
            <a:r>
              <a:rPr lang="en-US" sz="2400" dirty="0"/>
              <a:t>Examples: </a:t>
            </a:r>
            <a:r>
              <a:rPr lang="en-US" sz="2400" dirty="0"/>
              <a:t>length, time, weight, money, age</a:t>
            </a:r>
          </a:p>
          <a:p>
            <a:pPr marL="1257300" lvl="2" indent="-393700">
              <a:spcBef>
                <a:spcPts val="300"/>
              </a:spcBef>
            </a:pPr>
            <a:r>
              <a:rPr lang="en-US" sz="2400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 of Attribute Values 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type of an attribute depends on which of the following properties/operations it possesses:</a:t>
            </a:r>
          </a:p>
          <a:p>
            <a:pPr lvl="1"/>
            <a:r>
              <a:rPr lang="en-US" dirty="0"/>
              <a:t>Distinctness:  		</a:t>
            </a:r>
            <a:r>
              <a:rPr lang="en-US" sz="2800" dirty="0"/>
              <a:t>=  </a:t>
            </a:r>
            <a:r>
              <a:rPr lang="en-US" sz="2800" dirty="0">
                <a:sym typeface="Symbol" pitchFamily="18" charset="2"/>
              </a:rPr>
              <a:t></a:t>
            </a:r>
            <a:r>
              <a:rPr lang="en-US" dirty="0">
                <a:sym typeface="Symbol" pitchFamily="18" charset="2"/>
              </a:rPr>
              <a:t>		</a:t>
            </a:r>
            <a:endParaRPr lang="en-US" dirty="0"/>
          </a:p>
          <a:p>
            <a:pPr lvl="1"/>
            <a:r>
              <a:rPr lang="en-US" dirty="0"/>
              <a:t>Order:  			</a:t>
            </a:r>
            <a:r>
              <a:rPr lang="en-US" sz="2800" dirty="0"/>
              <a:t>&lt;  &gt;</a:t>
            </a:r>
            <a:r>
              <a:rPr lang="en-US" dirty="0"/>
              <a:t>  		</a:t>
            </a:r>
          </a:p>
          <a:p>
            <a:pPr lvl="1"/>
            <a:r>
              <a:rPr lang="en-US" dirty="0"/>
              <a:t>Differences are		</a:t>
            </a:r>
            <a:r>
              <a:rPr lang="en-US" sz="2800" dirty="0"/>
              <a:t>+  -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meaningful : 		</a:t>
            </a:r>
          </a:p>
          <a:p>
            <a:pPr lvl="1"/>
            <a:r>
              <a:rPr lang="en-US" dirty="0"/>
              <a:t>Ratios are  		 </a:t>
            </a:r>
            <a:r>
              <a:rPr lang="en-US" sz="2800" dirty="0"/>
              <a:t>*  /</a:t>
            </a:r>
            <a:br>
              <a:rPr lang="en-US" sz="2800" dirty="0"/>
            </a:br>
            <a:r>
              <a:rPr lang="en-US" dirty="0"/>
              <a:t>meaningful</a:t>
            </a:r>
          </a:p>
          <a:p>
            <a:pPr lvl="4"/>
            <a:endParaRPr lang="en-US" sz="1400" dirty="0"/>
          </a:p>
          <a:p>
            <a:pPr lvl="1"/>
            <a:r>
              <a:rPr lang="en-US" dirty="0"/>
              <a:t>Nominal attribute: distinctness</a:t>
            </a:r>
          </a:p>
          <a:p>
            <a:pPr lvl="1"/>
            <a:r>
              <a:rPr lang="en-US" dirty="0"/>
              <a:t>Ordinal attribute: distinctness &amp; order</a:t>
            </a:r>
          </a:p>
          <a:p>
            <a:pPr lvl="1"/>
            <a:r>
              <a:rPr lang="en-US" dirty="0"/>
              <a:t>Interval attribute: distinctness, order &amp; meaningful differences</a:t>
            </a:r>
          </a:p>
          <a:p>
            <a:pPr lvl="1"/>
            <a:r>
              <a:rPr lang="en-US" dirty="0"/>
              <a:t>Ratio attribute: all 4 properties/operations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Discrete and Continuous Attributes 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Discrete Attribute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Has only a finite or </a:t>
            </a:r>
            <a:r>
              <a:rPr lang="en-US" sz="2200" dirty="0" err="1"/>
              <a:t>countably</a:t>
            </a:r>
            <a:r>
              <a:rPr lang="en-US" sz="2200" dirty="0"/>
              <a:t> infinite set of values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Examples: zip codes, counts, or the set of words in a collection of documents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Often represented as integer variables.  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Note: </a:t>
            </a:r>
            <a:r>
              <a:rPr lang="en-US" sz="2200" dirty="0">
                <a:solidFill>
                  <a:srgbClr val="CC3300"/>
                </a:solidFill>
              </a:rPr>
              <a:t>binary attributes</a:t>
            </a:r>
            <a:r>
              <a:rPr lang="en-US" sz="2200" dirty="0"/>
              <a:t> are a special case of discrete attributes </a:t>
            </a:r>
          </a:p>
          <a:p>
            <a:pPr>
              <a:lnSpc>
                <a:spcPct val="90000"/>
              </a:lnSpc>
            </a:pPr>
            <a:r>
              <a:rPr lang="en-US" dirty="0"/>
              <a:t>Continuous Attribute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Has real numbers as attribute values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Examples: temperature, height, or weight. 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Practically, real values can only be measured and represented using a finite number of digits.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Continuous attributes are typically represented as floating-point variables.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85200" cy="685800"/>
          </a:xfrm>
        </p:spPr>
        <p:txBody>
          <a:bodyPr/>
          <a:lstStyle/>
          <a:p>
            <a:r>
              <a:rPr lang="en-US"/>
              <a:t>Types of data sets 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850" y="1219200"/>
            <a:ext cx="8394700" cy="5029200"/>
          </a:xfrm>
          <a:noFill/>
        </p:spPr>
        <p:txBody>
          <a:bodyPr/>
          <a:lstStyle/>
          <a:p>
            <a:pPr marL="285750" indent="-285750">
              <a:lnSpc>
                <a:spcPct val="90000"/>
              </a:lnSpc>
            </a:pPr>
            <a:r>
              <a:rPr lang="en-US" sz="2600" dirty="0">
                <a:cs typeface="Times New Roman" pitchFamily="18" charset="0"/>
              </a:rPr>
              <a:t>Record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Data Matrix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Document Data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Transaction </a:t>
            </a:r>
            <a:r>
              <a:rPr lang="en-US" dirty="0" smtClean="0">
                <a:cs typeface="Times New Roman" pitchFamily="18" charset="0"/>
              </a:rPr>
              <a:t>Data</a:t>
            </a:r>
          </a:p>
          <a:p>
            <a:pPr lvl="1"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285750" indent="-285750">
              <a:lnSpc>
                <a:spcPct val="90000"/>
              </a:lnSpc>
            </a:pPr>
            <a:r>
              <a:rPr lang="en-US" sz="2600" dirty="0">
                <a:cs typeface="Times New Roman" pitchFamily="18" charset="0"/>
              </a:rPr>
              <a:t>Graph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World Wide Web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Molecular Structures</a:t>
            </a:r>
          </a:p>
          <a:p>
            <a:pPr lvl="1">
              <a:lnSpc>
                <a:spcPct val="95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85200" cy="685800"/>
          </a:xfrm>
        </p:spPr>
        <p:txBody>
          <a:bodyPr/>
          <a:lstStyle/>
          <a:p>
            <a:r>
              <a:rPr lang="en-US" sz="2800"/>
              <a:t>Important Characteristics of Data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050" y="990600"/>
            <a:ext cx="8394700" cy="5029200"/>
          </a:xfrm>
          <a:noFill/>
        </p:spPr>
        <p:txBody>
          <a:bodyPr>
            <a:normAutofit/>
          </a:bodyPr>
          <a:lstStyle/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sz="2800" dirty="0"/>
              <a:t>Dimensionality (number of attributes)</a:t>
            </a:r>
          </a:p>
          <a:p>
            <a:pPr lvl="2">
              <a:lnSpc>
                <a:spcPct val="95000"/>
              </a:lnSpc>
              <a:spcBef>
                <a:spcPct val="20000"/>
              </a:spcBef>
            </a:pPr>
            <a:r>
              <a:rPr lang="en-US" sz="2400" dirty="0"/>
              <a:t> High dimensional data brings a number of challenges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endParaRPr lang="en-US" dirty="0"/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sz="2800" dirty="0" err="1"/>
              <a:t>Sparsity</a:t>
            </a:r>
            <a:endParaRPr lang="en-US" sz="2800" dirty="0"/>
          </a:p>
          <a:p>
            <a:pPr lvl="2">
              <a:lnSpc>
                <a:spcPct val="95000"/>
              </a:lnSpc>
              <a:spcBef>
                <a:spcPct val="20000"/>
              </a:spcBef>
            </a:pPr>
            <a:r>
              <a:rPr lang="en-US" sz="2400" dirty="0"/>
              <a:t> Only presence counts</a:t>
            </a:r>
          </a:p>
          <a:p>
            <a:pPr lvl="2">
              <a:lnSpc>
                <a:spcPct val="95000"/>
              </a:lnSpc>
              <a:spcBef>
                <a:spcPct val="20000"/>
              </a:spcBef>
              <a:buNone/>
            </a:pPr>
            <a:endParaRPr lang="en-US" sz="2400" dirty="0"/>
          </a:p>
          <a:p>
            <a:pPr lvl="1">
              <a:lnSpc>
                <a:spcPct val="95000"/>
              </a:lnSpc>
              <a:spcBef>
                <a:spcPct val="20000"/>
              </a:spcBef>
            </a:pPr>
            <a:r>
              <a:rPr lang="en-US" sz="2800" dirty="0"/>
              <a:t>Size</a:t>
            </a:r>
          </a:p>
          <a:p>
            <a:pPr lvl="2" indent="-342900">
              <a:lnSpc>
                <a:spcPct val="115000"/>
              </a:lnSpc>
              <a:spcBef>
                <a:spcPct val="20000"/>
              </a:spcBef>
            </a:pPr>
            <a:r>
              <a:rPr lang="en-US" sz="2400" dirty="0"/>
              <a:t>Type of analysis may depend on size of data</a:t>
            </a: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5000"/>
              </a:lnSpc>
              <a:spcBef>
                <a:spcPct val="20000"/>
              </a:spcBef>
            </a:pP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146482088</TotalTime>
  <Pages>3</Pages>
  <Words>812</Words>
  <Application>Microsoft Office PowerPoint</Application>
  <PresentationFormat>On-screen Show (4:3)</PresentationFormat>
  <Paragraphs>162</Paragraphs>
  <Slides>20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Monotype Sorts</vt:lpstr>
      <vt:lpstr>Symbol</vt:lpstr>
      <vt:lpstr>Tahoma</vt:lpstr>
      <vt:lpstr>Times New Roman</vt:lpstr>
      <vt:lpstr>Wingdings</vt:lpstr>
      <vt:lpstr>LC.BRev.FY97</vt:lpstr>
      <vt:lpstr>Document</vt:lpstr>
      <vt:lpstr>VISIO</vt:lpstr>
      <vt:lpstr>Visio</vt:lpstr>
      <vt:lpstr>Data Mining: Data</vt:lpstr>
      <vt:lpstr>Outline</vt:lpstr>
      <vt:lpstr>What is Data?</vt:lpstr>
      <vt:lpstr>A More Complete View of Data</vt:lpstr>
      <vt:lpstr>Types of Attributes </vt:lpstr>
      <vt:lpstr>Properties of Attribute Values </vt:lpstr>
      <vt:lpstr>Discrete and Continuous Attributes </vt:lpstr>
      <vt:lpstr>Types of data sets </vt:lpstr>
      <vt:lpstr>Important Characteristics of Data</vt:lpstr>
      <vt:lpstr>Record Data </vt:lpstr>
      <vt:lpstr>Data Matrix </vt:lpstr>
      <vt:lpstr>Document Data</vt:lpstr>
      <vt:lpstr>Transaction Data</vt:lpstr>
      <vt:lpstr>Graph Data </vt:lpstr>
      <vt:lpstr>Data Quality </vt:lpstr>
      <vt:lpstr>Data Quality …</vt:lpstr>
      <vt:lpstr>Noise</vt:lpstr>
      <vt:lpstr>Outliers</vt:lpstr>
      <vt:lpstr>Missing Values</vt:lpstr>
      <vt:lpstr>Duplicate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Steven F. Ashby Center for Applied Scientific Computing  Month DD, 1997</dc:title>
  <dc:creator>Computations</dc:creator>
  <cp:lastModifiedBy>Maher</cp:lastModifiedBy>
  <cp:revision>587</cp:revision>
  <cp:lastPrinted>2019-08-22T18:06:35Z</cp:lastPrinted>
  <dcterms:created xsi:type="dcterms:W3CDTF">1998-03-18T13:44:31Z</dcterms:created>
  <dcterms:modified xsi:type="dcterms:W3CDTF">2024-11-01T21:56:08Z</dcterms:modified>
</cp:coreProperties>
</file>