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569" r:id="rId2"/>
    <p:sldId id="599" r:id="rId3"/>
    <p:sldId id="517" r:id="rId4"/>
    <p:sldId id="622" r:id="rId5"/>
    <p:sldId id="518" r:id="rId6"/>
    <p:sldId id="525" r:id="rId7"/>
    <p:sldId id="526" r:id="rId8"/>
    <p:sldId id="571" r:id="rId9"/>
    <p:sldId id="572" r:id="rId10"/>
    <p:sldId id="521" r:id="rId11"/>
    <p:sldId id="520" r:id="rId12"/>
    <p:sldId id="522" r:id="rId13"/>
    <p:sldId id="523" r:id="rId14"/>
    <p:sldId id="527" r:id="rId15"/>
    <p:sldId id="607" r:id="rId16"/>
    <p:sldId id="532" r:id="rId17"/>
    <p:sldId id="549" r:id="rId18"/>
    <p:sldId id="550" r:id="rId19"/>
    <p:sldId id="534" r:id="rId20"/>
    <p:sldId id="552" r:id="rId21"/>
  </p:sldIdLst>
  <p:sldSz cx="9144000" cy="6858000" type="screen4x3"/>
  <p:notesSz cx="7315200" cy="96012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7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5" userDrawn="1">
          <p15:clr>
            <a:srgbClr val="A4A3A4"/>
          </p15:clr>
        </p15:guide>
        <p15:guide id="2" pos="230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8487"/>
    <a:srgbClr val="1C5A61"/>
    <a:srgbClr val="0C6D9C"/>
    <a:srgbClr val="FF0000"/>
    <a:srgbClr val="CC3300"/>
    <a:srgbClr val="F5F5F5"/>
    <a:srgbClr val="CC66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32" autoAdjust="0"/>
    <p:restoredTop sz="94541" autoAdjust="0"/>
  </p:normalViewPr>
  <p:slideViewPr>
    <p:cSldViewPr>
      <p:cViewPr varScale="1">
        <p:scale>
          <a:sx n="73" d="100"/>
          <a:sy n="73" d="100"/>
        </p:scale>
        <p:origin x="1332" y="66"/>
      </p:cViewPr>
      <p:guideLst>
        <p:guide orient="horz" pos="2160"/>
        <p:guide pos="27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9960"/>
    </p:cViewPr>
  </p:sorterViewPr>
  <p:notesViewPr>
    <p:cSldViewPr>
      <p:cViewPr varScale="1">
        <p:scale>
          <a:sx n="82" d="100"/>
          <a:sy n="82" d="100"/>
        </p:scale>
        <p:origin x="-3060" y="-78"/>
      </p:cViewPr>
      <p:guideLst>
        <p:guide orient="horz" pos="3025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158276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3016" y="4560901"/>
            <a:ext cx="5367494" cy="431789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100420" tIns="50212" rIns="100420" bIns="502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notes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4995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70000" y="728663"/>
            <a:ext cx="4778375" cy="3584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12140441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636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69900" algn="l" defTabSz="9636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38213" algn="l" defTabSz="9636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408113" algn="l" defTabSz="9636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76425" algn="l" defTabSz="9636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2313"/>
            <a:ext cx="4795838" cy="3597275"/>
          </a:xfrm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690" y="4560901"/>
            <a:ext cx="5365820" cy="4317895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989" tIns="47491" rIns="94989" bIns="4749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429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2063" y="720725"/>
            <a:ext cx="4797425" cy="3598863"/>
          </a:xfrm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690" y="4559248"/>
            <a:ext cx="5365820" cy="4321201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017" tIns="47507" rIns="95017" bIns="47507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7705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2063" y="720725"/>
            <a:ext cx="4797425" cy="3598863"/>
          </a:xfrm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690" y="4559248"/>
            <a:ext cx="5365820" cy="4321201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017" tIns="47507" rIns="95017" bIns="47507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9230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2063" y="720725"/>
            <a:ext cx="4797425" cy="3598863"/>
          </a:xfrm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690" y="4559248"/>
            <a:ext cx="5365820" cy="4321201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017" tIns="47507" rIns="95017" bIns="47507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2787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2063" y="720725"/>
            <a:ext cx="4797425" cy="3598863"/>
          </a:xfrm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690" y="4559248"/>
            <a:ext cx="5365820" cy="4321201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017" tIns="47507" rIns="95017" bIns="47507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2666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2063" y="720725"/>
            <a:ext cx="4797425" cy="3598863"/>
          </a:xfrm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690" y="4559248"/>
            <a:ext cx="5365820" cy="4321201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017" tIns="47507" rIns="95017" bIns="47507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6808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2063" y="720725"/>
            <a:ext cx="4797425" cy="3598863"/>
          </a:xfrm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690" y="4559248"/>
            <a:ext cx="5365820" cy="4321201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017" tIns="47507" rIns="95017" bIns="47507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4883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2063" y="720725"/>
            <a:ext cx="4797425" cy="3598863"/>
          </a:xfrm>
          <a:solidFill>
            <a:srgbClr val="FFFFFF"/>
          </a:solidFill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690" y="4559248"/>
            <a:ext cx="5365820" cy="4321201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5017" tIns="47507" rIns="95017" bIns="47507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1225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2063" y="720725"/>
            <a:ext cx="4797425" cy="3598863"/>
          </a:xfrm>
          <a:solidFill>
            <a:srgbClr val="FFFFFF"/>
          </a:solidFill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690" y="4559248"/>
            <a:ext cx="5365820" cy="4321201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5017" tIns="47507" rIns="95017" bIns="47507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9210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2063" y="720725"/>
            <a:ext cx="4797425" cy="3598863"/>
          </a:xfrm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690" y="4559248"/>
            <a:ext cx="5365820" cy="4321201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017" tIns="47507" rIns="95017" bIns="47507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0874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2063" y="720725"/>
            <a:ext cx="4797425" cy="3598863"/>
          </a:xfrm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690" y="4559248"/>
            <a:ext cx="5365820" cy="4321201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017" tIns="47507" rIns="95017" bIns="47507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8723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2063" y="720725"/>
            <a:ext cx="4797425" cy="3598863"/>
          </a:xfrm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690" y="4559248"/>
            <a:ext cx="5365820" cy="4321201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017" tIns="47507" rIns="95017" bIns="47507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7106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2063" y="720725"/>
            <a:ext cx="4797425" cy="3598863"/>
          </a:xfrm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690" y="4559248"/>
            <a:ext cx="5365820" cy="4321201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017" tIns="47507" rIns="95017" bIns="47507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3356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2063" y="720725"/>
            <a:ext cx="4797425" cy="3598863"/>
          </a:xfrm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690" y="4559248"/>
            <a:ext cx="5365820" cy="4321201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017" tIns="47507" rIns="95017" bIns="47507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6634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2063" y="720725"/>
            <a:ext cx="4797425" cy="3598863"/>
          </a:xfrm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690" y="4559248"/>
            <a:ext cx="5365820" cy="4321201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017" tIns="47507" rIns="95017" bIns="47507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811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744371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26442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65084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3688" y="152400"/>
            <a:ext cx="2085975" cy="6172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152400"/>
            <a:ext cx="6110288" cy="6172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479948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80400" cy="533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11163" y="1143000"/>
            <a:ext cx="4083050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143000"/>
            <a:ext cx="4083050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53798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51852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27465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99334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1163" y="1143000"/>
            <a:ext cx="408305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143000"/>
            <a:ext cx="408305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31799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09286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34977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51125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66639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8280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11163" y="1143000"/>
            <a:ext cx="83185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 Third Level</a:t>
            </a:r>
          </a:p>
        </p:txBody>
      </p:sp>
      <p:grpSp>
        <p:nvGrpSpPr>
          <p:cNvPr id="1028" name="Group 16"/>
          <p:cNvGrpSpPr>
            <a:grpSpLocks/>
          </p:cNvGrpSpPr>
          <p:nvPr userDrawn="1"/>
        </p:nvGrpSpPr>
        <p:grpSpPr bwMode="auto">
          <a:xfrm>
            <a:off x="304800" y="838200"/>
            <a:ext cx="8534400" cy="152400"/>
            <a:chOff x="264" y="788"/>
            <a:chExt cx="5232" cy="124"/>
          </a:xfrm>
        </p:grpSpPr>
        <p:sp>
          <p:nvSpPr>
            <p:cNvPr id="1030" name="Rectangle 17"/>
            <p:cNvSpPr>
              <a:spLocks noChangeArrowheads="1"/>
            </p:cNvSpPr>
            <p:nvPr/>
          </p:nvSpPr>
          <p:spPr bwMode="auto">
            <a:xfrm>
              <a:off x="264" y="788"/>
              <a:ext cx="5232" cy="61"/>
            </a:xfrm>
            <a:prstGeom prst="rect">
              <a:avLst/>
            </a:prstGeom>
            <a:gradFill rotWithShape="0">
              <a:gsLst>
                <a:gs pos="0">
                  <a:srgbClr val="0E9BBA"/>
                </a:gs>
                <a:gs pos="50000">
                  <a:srgbClr val="12C2E9"/>
                </a:gs>
                <a:gs pos="100000">
                  <a:srgbClr val="0E9BBA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" name="Rectangle 18"/>
            <p:cNvSpPr>
              <a:spLocks noChangeArrowheads="1"/>
            </p:cNvSpPr>
            <p:nvPr/>
          </p:nvSpPr>
          <p:spPr bwMode="auto">
            <a:xfrm>
              <a:off x="264" y="881"/>
              <a:ext cx="5232" cy="31"/>
            </a:xfrm>
            <a:prstGeom prst="rect">
              <a:avLst/>
            </a:prstGeom>
            <a:gradFill rotWithShape="0">
              <a:gsLst>
                <a:gs pos="0">
                  <a:srgbClr val="B200B2"/>
                </a:gs>
                <a:gs pos="50000">
                  <a:srgbClr val="FF00FF"/>
                </a:gs>
                <a:gs pos="100000">
                  <a:srgbClr val="B200B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9" name="Text Box 10"/>
          <p:cNvSpPr txBox="1">
            <a:spLocks noChangeArrowheads="1"/>
          </p:cNvSpPr>
          <p:nvPr userDrawn="1"/>
        </p:nvSpPr>
        <p:spPr bwMode="auto">
          <a:xfrm>
            <a:off x="457200" y="6400800"/>
            <a:ext cx="12192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dirty="0"/>
              <a:t>01/27/2020</a:t>
            </a:r>
          </a:p>
        </p:txBody>
      </p:sp>
      <p:sp>
        <p:nvSpPr>
          <p:cNvPr id="2" name="Rectangle 1"/>
          <p:cNvSpPr/>
          <p:nvPr userDrawn="1"/>
        </p:nvSpPr>
        <p:spPr>
          <a:xfrm>
            <a:off x="8454919" y="6400800"/>
            <a:ext cx="40267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defRPr/>
            </a:pPr>
            <a:fld id="{20C2B3EF-A58E-4072-B0B8-DA68EAC103CC}" type="slidenum">
              <a:rPr lang="en-US" smtClean="0"/>
              <a:pPr>
                <a:spcBef>
                  <a:spcPct val="50000"/>
                </a:spcBef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2514600" y="6334780"/>
            <a:ext cx="3733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/>
              <a:t>Introduction to Data Mining, 2nd Edition   Tan, Steinbach, </a:t>
            </a:r>
            <a:r>
              <a:rPr lang="en-US" dirty="0" err="1"/>
              <a:t>Karpatne</a:t>
            </a:r>
            <a:r>
              <a:rPr lang="en-US" dirty="0"/>
              <a:t>, Kumar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/>
  <p:txStyles>
    <p:titleStyle>
      <a:lvl1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</a:defRPr>
      </a:lvl5pPr>
      <a:lvl6pPr marL="457200"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</a:defRPr>
      </a:lvl6pPr>
      <a:lvl7pPr marL="914400"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</a:defRPr>
      </a:lvl7pPr>
      <a:lvl8pPr marL="1371600"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</a:defRPr>
      </a:lvl8pPr>
      <a:lvl9pPr marL="1828800"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</a:defRPr>
      </a:lvl9pPr>
    </p:titleStyle>
    <p:bodyStyle>
      <a:lvl1pPr marL="292100" indent="-292100" algn="l" rtl="0" eaLnBrk="0" fontAlgn="base" hangingPunct="0">
        <a:spcBef>
          <a:spcPct val="10000"/>
        </a:spcBef>
        <a:spcAft>
          <a:spcPts val="400"/>
        </a:spcAft>
        <a:buClr>
          <a:srgbClr val="0C7B9C"/>
        </a:buClr>
        <a:buSzPct val="75000"/>
        <a:buFont typeface="Monotype Sorts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800100" indent="-342900" algn="l" rtl="0" eaLnBrk="0" fontAlgn="base" hangingPunct="0">
        <a:spcBef>
          <a:spcPct val="10000"/>
        </a:spcBef>
        <a:spcAft>
          <a:spcPts val="400"/>
        </a:spcAft>
        <a:buClr>
          <a:srgbClr val="0C7B9C"/>
        </a:buClr>
        <a:buSzPct val="100000"/>
        <a:buFont typeface="Arial" pitchFamily="34" charset="0"/>
        <a:buChar char="–"/>
        <a:defRPr sz="2400">
          <a:solidFill>
            <a:schemeClr val="tx1"/>
          </a:solidFill>
          <a:latin typeface="+mn-lt"/>
        </a:defRPr>
      </a:lvl2pPr>
      <a:lvl3pPr marL="914400" algn="l" rtl="0" eaLnBrk="0" fontAlgn="base" hangingPunct="0">
        <a:spcBef>
          <a:spcPct val="10000"/>
        </a:spcBef>
        <a:spcAft>
          <a:spcPts val="400"/>
        </a:spcAft>
        <a:buClr>
          <a:srgbClr val="0C7B9C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2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3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4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5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notesSlide" Target="../notesSlides/notesSlide12.xml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7.wmf"/><Relationship Id="rId5" Type="http://schemas.openxmlformats.org/officeDocument/2006/relationships/image" Target="../media/image5.wmf"/><Relationship Id="rId4" Type="http://schemas.openxmlformats.org/officeDocument/2006/relationships/oleObject" Target="../embeddings/oleObject6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-152400"/>
            <a:ext cx="8763000" cy="838200"/>
          </a:xfrm>
        </p:spPr>
        <p:txBody>
          <a:bodyPr/>
          <a:lstStyle/>
          <a:p>
            <a:pPr algn="ctr"/>
            <a:r>
              <a:rPr lang="en-US"/>
              <a:t>Data Mining: Data</a:t>
            </a:r>
            <a:endParaRPr lang="en-US" sz="2800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81000" y="1706563"/>
            <a:ext cx="8153400" cy="430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3200" b="0" dirty="0"/>
              <a:t>Lecture Notes for Chapter 2</a:t>
            </a:r>
          </a:p>
          <a:p>
            <a:pPr algn="ctr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3200" b="0" dirty="0"/>
          </a:p>
          <a:p>
            <a:pPr algn="ctr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3200" b="0" dirty="0"/>
              <a:t>Introduction to Data Mining</a:t>
            </a:r>
            <a:r>
              <a:rPr lang="en-US" altLang="en-US" sz="3200" b="0" dirty="0"/>
              <a:t> , 2</a:t>
            </a:r>
            <a:r>
              <a:rPr lang="en-US" altLang="en-US" sz="3200" b="0" baseline="30000" dirty="0"/>
              <a:t>nd</a:t>
            </a:r>
            <a:r>
              <a:rPr lang="en-US" altLang="en-US" sz="3200" b="0" dirty="0"/>
              <a:t> Edition</a:t>
            </a:r>
            <a:endParaRPr lang="en-US" sz="3200" b="0" dirty="0"/>
          </a:p>
          <a:p>
            <a:pPr algn="ctr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800" b="0" dirty="0"/>
              <a:t>by</a:t>
            </a:r>
          </a:p>
          <a:p>
            <a:pPr algn="ctr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800" b="0" dirty="0"/>
              <a:t>Tan, Steinbach, Kumar</a:t>
            </a:r>
          </a:p>
          <a:p>
            <a:pPr algn="ctr"/>
            <a:endParaRPr lang="en-US" sz="1600" b="0" dirty="0">
              <a:solidFill>
                <a:srgbClr val="0000FF"/>
              </a:solidFill>
            </a:endParaRPr>
          </a:p>
          <a:p>
            <a:pPr algn="ctr"/>
            <a:endParaRPr lang="en-US" sz="1600" b="0" dirty="0">
              <a:solidFill>
                <a:srgbClr val="0000FF"/>
              </a:solidFill>
            </a:endParaRPr>
          </a:p>
          <a:p>
            <a:pPr algn="ctr"/>
            <a:endParaRPr lang="en-US" sz="1600" b="0" dirty="0"/>
          </a:p>
          <a:p>
            <a:pPr algn="ctr"/>
            <a:endParaRPr lang="en-US" sz="1600" b="0" dirty="0"/>
          </a:p>
          <a:p>
            <a:pPr algn="ctr"/>
            <a:endParaRPr lang="en-US" sz="1600" b="0" dirty="0"/>
          </a:p>
          <a:p>
            <a:endParaRPr lang="en-US" sz="2000" b="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Record Data </a:t>
            </a:r>
          </a:p>
        </p:txBody>
      </p:sp>
      <p:sp>
        <p:nvSpPr>
          <p:cNvPr id="1638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11163" y="1143000"/>
            <a:ext cx="8318500" cy="9906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Data that consists of a collection of records, each of which consists of a fixed set of attributes 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graphicFrame>
        <p:nvGraphicFramePr>
          <p:cNvPr id="16388" name="Object 5"/>
          <p:cNvGraphicFramePr>
            <a:graphicFrameLocks noChangeAspect="1"/>
          </p:cNvGraphicFramePr>
          <p:nvPr/>
        </p:nvGraphicFramePr>
        <p:xfrm>
          <a:off x="2209800" y="2209800"/>
          <a:ext cx="3848100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58" name="Document" r:id="rId4" imgW="5405628" imgH="5779008" progId="Word.Document.8">
                  <p:embed/>
                </p:oleObj>
              </mc:Choice>
              <mc:Fallback>
                <p:oleObj name="Document" r:id="rId4" imgW="5405628" imgH="5779008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2209800"/>
                        <a:ext cx="3848100" cy="411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Matrix </a:t>
            </a:r>
          </a:p>
        </p:txBody>
      </p:sp>
      <p:sp>
        <p:nvSpPr>
          <p:cNvPr id="1741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11163" y="1143000"/>
            <a:ext cx="8318500" cy="3124200"/>
          </a:xfrm>
        </p:spPr>
        <p:txBody>
          <a:bodyPr/>
          <a:lstStyle/>
          <a:p>
            <a:r>
              <a:rPr lang="en-US" sz="2400" dirty="0"/>
              <a:t>If data objects have the same fixed set of numeric attributes, then the data objects can be thought of as points in a multi-dimensional space, where each dimension represents a distinct attribute </a:t>
            </a:r>
          </a:p>
          <a:p>
            <a:pPr lvl="4"/>
            <a:endParaRPr lang="en-US" sz="1800" dirty="0"/>
          </a:p>
          <a:p>
            <a:r>
              <a:rPr lang="en-US" sz="2400" dirty="0"/>
              <a:t>Such a data set can be represented by an </a:t>
            </a:r>
            <a:r>
              <a:rPr lang="en-US" sz="2400" i="1" dirty="0"/>
              <a:t>m</a:t>
            </a:r>
            <a:r>
              <a:rPr lang="en-US" sz="2400" dirty="0"/>
              <a:t> by </a:t>
            </a:r>
            <a:r>
              <a:rPr lang="en-US" sz="2400" i="1" dirty="0"/>
              <a:t>n</a:t>
            </a:r>
            <a:r>
              <a:rPr lang="en-US" sz="2400" dirty="0"/>
              <a:t> matrix, where there are </a:t>
            </a:r>
            <a:r>
              <a:rPr lang="en-US" sz="2400" i="1" dirty="0"/>
              <a:t>m</a:t>
            </a:r>
            <a:r>
              <a:rPr lang="en-US" sz="2400" dirty="0"/>
              <a:t> rows, one for each object, and </a:t>
            </a:r>
            <a:r>
              <a:rPr lang="en-US" sz="2400" i="1" dirty="0"/>
              <a:t>n</a:t>
            </a:r>
            <a:r>
              <a:rPr lang="en-US" sz="2400" dirty="0"/>
              <a:t> columns, one for each attribute</a:t>
            </a:r>
          </a:p>
        </p:txBody>
      </p:sp>
      <p:graphicFrame>
        <p:nvGraphicFramePr>
          <p:cNvPr id="17412" name="Object 4"/>
          <p:cNvGraphicFramePr>
            <a:graphicFrameLocks noChangeAspect="1"/>
          </p:cNvGraphicFramePr>
          <p:nvPr/>
        </p:nvGraphicFramePr>
        <p:xfrm>
          <a:off x="762000" y="4314825"/>
          <a:ext cx="7761288" cy="200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82" name="VISIO" r:id="rId4" imgW="5706222" imgH="1480748" progId="Visio.Drawing.6">
                  <p:embed/>
                </p:oleObj>
              </mc:Choice>
              <mc:Fallback>
                <p:oleObj name="VISIO" r:id="rId4" imgW="5706222" imgH="1480748" progId="Visio.Drawing.6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314825"/>
                        <a:ext cx="7761288" cy="2009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Document Data</a:t>
            </a:r>
          </a:p>
        </p:txBody>
      </p:sp>
      <p:sp>
        <p:nvSpPr>
          <p:cNvPr id="18435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Each document becomes a ‘term’ vector </a:t>
            </a:r>
          </a:p>
          <a:p>
            <a:pPr lvl="1"/>
            <a:r>
              <a:rPr lang="en-US" dirty="0"/>
              <a:t>Each term is a component (attribute) of the vector</a:t>
            </a:r>
          </a:p>
          <a:p>
            <a:pPr lvl="1"/>
            <a:r>
              <a:rPr lang="en-US" dirty="0"/>
              <a:t>The value of each component is the number of times the corresponding term occurs in the document. 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graphicFrame>
        <p:nvGraphicFramePr>
          <p:cNvPr id="18436" name="Object 8"/>
          <p:cNvGraphicFramePr>
            <a:graphicFrameLocks noChangeAspect="1"/>
          </p:cNvGraphicFramePr>
          <p:nvPr/>
        </p:nvGraphicFramePr>
        <p:xfrm>
          <a:off x="685800" y="3048000"/>
          <a:ext cx="7038975" cy="319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07" name="Visio" r:id="rId4" imgW="5925718" imgH="2693902" progId="Visio.Drawing.6">
                  <p:embed/>
                </p:oleObj>
              </mc:Choice>
              <mc:Fallback>
                <p:oleObj name="Visio" r:id="rId4" imgW="5925718" imgH="2693902" progId="Visio.Drawing.6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048000"/>
                        <a:ext cx="7038975" cy="3198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Transaction Data</a:t>
            </a:r>
          </a:p>
        </p:txBody>
      </p:sp>
      <p:sp>
        <p:nvSpPr>
          <p:cNvPr id="1945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11163" y="1143000"/>
            <a:ext cx="8318500" cy="2362200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A special type of data, where </a:t>
            </a:r>
          </a:p>
          <a:p>
            <a:pPr lvl="1"/>
            <a:r>
              <a:rPr lang="en-US" sz="2000" dirty="0"/>
              <a:t>Each transaction involves a set of items.  </a:t>
            </a:r>
          </a:p>
          <a:p>
            <a:pPr lvl="1"/>
            <a:r>
              <a:rPr lang="en-US" sz="2000" dirty="0"/>
              <a:t>For example, consider a grocery store.  The set of products purchased by a customer during one shopping trip constitute a transaction, while the individual products that were purchased are the items.</a:t>
            </a:r>
          </a:p>
          <a:p>
            <a:pPr lvl="1"/>
            <a:r>
              <a:rPr lang="en-US" sz="2000" dirty="0"/>
              <a:t>Can represent transaction data as record data 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graphicFrame>
        <p:nvGraphicFramePr>
          <p:cNvPr id="19460" name="Object 5"/>
          <p:cNvGraphicFramePr>
            <a:graphicFrameLocks noChangeAspect="1"/>
          </p:cNvGraphicFramePr>
          <p:nvPr/>
        </p:nvGraphicFramePr>
        <p:xfrm>
          <a:off x="1752600" y="3641725"/>
          <a:ext cx="5421313" cy="283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30" name="Document" r:id="rId4" imgW="3823716" imgH="1999488" progId="Word.Document.8">
                  <p:embed/>
                </p:oleObj>
              </mc:Choice>
              <mc:Fallback>
                <p:oleObj name="Document" r:id="rId4" imgW="3823716" imgH="1999488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3641725"/>
                        <a:ext cx="5421313" cy="2835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 Data </a:t>
            </a:r>
          </a:p>
        </p:txBody>
      </p:sp>
      <p:sp>
        <p:nvSpPr>
          <p:cNvPr id="20483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411163" y="1066800"/>
            <a:ext cx="8318500" cy="5181600"/>
          </a:xfrm>
        </p:spPr>
        <p:txBody>
          <a:bodyPr/>
          <a:lstStyle/>
          <a:p>
            <a:r>
              <a:rPr lang="en-US" sz="2500" dirty="0"/>
              <a:t>Examples: Generic graph, a molecule, and webpages </a:t>
            </a:r>
          </a:p>
        </p:txBody>
      </p:sp>
      <p:graphicFrame>
        <p:nvGraphicFramePr>
          <p:cNvPr id="20484" name="Object 5"/>
          <p:cNvGraphicFramePr>
            <a:graphicFrameLocks noChangeAspect="1"/>
          </p:cNvGraphicFramePr>
          <p:nvPr/>
        </p:nvGraphicFramePr>
        <p:xfrm>
          <a:off x="152400" y="1676400"/>
          <a:ext cx="2979738" cy="2289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26" name="VISIO" r:id="rId4" imgW="839724" imgH="646176" progId="Visio.Drawing.6">
                  <p:embed/>
                </p:oleObj>
              </mc:Choice>
              <mc:Fallback>
                <p:oleObj name="VISIO" r:id="rId4" imgW="839724" imgH="646176" progId="Visio.Drawing.6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676400"/>
                        <a:ext cx="2979738" cy="2289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485" name="Picture 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600200"/>
            <a:ext cx="5959475" cy="456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0486" name="Object 10"/>
          <p:cNvGraphicFramePr>
            <a:graphicFrameLocks noChangeAspect="1"/>
          </p:cNvGraphicFramePr>
          <p:nvPr/>
        </p:nvGraphicFramePr>
        <p:xfrm>
          <a:off x="381000" y="4191000"/>
          <a:ext cx="1965325" cy="183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27" name="VISIO" r:id="rId7" imgW="5792724" imgH="5411724" progId="Visio.Drawing.6">
                  <p:embed/>
                </p:oleObj>
              </mc:Choice>
              <mc:Fallback>
                <p:oleObj name="VISIO" r:id="rId7" imgW="5792724" imgH="5411724" progId="Visio.Drawing.6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191000"/>
                        <a:ext cx="1965325" cy="1831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7" name="Rectangle 11"/>
          <p:cNvSpPr>
            <a:spLocks noChangeArrowheads="1"/>
          </p:cNvSpPr>
          <p:nvPr/>
        </p:nvSpPr>
        <p:spPr bwMode="auto">
          <a:xfrm>
            <a:off x="0" y="5943600"/>
            <a:ext cx="30654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5000"/>
              <a:buFont typeface="Monotype Sorts" charset="2"/>
              <a:buNone/>
            </a:pPr>
            <a:r>
              <a:rPr lang="en-US" sz="2000" b="0"/>
              <a:t>Benzene Molecule: C6H6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Quality 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Poor data quality negatively affects many data processing efforts</a:t>
            </a:r>
          </a:p>
          <a:p>
            <a:pPr>
              <a:buFont typeface="Monotype Sorts" charset="2"/>
              <a:buNone/>
            </a:pPr>
            <a:r>
              <a:rPr lang="en-US" sz="2400" dirty="0"/>
              <a:t>“</a:t>
            </a:r>
            <a:r>
              <a:rPr lang="en-US" sz="2400" dirty="0">
                <a:latin typeface="Times New Roman" pitchFamily="18" charset="0"/>
              </a:rPr>
              <a:t>The most important point is that poor data quality is an unfolding disaster.</a:t>
            </a:r>
          </a:p>
          <a:p>
            <a:pPr lvl="1"/>
            <a:r>
              <a:rPr lang="en-US" dirty="0">
                <a:latin typeface="Times New Roman" pitchFamily="18" charset="0"/>
              </a:rPr>
              <a:t>Poor data quality costs the typical company at least ten percent (10%) of revenue; twenty percent (20%) is probably a better estimate.”</a:t>
            </a:r>
          </a:p>
          <a:p>
            <a:pPr>
              <a:buFont typeface="Monotype Sorts" charset="2"/>
              <a:buNone/>
            </a:pPr>
            <a:r>
              <a:rPr lang="en-US" sz="2400" dirty="0">
                <a:latin typeface="Times New Roman" pitchFamily="18" charset="0"/>
              </a:rPr>
              <a:t>			Thomas C. Redman, DM Review, August </a:t>
            </a:r>
            <a:r>
              <a:rPr lang="en-US" sz="2400" dirty="0" smtClean="0">
                <a:latin typeface="Times New Roman" pitchFamily="18" charset="0"/>
              </a:rPr>
              <a:t>2004</a:t>
            </a:r>
            <a:endParaRPr lang="en-US" sz="240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Quality …</a:t>
            </a:r>
          </a:p>
        </p:txBody>
      </p:sp>
      <p:sp>
        <p:nvSpPr>
          <p:cNvPr id="25603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kinds of data quality problems?</a:t>
            </a:r>
          </a:p>
          <a:p>
            <a:r>
              <a:rPr lang="en-US" dirty="0"/>
              <a:t>How can we detect problems with the data? </a:t>
            </a:r>
          </a:p>
          <a:p>
            <a:r>
              <a:rPr lang="en-US" dirty="0"/>
              <a:t>What can we do about these problems? </a:t>
            </a:r>
          </a:p>
          <a:p>
            <a:pPr lvl="4"/>
            <a:endParaRPr lang="en-US" dirty="0"/>
          </a:p>
          <a:p>
            <a:pPr lvl="4"/>
            <a:endParaRPr lang="en-US" dirty="0"/>
          </a:p>
          <a:p>
            <a:r>
              <a:rPr lang="en-US" dirty="0"/>
              <a:t>Examples of data quality problems: </a:t>
            </a:r>
          </a:p>
          <a:p>
            <a:pPr lvl="1"/>
            <a:r>
              <a:rPr lang="en-US" dirty="0"/>
              <a:t>Noise and outliers </a:t>
            </a:r>
          </a:p>
          <a:p>
            <a:pPr lvl="1"/>
            <a:r>
              <a:rPr lang="en-US" dirty="0"/>
              <a:t>Missing values </a:t>
            </a:r>
          </a:p>
          <a:p>
            <a:pPr lvl="1"/>
            <a:r>
              <a:rPr lang="en-US" dirty="0"/>
              <a:t>Duplicate data </a:t>
            </a:r>
          </a:p>
          <a:p>
            <a:pPr lvl="1"/>
            <a:r>
              <a:rPr lang="en-US" dirty="0"/>
              <a:t>Wrong data</a:t>
            </a:r>
          </a:p>
          <a:p>
            <a:pPr lvl="1"/>
            <a:r>
              <a:rPr lang="en-US" dirty="0"/>
              <a:t>Fake data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Noise</a:t>
            </a:r>
          </a:p>
        </p:txBody>
      </p:sp>
      <p:sp>
        <p:nvSpPr>
          <p:cNvPr id="26627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411163" y="1143000"/>
            <a:ext cx="8318500" cy="1371600"/>
          </a:xfrm>
        </p:spPr>
        <p:txBody>
          <a:bodyPr>
            <a:normAutofit fontScale="85000" lnSpcReduction="20000"/>
          </a:bodyPr>
          <a:lstStyle/>
          <a:p>
            <a:r>
              <a:rPr lang="en-US" sz="2600" dirty="0"/>
              <a:t>For objects, noise is an extraneous object</a:t>
            </a:r>
          </a:p>
          <a:p>
            <a:r>
              <a:rPr lang="en-US" sz="2600" dirty="0"/>
              <a:t>For attributes, noise refers to modification of original values</a:t>
            </a:r>
          </a:p>
          <a:p>
            <a:pPr lvl="1"/>
            <a:r>
              <a:rPr lang="en-US" dirty="0"/>
              <a:t>Examples: distortion of a person’s voice when talking on a poor </a:t>
            </a:r>
            <a:r>
              <a:rPr lang="en-US" dirty="0" smtClean="0"/>
              <a:t>phone</a:t>
            </a:r>
            <a:endParaRPr lang="en-US" dirty="0"/>
          </a:p>
          <a:p>
            <a:pPr lvl="1"/>
            <a:endParaRPr lang="en-US" dirty="0"/>
          </a:p>
        </p:txBody>
      </p:sp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50" t="4169"/>
          <a:stretch>
            <a:fillRect/>
          </a:stretch>
        </p:blipFill>
        <p:spPr bwMode="auto">
          <a:xfrm>
            <a:off x="76200" y="2667000"/>
            <a:ext cx="4174877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92" t="4170" r="6250"/>
          <a:stretch>
            <a:fillRect/>
          </a:stretch>
        </p:blipFill>
        <p:spPr bwMode="auto">
          <a:xfrm>
            <a:off x="4495801" y="2665412"/>
            <a:ext cx="3801019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1066800" y="5943600"/>
            <a:ext cx="3048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/>
              <a:t>Two Sine Waves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4724400" y="5943600"/>
            <a:ext cx="3962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/>
              <a:t>Two Sine Waves + Noise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i="1" dirty="0">
                <a:solidFill>
                  <a:srgbClr val="CC6600"/>
                </a:solidFill>
              </a:rPr>
              <a:t>Outliers</a:t>
            </a:r>
            <a:r>
              <a:rPr lang="en-US" dirty="0"/>
              <a:t> are data objects with characteristics that are considerably different than most of the other data objects in the data set</a:t>
            </a:r>
          </a:p>
          <a:p>
            <a:pPr lvl="1"/>
            <a:r>
              <a:rPr lang="en-US" b="1" dirty="0"/>
              <a:t>Case 1:</a:t>
            </a:r>
            <a:r>
              <a:rPr lang="en-US" dirty="0"/>
              <a:t> Outliers are </a:t>
            </a:r>
            <a:br>
              <a:rPr lang="en-US" dirty="0"/>
            </a:br>
            <a:r>
              <a:rPr lang="en-US" dirty="0"/>
              <a:t>noise that interferes</a:t>
            </a:r>
            <a:br>
              <a:rPr lang="en-US" dirty="0"/>
            </a:br>
            <a:r>
              <a:rPr lang="en-US" dirty="0"/>
              <a:t>with data analysis </a:t>
            </a:r>
            <a:br>
              <a:rPr lang="en-US" dirty="0"/>
            </a:br>
            <a:endParaRPr lang="en-US" sz="1200" dirty="0"/>
          </a:p>
          <a:p>
            <a:pPr lvl="1"/>
            <a:r>
              <a:rPr lang="en-US" b="1" dirty="0"/>
              <a:t>Case 2: </a:t>
            </a:r>
            <a:r>
              <a:rPr lang="en-US" dirty="0"/>
              <a:t>Outliers are </a:t>
            </a:r>
            <a:br>
              <a:rPr lang="en-US" dirty="0"/>
            </a:br>
            <a:r>
              <a:rPr lang="en-US" dirty="0"/>
              <a:t>the goal of our analysis</a:t>
            </a:r>
          </a:p>
          <a:p>
            <a:pPr lvl="2"/>
            <a:r>
              <a:rPr lang="en-US" dirty="0"/>
              <a:t> </a:t>
            </a:r>
            <a:r>
              <a:rPr lang="en-US" sz="2200" dirty="0"/>
              <a:t>Credit card fraud</a:t>
            </a:r>
          </a:p>
          <a:p>
            <a:pPr lvl="2"/>
            <a:r>
              <a:rPr lang="en-US" sz="2200" dirty="0"/>
              <a:t> Intrusion detection</a:t>
            </a:r>
            <a:r>
              <a:rPr lang="en-US" dirty="0"/>
              <a:t> </a:t>
            </a:r>
          </a:p>
          <a:p>
            <a:pPr lvl="2"/>
            <a:endParaRPr lang="en-US" sz="1200" dirty="0"/>
          </a:p>
          <a:p>
            <a:r>
              <a:rPr lang="en-US" dirty="0"/>
              <a:t>Causes?</a:t>
            </a:r>
          </a:p>
        </p:txBody>
      </p:sp>
      <p:grpSp>
        <p:nvGrpSpPr>
          <p:cNvPr id="27651" name="Group 4"/>
          <p:cNvGrpSpPr>
            <a:grpSpLocks/>
          </p:cNvGrpSpPr>
          <p:nvPr/>
        </p:nvGrpSpPr>
        <p:grpSpPr bwMode="auto">
          <a:xfrm>
            <a:off x="4495800" y="2439988"/>
            <a:ext cx="4267200" cy="3884612"/>
            <a:chOff x="3648" y="2448"/>
            <a:chExt cx="2112" cy="1872"/>
          </a:xfrm>
        </p:grpSpPr>
        <p:pic>
          <p:nvPicPr>
            <p:cNvPr id="27653" name="Picture 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48" y="2448"/>
              <a:ext cx="2112" cy="18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7654" name="Oval 6"/>
            <p:cNvSpPr>
              <a:spLocks noChangeArrowheads="1"/>
            </p:cNvSpPr>
            <p:nvPr/>
          </p:nvSpPr>
          <p:spPr bwMode="auto">
            <a:xfrm>
              <a:off x="3766" y="2961"/>
              <a:ext cx="86" cy="84"/>
            </a:xfrm>
            <a:prstGeom prst="ellips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5" name="Oval 7"/>
            <p:cNvSpPr>
              <a:spLocks noChangeArrowheads="1"/>
            </p:cNvSpPr>
            <p:nvPr/>
          </p:nvSpPr>
          <p:spPr bwMode="auto">
            <a:xfrm>
              <a:off x="3907" y="3224"/>
              <a:ext cx="86" cy="84"/>
            </a:xfrm>
            <a:prstGeom prst="ellips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6" name="Oval 8"/>
            <p:cNvSpPr>
              <a:spLocks noChangeArrowheads="1"/>
            </p:cNvSpPr>
            <p:nvPr/>
          </p:nvSpPr>
          <p:spPr bwMode="auto">
            <a:xfrm>
              <a:off x="5612" y="3871"/>
              <a:ext cx="86" cy="85"/>
            </a:xfrm>
            <a:prstGeom prst="ellips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7" name="Oval 9"/>
            <p:cNvSpPr>
              <a:spLocks noChangeArrowheads="1"/>
            </p:cNvSpPr>
            <p:nvPr/>
          </p:nvSpPr>
          <p:spPr bwMode="auto">
            <a:xfrm>
              <a:off x="4319" y="3937"/>
              <a:ext cx="86" cy="84"/>
            </a:xfrm>
            <a:prstGeom prst="ellips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8" name="Rectangle 10"/>
            <p:cNvSpPr>
              <a:spLocks noChangeArrowheads="1"/>
            </p:cNvSpPr>
            <p:nvPr/>
          </p:nvSpPr>
          <p:spPr bwMode="auto">
            <a:xfrm>
              <a:off x="4944" y="3072"/>
              <a:ext cx="192" cy="2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9" name="Rectangle 11"/>
            <p:cNvSpPr>
              <a:spLocks noChangeArrowheads="1"/>
            </p:cNvSpPr>
            <p:nvPr/>
          </p:nvSpPr>
          <p:spPr bwMode="auto">
            <a:xfrm>
              <a:off x="3888" y="3120"/>
              <a:ext cx="192" cy="2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Outliers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Missing Values</a:t>
            </a:r>
          </a:p>
        </p:txBody>
      </p:sp>
      <p:sp>
        <p:nvSpPr>
          <p:cNvPr id="2867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Reasons for missing values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Information is not collected </a:t>
            </a:r>
            <a:br>
              <a:rPr lang="en-US" dirty="0"/>
            </a:br>
            <a:r>
              <a:rPr lang="en-US" dirty="0"/>
              <a:t>(e.g., people decline to give their age and weight)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Attributes may not be applicable to all cases </a:t>
            </a:r>
            <a:br>
              <a:rPr lang="en-US" dirty="0"/>
            </a:br>
            <a:r>
              <a:rPr lang="en-US" dirty="0"/>
              <a:t>(e.g., annual income is not applicable to children)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Handling missing values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Eliminate data objects or variables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Estimate missing values</a:t>
            </a:r>
          </a:p>
          <a:p>
            <a:pPr marL="1147763" lvl="2" indent="-233363">
              <a:lnSpc>
                <a:spcPct val="90000"/>
              </a:lnSpc>
            </a:pPr>
            <a:r>
              <a:rPr lang="en-US" dirty="0"/>
              <a:t>Example: time series of temperature</a:t>
            </a:r>
          </a:p>
          <a:p>
            <a:pPr marL="1147763" lvl="2" indent="-233363">
              <a:lnSpc>
                <a:spcPct val="90000"/>
              </a:lnSpc>
            </a:pPr>
            <a:r>
              <a:rPr lang="en-US" dirty="0"/>
              <a:t>Example: census results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Ignore the missing value during analysis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Attributes and Objects</a:t>
            </a:r>
          </a:p>
          <a:p>
            <a:endParaRPr lang="en-US" dirty="0"/>
          </a:p>
          <a:p>
            <a:r>
              <a:rPr lang="en-US" dirty="0"/>
              <a:t>Types of Data</a:t>
            </a:r>
          </a:p>
          <a:p>
            <a:endParaRPr lang="en-US" dirty="0"/>
          </a:p>
          <a:p>
            <a:r>
              <a:rPr lang="en-US" dirty="0"/>
              <a:t>Data Quality</a:t>
            </a:r>
          </a:p>
          <a:p>
            <a:endParaRPr lang="en-US" dirty="0"/>
          </a:p>
          <a:p>
            <a:r>
              <a:rPr lang="en-US" dirty="0"/>
              <a:t>Similarity and Distance</a:t>
            </a:r>
          </a:p>
          <a:p>
            <a:endParaRPr lang="en-US" dirty="0"/>
          </a:p>
          <a:p>
            <a:r>
              <a:rPr lang="en-US" dirty="0"/>
              <a:t>Data Preprocessing</a:t>
            </a:r>
          </a:p>
          <a:p>
            <a:pPr>
              <a:buFont typeface="Monotype Sorts" charset="2"/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Duplicate Data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Data set may include data objects that are duplicates, or almost duplicates of one another</a:t>
            </a:r>
          </a:p>
          <a:p>
            <a:pPr lvl="1"/>
            <a:r>
              <a:rPr lang="en-US" dirty="0"/>
              <a:t>Major issue when merging data from heterogeneous sources</a:t>
            </a:r>
          </a:p>
          <a:p>
            <a:pPr lvl="1"/>
            <a:endParaRPr lang="en-US" dirty="0"/>
          </a:p>
          <a:p>
            <a:r>
              <a:rPr lang="en-US" dirty="0"/>
              <a:t>Examples:</a:t>
            </a:r>
          </a:p>
          <a:p>
            <a:pPr lvl="1"/>
            <a:r>
              <a:rPr lang="en-US" dirty="0"/>
              <a:t>Same person with multiple email addresses</a:t>
            </a:r>
          </a:p>
          <a:p>
            <a:pPr lvl="1"/>
            <a:endParaRPr lang="en-US" dirty="0"/>
          </a:p>
          <a:p>
            <a:r>
              <a:rPr lang="en-US" dirty="0"/>
              <a:t>Data cleaning</a:t>
            </a:r>
          </a:p>
          <a:p>
            <a:pPr lvl="1"/>
            <a:r>
              <a:rPr lang="en-US" dirty="0"/>
              <a:t>Process of dealing with duplicate </a:t>
            </a:r>
            <a:r>
              <a:rPr lang="en-US"/>
              <a:t>data </a:t>
            </a:r>
            <a:r>
              <a:rPr lang="en-US" smtClean="0"/>
              <a:t>issues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Data?</a:t>
            </a:r>
          </a:p>
        </p:txBody>
      </p:sp>
      <p:sp>
        <p:nvSpPr>
          <p:cNvPr id="4099" name="Rectangle 9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143000"/>
            <a:ext cx="4267200" cy="5181600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Collection of </a:t>
            </a:r>
            <a:r>
              <a:rPr lang="en-US" sz="2400" b="1" i="1" dirty="0">
                <a:solidFill>
                  <a:srgbClr val="CC6600"/>
                </a:solidFill>
              </a:rPr>
              <a:t>data objects </a:t>
            </a:r>
            <a:r>
              <a:rPr lang="en-US" sz="2400" dirty="0"/>
              <a:t>and their </a:t>
            </a:r>
            <a:r>
              <a:rPr lang="en-US" sz="2400" b="1" i="1" dirty="0">
                <a:solidFill>
                  <a:srgbClr val="CC6600"/>
                </a:solidFill>
              </a:rPr>
              <a:t>attributes</a:t>
            </a:r>
          </a:p>
          <a:p>
            <a:pPr lvl="4"/>
            <a:endParaRPr lang="en-US" sz="600" dirty="0"/>
          </a:p>
          <a:p>
            <a:r>
              <a:rPr lang="en-US" sz="2400" dirty="0"/>
              <a:t>An </a:t>
            </a:r>
            <a:r>
              <a:rPr lang="en-US" sz="2400" b="1" i="1" dirty="0">
                <a:solidFill>
                  <a:srgbClr val="CC6600"/>
                </a:solidFill>
              </a:rPr>
              <a:t>attribute</a:t>
            </a:r>
            <a:r>
              <a:rPr lang="en-US" sz="2400" dirty="0"/>
              <a:t> is a property or characteristic of an object</a:t>
            </a:r>
          </a:p>
          <a:p>
            <a:pPr lvl="1"/>
            <a:r>
              <a:rPr lang="en-US" sz="2000" dirty="0"/>
              <a:t>Examples: eye color of a person, temperature, etc.</a:t>
            </a:r>
          </a:p>
          <a:p>
            <a:pPr lvl="1"/>
            <a:r>
              <a:rPr lang="en-US" sz="2000" dirty="0"/>
              <a:t>Attribute is also known as variable, field, characteristic, dimension, or feature</a:t>
            </a:r>
          </a:p>
          <a:p>
            <a:r>
              <a:rPr lang="en-US" sz="2400" dirty="0"/>
              <a:t>A collection of attributes describe an </a:t>
            </a:r>
            <a:r>
              <a:rPr lang="en-US" sz="2400" b="1" i="1" dirty="0">
                <a:solidFill>
                  <a:srgbClr val="CC6600"/>
                </a:solidFill>
              </a:rPr>
              <a:t>object</a:t>
            </a:r>
          </a:p>
          <a:p>
            <a:pPr lvl="1"/>
            <a:r>
              <a:rPr lang="en-US" sz="2000" dirty="0"/>
              <a:t>Object is also known as record, point, case, sample, entity, or instance</a:t>
            </a:r>
          </a:p>
          <a:p>
            <a:pPr lvl="4"/>
            <a:endParaRPr lang="en-US" dirty="0"/>
          </a:p>
        </p:txBody>
      </p:sp>
      <p:grpSp>
        <p:nvGrpSpPr>
          <p:cNvPr id="4100" name="Group 16"/>
          <p:cNvGrpSpPr>
            <a:grpSpLocks/>
          </p:cNvGrpSpPr>
          <p:nvPr/>
        </p:nvGrpSpPr>
        <p:grpSpPr bwMode="auto">
          <a:xfrm>
            <a:off x="5630863" y="1601788"/>
            <a:ext cx="3513137" cy="5027612"/>
            <a:chOff x="3403" y="1104"/>
            <a:chExt cx="2213" cy="2640"/>
          </a:xfrm>
        </p:grpSpPr>
        <p:graphicFrame>
          <p:nvGraphicFramePr>
            <p:cNvPr id="4107" name="Object 10"/>
            <p:cNvGraphicFramePr>
              <a:graphicFrameLocks noChangeAspect="1"/>
            </p:cNvGraphicFramePr>
            <p:nvPr/>
          </p:nvGraphicFramePr>
          <p:xfrm>
            <a:off x="3403" y="1378"/>
            <a:ext cx="2213" cy="236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79" name="Document" r:id="rId4" imgW="5405628" imgH="5779008" progId="Word.Document.8">
                    <p:embed/>
                  </p:oleObj>
                </mc:Choice>
                <mc:Fallback>
                  <p:oleObj name="Document" r:id="rId4" imgW="5405628" imgH="5779008" progId="Word.Document.8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03" y="1378"/>
                          <a:ext cx="2213" cy="236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08" name="AutoShape 12"/>
            <p:cNvSpPr>
              <a:spLocks/>
            </p:cNvSpPr>
            <p:nvPr/>
          </p:nvSpPr>
          <p:spPr bwMode="auto">
            <a:xfrm rot="5400000">
              <a:off x="4340" y="240"/>
              <a:ext cx="240" cy="1968"/>
            </a:xfrm>
            <a:prstGeom prst="leftBrace">
              <a:avLst>
                <a:gd name="adj1" fmla="val 68333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101" name="Text Box 14"/>
          <p:cNvSpPr txBox="1">
            <a:spLocks noChangeArrowheads="1"/>
          </p:cNvSpPr>
          <p:nvPr/>
        </p:nvSpPr>
        <p:spPr bwMode="auto">
          <a:xfrm>
            <a:off x="6477000" y="1069975"/>
            <a:ext cx="1447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</a:rPr>
              <a:t>Attributes</a:t>
            </a:r>
          </a:p>
        </p:txBody>
      </p:sp>
      <p:sp>
        <p:nvSpPr>
          <p:cNvPr id="4102" name="AutoShape 15"/>
          <p:cNvSpPr>
            <a:spLocks/>
          </p:cNvSpPr>
          <p:nvPr/>
        </p:nvSpPr>
        <p:spPr bwMode="auto">
          <a:xfrm>
            <a:off x="5257800" y="2517775"/>
            <a:ext cx="381000" cy="3808413"/>
          </a:xfrm>
          <a:prstGeom prst="leftBrace">
            <a:avLst>
              <a:gd name="adj1" fmla="val 83299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3" name="Text Box 17"/>
          <p:cNvSpPr txBox="1">
            <a:spLocks noChangeArrowheads="1"/>
          </p:cNvSpPr>
          <p:nvPr/>
        </p:nvSpPr>
        <p:spPr bwMode="auto">
          <a:xfrm rot="16200000">
            <a:off x="4335463" y="3889375"/>
            <a:ext cx="114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</a:rPr>
              <a:t>Objects</a:t>
            </a:r>
          </a:p>
        </p:txBody>
      </p:sp>
      <p:grpSp>
        <p:nvGrpSpPr>
          <p:cNvPr id="4104" name="Group 19"/>
          <p:cNvGrpSpPr>
            <a:grpSpLocks/>
          </p:cNvGrpSpPr>
          <p:nvPr/>
        </p:nvGrpSpPr>
        <p:grpSpPr bwMode="auto">
          <a:xfrm>
            <a:off x="304800" y="838200"/>
            <a:ext cx="8534400" cy="152400"/>
            <a:chOff x="264" y="788"/>
            <a:chExt cx="5232" cy="124"/>
          </a:xfrm>
        </p:grpSpPr>
        <p:sp>
          <p:nvSpPr>
            <p:cNvPr id="4105" name="Rectangle 20"/>
            <p:cNvSpPr>
              <a:spLocks noChangeArrowheads="1"/>
            </p:cNvSpPr>
            <p:nvPr/>
          </p:nvSpPr>
          <p:spPr bwMode="auto">
            <a:xfrm>
              <a:off x="264" y="788"/>
              <a:ext cx="5232" cy="61"/>
            </a:xfrm>
            <a:prstGeom prst="rect">
              <a:avLst/>
            </a:prstGeom>
            <a:gradFill rotWithShape="0">
              <a:gsLst>
                <a:gs pos="0">
                  <a:srgbClr val="0E9BBA"/>
                </a:gs>
                <a:gs pos="50000">
                  <a:srgbClr val="12C2E9"/>
                </a:gs>
                <a:gs pos="100000">
                  <a:srgbClr val="0E9BBA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6" name="Rectangle 21"/>
            <p:cNvSpPr>
              <a:spLocks noChangeArrowheads="1"/>
            </p:cNvSpPr>
            <p:nvPr/>
          </p:nvSpPr>
          <p:spPr bwMode="auto">
            <a:xfrm>
              <a:off x="264" y="881"/>
              <a:ext cx="5232" cy="31"/>
            </a:xfrm>
            <a:prstGeom prst="rect">
              <a:avLst/>
            </a:prstGeom>
            <a:gradFill rotWithShape="0">
              <a:gsLst>
                <a:gs pos="0">
                  <a:srgbClr val="B200B2"/>
                </a:gs>
                <a:gs pos="50000">
                  <a:srgbClr val="FF00FF"/>
                </a:gs>
                <a:gs pos="100000">
                  <a:srgbClr val="B200B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More Complete View of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 may have parts</a:t>
            </a:r>
          </a:p>
          <a:p>
            <a:endParaRPr lang="en-US" dirty="0"/>
          </a:p>
          <a:p>
            <a:r>
              <a:rPr lang="en-US" dirty="0"/>
              <a:t>Attributes (objects) may have relationships with other attributes (objects)</a:t>
            </a:r>
          </a:p>
          <a:p>
            <a:endParaRPr lang="en-US" dirty="0"/>
          </a:p>
          <a:p>
            <a:r>
              <a:rPr lang="en-US" dirty="0"/>
              <a:t>More generally, data may have structure</a:t>
            </a:r>
          </a:p>
          <a:p>
            <a:endParaRPr lang="en-US" dirty="0"/>
          </a:p>
          <a:p>
            <a:r>
              <a:rPr lang="en-US" dirty="0"/>
              <a:t>Data can be incomplete</a:t>
            </a:r>
          </a:p>
          <a:p>
            <a:endParaRPr lang="en-US" dirty="0"/>
          </a:p>
          <a:p>
            <a:r>
              <a:rPr lang="en-US" dirty="0"/>
              <a:t>We will discuss this in more detail later</a:t>
            </a:r>
          </a:p>
        </p:txBody>
      </p:sp>
    </p:spTree>
    <p:extLst>
      <p:ext uri="{BB962C8B-B14F-4D97-AF65-F5344CB8AC3E}">
        <p14:creationId xmlns:p14="http://schemas.microsoft.com/office/powerpoint/2010/main" val="2659188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Types of Attributes </a:t>
            </a:r>
          </a:p>
        </p:txBody>
      </p:sp>
      <p:sp>
        <p:nvSpPr>
          <p:cNvPr id="7171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152400" y="1143000"/>
            <a:ext cx="8915400" cy="51816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 There are different types of attributes</a:t>
            </a:r>
          </a:p>
          <a:p>
            <a:pPr marL="749300" lvl="1">
              <a:spcBef>
                <a:spcPts val="300"/>
              </a:spcBef>
            </a:pPr>
            <a:r>
              <a:rPr lang="en-US" sz="2800" dirty="0">
                <a:solidFill>
                  <a:srgbClr val="FF0000"/>
                </a:solidFill>
              </a:rPr>
              <a:t>Nominal</a:t>
            </a:r>
            <a:endParaRPr lang="en-US" sz="2800" dirty="0"/>
          </a:p>
          <a:p>
            <a:pPr marL="1257300" lvl="2" indent="-393700">
              <a:spcBef>
                <a:spcPts val="300"/>
              </a:spcBef>
            </a:pPr>
            <a:r>
              <a:rPr lang="en-US" sz="2400" dirty="0"/>
              <a:t>Examples: ID numbers, eye color, zip codes</a:t>
            </a:r>
          </a:p>
          <a:p>
            <a:pPr marL="749300" lvl="1">
              <a:spcBef>
                <a:spcPts val="300"/>
              </a:spcBef>
            </a:pPr>
            <a:r>
              <a:rPr lang="en-US" sz="2800" dirty="0">
                <a:solidFill>
                  <a:srgbClr val="FF0000"/>
                </a:solidFill>
              </a:rPr>
              <a:t>Ordinal</a:t>
            </a:r>
            <a:endParaRPr lang="en-US" sz="2800" dirty="0"/>
          </a:p>
          <a:p>
            <a:pPr marL="1257300" lvl="2" indent="-393700">
              <a:spcBef>
                <a:spcPts val="300"/>
              </a:spcBef>
            </a:pPr>
            <a:r>
              <a:rPr lang="en-US" sz="2400" dirty="0"/>
              <a:t>Examples: rankings (e.g., taste of potato chips on a scale from 1-10), grades, height {tall, medium, short}</a:t>
            </a:r>
          </a:p>
          <a:p>
            <a:pPr marL="749300" lvl="1">
              <a:spcBef>
                <a:spcPts val="300"/>
              </a:spcBef>
            </a:pPr>
            <a:r>
              <a:rPr lang="en-US" sz="2800" dirty="0">
                <a:solidFill>
                  <a:srgbClr val="FF0000"/>
                </a:solidFill>
              </a:rPr>
              <a:t>Interval</a:t>
            </a:r>
            <a:endParaRPr lang="en-US" sz="2800" dirty="0"/>
          </a:p>
          <a:p>
            <a:pPr marL="1257300" lvl="2" indent="-393700">
              <a:spcBef>
                <a:spcPts val="300"/>
              </a:spcBef>
            </a:pPr>
            <a:r>
              <a:rPr lang="en-US" sz="2400" dirty="0"/>
              <a:t>Examples: </a:t>
            </a:r>
            <a:r>
              <a:rPr lang="en-US" sz="2400" dirty="0"/>
              <a:t>calendar dates, temperatures in Celsius or Fahrenheit.</a:t>
            </a:r>
          </a:p>
          <a:p>
            <a:pPr marL="749300" lvl="1">
              <a:spcBef>
                <a:spcPts val="300"/>
              </a:spcBef>
            </a:pPr>
            <a:r>
              <a:rPr lang="en-US" sz="2800" dirty="0" smtClean="0">
                <a:solidFill>
                  <a:srgbClr val="FF0000"/>
                </a:solidFill>
              </a:rPr>
              <a:t>Ratio</a:t>
            </a:r>
            <a:endParaRPr lang="en-US" sz="2800" dirty="0"/>
          </a:p>
          <a:p>
            <a:pPr marL="1257300" lvl="2" indent="-393700">
              <a:spcBef>
                <a:spcPts val="300"/>
              </a:spcBef>
            </a:pPr>
            <a:r>
              <a:rPr lang="en-US" sz="2400" dirty="0"/>
              <a:t>Examples: </a:t>
            </a:r>
            <a:r>
              <a:rPr lang="en-US" sz="2400" dirty="0"/>
              <a:t>length, time, weight, money, age</a:t>
            </a:r>
          </a:p>
          <a:p>
            <a:pPr marL="1257300" lvl="2" indent="-393700">
              <a:spcBef>
                <a:spcPts val="300"/>
              </a:spcBef>
            </a:pPr>
            <a:r>
              <a:rPr lang="en-US" sz="2400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Properties of Attribute Values </a:t>
            </a:r>
          </a:p>
        </p:txBody>
      </p:sp>
      <p:sp>
        <p:nvSpPr>
          <p:cNvPr id="819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type of an attribute depends on which of the following properties/operations it possesses:</a:t>
            </a:r>
          </a:p>
          <a:p>
            <a:pPr lvl="1"/>
            <a:r>
              <a:rPr lang="en-US" dirty="0"/>
              <a:t>Distinctness:  		</a:t>
            </a:r>
            <a:r>
              <a:rPr lang="en-US" sz="2800" dirty="0"/>
              <a:t>=  </a:t>
            </a:r>
            <a:r>
              <a:rPr lang="en-US" sz="2800" dirty="0">
                <a:sym typeface="Symbol" pitchFamily="18" charset="2"/>
              </a:rPr>
              <a:t></a:t>
            </a:r>
            <a:r>
              <a:rPr lang="en-US" dirty="0">
                <a:sym typeface="Symbol" pitchFamily="18" charset="2"/>
              </a:rPr>
              <a:t>		</a:t>
            </a:r>
            <a:endParaRPr lang="en-US" dirty="0"/>
          </a:p>
          <a:p>
            <a:pPr lvl="1"/>
            <a:r>
              <a:rPr lang="en-US" dirty="0"/>
              <a:t>Order:  			</a:t>
            </a:r>
            <a:r>
              <a:rPr lang="en-US" sz="2800" dirty="0"/>
              <a:t>&lt;  &gt;</a:t>
            </a:r>
            <a:r>
              <a:rPr lang="en-US" dirty="0"/>
              <a:t>  		</a:t>
            </a:r>
          </a:p>
          <a:p>
            <a:pPr lvl="1"/>
            <a:r>
              <a:rPr lang="en-US" dirty="0"/>
              <a:t>Differences are		</a:t>
            </a:r>
            <a:r>
              <a:rPr lang="en-US" sz="2800" dirty="0"/>
              <a:t>+  -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meaningful : 		</a:t>
            </a:r>
          </a:p>
          <a:p>
            <a:pPr lvl="1"/>
            <a:r>
              <a:rPr lang="en-US" dirty="0"/>
              <a:t>Ratios are  		 </a:t>
            </a:r>
            <a:r>
              <a:rPr lang="en-US" sz="2800" dirty="0"/>
              <a:t>*  /</a:t>
            </a:r>
            <a:br>
              <a:rPr lang="en-US" sz="2800" dirty="0"/>
            </a:br>
            <a:r>
              <a:rPr lang="en-US" dirty="0"/>
              <a:t>meaningful</a:t>
            </a:r>
          </a:p>
          <a:p>
            <a:pPr lvl="4"/>
            <a:endParaRPr lang="en-US" sz="1400" dirty="0"/>
          </a:p>
          <a:p>
            <a:pPr lvl="1"/>
            <a:r>
              <a:rPr lang="en-US" dirty="0"/>
              <a:t>Nominal attribute: distinctness</a:t>
            </a:r>
          </a:p>
          <a:p>
            <a:pPr lvl="1"/>
            <a:r>
              <a:rPr lang="en-US" dirty="0"/>
              <a:t>Ordinal attribute: distinctness &amp; order</a:t>
            </a:r>
          </a:p>
          <a:p>
            <a:pPr lvl="1"/>
            <a:r>
              <a:rPr lang="en-US" dirty="0"/>
              <a:t>Interval attribute: distinctness, order &amp; meaningful differences</a:t>
            </a:r>
          </a:p>
          <a:p>
            <a:pPr lvl="1"/>
            <a:r>
              <a:rPr lang="en-US" dirty="0"/>
              <a:t>Ratio attribute: all 4 properties/operations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Discrete and Continuous Attributes </a:t>
            </a:r>
          </a:p>
        </p:txBody>
      </p:sp>
      <p:sp>
        <p:nvSpPr>
          <p:cNvPr id="1229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Discrete Attribute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Has only a finite or </a:t>
            </a:r>
            <a:r>
              <a:rPr lang="en-US" sz="2200" dirty="0" err="1"/>
              <a:t>countably</a:t>
            </a:r>
            <a:r>
              <a:rPr lang="en-US" sz="2200" dirty="0"/>
              <a:t> infinite set of values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Examples: zip codes, counts, or the set of words in a collection of documents 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Often represented as integer variables.   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Note: </a:t>
            </a:r>
            <a:r>
              <a:rPr lang="en-US" sz="2200" dirty="0">
                <a:solidFill>
                  <a:srgbClr val="CC3300"/>
                </a:solidFill>
              </a:rPr>
              <a:t>binary attributes</a:t>
            </a:r>
            <a:r>
              <a:rPr lang="en-US" sz="2200" dirty="0"/>
              <a:t> are a special case of discrete attributes </a:t>
            </a:r>
          </a:p>
          <a:p>
            <a:pPr>
              <a:lnSpc>
                <a:spcPct val="90000"/>
              </a:lnSpc>
            </a:pPr>
            <a:r>
              <a:rPr lang="en-US" dirty="0"/>
              <a:t>Continuous Attribute 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Has real numbers as attribute values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Examples: temperature, height, or weight.  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Practically, real values can only be measured and represented using a finite number of digits.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Continuous attributes are typically represented as floating-point variables. 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585200" cy="685800"/>
          </a:xfrm>
        </p:spPr>
        <p:txBody>
          <a:bodyPr/>
          <a:lstStyle/>
          <a:p>
            <a:r>
              <a:rPr lang="en-US"/>
              <a:t>Types of data sets </a:t>
            </a:r>
          </a:p>
        </p:txBody>
      </p:sp>
      <p:sp>
        <p:nvSpPr>
          <p:cNvPr id="1433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23850" y="1219200"/>
            <a:ext cx="8394700" cy="5029200"/>
          </a:xfrm>
          <a:noFill/>
        </p:spPr>
        <p:txBody>
          <a:bodyPr/>
          <a:lstStyle/>
          <a:p>
            <a:pPr marL="285750" indent="-285750">
              <a:lnSpc>
                <a:spcPct val="90000"/>
              </a:lnSpc>
            </a:pPr>
            <a:r>
              <a:rPr lang="en-US" sz="2600" dirty="0">
                <a:cs typeface="Times New Roman" pitchFamily="18" charset="0"/>
              </a:rPr>
              <a:t>Record</a:t>
            </a:r>
          </a:p>
          <a:p>
            <a:pPr lvl="1">
              <a:lnSpc>
                <a:spcPct val="90000"/>
              </a:lnSpc>
            </a:pPr>
            <a:r>
              <a:rPr lang="en-US" dirty="0">
                <a:cs typeface="Times New Roman" pitchFamily="18" charset="0"/>
              </a:rPr>
              <a:t>Data Matrix</a:t>
            </a:r>
          </a:p>
          <a:p>
            <a:pPr lvl="1">
              <a:lnSpc>
                <a:spcPct val="90000"/>
              </a:lnSpc>
            </a:pPr>
            <a:r>
              <a:rPr lang="en-US" dirty="0">
                <a:cs typeface="Times New Roman" pitchFamily="18" charset="0"/>
              </a:rPr>
              <a:t>Document Data</a:t>
            </a:r>
          </a:p>
          <a:p>
            <a:pPr lvl="1">
              <a:lnSpc>
                <a:spcPct val="90000"/>
              </a:lnSpc>
            </a:pPr>
            <a:r>
              <a:rPr lang="en-US" dirty="0">
                <a:cs typeface="Times New Roman" pitchFamily="18" charset="0"/>
              </a:rPr>
              <a:t>Transaction </a:t>
            </a:r>
            <a:r>
              <a:rPr lang="en-US" dirty="0" smtClean="0">
                <a:cs typeface="Times New Roman" pitchFamily="18" charset="0"/>
              </a:rPr>
              <a:t>Data</a:t>
            </a:r>
          </a:p>
          <a:p>
            <a:pPr lvl="1">
              <a:lnSpc>
                <a:spcPct val="90000"/>
              </a:lnSpc>
            </a:pPr>
            <a:endParaRPr lang="en-US" dirty="0">
              <a:cs typeface="Times New Roman" pitchFamily="18" charset="0"/>
            </a:endParaRPr>
          </a:p>
          <a:p>
            <a:pPr lvl="1">
              <a:lnSpc>
                <a:spcPct val="90000"/>
              </a:lnSpc>
            </a:pPr>
            <a:endParaRPr lang="en-US" dirty="0"/>
          </a:p>
          <a:p>
            <a:pPr marL="285750" indent="-285750">
              <a:lnSpc>
                <a:spcPct val="90000"/>
              </a:lnSpc>
            </a:pPr>
            <a:r>
              <a:rPr lang="en-US" sz="2600" dirty="0">
                <a:cs typeface="Times New Roman" pitchFamily="18" charset="0"/>
              </a:rPr>
              <a:t>Graph</a:t>
            </a:r>
          </a:p>
          <a:p>
            <a:pPr lvl="1">
              <a:lnSpc>
                <a:spcPct val="90000"/>
              </a:lnSpc>
            </a:pPr>
            <a:r>
              <a:rPr lang="en-US" dirty="0">
                <a:cs typeface="Times New Roman" pitchFamily="18" charset="0"/>
              </a:rPr>
              <a:t>World Wide Web</a:t>
            </a:r>
          </a:p>
          <a:p>
            <a:pPr lvl="1">
              <a:lnSpc>
                <a:spcPct val="90000"/>
              </a:lnSpc>
            </a:pPr>
            <a:r>
              <a:rPr lang="en-US" dirty="0">
                <a:cs typeface="Times New Roman" pitchFamily="18" charset="0"/>
              </a:rPr>
              <a:t>Molecular Structures</a:t>
            </a:r>
          </a:p>
          <a:p>
            <a:pPr lvl="1">
              <a:lnSpc>
                <a:spcPct val="95000"/>
              </a:lnSpc>
              <a:spcBef>
                <a:spcPct val="20000"/>
              </a:spcBef>
              <a:buFont typeface="Arial" pitchFamily="34" charset="0"/>
              <a:buNone/>
            </a:pP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585200" cy="685800"/>
          </a:xfrm>
        </p:spPr>
        <p:txBody>
          <a:bodyPr/>
          <a:lstStyle/>
          <a:p>
            <a:r>
              <a:rPr lang="en-US" sz="2800"/>
              <a:t>Important Characteristics of Data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6050" y="990600"/>
            <a:ext cx="8394700" cy="5029200"/>
          </a:xfrm>
          <a:noFill/>
        </p:spPr>
        <p:txBody>
          <a:bodyPr>
            <a:normAutofit/>
          </a:bodyPr>
          <a:lstStyle/>
          <a:p>
            <a:pPr lvl="1">
              <a:lnSpc>
                <a:spcPct val="95000"/>
              </a:lnSpc>
              <a:spcBef>
                <a:spcPct val="20000"/>
              </a:spcBef>
            </a:pPr>
            <a:r>
              <a:rPr lang="en-US" sz="2800" dirty="0"/>
              <a:t>Dimensionality (number of attributes)</a:t>
            </a:r>
          </a:p>
          <a:p>
            <a:pPr lvl="2">
              <a:lnSpc>
                <a:spcPct val="95000"/>
              </a:lnSpc>
              <a:spcBef>
                <a:spcPct val="20000"/>
              </a:spcBef>
            </a:pPr>
            <a:r>
              <a:rPr lang="en-US" sz="2400" dirty="0"/>
              <a:t> High dimensional data brings a number of challenges</a:t>
            </a:r>
          </a:p>
          <a:p>
            <a:pPr lvl="1">
              <a:lnSpc>
                <a:spcPct val="95000"/>
              </a:lnSpc>
              <a:spcBef>
                <a:spcPct val="20000"/>
              </a:spcBef>
            </a:pPr>
            <a:endParaRPr lang="en-US" dirty="0"/>
          </a:p>
          <a:p>
            <a:pPr lvl="1">
              <a:lnSpc>
                <a:spcPct val="95000"/>
              </a:lnSpc>
              <a:spcBef>
                <a:spcPct val="20000"/>
              </a:spcBef>
            </a:pPr>
            <a:r>
              <a:rPr lang="en-US" sz="2800" dirty="0" err="1"/>
              <a:t>Sparsity</a:t>
            </a:r>
            <a:endParaRPr lang="en-US" sz="2800" dirty="0"/>
          </a:p>
          <a:p>
            <a:pPr lvl="2">
              <a:lnSpc>
                <a:spcPct val="95000"/>
              </a:lnSpc>
              <a:spcBef>
                <a:spcPct val="20000"/>
              </a:spcBef>
            </a:pPr>
            <a:r>
              <a:rPr lang="en-US" sz="2400" dirty="0"/>
              <a:t> Only presence counts</a:t>
            </a:r>
          </a:p>
          <a:p>
            <a:pPr lvl="2">
              <a:lnSpc>
                <a:spcPct val="95000"/>
              </a:lnSpc>
              <a:spcBef>
                <a:spcPct val="20000"/>
              </a:spcBef>
              <a:buNone/>
            </a:pPr>
            <a:endParaRPr lang="en-US" sz="2400" dirty="0"/>
          </a:p>
          <a:p>
            <a:pPr lvl="1">
              <a:lnSpc>
                <a:spcPct val="95000"/>
              </a:lnSpc>
              <a:spcBef>
                <a:spcPct val="20000"/>
              </a:spcBef>
            </a:pPr>
            <a:r>
              <a:rPr lang="en-US" sz="2800" dirty="0"/>
              <a:t>Size</a:t>
            </a:r>
          </a:p>
          <a:p>
            <a:pPr lvl="2" indent="-342900">
              <a:lnSpc>
                <a:spcPct val="115000"/>
              </a:lnSpc>
              <a:spcBef>
                <a:spcPct val="20000"/>
              </a:spcBef>
            </a:pPr>
            <a:r>
              <a:rPr lang="en-US" sz="2400" dirty="0"/>
              <a:t>Type of analysis may depend on size of data</a:t>
            </a:r>
          </a:p>
          <a:p>
            <a:pPr lvl="1">
              <a:lnSpc>
                <a:spcPct val="95000"/>
              </a:lnSpc>
              <a:spcBef>
                <a:spcPct val="20000"/>
              </a:spcBef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95000"/>
              </a:lnSpc>
              <a:spcBef>
                <a:spcPct val="20000"/>
              </a:spcBef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95000"/>
              </a:lnSpc>
              <a:spcBef>
                <a:spcPct val="20000"/>
              </a:spcBef>
            </a:pP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LC.BRev.FY97">
  <a:themeElements>
    <a:clrScheme name="">
      <a:dk1>
        <a:srgbClr val="000000"/>
      </a:dk1>
      <a:lt1>
        <a:srgbClr val="FFFFFF"/>
      </a:lt1>
      <a:dk2>
        <a:srgbClr val="006B61"/>
      </a:dk2>
      <a:lt2>
        <a:srgbClr val="C0C0C0"/>
      </a:lt2>
      <a:accent1>
        <a:srgbClr val="FF00FF"/>
      </a:accent1>
      <a:accent2>
        <a:srgbClr val="00C0C0"/>
      </a:accent2>
      <a:accent3>
        <a:srgbClr val="FFFFFF"/>
      </a:accent3>
      <a:accent4>
        <a:srgbClr val="000000"/>
      </a:accent4>
      <a:accent5>
        <a:srgbClr val="FFAAFF"/>
      </a:accent5>
      <a:accent6>
        <a:srgbClr val="00AEAE"/>
      </a:accent6>
      <a:hlink>
        <a:srgbClr val="00C000"/>
      </a:hlink>
      <a:folHlink>
        <a:srgbClr val="800080"/>
      </a:folHlink>
    </a:clrScheme>
    <a:fontScheme name="LC.BRev.FY97">
      <a:majorFont>
        <a:latin typeface="Tahom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LC.BRev.FY9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C.BRev.FY97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C.BRev.FY97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C.BRev.FY97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C.BRev.FY97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C.BRev.FY97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C.BRev.FY97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Porky:Words:ASCI:PSE:Budgets FY97:LC.BRev.FY97</Template>
  <TotalTime>146482088</TotalTime>
  <Pages>3</Pages>
  <Words>812</Words>
  <Application>Microsoft Office PowerPoint</Application>
  <PresentationFormat>On-screen Show (4:3)</PresentationFormat>
  <Paragraphs>162</Paragraphs>
  <Slides>20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20</vt:i4>
      </vt:variant>
    </vt:vector>
  </HeadingPairs>
  <TitlesOfParts>
    <vt:vector size="30" baseType="lpstr">
      <vt:lpstr>Arial</vt:lpstr>
      <vt:lpstr>Monotype Sorts</vt:lpstr>
      <vt:lpstr>Symbol</vt:lpstr>
      <vt:lpstr>Tahoma</vt:lpstr>
      <vt:lpstr>Times New Roman</vt:lpstr>
      <vt:lpstr>Wingdings</vt:lpstr>
      <vt:lpstr>LC.BRev.FY97</vt:lpstr>
      <vt:lpstr>Document</vt:lpstr>
      <vt:lpstr>VISIO</vt:lpstr>
      <vt:lpstr>Visio</vt:lpstr>
      <vt:lpstr>Data Mining: Data</vt:lpstr>
      <vt:lpstr>Outline</vt:lpstr>
      <vt:lpstr>What is Data?</vt:lpstr>
      <vt:lpstr>A More Complete View of Data</vt:lpstr>
      <vt:lpstr>Types of Attributes </vt:lpstr>
      <vt:lpstr>Properties of Attribute Values </vt:lpstr>
      <vt:lpstr>Discrete and Continuous Attributes </vt:lpstr>
      <vt:lpstr>Types of data sets </vt:lpstr>
      <vt:lpstr>Important Characteristics of Data</vt:lpstr>
      <vt:lpstr>Record Data </vt:lpstr>
      <vt:lpstr>Data Matrix </vt:lpstr>
      <vt:lpstr>Document Data</vt:lpstr>
      <vt:lpstr>Transaction Data</vt:lpstr>
      <vt:lpstr>Graph Data </vt:lpstr>
      <vt:lpstr>Data Quality </vt:lpstr>
      <vt:lpstr>Data Quality …</vt:lpstr>
      <vt:lpstr>Noise</vt:lpstr>
      <vt:lpstr>Outliers</vt:lpstr>
      <vt:lpstr>Missing Values</vt:lpstr>
      <vt:lpstr>Duplicate Data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Steven F. Ashby Center for Applied Scientific Computing  Month DD, 1997</dc:title>
  <dc:creator>Computations</dc:creator>
  <cp:lastModifiedBy>Maher</cp:lastModifiedBy>
  <cp:revision>587</cp:revision>
  <cp:lastPrinted>2019-08-22T18:06:35Z</cp:lastPrinted>
  <dcterms:created xsi:type="dcterms:W3CDTF">1998-03-18T13:44:31Z</dcterms:created>
  <dcterms:modified xsi:type="dcterms:W3CDTF">2024-11-01T21:56:08Z</dcterms:modified>
</cp:coreProperties>
</file>