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6" r:id="rId6"/>
    <p:sldId id="267" r:id="rId7"/>
    <p:sldId id="268" r:id="rId8"/>
    <p:sldId id="269" r:id="rId9"/>
    <p:sldId id="270" r:id="rId10"/>
    <p:sldId id="273" r:id="rId11"/>
    <p:sldId id="274" r:id="rId12"/>
    <p:sldId id="275" r:id="rId13"/>
    <p:sldId id="293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AF889-3437-41E0-B206-8498592560B1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B6125-05D1-4EB8-B8CB-A8038CB5F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7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1963" y="720725"/>
            <a:ext cx="6397625" cy="3598863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8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1963" y="720725"/>
            <a:ext cx="6397625" cy="3598863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7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1963" y="720725"/>
            <a:ext cx="6397625" cy="3598863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3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1963" y="720725"/>
            <a:ext cx="6397625" cy="3598863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62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1963" y="720725"/>
            <a:ext cx="6397625" cy="3598863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90" y="4559248"/>
            <a:ext cx="5365820" cy="43212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17" tIns="47507" rIns="95017" bIns="4750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0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393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054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2413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8251" y="152400"/>
            <a:ext cx="27813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52400"/>
            <a:ext cx="8147051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3656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1040533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409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634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14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787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143000"/>
            <a:ext cx="5444067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599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757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334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1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51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152400"/>
            <a:ext cx="1104053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8218" y="1143000"/>
            <a:ext cx="1109133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 Third Level</a:t>
            </a:r>
          </a:p>
        </p:txBody>
      </p:sp>
      <p:grpSp>
        <p:nvGrpSpPr>
          <p:cNvPr id="1028" name="Group 16"/>
          <p:cNvGrpSpPr>
            <a:grpSpLocks/>
          </p:cNvGrpSpPr>
          <p:nvPr userDrawn="1"/>
        </p:nvGrpSpPr>
        <p:grpSpPr bwMode="auto">
          <a:xfrm>
            <a:off x="406400" y="838200"/>
            <a:ext cx="11379200" cy="152400"/>
            <a:chOff x="264" y="788"/>
            <a:chExt cx="5232" cy="124"/>
          </a:xfrm>
        </p:grpSpPr>
        <p:sp>
          <p:nvSpPr>
            <p:cNvPr id="1030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031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</p:grpSp>
      <p:sp>
        <p:nvSpPr>
          <p:cNvPr id="1029" name="Text Box 10"/>
          <p:cNvSpPr txBox="1">
            <a:spLocks noChangeArrowheads="1"/>
          </p:cNvSpPr>
          <p:nvPr userDrawn="1"/>
        </p:nvSpPr>
        <p:spPr bwMode="auto">
          <a:xfrm>
            <a:off x="609600" y="6400801"/>
            <a:ext cx="1625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01/27/2020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11273225" y="6400801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20C2B3EF-A58E-4072-B0B8-DA68EAC103CC}" type="slidenum">
              <a:rPr lang="en-US" sz="1400" b="1">
                <a:solidFill>
                  <a:srgbClr val="000000"/>
                </a:solidFill>
              </a:rPr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3352800" y="6334780"/>
            <a:ext cx="497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</a:rPr>
              <a:t>Introduction to Data Mining, 2nd Edition   Tan, Steinbach, </a:t>
            </a:r>
            <a:r>
              <a:rPr lang="en-US" sz="1400" b="1" dirty="0" err="1">
                <a:solidFill>
                  <a:srgbClr val="000000"/>
                </a:solidFill>
              </a:rPr>
              <a:t>Karpatne</a:t>
            </a:r>
            <a:r>
              <a:rPr lang="en-US" sz="1400" b="1" dirty="0">
                <a:solidFill>
                  <a:srgbClr val="000000"/>
                </a:solidFill>
              </a:rPr>
              <a:t>, Kumar</a:t>
            </a:r>
          </a:p>
        </p:txBody>
      </p:sp>
    </p:spTree>
    <p:extLst>
      <p:ext uri="{BB962C8B-B14F-4D97-AF65-F5344CB8AC3E}">
        <p14:creationId xmlns:p14="http://schemas.microsoft.com/office/powerpoint/2010/main" val="355162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/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5000"/>
        <a:buFont typeface="Monotype Sorts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and Dissimilarity Measures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Similarity measure</a:t>
            </a:r>
          </a:p>
          <a:p>
            <a:pPr lvl="1"/>
            <a:r>
              <a:rPr lang="en-US" dirty="0"/>
              <a:t>Numerical measure of how alike two data objects are.</a:t>
            </a:r>
          </a:p>
          <a:p>
            <a:pPr lvl="1"/>
            <a:r>
              <a:rPr lang="en-US" dirty="0" smtClean="0"/>
              <a:t>Often </a:t>
            </a:r>
            <a:r>
              <a:rPr lang="en-US" dirty="0"/>
              <a:t>falls in the range [0,1</a:t>
            </a:r>
            <a:r>
              <a:rPr lang="en-US" dirty="0" smtClean="0"/>
              <a:t>]</a:t>
            </a:r>
            <a:endParaRPr lang="ar-JO" dirty="0" smtClean="0"/>
          </a:p>
          <a:p>
            <a:pPr lvl="1"/>
            <a:endParaRPr lang="ar-JO" dirty="0"/>
          </a:p>
          <a:p>
            <a:pPr lvl="1"/>
            <a:endParaRPr lang="en-US" dirty="0"/>
          </a:p>
          <a:p>
            <a:r>
              <a:rPr lang="en-US" dirty="0"/>
              <a:t>Dissimilarity measure</a:t>
            </a:r>
          </a:p>
          <a:p>
            <a:pPr lvl="1"/>
            <a:r>
              <a:rPr lang="en-US" dirty="0"/>
              <a:t>Numerical measure of how different two data objects are </a:t>
            </a:r>
          </a:p>
          <a:p>
            <a:pPr lvl="1"/>
            <a:r>
              <a:rPr lang="en-US" dirty="0" smtClean="0"/>
              <a:t>Minimum </a:t>
            </a:r>
            <a:r>
              <a:rPr lang="en-US" dirty="0"/>
              <a:t>dissimilarity is often 0</a:t>
            </a:r>
          </a:p>
          <a:p>
            <a:pPr lvl="1"/>
            <a:r>
              <a:rPr lang="en-US" dirty="0"/>
              <a:t>Upper limit </a:t>
            </a:r>
            <a:r>
              <a:rPr lang="en-US" dirty="0" smtClean="0"/>
              <a:t>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sz="2800" dirty="0"/>
              <a:t>Visually Evaluating Correlation</a:t>
            </a:r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1752601" y="990600"/>
          <a:ext cx="5915025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Bitmap Image" r:id="rId3" imgW="7542857" imgH="7228571" progId="Paint.Picture">
                  <p:embed/>
                </p:oleObj>
              </mc:Choice>
              <mc:Fallback>
                <p:oleObj name="Bitmap Image" r:id="rId3" imgW="7542857" imgH="722857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243" t="1854" r="5334" b="10373"/>
                      <a:stretch>
                        <a:fillRect/>
                      </a:stretch>
                    </p:blipFill>
                    <p:spPr bwMode="auto">
                      <a:xfrm>
                        <a:off x="1752601" y="990600"/>
                        <a:ext cx="5915025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8153400" y="2971800"/>
            <a:ext cx="2286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Scatter plots showing the </a:t>
            </a:r>
            <a:r>
              <a:rPr lang="en-US" sz="2200" dirty="0" smtClean="0">
                <a:solidFill>
                  <a:srgbClr val="000000"/>
                </a:solidFill>
              </a:rPr>
              <a:t>correlation </a:t>
            </a:r>
            <a:r>
              <a:rPr lang="en-US" sz="2200" dirty="0">
                <a:solidFill>
                  <a:srgbClr val="000000"/>
                </a:solidFill>
              </a:rPr>
              <a:t>from –1 to 1.</a:t>
            </a:r>
          </a:p>
        </p:txBody>
      </p:sp>
      <p:grpSp>
        <p:nvGrpSpPr>
          <p:cNvPr id="77829" name="Group 5"/>
          <p:cNvGrpSpPr>
            <a:grpSpLocks/>
          </p:cNvGrpSpPr>
          <p:nvPr/>
        </p:nvGrpSpPr>
        <p:grpSpPr bwMode="auto">
          <a:xfrm>
            <a:off x="1828800" y="838200"/>
            <a:ext cx="8534400" cy="152400"/>
            <a:chOff x="264" y="788"/>
            <a:chExt cx="5232" cy="124"/>
          </a:xfrm>
        </p:grpSpPr>
        <p:sp>
          <p:nvSpPr>
            <p:cNvPr id="77830" name="Rectangle 6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7831" name="Rectangle 7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74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Preprocessing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Aggregation</a:t>
            </a:r>
          </a:p>
          <a:p>
            <a:pPr>
              <a:lnSpc>
                <a:spcPct val="120000"/>
              </a:lnSpc>
            </a:pPr>
            <a:r>
              <a:rPr lang="en-US" dirty="0"/>
              <a:t>Sampling</a:t>
            </a:r>
          </a:p>
          <a:p>
            <a:pPr>
              <a:lnSpc>
                <a:spcPct val="120000"/>
              </a:lnSpc>
            </a:pPr>
            <a:r>
              <a:rPr lang="en-US" dirty="0"/>
              <a:t>Dimensionality Reduction</a:t>
            </a:r>
          </a:p>
          <a:p>
            <a:pPr>
              <a:lnSpc>
                <a:spcPct val="120000"/>
              </a:lnSpc>
            </a:pPr>
            <a:r>
              <a:rPr lang="en-US" dirty="0"/>
              <a:t>Feature subset selection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Discretization </a:t>
            </a:r>
            <a:r>
              <a:rPr lang="en-US" dirty="0"/>
              <a:t>and </a:t>
            </a:r>
            <a:r>
              <a:rPr lang="en-US" dirty="0" err="1" smtClean="0"/>
              <a:t>Binarization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/>
              <a:t>Attribute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874951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Combining two or more attributes (or objects) into a single attribute (or object)</a:t>
            </a:r>
          </a:p>
          <a:p>
            <a:endParaRPr lang="en-US" dirty="0"/>
          </a:p>
          <a:p>
            <a:r>
              <a:rPr lang="en-US" dirty="0"/>
              <a:t>Purpose</a:t>
            </a:r>
          </a:p>
          <a:p>
            <a:pPr lvl="1"/>
            <a:r>
              <a:rPr lang="en-US" dirty="0"/>
              <a:t>Data reduction</a:t>
            </a:r>
          </a:p>
          <a:p>
            <a:pPr lvl="1"/>
            <a:r>
              <a:rPr lang="en-US" dirty="0" smtClean="0"/>
              <a:t>Change </a:t>
            </a:r>
            <a:r>
              <a:rPr lang="en-US" dirty="0"/>
              <a:t>of scale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“stable” </a:t>
            </a:r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36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585200" cy="685800"/>
          </a:xfrm>
        </p:spPr>
        <p:txBody>
          <a:bodyPr/>
          <a:lstStyle/>
          <a:p>
            <a:r>
              <a:rPr lang="en-US"/>
              <a:t>Sampling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0050" y="990600"/>
            <a:ext cx="8394700" cy="5029200"/>
          </a:xfrm>
          <a:noFill/>
        </p:spPr>
        <p:txBody>
          <a:bodyPr>
            <a:normAutofit/>
          </a:bodyPr>
          <a:lstStyle/>
          <a:p>
            <a:pPr marL="285750" indent="-285750" algn="just">
              <a:lnSpc>
                <a:spcPct val="95000"/>
              </a:lnSpc>
              <a:spcBef>
                <a:spcPct val="20000"/>
              </a:spcBef>
            </a:pPr>
            <a:r>
              <a:rPr lang="en-US" dirty="0">
                <a:ea typeface="MS Mincho" pitchFamily="49" charset="-128"/>
              </a:rPr>
              <a:t>Sampling is the main technique employed for data reduction.</a:t>
            </a:r>
          </a:p>
          <a:p>
            <a:pPr lvl="1" algn="just">
              <a:lnSpc>
                <a:spcPct val="95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 smtClean="0">
                <a:ea typeface="MS Mincho" pitchFamily="49" charset="-128"/>
              </a:rPr>
              <a:t> </a:t>
            </a:r>
          </a:p>
          <a:p>
            <a:pPr lvl="1" algn="just">
              <a:lnSpc>
                <a:spcPct val="9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ea typeface="MS Mincho" pitchFamily="49" charset="-128"/>
              <a:cs typeface="Times New Roman" pitchFamily="18" charset="0"/>
            </a:endParaRPr>
          </a:p>
          <a:p>
            <a:pPr lvl="1" algn="just">
              <a:lnSpc>
                <a:spcPct val="95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cs typeface="Times New Roman" pitchFamily="18" charset="0"/>
            </a:endParaRPr>
          </a:p>
          <a:p>
            <a:pPr marL="285750" indent="-285750" algn="just">
              <a:lnSpc>
                <a:spcPct val="95000"/>
              </a:lnSpc>
              <a:spcBef>
                <a:spcPct val="20000"/>
              </a:spcBef>
            </a:pPr>
            <a:r>
              <a:rPr lang="en-US" dirty="0" smtClean="0">
                <a:cs typeface="Times New Roman" pitchFamily="18" charset="0"/>
              </a:rPr>
              <a:t>Entire </a:t>
            </a:r>
            <a:r>
              <a:rPr lang="en-US" dirty="0">
                <a:cs typeface="Times New Roman" pitchFamily="18" charset="0"/>
              </a:rPr>
              <a:t>set of data </a:t>
            </a:r>
            <a:r>
              <a:rPr lang="en-US" dirty="0" smtClean="0">
                <a:cs typeface="Times New Roman" pitchFamily="18" charset="0"/>
              </a:rPr>
              <a:t>is </a:t>
            </a:r>
            <a:r>
              <a:rPr lang="en-US" dirty="0">
                <a:cs typeface="Times New Roman" pitchFamily="18" charset="0"/>
              </a:rPr>
              <a:t>too expensive or time consuming.</a:t>
            </a:r>
          </a:p>
          <a:p>
            <a:pPr marL="285750" indent="-285750" algn="just">
              <a:lnSpc>
                <a:spcPct val="95000"/>
              </a:lnSpc>
              <a:spcBef>
                <a:spcPct val="20000"/>
              </a:spcBef>
              <a:buNone/>
            </a:pPr>
            <a:r>
              <a:rPr lang="en-US" sz="2400" dirty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48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585200" cy="685800"/>
          </a:xfrm>
        </p:spPr>
        <p:txBody>
          <a:bodyPr/>
          <a:lstStyle/>
          <a:p>
            <a:r>
              <a:rPr lang="en-US"/>
              <a:t>Sample Size</a:t>
            </a:r>
          </a:p>
        </p:txBody>
      </p:sp>
      <p:sp>
        <p:nvSpPr>
          <p:cNvPr id="3686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670050" y="990600"/>
            <a:ext cx="8394700" cy="5029200"/>
          </a:xfrm>
          <a:noFill/>
        </p:spPr>
        <p:txBody>
          <a:bodyPr/>
          <a:lstStyle/>
          <a:p>
            <a:pPr marL="285750" indent="-285750" algn="just">
              <a:lnSpc>
                <a:spcPct val="95000"/>
              </a:lnSpc>
              <a:spcBef>
                <a:spcPct val="20000"/>
              </a:spcBef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95000"/>
              </a:lnSpc>
              <a:spcBef>
                <a:spcPct val="20000"/>
              </a:spcBef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6868" name="Picture 20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6" r="12498"/>
          <a:stretch>
            <a:fillRect/>
          </a:stretch>
        </p:blipFill>
        <p:spPr bwMode="auto">
          <a:xfrm>
            <a:off x="1576388" y="1844676"/>
            <a:ext cx="3198812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20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6" t="13811" r="14642" b="10954"/>
          <a:stretch>
            <a:fillRect/>
          </a:stretch>
        </p:blipFill>
        <p:spPr bwMode="auto">
          <a:xfrm>
            <a:off x="4572001" y="2206625"/>
            <a:ext cx="3198813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205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6" r="13213"/>
          <a:stretch>
            <a:fillRect/>
          </a:stretch>
        </p:blipFill>
        <p:spPr bwMode="auto">
          <a:xfrm>
            <a:off x="7467601" y="1828800"/>
            <a:ext cx="3198813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 Box 2055"/>
          <p:cNvSpPr txBox="1">
            <a:spLocks noChangeArrowheads="1"/>
          </p:cNvSpPr>
          <p:nvPr/>
        </p:nvSpPr>
        <p:spPr bwMode="auto">
          <a:xfrm>
            <a:off x="2438400" y="4495800"/>
            <a:ext cx="807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8000 points		         2000 Points			500 Points</a:t>
            </a:r>
          </a:p>
        </p:txBody>
      </p:sp>
    </p:spTree>
    <p:extLst>
      <p:ext uri="{BB962C8B-B14F-4D97-AF65-F5344CB8AC3E}">
        <p14:creationId xmlns:p14="http://schemas.microsoft.com/office/powerpoint/2010/main" val="167930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Sampling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0" y="1143000"/>
            <a:ext cx="8580437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Simple Random Sampling</a:t>
            </a:r>
          </a:p>
          <a:p>
            <a:pPr marL="749300" lvl="1">
              <a:lnSpc>
                <a:spcPct val="90000"/>
              </a:lnSpc>
            </a:pPr>
            <a:r>
              <a:rPr lang="en-US" dirty="0" smtClean="0"/>
              <a:t>There is an equal probability of selecting any particular item</a:t>
            </a:r>
          </a:p>
          <a:p>
            <a:pPr marL="749300" lvl="1">
              <a:lnSpc>
                <a:spcPct val="90000"/>
              </a:lnSpc>
            </a:pPr>
            <a:r>
              <a:rPr lang="en-US" dirty="0" smtClean="0"/>
              <a:t>Sampling </a:t>
            </a:r>
            <a:r>
              <a:rPr lang="en-US" dirty="0"/>
              <a:t>without replacement</a:t>
            </a:r>
          </a:p>
          <a:p>
            <a:pPr marL="749300" lvl="1">
              <a:lnSpc>
                <a:spcPct val="90000"/>
              </a:lnSpc>
            </a:pPr>
            <a:r>
              <a:rPr lang="en-US" dirty="0" smtClean="0"/>
              <a:t>Sampling </a:t>
            </a:r>
            <a:r>
              <a:rPr lang="en-US" dirty="0"/>
              <a:t>with </a:t>
            </a:r>
            <a:r>
              <a:rPr lang="en-US" dirty="0" smtClean="0"/>
              <a:t>replacement</a:t>
            </a:r>
          </a:p>
          <a:p>
            <a:pPr marL="749300" lvl="1">
              <a:lnSpc>
                <a:spcPct val="90000"/>
              </a:lnSpc>
            </a:pPr>
            <a:endParaRPr lang="en-US" dirty="0"/>
          </a:p>
          <a:p>
            <a:pPr marL="749300"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Stratified </a:t>
            </a:r>
            <a:r>
              <a:rPr lang="en-US" dirty="0"/>
              <a:t>sampling</a:t>
            </a:r>
          </a:p>
          <a:p>
            <a:pPr marL="749300" lvl="1">
              <a:lnSpc>
                <a:spcPct val="90000"/>
              </a:lnSpc>
            </a:pPr>
            <a:r>
              <a:rPr lang="en-US" dirty="0"/>
              <a:t>Split the data into several partitions; then draw random samples from each partition</a:t>
            </a:r>
          </a:p>
        </p:txBody>
      </p:sp>
    </p:spTree>
    <p:extLst>
      <p:ext uri="{BB962C8B-B14F-4D97-AF65-F5344CB8AC3E}">
        <p14:creationId xmlns:p14="http://schemas.microsoft.com/office/powerpoint/2010/main" val="3746383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Curse of Dimensionality</a:t>
            </a:r>
          </a:p>
        </p:txBody>
      </p:sp>
      <p:sp>
        <p:nvSpPr>
          <p:cNvPr id="39939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143000"/>
            <a:ext cx="4083050" cy="51816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Definitions of density and distance between points, which are critical for clustering and outlier detection, become less meaningful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241675" y="34290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241675" y="5984875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</a:endParaRPr>
          </a:p>
        </p:txBody>
      </p:sp>
      <p:pic>
        <p:nvPicPr>
          <p:cNvPr id="39942" name="Picture 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2" r="8356"/>
          <a:stretch>
            <a:fillRect/>
          </a:stretch>
        </p:blipFill>
        <p:spPr>
          <a:xfrm>
            <a:off x="5638800" y="1066800"/>
            <a:ext cx="5029200" cy="3963988"/>
          </a:xfrm>
          <a:noFill/>
        </p:spPr>
      </p:pic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5257800" y="5105401"/>
            <a:ext cx="53340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" indent="-1143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Randomly generate 500 points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Compute difference between max and min distance between any pair of points</a:t>
            </a:r>
          </a:p>
        </p:txBody>
      </p:sp>
    </p:spTree>
    <p:extLst>
      <p:ext uri="{BB962C8B-B14F-4D97-AF65-F5344CB8AC3E}">
        <p14:creationId xmlns:p14="http://schemas.microsoft.com/office/powerpoint/2010/main" val="937287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Dimensionality Reduction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Purpose:</a:t>
            </a:r>
          </a:p>
          <a:p>
            <a:pPr lvl="1">
              <a:lnSpc>
                <a:spcPct val="90000"/>
              </a:lnSpc>
            </a:pPr>
            <a:r>
              <a:rPr lang="en-US"/>
              <a:t>Avoid curse of dimensionality</a:t>
            </a:r>
          </a:p>
          <a:p>
            <a:pPr lvl="1">
              <a:lnSpc>
                <a:spcPct val="90000"/>
              </a:lnSpc>
            </a:pPr>
            <a:r>
              <a:rPr lang="en-US"/>
              <a:t>Reduce amount of time and memory required by data mining algorithms</a:t>
            </a:r>
          </a:p>
          <a:p>
            <a:pPr lvl="1">
              <a:lnSpc>
                <a:spcPct val="90000"/>
              </a:lnSpc>
            </a:pPr>
            <a:r>
              <a:rPr lang="en-US"/>
              <a:t>Allow data to be more easily visualized</a:t>
            </a:r>
          </a:p>
          <a:p>
            <a:pPr lvl="1">
              <a:lnSpc>
                <a:spcPct val="90000"/>
              </a:lnSpc>
            </a:pPr>
            <a:r>
              <a:rPr lang="en-US"/>
              <a:t>May help to eliminate irrelevant features or reduce noise</a:t>
            </a:r>
          </a:p>
          <a:p>
            <a:pPr lvl="4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Techniques</a:t>
            </a:r>
          </a:p>
          <a:p>
            <a:pPr lvl="1">
              <a:lnSpc>
                <a:spcPct val="90000"/>
              </a:lnSpc>
            </a:pPr>
            <a:r>
              <a:rPr lang="en-US"/>
              <a:t>Principal Components Analysis (PCA)</a:t>
            </a:r>
          </a:p>
          <a:p>
            <a:pPr lvl="1">
              <a:lnSpc>
                <a:spcPct val="90000"/>
              </a:lnSpc>
            </a:pPr>
            <a:r>
              <a:rPr lang="en-US"/>
              <a:t>Singular Value Decomposition</a:t>
            </a:r>
          </a:p>
          <a:p>
            <a:pPr lvl="1">
              <a:lnSpc>
                <a:spcPct val="90000"/>
              </a:lnSpc>
            </a:pPr>
            <a:r>
              <a:rPr lang="en-US"/>
              <a:t>Others: supervised and non-linear techniques</a:t>
            </a:r>
          </a:p>
        </p:txBody>
      </p:sp>
    </p:spTree>
    <p:extLst>
      <p:ext uri="{BB962C8B-B14F-4D97-AF65-F5344CB8AC3E}">
        <p14:creationId xmlns:p14="http://schemas.microsoft.com/office/powerpoint/2010/main" val="32533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Dimensionality Reduction: PCA</a:t>
            </a:r>
          </a:p>
        </p:txBody>
      </p:sp>
      <p:sp>
        <p:nvSpPr>
          <p:cNvPr id="41987" name="Rectangle 105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Goal is to find a projection that captures the largest  amount of variation in data</a:t>
            </a:r>
          </a:p>
          <a:p>
            <a:endParaRPr lang="en-US"/>
          </a:p>
        </p:txBody>
      </p:sp>
      <p:grpSp>
        <p:nvGrpSpPr>
          <p:cNvPr id="41988" name="Group 1088"/>
          <p:cNvGrpSpPr>
            <a:grpSpLocks/>
          </p:cNvGrpSpPr>
          <p:nvPr/>
        </p:nvGrpSpPr>
        <p:grpSpPr bwMode="auto">
          <a:xfrm>
            <a:off x="3579814" y="2286000"/>
            <a:ext cx="3549651" cy="4053378"/>
            <a:chOff x="1497" y="1664"/>
            <a:chExt cx="2236" cy="1951"/>
          </a:xfrm>
        </p:grpSpPr>
        <p:sp>
          <p:nvSpPr>
            <p:cNvPr id="41989" name="Line 1059"/>
            <p:cNvSpPr>
              <a:spLocks noChangeShapeType="1"/>
            </p:cNvSpPr>
            <p:nvPr/>
          </p:nvSpPr>
          <p:spPr bwMode="auto">
            <a:xfrm flipV="1">
              <a:off x="1820" y="1664"/>
              <a:ext cx="0" cy="16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0" name="Line 1060"/>
            <p:cNvSpPr>
              <a:spLocks noChangeShapeType="1"/>
            </p:cNvSpPr>
            <p:nvPr/>
          </p:nvSpPr>
          <p:spPr bwMode="auto">
            <a:xfrm>
              <a:off x="1820" y="3320"/>
              <a:ext cx="17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1" name="Line 1061"/>
            <p:cNvSpPr>
              <a:spLocks noChangeShapeType="1"/>
            </p:cNvSpPr>
            <p:nvPr/>
          </p:nvSpPr>
          <p:spPr bwMode="auto">
            <a:xfrm flipV="1">
              <a:off x="1828" y="2429"/>
              <a:ext cx="1632" cy="88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2" name="Oval 1063"/>
            <p:cNvSpPr>
              <a:spLocks noChangeArrowheads="1"/>
            </p:cNvSpPr>
            <p:nvPr/>
          </p:nvSpPr>
          <p:spPr bwMode="auto">
            <a:xfrm>
              <a:off x="2164" y="2946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3" name="Oval 1064"/>
            <p:cNvSpPr>
              <a:spLocks noChangeArrowheads="1"/>
            </p:cNvSpPr>
            <p:nvPr/>
          </p:nvSpPr>
          <p:spPr bwMode="auto">
            <a:xfrm>
              <a:off x="2340" y="2805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4" name="Oval 1065"/>
            <p:cNvSpPr>
              <a:spLocks noChangeArrowheads="1"/>
            </p:cNvSpPr>
            <p:nvPr/>
          </p:nvSpPr>
          <p:spPr bwMode="auto">
            <a:xfrm>
              <a:off x="2044" y="3129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5" name="Oval 1066"/>
            <p:cNvSpPr>
              <a:spLocks noChangeArrowheads="1"/>
            </p:cNvSpPr>
            <p:nvPr/>
          </p:nvSpPr>
          <p:spPr bwMode="auto">
            <a:xfrm>
              <a:off x="2428" y="2872"/>
              <a:ext cx="47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6" name="Oval 1067"/>
            <p:cNvSpPr>
              <a:spLocks noChangeArrowheads="1"/>
            </p:cNvSpPr>
            <p:nvPr/>
          </p:nvSpPr>
          <p:spPr bwMode="auto">
            <a:xfrm>
              <a:off x="2332" y="293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7" name="Oval 1068"/>
            <p:cNvSpPr>
              <a:spLocks noChangeArrowheads="1"/>
            </p:cNvSpPr>
            <p:nvPr/>
          </p:nvSpPr>
          <p:spPr bwMode="auto">
            <a:xfrm>
              <a:off x="2692" y="2930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8" name="Oval 1069"/>
            <p:cNvSpPr>
              <a:spLocks noChangeArrowheads="1"/>
            </p:cNvSpPr>
            <p:nvPr/>
          </p:nvSpPr>
          <p:spPr bwMode="auto">
            <a:xfrm>
              <a:off x="2612" y="313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1999" name="Oval 1070"/>
            <p:cNvSpPr>
              <a:spLocks noChangeArrowheads="1"/>
            </p:cNvSpPr>
            <p:nvPr/>
          </p:nvSpPr>
          <p:spPr bwMode="auto">
            <a:xfrm>
              <a:off x="2468" y="3071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0" name="Oval 1071"/>
            <p:cNvSpPr>
              <a:spLocks noChangeArrowheads="1"/>
            </p:cNvSpPr>
            <p:nvPr/>
          </p:nvSpPr>
          <p:spPr bwMode="auto">
            <a:xfrm>
              <a:off x="2588" y="2730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1" name="Oval 1072"/>
            <p:cNvSpPr>
              <a:spLocks noChangeArrowheads="1"/>
            </p:cNvSpPr>
            <p:nvPr/>
          </p:nvSpPr>
          <p:spPr bwMode="auto">
            <a:xfrm>
              <a:off x="2964" y="2805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2" name="Oval 1073"/>
            <p:cNvSpPr>
              <a:spLocks noChangeArrowheads="1"/>
            </p:cNvSpPr>
            <p:nvPr/>
          </p:nvSpPr>
          <p:spPr bwMode="auto">
            <a:xfrm>
              <a:off x="3204" y="2480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3" name="Oval 1074"/>
            <p:cNvSpPr>
              <a:spLocks noChangeArrowheads="1"/>
            </p:cNvSpPr>
            <p:nvPr/>
          </p:nvSpPr>
          <p:spPr bwMode="auto">
            <a:xfrm>
              <a:off x="2236" y="3154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4" name="Oval 1075"/>
            <p:cNvSpPr>
              <a:spLocks noChangeArrowheads="1"/>
            </p:cNvSpPr>
            <p:nvPr/>
          </p:nvSpPr>
          <p:spPr bwMode="auto">
            <a:xfrm>
              <a:off x="2756" y="2713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5" name="Oval 1076"/>
            <p:cNvSpPr>
              <a:spLocks noChangeArrowheads="1"/>
            </p:cNvSpPr>
            <p:nvPr/>
          </p:nvSpPr>
          <p:spPr bwMode="auto">
            <a:xfrm>
              <a:off x="2932" y="2530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6" name="Oval 1077"/>
            <p:cNvSpPr>
              <a:spLocks noChangeArrowheads="1"/>
            </p:cNvSpPr>
            <p:nvPr/>
          </p:nvSpPr>
          <p:spPr bwMode="auto">
            <a:xfrm>
              <a:off x="2452" y="273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7" name="Oval 1078"/>
            <p:cNvSpPr>
              <a:spLocks noChangeArrowheads="1"/>
            </p:cNvSpPr>
            <p:nvPr/>
          </p:nvSpPr>
          <p:spPr bwMode="auto">
            <a:xfrm>
              <a:off x="2836" y="2614"/>
              <a:ext cx="47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8" name="Oval 1079"/>
            <p:cNvSpPr>
              <a:spLocks noChangeArrowheads="1"/>
            </p:cNvSpPr>
            <p:nvPr/>
          </p:nvSpPr>
          <p:spPr bwMode="auto">
            <a:xfrm>
              <a:off x="2908" y="2955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09" name="Freeform 1080"/>
            <p:cNvSpPr>
              <a:spLocks/>
            </p:cNvSpPr>
            <p:nvPr/>
          </p:nvSpPr>
          <p:spPr bwMode="auto">
            <a:xfrm>
              <a:off x="1928" y="2409"/>
              <a:ext cx="1457" cy="1006"/>
            </a:xfrm>
            <a:custGeom>
              <a:avLst/>
              <a:gdLst>
                <a:gd name="T0" fmla="*/ 4 w 1457"/>
                <a:gd name="T1" fmla="*/ 1002 h 968"/>
                <a:gd name="T2" fmla="*/ 212 w 1457"/>
                <a:gd name="T3" fmla="*/ 488 h 968"/>
                <a:gd name="T4" fmla="*/ 716 w 1457"/>
                <a:gd name="T5" fmla="*/ 166 h 968"/>
                <a:gd name="T6" fmla="*/ 1356 w 1457"/>
                <a:gd name="T7" fmla="*/ 26 h 968"/>
                <a:gd name="T8" fmla="*/ 1324 w 1457"/>
                <a:gd name="T9" fmla="*/ 318 h 968"/>
                <a:gd name="T10" fmla="*/ 940 w 1457"/>
                <a:gd name="T11" fmla="*/ 882 h 968"/>
                <a:gd name="T12" fmla="*/ 188 w 1457"/>
                <a:gd name="T13" fmla="*/ 1194 h 968"/>
                <a:gd name="T14" fmla="*/ 4 w 1457"/>
                <a:gd name="T15" fmla="*/ 1002 h 9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57"/>
                <a:gd name="T25" fmla="*/ 0 h 968"/>
                <a:gd name="T26" fmla="*/ 1457 w 1457"/>
                <a:gd name="T27" fmla="*/ 968 h 96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57" h="968">
                  <a:moveTo>
                    <a:pt x="4" y="796"/>
                  </a:moveTo>
                  <a:cubicBezTo>
                    <a:pt x="8" y="703"/>
                    <a:pt x="93" y="499"/>
                    <a:pt x="212" y="388"/>
                  </a:cubicBezTo>
                  <a:cubicBezTo>
                    <a:pt x="331" y="277"/>
                    <a:pt x="525" y="193"/>
                    <a:pt x="716" y="132"/>
                  </a:cubicBezTo>
                  <a:cubicBezTo>
                    <a:pt x="907" y="71"/>
                    <a:pt x="1255" y="0"/>
                    <a:pt x="1356" y="20"/>
                  </a:cubicBezTo>
                  <a:cubicBezTo>
                    <a:pt x="1457" y="40"/>
                    <a:pt x="1393" y="139"/>
                    <a:pt x="1324" y="252"/>
                  </a:cubicBezTo>
                  <a:cubicBezTo>
                    <a:pt x="1255" y="365"/>
                    <a:pt x="1129" y="584"/>
                    <a:pt x="940" y="700"/>
                  </a:cubicBezTo>
                  <a:cubicBezTo>
                    <a:pt x="751" y="816"/>
                    <a:pt x="344" y="928"/>
                    <a:pt x="188" y="948"/>
                  </a:cubicBezTo>
                  <a:cubicBezTo>
                    <a:pt x="32" y="968"/>
                    <a:pt x="0" y="889"/>
                    <a:pt x="4" y="796"/>
                  </a:cubicBez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10" name="Oval 1081"/>
            <p:cNvSpPr>
              <a:spLocks noChangeArrowheads="1"/>
            </p:cNvSpPr>
            <p:nvPr/>
          </p:nvSpPr>
          <p:spPr bwMode="auto">
            <a:xfrm>
              <a:off x="2124" y="3271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42011" name="Text Box 1085"/>
            <p:cNvSpPr txBox="1">
              <a:spLocks noChangeArrowheads="1"/>
            </p:cNvSpPr>
            <p:nvPr/>
          </p:nvSpPr>
          <p:spPr bwMode="auto">
            <a:xfrm>
              <a:off x="1497" y="1665"/>
              <a:ext cx="27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0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sz="2400" b="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2012" name="Text Box 1086"/>
            <p:cNvSpPr txBox="1">
              <a:spLocks noChangeArrowheads="1"/>
            </p:cNvSpPr>
            <p:nvPr/>
          </p:nvSpPr>
          <p:spPr bwMode="auto">
            <a:xfrm>
              <a:off x="3455" y="3393"/>
              <a:ext cx="27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0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sz="2400" b="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2013" name="Text Box 1087"/>
            <p:cNvSpPr txBox="1">
              <a:spLocks noChangeArrowheads="1"/>
            </p:cNvSpPr>
            <p:nvPr/>
          </p:nvSpPr>
          <p:spPr bwMode="auto">
            <a:xfrm>
              <a:off x="3503" y="2241"/>
              <a:ext cx="202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0">
                  <a:solidFill>
                    <a:srgbClr val="000000"/>
                  </a:solidFill>
                  <a:latin typeface="Times New Roman" pitchFamily="18" charset="0"/>
                </a:rPr>
                <a:t>e</a:t>
              </a:r>
              <a:endParaRPr lang="en-US" sz="2400" b="0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586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 Subset Selection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Another way to reduce dimensionality of data</a:t>
            </a:r>
          </a:p>
          <a:p>
            <a:pPr>
              <a:lnSpc>
                <a:spcPct val="90000"/>
              </a:lnSpc>
            </a:pPr>
            <a:r>
              <a:rPr lang="en-US" dirty="0"/>
              <a:t>Redundant features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Duplicate much or all of the information contained in one or more other attributes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Irrelevant </a:t>
            </a:r>
            <a:r>
              <a:rPr lang="en-US" dirty="0"/>
              <a:t>features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Contain no information that is useful for the data mining task at hand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Many </a:t>
            </a:r>
            <a:r>
              <a:rPr lang="en-US" dirty="0"/>
              <a:t>techniques developed, especially for classification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200400" y="36576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241675" y="5984875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Similarity/Dissimilarity for Simple Attributes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752600" y="1143001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0" dirty="0">
                <a:solidFill>
                  <a:srgbClr val="000000"/>
                </a:solidFill>
              </a:rPr>
              <a:t>The following table shows the similarity and dissimilarity between two objects, </a:t>
            </a:r>
            <a:r>
              <a:rPr lang="en-US" sz="24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0" dirty="0">
                <a:solidFill>
                  <a:srgbClr val="000000"/>
                </a:solidFill>
              </a:rPr>
              <a:t> and </a:t>
            </a:r>
            <a:r>
              <a:rPr lang="en-US" sz="2400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y,</a:t>
            </a:r>
            <a:r>
              <a:rPr lang="en-US" sz="2400" b="0" dirty="0">
                <a:solidFill>
                  <a:srgbClr val="000000"/>
                </a:solidFill>
              </a:rPr>
              <a:t> with respect to a single, simple attribute.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2750"/>
            <a:ext cx="9144000" cy="274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61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Discretization and </a:t>
            </a:r>
            <a:r>
              <a:rPr lang="en-US" dirty="0" err="1"/>
              <a:t>Binarization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6600"/>
                </a:solidFill>
              </a:rPr>
              <a:t>Discretization</a:t>
            </a:r>
            <a:r>
              <a:rPr lang="en-US" dirty="0"/>
              <a:t> is the process of converting a continuous attribute into an ordinal </a:t>
            </a:r>
            <a:r>
              <a:rPr lang="en-US" dirty="0" smtClean="0"/>
              <a:t>attribute</a:t>
            </a:r>
          </a:p>
          <a:p>
            <a:endParaRPr lang="en-US" dirty="0" smtClean="0"/>
          </a:p>
          <a:p>
            <a:r>
              <a:rPr lang="en-US" sz="2800" dirty="0" err="1" smtClean="0">
                <a:solidFill>
                  <a:srgbClr val="996600"/>
                </a:solidFill>
              </a:rPr>
              <a:t>Binarization</a:t>
            </a:r>
            <a:r>
              <a:rPr lang="en-US" sz="2800" dirty="0" smtClean="0"/>
              <a:t> </a:t>
            </a:r>
            <a:r>
              <a:rPr lang="en-US" sz="2800" dirty="0"/>
              <a:t>maps a continuous or categorical attribute into one or more binary variables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5215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Transformation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5163" y="1066800"/>
            <a:ext cx="83185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CC6600"/>
                </a:solidFill>
              </a:rPr>
              <a:t>attribute transform</a:t>
            </a:r>
            <a:r>
              <a:rPr lang="en-US" dirty="0"/>
              <a:t> is a function that maps the entire set of values of a given attribute to a new set of replacement values such that each old value can be identified with one of the new values</a:t>
            </a:r>
          </a:p>
          <a:p>
            <a:pPr lvl="1"/>
            <a:r>
              <a:rPr lang="en-US" sz="2600" dirty="0"/>
              <a:t>Simple functions: x</a:t>
            </a:r>
            <a:r>
              <a:rPr lang="en-US" sz="2600" baseline="30000" dirty="0"/>
              <a:t>k</a:t>
            </a:r>
            <a:r>
              <a:rPr lang="en-US" sz="2600" dirty="0"/>
              <a:t>, log(x), e</a:t>
            </a:r>
            <a:r>
              <a:rPr lang="en-US" sz="2600" baseline="30000" dirty="0"/>
              <a:t>x</a:t>
            </a:r>
            <a:r>
              <a:rPr lang="en-US" sz="2600" dirty="0"/>
              <a:t>, |x|</a:t>
            </a:r>
          </a:p>
          <a:p>
            <a:pPr lvl="1"/>
            <a:r>
              <a:rPr lang="en-US" sz="2600" dirty="0">
                <a:solidFill>
                  <a:srgbClr val="CC6600"/>
                </a:solidFill>
              </a:rPr>
              <a:t>Normalization</a:t>
            </a:r>
          </a:p>
          <a:p>
            <a:pPr marL="1257300" lvl="2" indent="-279400"/>
            <a:r>
              <a:rPr lang="en-US" sz="2400" dirty="0"/>
              <a:t>Refers to various techniques to adjust to differences among attributes in terms of frequency of occurrence, mean, variance, range</a:t>
            </a:r>
          </a:p>
          <a:p>
            <a:pPr marL="1257300" lvl="2" indent="-279400"/>
            <a:r>
              <a:rPr lang="en-US" sz="2400" dirty="0"/>
              <a:t>Take out unwanted, common signal, e.g., seasonality  </a:t>
            </a:r>
          </a:p>
          <a:p>
            <a:pPr lvl="1"/>
            <a:r>
              <a:rPr lang="en-US" dirty="0"/>
              <a:t>In statistics, </a:t>
            </a:r>
            <a:r>
              <a:rPr lang="en-US" dirty="0">
                <a:solidFill>
                  <a:srgbClr val="CC6600"/>
                </a:solidFill>
              </a:rPr>
              <a:t>standardization</a:t>
            </a:r>
            <a:r>
              <a:rPr lang="en-US" dirty="0"/>
              <a:t> refers to subtracting off the means and dividing by the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398936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Euclidean Distance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35164" y="1143000"/>
            <a:ext cx="8351837" cy="51816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/>
              <a:t>Euclidean Distance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000" dirty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0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1800" dirty="0"/>
              <a:t>   </a:t>
            </a:r>
          </a:p>
        </p:txBody>
      </p:sp>
      <p:pic>
        <p:nvPicPr>
          <p:cNvPr id="78895" name="Picture 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759" y="2888673"/>
            <a:ext cx="400764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3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sz="2800"/>
              <a:t>Euclidean Distance</a:t>
            </a:r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752601" y="1143001"/>
          <a:ext cx="4378325" cy="319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" name="VISIO" r:id="rId3" imgW="3631692" imgH="2656332" progId="Visio.Drawing.6">
                  <p:embed/>
                </p:oleObj>
              </mc:Choice>
              <mc:Fallback>
                <p:oleObj name="VISIO" r:id="rId3" imgW="3631692" imgH="265633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1" y="1143001"/>
                        <a:ext cx="4378325" cy="319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6386514" y="1674814"/>
          <a:ext cx="3976687" cy="183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" name="Worksheet" r:id="rId5" imgW="1836725" imgH="846287" progId="Excel.Sheet.8">
                  <p:embed/>
                </p:oleObj>
              </mc:Choice>
              <mc:Fallback>
                <p:oleObj name="Worksheet" r:id="rId5" imgW="1836725" imgH="8462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4" y="1674814"/>
                        <a:ext cx="3976687" cy="183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4572000" y="5973764"/>
            <a:ext cx="28194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</a:rPr>
              <a:t>Distance Matrix</a:t>
            </a:r>
          </a:p>
        </p:txBody>
      </p:sp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2895600" y="4114800"/>
          <a:ext cx="65992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Worksheet" r:id="rId7" imgW="3055925" imgH="846287" progId="Excel.Sheet.8">
                  <p:embed/>
                </p:oleObj>
              </mc:Choice>
              <mc:Fallback>
                <p:oleObj name="Worksheet" r:id="rId7" imgW="3055925" imgH="8462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114800"/>
                        <a:ext cx="65992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4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/>
              <a:t>Common Properties of a Distance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Distances, such as the Euclidean distance, have some well known properties.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</a:pPr>
            <a:endParaRPr lang="en-US" sz="1400" dirty="0"/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Positivity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Symmetry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Triangle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Inequality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None/>
            </a:pPr>
            <a:endParaRPr lang="en-US" sz="1200" dirty="0"/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188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/>
              <a:t>Common Properties of a Similarity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Similarities, also have some well known properties.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endParaRPr lang="en-US" sz="1400" dirty="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 </a:t>
            </a:r>
            <a:r>
              <a:rPr lang="en-US" dirty="0"/>
              <a:t>(or maximum similarity) only if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</a:t>
            </a:r>
            <a:r>
              <a:rPr lang="en-US" i="1" dirty="0"/>
              <a:t>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. </a:t>
            </a:r>
            <a:br>
              <a:rPr lang="en-US" dirty="0"/>
            </a:br>
            <a:r>
              <a:rPr lang="en-US" sz="1800" dirty="0"/>
              <a:t>(does not always hold, e.g., cosine)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  for 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. (Symmetry)</a:t>
            </a:r>
            <a:br>
              <a:rPr lang="en-US" dirty="0"/>
            </a:br>
            <a:endParaRPr lang="en-US" dirty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400" dirty="0"/>
              <a:t>	where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/>
              <a:t>is the similarity between points (data objects),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/>
              <a:t>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772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/>
              <a:t>Similarity Between Binary Vectors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tabLst>
                <a:tab pos="914400" algn="l"/>
                <a:tab pos="1371600" algn="l"/>
              </a:tabLst>
            </a:pPr>
            <a:r>
              <a:rPr lang="en-US" sz="2200" dirty="0"/>
              <a:t>Common situation is that objects,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 and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/>
              <a:t>, have only binary attributes</a:t>
            </a:r>
          </a:p>
          <a:p>
            <a:pPr marL="0" indent="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endParaRPr lang="en-US" sz="2000" strike="sngStrike" dirty="0"/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endParaRPr lang="ar-JO" sz="2000" dirty="0" smtClean="0"/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endParaRPr lang="en-US" sz="2000" dirty="0"/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tabLst>
                <a:tab pos="914400" algn="l"/>
                <a:tab pos="1371600" algn="l"/>
              </a:tabLst>
            </a:pPr>
            <a:r>
              <a:rPr lang="en-US" sz="2000" dirty="0"/>
              <a:t>Simple Matching and </a:t>
            </a:r>
            <a:r>
              <a:rPr lang="en-US" sz="2000" dirty="0" err="1"/>
              <a:t>Jaccard</a:t>
            </a:r>
            <a:r>
              <a:rPr lang="en-US" sz="2000" dirty="0"/>
              <a:t> Coefficients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r>
              <a:rPr lang="en-US" sz="2000" dirty="0">
                <a:cs typeface="Times New Roman" pitchFamily="18" charset="0"/>
              </a:rPr>
              <a:t>	SMC 	=  number of matches / number of attributes 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r>
              <a:rPr lang="en-US" sz="2000" dirty="0">
                <a:cs typeface="Times New Roman" pitchFamily="18" charset="0"/>
              </a:rPr>
              <a:t>               </a:t>
            </a:r>
            <a:endParaRPr lang="ar-JO" sz="2000" dirty="0" smtClean="0">
              <a:cs typeface="Times New Roman" pitchFamily="18" charset="0"/>
            </a:endParaRP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endParaRPr lang="ar-JO" sz="2000" dirty="0">
              <a:cs typeface="Times New Roman" pitchFamily="18" charset="0"/>
            </a:endParaRP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r>
              <a:rPr lang="en-US" sz="2000" dirty="0">
                <a:cs typeface="Times New Roman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r>
              <a:rPr lang="en-US" sz="2000" dirty="0">
                <a:cs typeface="Times New Roman" pitchFamily="18" charset="0"/>
              </a:rPr>
              <a:t>	J 	= number of 11 matches / number of non-zero attributes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r>
              <a:rPr lang="en-US" sz="2000" dirty="0">
                <a:cs typeface="Times New Roman" pitchFamily="18" charset="0"/>
              </a:rPr>
              <a:t>   	</a:t>
            </a:r>
            <a:endParaRPr lang="en-US" sz="2000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/>
              <a:t>SMC versus Jaccard: Example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4" y="1143000"/>
            <a:ext cx="8275637" cy="510698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1 0 0 0 0 0 0 0 0 0    	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0 0 0 0 0 0 1 0 0 1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533400" indent="-533400">
              <a:lnSpc>
                <a:spcPct val="80000"/>
              </a:lnSpc>
              <a:spcBef>
                <a:spcPct val="20000"/>
              </a:spcBef>
              <a:buNone/>
              <a:tabLst>
                <a:tab pos="914400" algn="l"/>
                <a:tab pos="1371600" algn="l"/>
              </a:tabLs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SMC 	=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(0+7) / (2+1+0+7) = 0.7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 (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0 / (2 + 1 + 0) = 0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None/>
              <a:tabLst>
                <a:tab pos="685800" algn="l"/>
              </a:tabLst>
            </a:pPr>
            <a:endParaRPr lang="en-US" sz="220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70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dirty="0"/>
              <a:t>Cosine Similarity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spcBef>
                <a:spcPts val="400"/>
              </a:spcBef>
            </a:pPr>
            <a:r>
              <a:rPr lang="en-US" sz="2400" dirty="0">
                <a:cs typeface="Times New Roman" pitchFamily="18" charset="0"/>
              </a:rPr>
              <a:t> If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are two document vectors, then</a:t>
            </a:r>
          </a:p>
          <a:p>
            <a:pPr marL="0" indent="0" algn="just">
              <a:lnSpc>
                <a:spcPct val="90000"/>
              </a:lnSpc>
              <a:spcBef>
                <a:spcPts val="400"/>
              </a:spcBef>
              <a:buNone/>
            </a:pPr>
            <a:r>
              <a:rPr lang="en-US" sz="2400" dirty="0">
                <a:cs typeface="Times New Roman" pitchFamily="18" charset="0"/>
              </a:rPr>
              <a:t>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cos(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=  &lt;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/ ||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 ||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 </a:t>
            </a:r>
            <a:r>
              <a:rPr lang="en-US" sz="2400" dirty="0">
                <a:cs typeface="Times New Roman" pitchFamily="18" charset="0"/>
              </a:rPr>
              <a:t>, </a:t>
            </a:r>
          </a:p>
          <a:p>
            <a:pPr marL="0" indent="0" algn="just">
              <a:lnSpc>
                <a:spcPct val="90000"/>
              </a:lnSpc>
              <a:spcBef>
                <a:spcPts val="400"/>
              </a:spcBef>
              <a:buNone/>
            </a:pPr>
            <a:endParaRPr lang="ar-JO" sz="2400" dirty="0" smtClean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400"/>
              </a:spcBef>
              <a:buNone/>
            </a:pPr>
            <a:endParaRPr lang="ar-JO" sz="2400" dirty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ts val="400"/>
              </a:spcBef>
              <a:buNone/>
            </a:pPr>
            <a:r>
              <a:rPr lang="en-US" sz="2400" dirty="0" smtClean="0">
                <a:cs typeface="Times New Roman" pitchFamily="18" charset="0"/>
              </a:rPr>
              <a:t>Example</a:t>
            </a:r>
            <a:r>
              <a:rPr lang="en-US" sz="2400" dirty="0">
                <a:cs typeface="Times New Roman" pitchFamily="18" charset="0"/>
              </a:rPr>
              <a:t>: </a:t>
            </a:r>
          </a:p>
          <a:p>
            <a:pPr marL="0" indent="0" algn="just">
              <a:spcBef>
                <a:spcPct val="20000"/>
              </a:spcBef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3 2 0 5 0 0 0 2 0 0 	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0000"/>
              </a:spcBef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1 0 0 0 0 0 0 1 0 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&lt;d</a:t>
            </a:r>
            <a:r>
              <a:rPr lang="en-US" sz="18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d2&gt;</a:t>
            </a:r>
            <a:r>
              <a:rPr lang="en-US" sz="18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3*1 + 2*0 + 0*0 + 5*0 + 0*0 + 0*0 + 0*0 + 2*1 + 0*0 + 0*2 = 5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18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 = (3*3+2*2+0*0+5*5+0*0+0*0+0*0+2*2+0*0+0*0)</a:t>
            </a:r>
            <a:r>
              <a:rPr lang="en-US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(42) </a:t>
            </a:r>
            <a:r>
              <a:rPr lang="en-US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6.481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18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 = (1*1+0*0+0*0+0*0+0*0+0*0+0*0+1*1+0*0+2*2)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(6) </a:t>
            </a:r>
            <a:r>
              <a:rPr lang="en-US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2.449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= 0.3150</a:t>
            </a:r>
          </a:p>
          <a:p>
            <a:pPr marL="0" indent="0">
              <a:spcBef>
                <a:spcPct val="20000"/>
              </a:spcBef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8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624</Words>
  <Application>Microsoft Office PowerPoint</Application>
  <PresentationFormat>Widescreen</PresentationFormat>
  <Paragraphs>143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Monotype Sorts</vt:lpstr>
      <vt:lpstr>MS Mincho</vt:lpstr>
      <vt:lpstr>Tahoma</vt:lpstr>
      <vt:lpstr>Times New Roman</vt:lpstr>
      <vt:lpstr>Wingdings</vt:lpstr>
      <vt:lpstr>LC.BRev.FY97</vt:lpstr>
      <vt:lpstr>VISIO</vt:lpstr>
      <vt:lpstr>Worksheet</vt:lpstr>
      <vt:lpstr>Bitmap Image</vt:lpstr>
      <vt:lpstr>Similarity and Dissimilarity Measures</vt:lpstr>
      <vt:lpstr>Similarity/Dissimilarity for Simple Attributes</vt:lpstr>
      <vt:lpstr>Euclidean Distance</vt:lpstr>
      <vt:lpstr>Euclidean Distance</vt:lpstr>
      <vt:lpstr>Common Properties of a Distance</vt:lpstr>
      <vt:lpstr>Common Properties of a Similarity</vt:lpstr>
      <vt:lpstr>Similarity Between Binary Vectors</vt:lpstr>
      <vt:lpstr>SMC versus Jaccard: Example</vt:lpstr>
      <vt:lpstr>Cosine Similarity</vt:lpstr>
      <vt:lpstr>Visually Evaluating Correlation</vt:lpstr>
      <vt:lpstr>Data Preprocessing</vt:lpstr>
      <vt:lpstr>Aggregation</vt:lpstr>
      <vt:lpstr>Sampling </vt:lpstr>
      <vt:lpstr>Sample Size</vt:lpstr>
      <vt:lpstr>Types of Sampling</vt:lpstr>
      <vt:lpstr>Curse of Dimensionality</vt:lpstr>
      <vt:lpstr>Dimensionality Reduction</vt:lpstr>
      <vt:lpstr>Dimensionality Reduction: PCA</vt:lpstr>
      <vt:lpstr>Feature Subset Selection</vt:lpstr>
      <vt:lpstr>Discretization and Binarization</vt:lpstr>
      <vt:lpstr>Attribute Transformation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Similarity and Dissimilarity Measures</dc:title>
  <dc:creator>ahmad</dc:creator>
  <cp:lastModifiedBy>Maher</cp:lastModifiedBy>
  <cp:revision>44</cp:revision>
  <dcterms:created xsi:type="dcterms:W3CDTF">2020-02-15T21:12:49Z</dcterms:created>
  <dcterms:modified xsi:type="dcterms:W3CDTF">2024-11-16T18:30:28Z</dcterms:modified>
</cp:coreProperties>
</file>