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9"/>
  </p:notesMasterIdLst>
  <p:sldIdLst>
    <p:sldId id="256" r:id="rId2"/>
    <p:sldId id="257" r:id="rId3"/>
    <p:sldId id="258" r:id="rId4"/>
    <p:sldId id="259" r:id="rId5"/>
    <p:sldId id="260" r:id="rId6"/>
    <p:sldId id="261" r:id="rId7"/>
    <p:sldId id="262" r:id="rId8"/>
    <p:sldId id="281" r:id="rId9"/>
    <p:sldId id="263" r:id="rId10"/>
    <p:sldId id="28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137C5E-C7E2-4FEB-8231-CE1BAD48E5C6}" type="datetimeFigureOut">
              <a:rPr lang="en-US" smtClean="0"/>
              <a:t>10/17/2024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BB8BF-92E1-4E29-9C27-F18B17D2756B}" type="slidenum">
              <a:rPr lang="en-US" smtClean="0"/>
              <a:t>‹#›</a:t>
            </a:fld>
            <a:endParaRPr lang="en-US"/>
          </a:p>
        </p:txBody>
      </p:sp>
    </p:spTree>
    <p:extLst>
      <p:ext uri="{BB962C8B-B14F-4D97-AF65-F5344CB8AC3E}">
        <p14:creationId xmlns:p14="http://schemas.microsoft.com/office/powerpoint/2010/main" val="70372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CF0889E-1189-4734-B764-2E97AEC38C83}" type="datetime1">
              <a:rPr lang="en-US" smtClean="0"/>
              <a:t>10/17/2024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74D582-707E-41E0-81A9-2D6552205B02}" type="datetime1">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92942D-9D44-4F9B-97A3-EDDE42C9758D}" type="datetime1">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A6F2AB-A0FD-4FA9-8F54-3725352A7870}" type="datetime1">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DB01793-7DDA-4673-9544-DF223C735A9F}" type="datetime1">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9C4D35C-87BD-42EF-9579-AC6BFF57A6BA}" type="datetime1">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43B37AE-3775-4778-A3F0-DA16778551C2}" type="datetime1">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D42B0B4-C278-4471-99B8-A75E079A0AC0}" type="datetime1">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D1BF8-AB6D-4497-A877-623645994E8C}" type="datetime1">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95F8F17-830A-4F04-B036-067D3C1AECBC}" type="datetime1">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64E60B5-8349-42FF-9DD8-7F44E17EE7F1}" type="datetime1">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61F155-10C9-4CCF-A39A-E14FA3B54530}" type="datetime1">
              <a:rPr lang="en-US" smtClean="0"/>
              <a:t>10/17/2024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Visual programming</a:t>
            </a:r>
            <a:br>
              <a:rPr lang="en-US" dirty="0"/>
            </a:br>
            <a:r>
              <a:rPr lang="en-US" dirty="0"/>
              <a:t>Chapter 1: Introduction</a:t>
            </a:r>
          </a:p>
        </p:txBody>
      </p:sp>
      <p:sp>
        <p:nvSpPr>
          <p:cNvPr id="3" name="Subtitle 2"/>
          <p:cNvSpPr>
            <a:spLocks noGrp="1"/>
          </p:cNvSpPr>
          <p:nvPr>
            <p:ph type="subTitle" idx="1"/>
          </p:nvPr>
        </p:nvSpPr>
        <p:spPr/>
        <p:txBody>
          <a:bodyPr/>
          <a:lstStyle/>
          <a:p>
            <a:pPr algn="l"/>
            <a:endParaRPr lang="en-US" dirty="0"/>
          </a:p>
        </p:txBody>
      </p:sp>
    </p:spTree>
    <p:extLst>
      <p:ext uri="{BB962C8B-B14F-4D97-AF65-F5344CB8AC3E}">
        <p14:creationId xmlns:p14="http://schemas.microsoft.com/office/powerpoint/2010/main" val="43541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69" y="0"/>
            <a:ext cx="8229600" cy="1143000"/>
          </a:xfrm>
        </p:spPr>
        <p:txBody>
          <a:bodyPr/>
          <a:lstStyle/>
          <a:p>
            <a:r>
              <a:rPr lang="en-US" dirty="0"/>
              <a:t>Create a New Project</a:t>
            </a:r>
            <a:endParaRPr lang="ar-JO"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093753"/>
            <a:ext cx="8680177" cy="5764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568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53" y="0"/>
            <a:ext cx="8229600" cy="1143000"/>
          </a:xfrm>
        </p:spPr>
        <p:txBody>
          <a:bodyPr/>
          <a:lstStyle/>
          <a:p>
            <a:r>
              <a:rPr lang="en-US" dirty="0"/>
              <a:t>A Project “Start” is created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pic>
        <p:nvPicPr>
          <p:cNvPr id="614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4682"/>
          <a:stretch/>
        </p:blipFill>
        <p:spPr bwMode="auto">
          <a:xfrm>
            <a:off x="-76200" y="1143000"/>
            <a:ext cx="9144000" cy="5447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424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Forms.cs</a:t>
            </a:r>
            <a:endParaRPr lang="en-US" dirty="0"/>
          </a:p>
        </p:txBody>
      </p:sp>
      <p:sp>
        <p:nvSpPr>
          <p:cNvPr id="3" name="Content Placeholder 2"/>
          <p:cNvSpPr>
            <a:spLocks noGrp="1"/>
          </p:cNvSpPr>
          <p:nvPr>
            <p:ph idx="1"/>
          </p:nvPr>
        </p:nvSpPr>
        <p:spPr>
          <a:xfrm>
            <a:off x="5105400" y="1935480"/>
            <a:ext cx="3581400" cy="4389120"/>
          </a:xfrm>
        </p:spPr>
        <p:txBody>
          <a:bodyPr>
            <a:normAutofit fontScale="92500" lnSpcReduction="20000"/>
          </a:bodyPr>
          <a:lstStyle/>
          <a:p>
            <a:r>
              <a:rPr lang="en-US" dirty="0"/>
              <a:t>Form1.cs [Design]</a:t>
            </a:r>
          </a:p>
          <a:p>
            <a:pPr marL="0" indent="0">
              <a:buNone/>
            </a:pPr>
            <a:r>
              <a:rPr lang="en-US" dirty="0"/>
              <a:t>This window displays the file form1.cs in design mode.</a:t>
            </a:r>
          </a:p>
          <a:p>
            <a:pPr marL="0" indent="0">
              <a:buNone/>
            </a:pPr>
            <a:endParaRPr lang="en-US" dirty="0"/>
          </a:p>
          <a:p>
            <a:pPr marL="0" indent="0">
              <a:buNone/>
            </a:pPr>
            <a:r>
              <a:rPr lang="en-US" dirty="0"/>
              <a:t>In this window you can add the needed controls to the form.</a:t>
            </a:r>
          </a:p>
          <a:p>
            <a:pPr marL="0" indent="0">
              <a:buNone/>
            </a:pPr>
            <a:endParaRPr lang="en-US" dirty="0"/>
          </a:p>
          <a:p>
            <a:pPr marL="0" indent="0">
              <a:buNone/>
            </a:pPr>
            <a:r>
              <a:rPr lang="en-US" dirty="0"/>
              <a:t>Your project may contain several forms that act as the windows of the application.</a:t>
            </a:r>
          </a:p>
          <a:p>
            <a:pPr marL="0" indent="0">
              <a:buNone/>
            </a:pP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1828801"/>
            <a:ext cx="3962399" cy="382576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534437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Explorer</a:t>
            </a:r>
          </a:p>
        </p:txBody>
      </p:sp>
      <p:sp>
        <p:nvSpPr>
          <p:cNvPr id="3" name="Content Placeholder 2"/>
          <p:cNvSpPr>
            <a:spLocks noGrp="1"/>
          </p:cNvSpPr>
          <p:nvPr>
            <p:ph idx="1"/>
          </p:nvPr>
        </p:nvSpPr>
        <p:spPr>
          <a:xfrm>
            <a:off x="5715000" y="1935480"/>
            <a:ext cx="2971800" cy="4389120"/>
          </a:xfrm>
        </p:spPr>
        <p:style>
          <a:lnRef idx="2">
            <a:schemeClr val="dk1"/>
          </a:lnRef>
          <a:fillRef idx="1">
            <a:schemeClr val="lt1"/>
          </a:fillRef>
          <a:effectRef idx="0">
            <a:schemeClr val="dk1"/>
          </a:effectRef>
          <a:fontRef idx="minor">
            <a:schemeClr val="dk1"/>
          </a:fontRef>
        </p:style>
        <p:txBody>
          <a:bodyPr/>
          <a:lstStyle/>
          <a:p>
            <a:r>
              <a:rPr lang="en-US" dirty="0"/>
              <a:t>Solution Explorer is used to review all files in your project. Mainly, the form1.cs file, references, and any images you include in the project.</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47875"/>
            <a:ext cx="2324100" cy="2762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047875"/>
            <a:ext cx="2257425" cy="27336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33849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Toolbox</a:t>
            </a:r>
          </a:p>
        </p:txBody>
      </p:sp>
      <p:sp>
        <p:nvSpPr>
          <p:cNvPr id="3" name="Content Placeholder 2"/>
          <p:cNvSpPr>
            <a:spLocks noGrp="1"/>
          </p:cNvSpPr>
          <p:nvPr>
            <p:ph idx="1"/>
          </p:nvPr>
        </p:nvSpPr>
        <p:spPr>
          <a:xfrm>
            <a:off x="4800600" y="1935480"/>
            <a:ext cx="3886200" cy="4389120"/>
          </a:xfrm>
        </p:spPr>
        <p:style>
          <a:lnRef idx="2">
            <a:schemeClr val="dk1"/>
          </a:lnRef>
          <a:fillRef idx="1">
            <a:schemeClr val="lt1"/>
          </a:fillRef>
          <a:effectRef idx="0">
            <a:schemeClr val="dk1"/>
          </a:effectRef>
          <a:fontRef idx="minor">
            <a:schemeClr val="dk1"/>
          </a:fontRef>
        </p:style>
        <p:txBody>
          <a:bodyPr/>
          <a:lstStyle/>
          <a:p>
            <a:r>
              <a:rPr lang="en-US" dirty="0"/>
              <a:t>Toolbox: is a window that contains all the controls  and components that you can add and use in a form.</a:t>
            </a:r>
          </a:p>
          <a:p>
            <a:r>
              <a:rPr lang="en-US" dirty="0"/>
              <a:t>The controls are categorized in several categories.</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09800"/>
            <a:ext cx="2447925" cy="3933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628423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Toolbox</a:t>
            </a:r>
          </a:p>
        </p:txBody>
      </p:sp>
      <p:sp>
        <p:nvSpPr>
          <p:cNvPr id="3" name="Content Placeholder 2"/>
          <p:cNvSpPr>
            <a:spLocks noGrp="1"/>
          </p:cNvSpPr>
          <p:nvPr>
            <p:ph idx="1"/>
          </p:nvPr>
        </p:nvSpPr>
        <p:spPr>
          <a:xfrm>
            <a:off x="3276600" y="1935480"/>
            <a:ext cx="5410200" cy="438912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dirty="0"/>
              <a:t>Common Controls: is the most used categories, since it contains the most common controls that you can find in most forms. For example, buttons and textboxes.</a:t>
            </a:r>
          </a:p>
          <a:p>
            <a:r>
              <a:rPr lang="en-US" dirty="0"/>
              <a:t>To add any control from the toolbox to the form, drag and drop the control to the desired location, or double click on it, and it will be placed in a location automatically selected by the system.</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2" y="1905000"/>
            <a:ext cx="2169948" cy="455384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373041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Toolbox</a:t>
            </a:r>
          </a:p>
        </p:txBody>
      </p:sp>
      <p:sp>
        <p:nvSpPr>
          <p:cNvPr id="3" name="Content Placeholder 2"/>
          <p:cNvSpPr>
            <a:spLocks noGrp="1"/>
          </p:cNvSpPr>
          <p:nvPr>
            <p:ph idx="1"/>
          </p:nvPr>
        </p:nvSpPr>
        <p:spPr>
          <a:xfrm>
            <a:off x="4572000" y="2926080"/>
            <a:ext cx="3352800" cy="1341120"/>
          </a:xfrm>
        </p:spPr>
        <p:style>
          <a:lnRef idx="2">
            <a:schemeClr val="dk1"/>
          </a:lnRef>
          <a:fillRef idx="1">
            <a:schemeClr val="lt1"/>
          </a:fillRef>
          <a:effectRef idx="0">
            <a:schemeClr val="dk1"/>
          </a:effectRef>
          <a:fontRef idx="minor">
            <a:schemeClr val="dk1"/>
          </a:fontRef>
        </p:style>
        <p:txBody>
          <a:bodyPr/>
          <a:lstStyle/>
          <a:p>
            <a:r>
              <a:rPr lang="en-US" dirty="0"/>
              <a:t>This image displays a form after adding a button to it.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09800"/>
            <a:ext cx="2895600" cy="29337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16991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Window</a:t>
            </a:r>
          </a:p>
        </p:txBody>
      </p:sp>
      <p:sp>
        <p:nvSpPr>
          <p:cNvPr id="3" name="Content Placeholder 2"/>
          <p:cNvSpPr>
            <a:spLocks noGrp="1"/>
          </p:cNvSpPr>
          <p:nvPr>
            <p:ph idx="1"/>
          </p:nvPr>
        </p:nvSpPr>
        <p:spPr>
          <a:xfrm>
            <a:off x="4419600" y="1935480"/>
            <a:ext cx="4267200" cy="4389120"/>
          </a:xfrm>
        </p:spPr>
        <p:style>
          <a:lnRef idx="2">
            <a:schemeClr val="dk1"/>
          </a:lnRef>
          <a:fillRef idx="1">
            <a:schemeClr val="lt1"/>
          </a:fillRef>
          <a:effectRef idx="0">
            <a:schemeClr val="dk1"/>
          </a:effectRef>
          <a:fontRef idx="minor">
            <a:schemeClr val="dk1"/>
          </a:fontRef>
        </p:style>
        <p:txBody>
          <a:bodyPr/>
          <a:lstStyle/>
          <a:p>
            <a:r>
              <a:rPr lang="en-US" dirty="0"/>
              <a:t>The Properties window, displays all properties associated to the selected control.</a:t>
            </a:r>
          </a:p>
          <a:p>
            <a:r>
              <a:rPr lang="en-US" dirty="0"/>
              <a:t>You can see at the top of this window, in the image, that these are the properties of Form1.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09800"/>
            <a:ext cx="2305050" cy="3143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75335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Window</a:t>
            </a:r>
          </a:p>
        </p:txBody>
      </p:sp>
      <p:sp>
        <p:nvSpPr>
          <p:cNvPr id="3" name="Content Placeholder 2"/>
          <p:cNvSpPr>
            <a:spLocks noGrp="1"/>
          </p:cNvSpPr>
          <p:nvPr>
            <p:ph idx="1"/>
          </p:nvPr>
        </p:nvSpPr>
        <p:spPr>
          <a:xfrm>
            <a:off x="6172200" y="1935480"/>
            <a:ext cx="2514600" cy="4389120"/>
          </a:xfrm>
        </p:spPr>
        <p:style>
          <a:lnRef idx="2">
            <a:schemeClr val="dk1"/>
          </a:lnRef>
          <a:fillRef idx="1">
            <a:schemeClr val="lt1"/>
          </a:fillRef>
          <a:effectRef idx="0">
            <a:schemeClr val="dk1"/>
          </a:effectRef>
          <a:fontRef idx="minor">
            <a:schemeClr val="dk1"/>
          </a:fontRef>
        </p:style>
        <p:txBody>
          <a:bodyPr/>
          <a:lstStyle/>
          <a:p>
            <a:r>
              <a:rPr lang="en-US" dirty="0"/>
              <a:t>Here, Form1 is selected (check the selection handlers), so the properties displayed are associated to the form.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95525"/>
            <a:ext cx="31813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322801"/>
            <a:ext cx="2352675" cy="3171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16574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Window</a:t>
            </a:r>
          </a:p>
        </p:txBody>
      </p:sp>
      <p:sp>
        <p:nvSpPr>
          <p:cNvPr id="3" name="Content Placeholder 2"/>
          <p:cNvSpPr>
            <a:spLocks noGrp="1"/>
          </p:cNvSpPr>
          <p:nvPr>
            <p:ph idx="1"/>
          </p:nvPr>
        </p:nvSpPr>
        <p:spPr>
          <a:xfrm>
            <a:off x="5791200" y="2832389"/>
            <a:ext cx="3124200" cy="2673061"/>
          </a:xfrm>
        </p:spPr>
        <p:style>
          <a:lnRef idx="2">
            <a:schemeClr val="dk1"/>
          </a:lnRef>
          <a:fillRef idx="1">
            <a:schemeClr val="lt1"/>
          </a:fillRef>
          <a:effectRef idx="0">
            <a:schemeClr val="dk1"/>
          </a:effectRef>
          <a:fontRef idx="minor">
            <a:schemeClr val="dk1"/>
          </a:fontRef>
        </p:style>
        <p:txBody>
          <a:bodyPr/>
          <a:lstStyle/>
          <a:p>
            <a:r>
              <a:rPr lang="en-US" dirty="0"/>
              <a:t>Here, button1 is selected, so </a:t>
            </a:r>
          </a:p>
          <a:p>
            <a:r>
              <a:rPr lang="en-US" dirty="0"/>
              <a:t>button</a:t>
            </a:r>
            <a:r>
              <a:rPr lang="en-US" dirty="0">
                <a:latin typeface="Adobe Fangsong Std R" pitchFamily="18" charset="-128"/>
                <a:ea typeface="Adobe Fangsong Std R" pitchFamily="18" charset="-128"/>
              </a:rPr>
              <a:t>1</a:t>
            </a:r>
            <a:r>
              <a:rPr lang="en-US" dirty="0"/>
              <a:t>properties are displayed in the window.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52700"/>
            <a:ext cx="2895600" cy="2952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586" y="2552700"/>
            <a:ext cx="2314575" cy="31623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2288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idx="1"/>
          </p:nvPr>
        </p:nvSpPr>
        <p:spPr/>
        <p:txBody>
          <a:bodyPr/>
          <a:lstStyle/>
          <a:p>
            <a:r>
              <a:rPr lang="en-US" dirty="0"/>
              <a:t>Introduction – Visual Studio 2019</a:t>
            </a:r>
          </a:p>
          <a:p>
            <a:r>
              <a:rPr lang="en-US" dirty="0"/>
              <a:t>Start Page</a:t>
            </a:r>
          </a:p>
          <a:p>
            <a:r>
              <a:rPr lang="en-US" dirty="0"/>
              <a:t>Create a New Project</a:t>
            </a:r>
          </a:p>
          <a:p>
            <a:r>
              <a:rPr lang="en-US" dirty="0" err="1"/>
              <a:t>Forms.cs</a:t>
            </a:r>
            <a:endParaRPr lang="en-US" dirty="0"/>
          </a:p>
          <a:p>
            <a:r>
              <a:rPr lang="en-US" dirty="0"/>
              <a:t>Solution Explorer</a:t>
            </a:r>
          </a:p>
          <a:p>
            <a:r>
              <a:rPr lang="en-US" dirty="0"/>
              <a:t>Toolbox</a:t>
            </a:r>
          </a:p>
          <a:p>
            <a:r>
              <a:rPr lang="en-US" dirty="0"/>
              <a:t>Properties Window</a:t>
            </a:r>
          </a:p>
          <a:p>
            <a:r>
              <a:rPr lang="en-US" dirty="0"/>
              <a:t>Project Physical Folder</a:t>
            </a:r>
          </a:p>
          <a:p>
            <a:r>
              <a:rPr lang="en-US" dirty="0"/>
              <a:t>Run the Project</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26842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Window</a:t>
            </a:r>
          </a:p>
        </p:txBody>
      </p:sp>
      <p:sp>
        <p:nvSpPr>
          <p:cNvPr id="3" name="Content Placeholder 2"/>
          <p:cNvSpPr>
            <a:spLocks noGrp="1"/>
          </p:cNvSpPr>
          <p:nvPr>
            <p:ph idx="1"/>
          </p:nvPr>
        </p:nvSpPr>
        <p:spPr>
          <a:xfrm>
            <a:off x="6096000" y="1935480"/>
            <a:ext cx="2590800" cy="438912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r>
              <a:rPr lang="en-US" dirty="0"/>
              <a:t>Here, textBox</a:t>
            </a:r>
            <a:r>
              <a:rPr lang="en-US" dirty="0">
                <a:latin typeface="Adobe Caslon Pro" pitchFamily="18" charset="0"/>
              </a:rPr>
              <a:t>1</a:t>
            </a:r>
            <a:r>
              <a:rPr lang="en-US" dirty="0"/>
              <a:t> is selected, so textBox</a:t>
            </a:r>
            <a:r>
              <a:rPr lang="en-US" dirty="0">
                <a:latin typeface="Adobe Caslon Pro" pitchFamily="18" charset="0"/>
              </a:rPr>
              <a:t>1 </a:t>
            </a:r>
            <a:r>
              <a:rPr lang="en-US" dirty="0"/>
              <a:t>properties are displayed in the window.</a:t>
            </a:r>
          </a:p>
          <a:p>
            <a:r>
              <a:rPr lang="en-US" dirty="0"/>
              <a:t>Note that there are some properties are common with the button properties, and others are special for the textbox.</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00275"/>
            <a:ext cx="2857500" cy="29051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825" y="1981200"/>
            <a:ext cx="2314575" cy="3200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23919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Properties Window</a:t>
            </a:r>
          </a:p>
        </p:txBody>
      </p:sp>
      <p:sp>
        <p:nvSpPr>
          <p:cNvPr id="3" name="Content Placeholder 2"/>
          <p:cNvSpPr>
            <a:spLocks noGrp="1"/>
          </p:cNvSpPr>
          <p:nvPr>
            <p:ph idx="1"/>
          </p:nvPr>
        </p:nvSpPr>
        <p:spPr>
          <a:xfrm>
            <a:off x="5715000" y="1739265"/>
            <a:ext cx="3048000" cy="4389120"/>
          </a:xfrm>
        </p:spPr>
        <p:style>
          <a:lnRef idx="2">
            <a:schemeClr val="dk1"/>
          </a:lnRef>
          <a:fillRef idx="1">
            <a:schemeClr val="lt1"/>
          </a:fillRef>
          <a:effectRef idx="0">
            <a:schemeClr val="dk1"/>
          </a:effectRef>
          <a:fontRef idx="minor">
            <a:schemeClr val="dk1"/>
          </a:fontRef>
        </p:style>
        <p:txBody>
          <a:bodyPr/>
          <a:lstStyle/>
          <a:p>
            <a:r>
              <a:rPr lang="en-US" dirty="0"/>
              <a:t>You can display the properties of any control, either alphabetically, as in the first image, or categorized as in the second image.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381250"/>
            <a:ext cx="2324100" cy="31051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057400"/>
            <a:ext cx="2333625" cy="36861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5943600"/>
            <a:ext cx="963386" cy="457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4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964382"/>
            <a:ext cx="812640" cy="4364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53970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Properties Window</a:t>
            </a:r>
          </a:p>
        </p:txBody>
      </p:sp>
      <p:sp>
        <p:nvSpPr>
          <p:cNvPr id="3" name="Content Placeholder 2"/>
          <p:cNvSpPr>
            <a:spLocks noGrp="1"/>
          </p:cNvSpPr>
          <p:nvPr>
            <p:ph idx="1"/>
          </p:nvPr>
        </p:nvSpPr>
        <p:spPr>
          <a:xfrm>
            <a:off x="4191000" y="1935480"/>
            <a:ext cx="4495800" cy="4389120"/>
          </a:xfrm>
        </p:spPr>
        <p:style>
          <a:lnRef idx="2">
            <a:schemeClr val="dk1"/>
          </a:lnRef>
          <a:fillRef idx="1">
            <a:schemeClr val="lt1"/>
          </a:fillRef>
          <a:effectRef idx="0">
            <a:schemeClr val="dk1"/>
          </a:effectRef>
          <a:fontRef idx="minor">
            <a:schemeClr val="dk1"/>
          </a:fontRef>
        </p:style>
        <p:txBody>
          <a:bodyPr/>
          <a:lstStyle/>
          <a:p>
            <a:r>
              <a:rPr lang="en-US" dirty="0"/>
              <a:t>Note that each property has a name and a value of a certain data type. For example, property named “Text”, has a </a:t>
            </a:r>
            <a:r>
              <a:rPr lang="en-US" u="sng" dirty="0"/>
              <a:t>string</a:t>
            </a:r>
            <a:r>
              <a:rPr lang="en-US" dirty="0"/>
              <a:t> value of “button</a:t>
            </a:r>
            <a:r>
              <a:rPr lang="en-US" dirty="0">
                <a:latin typeface="Adobe Caslon Pro" pitchFamily="18" charset="0"/>
              </a:rPr>
              <a:t>1</a:t>
            </a:r>
            <a:r>
              <a:rPr lang="en-US" dirty="0"/>
              <a:t>”, a property named “</a:t>
            </a:r>
            <a:r>
              <a:rPr lang="en-US" dirty="0" err="1"/>
              <a:t>TabIndex</a:t>
            </a:r>
            <a:r>
              <a:rPr lang="en-US" dirty="0"/>
              <a:t>”, has an </a:t>
            </a:r>
            <a:r>
              <a:rPr lang="en-US" u="sng" dirty="0"/>
              <a:t>integer</a:t>
            </a:r>
            <a:r>
              <a:rPr lang="en-US" dirty="0"/>
              <a:t> value of “</a:t>
            </a:r>
            <a:r>
              <a:rPr lang="en-US" dirty="0">
                <a:latin typeface="Adobe Caslon Pro" pitchFamily="18" charset="0"/>
              </a:rPr>
              <a:t>0</a:t>
            </a:r>
            <a:r>
              <a:rPr lang="en-US" dirty="0"/>
              <a:t>” and a property named “Visible” has a </a:t>
            </a:r>
            <a:r>
              <a:rPr lang="en-US" u="sng" dirty="0" err="1"/>
              <a:t>boolean</a:t>
            </a:r>
            <a:r>
              <a:rPr lang="en-US" dirty="0"/>
              <a:t> value of “True”.</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2895600" cy="46257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30509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Properties Window</a:t>
            </a:r>
          </a:p>
        </p:txBody>
      </p:sp>
      <p:sp>
        <p:nvSpPr>
          <p:cNvPr id="3" name="Content Placeholder 2"/>
          <p:cNvSpPr>
            <a:spLocks noGrp="1"/>
          </p:cNvSpPr>
          <p:nvPr>
            <p:ph idx="1"/>
          </p:nvPr>
        </p:nvSpPr>
        <p:spPr>
          <a:xfrm>
            <a:off x="4648200" y="1935480"/>
            <a:ext cx="4038600" cy="3322320"/>
          </a:xfrm>
        </p:spPr>
        <p:style>
          <a:lnRef idx="2">
            <a:schemeClr val="dk1"/>
          </a:lnRef>
          <a:fillRef idx="1">
            <a:schemeClr val="lt1"/>
          </a:fillRef>
          <a:effectRef idx="0">
            <a:schemeClr val="dk1"/>
          </a:effectRef>
          <a:fontRef idx="minor">
            <a:schemeClr val="dk1"/>
          </a:fontRef>
        </p:style>
        <p:txBody>
          <a:bodyPr>
            <a:normAutofit/>
          </a:bodyPr>
          <a:lstStyle/>
          <a:p>
            <a:r>
              <a:rPr lang="en-US" dirty="0"/>
              <a:t>The same property window can be used to display the events associated to a control.</a:t>
            </a:r>
          </a:p>
          <a:p>
            <a:r>
              <a:rPr lang="en-US" dirty="0"/>
              <a:t>The concept of Events will be discussed in Chapter 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33600"/>
            <a:ext cx="2305050" cy="36861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4025178"/>
            <a:ext cx="762000" cy="48883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84944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Physical Folder</a:t>
            </a:r>
          </a:p>
        </p:txBody>
      </p:sp>
      <p:sp>
        <p:nvSpPr>
          <p:cNvPr id="3" name="Content Placeholder 2"/>
          <p:cNvSpPr>
            <a:spLocks noGrp="1"/>
          </p:cNvSpPr>
          <p:nvPr>
            <p:ph idx="1"/>
          </p:nvPr>
        </p:nvSpPr>
        <p:spPr>
          <a:xfrm>
            <a:off x="609600" y="76200"/>
            <a:ext cx="8077200" cy="114300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dirty="0"/>
              <a:t>When the project is created, a physical folder is created with the same project name in the selected location, and all files listed in the Solution Explorer, can be found there.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1905000"/>
            <a:ext cx="9144001"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962400"/>
            <a:ext cx="6800850"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8740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the Project</a:t>
            </a:r>
          </a:p>
        </p:txBody>
      </p:sp>
      <p:sp>
        <p:nvSpPr>
          <p:cNvPr id="3" name="Content Placeholder 2"/>
          <p:cNvSpPr>
            <a:spLocks noGrp="1"/>
          </p:cNvSpPr>
          <p:nvPr>
            <p:ph idx="1"/>
          </p:nvPr>
        </p:nvSpPr>
        <p:spPr>
          <a:xfrm>
            <a:off x="5715000" y="1935480"/>
            <a:ext cx="2971800" cy="438912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dirty="0"/>
              <a:t>Click on “Start” button, at the toolbar in Visual Studio Window, and an execution file will be generated of the project, and it will be executed as displayed in the image.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673" y="1922928"/>
            <a:ext cx="1219200" cy="57374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762758"/>
            <a:ext cx="5105400" cy="3962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57985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the Project</a:t>
            </a:r>
          </a:p>
        </p:txBody>
      </p:sp>
      <p:sp>
        <p:nvSpPr>
          <p:cNvPr id="3" name="Content Placeholder 2"/>
          <p:cNvSpPr>
            <a:spLocks noGrp="1"/>
          </p:cNvSpPr>
          <p:nvPr>
            <p:ph idx="1"/>
          </p:nvPr>
        </p:nvSpPr>
        <p:spPr>
          <a:xfrm>
            <a:off x="5105400" y="1828800"/>
            <a:ext cx="2895600" cy="438912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a:t>Go to the Project folder, from bin </a:t>
            </a:r>
            <a:r>
              <a:rPr lang="en-US" dirty="0">
                <a:sym typeface="Wingdings" panose="05000000000000000000" pitchFamily="2" charset="2"/>
              </a:rPr>
              <a:t> Debug, you can find the execution file projectname.exe (start.exe), when you double click the file the project will be distributed, even if the Visual Studio IDE is closed.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33600"/>
            <a:ext cx="4267199" cy="36990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38079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0"/>
            <a:ext cx="8229600" cy="1143000"/>
          </a:xfrm>
        </p:spPr>
        <p:txBody>
          <a:bodyPr/>
          <a:lstStyle/>
          <a:p>
            <a:pPr algn="ctr"/>
            <a:r>
              <a:rPr lang="en-US" dirty="0"/>
              <a:t>The End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10909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 Visual Studio 2019</a:t>
            </a:r>
          </a:p>
        </p:txBody>
      </p:sp>
      <p:sp>
        <p:nvSpPr>
          <p:cNvPr id="3" name="Content Placeholder 2"/>
          <p:cNvSpPr>
            <a:spLocks noGrp="1"/>
          </p:cNvSpPr>
          <p:nvPr>
            <p:ph idx="1"/>
          </p:nvPr>
        </p:nvSpPr>
        <p:spPr/>
        <p:txBody>
          <a:bodyPr/>
          <a:lstStyle/>
          <a:p>
            <a:r>
              <a:rPr lang="en-US" altLang="en-US" dirty="0">
                <a:solidFill>
                  <a:srgbClr val="0000FF"/>
                </a:solidFill>
                <a:latin typeface="Times New Roman" pitchFamily="18" charset="0"/>
              </a:rPr>
              <a:t>Visual Studio</a:t>
            </a:r>
            <a:r>
              <a:rPr lang="en-US" altLang="en-US" dirty="0">
                <a:solidFill>
                  <a:srgbClr val="000000"/>
                </a:solidFill>
                <a:latin typeface="Times New Roman" pitchFamily="18" charset="0"/>
              </a:rPr>
              <a:t> </a:t>
            </a:r>
            <a:r>
              <a:rPr lang="en-US" altLang="en-US" dirty="0">
                <a:solidFill>
                  <a:srgbClr val="0000FF"/>
                </a:solidFill>
                <a:latin typeface="Times New Roman" pitchFamily="18" charset="0"/>
              </a:rPr>
              <a:t>2019</a:t>
            </a:r>
            <a:r>
              <a:rPr lang="en-US" altLang="en-US" dirty="0">
                <a:solidFill>
                  <a:srgbClr val="000000"/>
                </a:solidFill>
                <a:latin typeface="Times New Roman" pitchFamily="18" charset="0"/>
              </a:rPr>
              <a:t> is Microsoft’s Integrated Development Environment (IDE) for creating, running and debugging apps (also called </a:t>
            </a:r>
            <a:r>
              <a:rPr lang="en-US" altLang="en-US" dirty="0">
                <a:solidFill>
                  <a:srgbClr val="0000FF"/>
                </a:solidFill>
                <a:latin typeface="Times New Roman" pitchFamily="18" charset="0"/>
              </a:rPr>
              <a:t>applications</a:t>
            </a:r>
            <a:r>
              <a:rPr lang="en-US" altLang="en-US" dirty="0">
                <a:solidFill>
                  <a:srgbClr val="000000"/>
                </a:solidFill>
                <a:latin typeface="Times New Roman" pitchFamily="18" charset="0"/>
              </a:rPr>
              <a:t>) written in various .NET programming languages.</a:t>
            </a:r>
          </a:p>
          <a:p>
            <a:pPr marL="0" indent="0">
              <a:buNone/>
            </a:pPr>
            <a:endParaRPr lang="en-US" altLang="en-US" dirty="0">
              <a:solidFill>
                <a:srgbClr val="000000"/>
              </a:solidFill>
              <a:latin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59589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 Page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78" y="1919046"/>
            <a:ext cx="7419278" cy="4938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80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910" y="152400"/>
            <a:ext cx="8229600" cy="1143000"/>
          </a:xfrm>
        </p:spPr>
        <p:txBody>
          <a:bodyPr/>
          <a:lstStyle/>
          <a:p>
            <a:r>
              <a:rPr lang="en-US" dirty="0"/>
              <a:t>Create a New Project</a:t>
            </a:r>
          </a:p>
        </p:txBody>
      </p:sp>
      <p:sp>
        <p:nvSpPr>
          <p:cNvPr id="4" name="TextBox 3"/>
          <p:cNvSpPr txBox="1"/>
          <p:nvPr/>
        </p:nvSpPr>
        <p:spPr>
          <a:xfrm>
            <a:off x="484910" y="5791200"/>
            <a:ext cx="850669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lvl="1"/>
            <a:r>
              <a:rPr lang="en-US" dirty="0"/>
              <a:t>A Project: </a:t>
            </a:r>
            <a:r>
              <a:rPr lang="en-US" altLang="en-US" dirty="0">
                <a:solidFill>
                  <a:srgbClr val="000000"/>
                </a:solidFill>
                <a:latin typeface="Times New Roman" pitchFamily="18" charset="0"/>
              </a:rPr>
              <a:t>is a group of related files, such as the Visual C# code and any images that might make up an app.</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9117"/>
            <a:ext cx="9153525" cy="433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Straight Arrow Connector 8"/>
          <p:cNvCxnSpPr/>
          <p:nvPr/>
        </p:nvCxnSpPr>
        <p:spPr>
          <a:xfrm>
            <a:off x="4038600" y="4114800"/>
            <a:ext cx="1447800" cy="609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67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Create a New Project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68824"/>
            <a:ext cx="7772400" cy="5189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421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a New Project</a:t>
            </a:r>
          </a:p>
        </p:txBody>
      </p:sp>
      <p:sp>
        <p:nvSpPr>
          <p:cNvPr id="3" name="Content Placeholder 2"/>
          <p:cNvSpPr>
            <a:spLocks noGrp="1"/>
          </p:cNvSpPr>
          <p:nvPr>
            <p:ph idx="1"/>
          </p:nvPr>
        </p:nvSpPr>
        <p:spPr/>
        <p:txBody>
          <a:bodyPr/>
          <a:lstStyle/>
          <a:p>
            <a:r>
              <a:rPr lang="en-US" dirty="0"/>
              <a:t>Make sure to choose the proper language “Visual C#”.</a:t>
            </a:r>
          </a:p>
          <a:p>
            <a:r>
              <a:rPr lang="en-US" dirty="0"/>
              <a:t>From the templates displayed, choose “Windows”  and From project type choose “Desktop”.</a:t>
            </a:r>
          </a:p>
          <a:p>
            <a:r>
              <a:rPr lang="en-US" dirty="0"/>
              <a:t>Choose “Windows Form App (.NET Framework)”</a:t>
            </a:r>
          </a:p>
          <a:p>
            <a:pPr lvl="1"/>
            <a:r>
              <a:rPr lang="en-US" dirty="0"/>
              <a:t>This will enable you to start your project with the first screen that will be displayed to the users of the resulted application. This form (window) will be filled with controls that can be used by the user.</a:t>
            </a:r>
          </a:p>
          <a:p>
            <a:r>
              <a:rPr lang="en-US" dirty="0"/>
              <a:t>Click Next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81772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a New Project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9007762"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a:off x="5867400" y="2149398"/>
            <a:ext cx="0" cy="990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543800" y="2149398"/>
            <a:ext cx="0" cy="990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114800" y="2149398"/>
            <a:ext cx="0" cy="990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0" y="3733800"/>
            <a:ext cx="0" cy="990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5924550"/>
            <a:ext cx="3905250"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Arrow Connector 11"/>
          <p:cNvCxnSpPr/>
          <p:nvPr/>
        </p:nvCxnSpPr>
        <p:spPr>
          <a:xfrm>
            <a:off x="8077200" y="5365130"/>
            <a:ext cx="0" cy="9906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82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a New Project</a:t>
            </a:r>
          </a:p>
        </p:txBody>
      </p:sp>
      <p:sp>
        <p:nvSpPr>
          <p:cNvPr id="3" name="Content Placeholder 2"/>
          <p:cNvSpPr>
            <a:spLocks noGrp="1"/>
          </p:cNvSpPr>
          <p:nvPr>
            <p:ph idx="1"/>
          </p:nvPr>
        </p:nvSpPr>
        <p:spPr/>
        <p:txBody>
          <a:bodyPr>
            <a:normAutofit fontScale="92500"/>
          </a:bodyPr>
          <a:lstStyle/>
          <a:p>
            <a:r>
              <a:rPr lang="en-US" dirty="0"/>
              <a:t>Give a name of your project, specify its location on your PC, and finally give a name to the solution. For beginners, we use the same name of the project.</a:t>
            </a:r>
          </a:p>
          <a:p>
            <a:endParaRPr lang="en-US" dirty="0"/>
          </a:p>
          <a:p>
            <a:r>
              <a:rPr lang="en-US" dirty="0"/>
              <a:t>A Solution: contains several projects, and it is usually used for large systems. </a:t>
            </a:r>
          </a:p>
          <a:p>
            <a:endParaRPr lang="en-US" dirty="0"/>
          </a:p>
          <a:p>
            <a:r>
              <a:rPr lang="en-US" dirty="0"/>
              <a:t>In this course, we will create only one project in a solution.</a:t>
            </a:r>
          </a:p>
          <a:p>
            <a:endParaRPr lang="en-US" dirty="0"/>
          </a:p>
          <a:p>
            <a:r>
              <a:rPr lang="en-US" dirty="0"/>
              <a:t>Now, Press “Create”</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468615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234</TotalTime>
  <Words>869</Words>
  <Application>Microsoft Office PowerPoint</Application>
  <PresentationFormat>On-screen Show (4:3)</PresentationFormat>
  <Paragraphs>102</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Adobe Caslon Pro</vt:lpstr>
      <vt:lpstr>Adobe Fangsong Std R</vt:lpstr>
      <vt:lpstr>Calibri</vt:lpstr>
      <vt:lpstr>Constantia</vt:lpstr>
      <vt:lpstr>Times New Roman</vt:lpstr>
      <vt:lpstr>Wingdings</vt:lpstr>
      <vt:lpstr>Wingdings 2</vt:lpstr>
      <vt:lpstr>Flow</vt:lpstr>
      <vt:lpstr>Visual programming Chapter 1: Introduction</vt:lpstr>
      <vt:lpstr>Contents</vt:lpstr>
      <vt:lpstr>Introduction – Visual Studio 2019</vt:lpstr>
      <vt:lpstr>Start Page</vt:lpstr>
      <vt:lpstr>Create a New Project</vt:lpstr>
      <vt:lpstr>Create a New Project</vt:lpstr>
      <vt:lpstr>Create a New Project</vt:lpstr>
      <vt:lpstr>Create a New Project</vt:lpstr>
      <vt:lpstr>Create a New Project</vt:lpstr>
      <vt:lpstr>Create a New Project</vt:lpstr>
      <vt:lpstr>A Project “Start” is created</vt:lpstr>
      <vt:lpstr>Forms.cs</vt:lpstr>
      <vt:lpstr>Solution Explorer</vt:lpstr>
      <vt:lpstr>Toolbox</vt:lpstr>
      <vt:lpstr>Toolbox</vt:lpstr>
      <vt:lpstr>Toolbox</vt:lpstr>
      <vt:lpstr>Properties Window</vt:lpstr>
      <vt:lpstr>Properties Window</vt:lpstr>
      <vt:lpstr>Properties Window</vt:lpstr>
      <vt:lpstr>Properties Window</vt:lpstr>
      <vt:lpstr>Properties Window</vt:lpstr>
      <vt:lpstr>Properties Window</vt:lpstr>
      <vt:lpstr>Properties Window</vt:lpstr>
      <vt:lpstr>Project Physical Folder</vt:lpstr>
      <vt:lpstr>Run the Project</vt:lpstr>
      <vt:lpstr>Run the Project</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programming</dc:title>
  <dc:creator>Eman</dc:creator>
  <cp:lastModifiedBy>Enas Abu Samra</cp:lastModifiedBy>
  <cp:revision>47</cp:revision>
  <dcterms:created xsi:type="dcterms:W3CDTF">2006-08-16T00:00:00Z</dcterms:created>
  <dcterms:modified xsi:type="dcterms:W3CDTF">2024-10-17T17:50:43Z</dcterms:modified>
</cp:coreProperties>
</file>