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4"/>
  </p:sldMasterIdLst>
  <p:notesMasterIdLst>
    <p:notesMasterId r:id="rId60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7" r:id="rId13"/>
    <p:sldId id="268" r:id="rId14"/>
    <p:sldId id="269" r:id="rId15"/>
    <p:sldId id="264" r:id="rId16"/>
    <p:sldId id="265" r:id="rId17"/>
    <p:sldId id="266" r:id="rId18"/>
    <p:sldId id="270" r:id="rId19"/>
    <p:sldId id="271" r:id="rId20"/>
    <p:sldId id="274" r:id="rId21"/>
    <p:sldId id="272" r:id="rId22"/>
    <p:sldId id="273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300" r:id="rId47"/>
    <p:sldId id="299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>
      <p:cViewPr varScale="1">
        <p:scale>
          <a:sx n="81" d="100"/>
          <a:sy n="81" d="100"/>
        </p:scale>
        <p:origin x="150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61" Type="http://schemas.openxmlformats.org/officeDocument/2006/relationships/presProps" Target="presProp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37C5E-C7E2-4FEB-8231-CE1BAD48E5C6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BB8BF-92E1-4E29-9C27-F18B17D27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2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5BB8BF-92E1-4E29-9C27-F18B17D2756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18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889E-1189-4734-B764-2E97AEC38C83}" type="datetime1">
              <a:rPr lang="en-US" smtClean="0"/>
              <a:t>11/10/2023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D582-707E-41E0-81A9-2D6552205B02}" type="datetime1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2942D-9D44-4F9B-97A3-EDDE42C9758D}" type="datetime1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2AB-A0FD-4FA9-8F54-3725352A7870}" type="datetime1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01793-7DDA-4673-9544-DF223C735A9F}" type="datetime1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D35C-87BD-42EF-9579-AC6BFF57A6BA}" type="datetime1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B37AE-3775-4778-A3F0-DA16778551C2}" type="datetime1">
              <a:rPr lang="en-US" smtClean="0"/>
              <a:t>11/10/2023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2B0B4-C278-4471-99B8-A75E079A0AC0}" type="datetime1">
              <a:rPr lang="en-US" smtClean="0"/>
              <a:t>11/10/2023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1BF8-AB6D-4497-A877-623645994E8C}" type="datetime1">
              <a:rPr lang="en-US" smtClean="0"/>
              <a:t>11/10/2023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F8F17-830A-4F04-B036-067D3C1AECBC}" type="datetime1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60B5-8349-42FF-9DD8-7F44E17EE7F1}" type="datetime1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61F155-10C9-4CCF-A39A-E14FA3B54530}" type="datetime1">
              <a:rPr lang="en-US" smtClean="0"/>
              <a:t>11/10/2023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Visual programming</a:t>
            </a:r>
            <a:br>
              <a:rPr lang="en-US" dirty="0"/>
            </a:br>
            <a:r>
              <a:rPr lang="en-US" dirty="0"/>
              <a:t>Chapter 3: GUI (Graphical User Interface) Part 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Eman</a:t>
            </a:r>
            <a:r>
              <a:rPr lang="en-US" dirty="0"/>
              <a:t> </a:t>
            </a:r>
            <a:r>
              <a:rPr lang="en-US" dirty="0" err="1"/>
              <a:t>Alnaji</a:t>
            </a:r>
            <a:endParaRPr lang="en-US" dirty="0"/>
          </a:p>
          <a:p>
            <a:r>
              <a:rPr lang="en-US" dirty="0" err="1"/>
              <a:t>Dareen</a:t>
            </a:r>
            <a:r>
              <a:rPr lang="en-US" dirty="0"/>
              <a:t> </a:t>
            </a:r>
            <a:r>
              <a:rPr lang="en-US" dirty="0" err="1"/>
              <a:t>Hamoudeh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Form: Default Event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Load: This event occurs at the beginning of the execution of the project (i.e. when the form is loaded)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99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Form: Method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Close();</a:t>
            </a:r>
          </a:p>
          <a:p>
            <a:pPr marL="0" indent="0">
              <a:buNone/>
            </a:pPr>
            <a:r>
              <a:rPr lang="en-US" dirty="0"/>
              <a:t>This method closes the form.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01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Button, is a very common control that you may find in any program works under Windows.</a:t>
            </a:r>
          </a:p>
          <a:p>
            <a:r>
              <a:rPr lang="en-US" dirty="0"/>
              <a:t>To add a Button, or any control we will discuss later, go to the toolbox, then:</a:t>
            </a:r>
          </a:p>
          <a:p>
            <a:pPr lvl="1"/>
            <a:r>
              <a:rPr lang="en-US" dirty="0"/>
              <a:t>Either, double click on it, then it will appear to a default location on the form.</a:t>
            </a:r>
          </a:p>
          <a:p>
            <a:pPr lvl="1"/>
            <a:r>
              <a:rPr lang="en-US" dirty="0"/>
              <a:t>Or, drag it from the Toolbox and drag it on the form to the location you desire.</a:t>
            </a:r>
          </a:p>
          <a:p>
            <a:pPr marL="393192" lvl="1" indent="0">
              <a:buNone/>
            </a:pP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5105400"/>
            <a:ext cx="1190625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94192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Button in Form1.Designer.cs File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add a button, or any control, to your form, you actually instantiate an object of a related class.</a:t>
            </a:r>
          </a:p>
          <a:p>
            <a:r>
              <a:rPr lang="en-US" dirty="0"/>
              <a:t>Meaning button1 is actually an object of a pre-defined class named Button.</a:t>
            </a:r>
          </a:p>
          <a:p>
            <a:r>
              <a:rPr lang="en-US" dirty="0"/>
              <a:t>The code needed for this instantiation will be automatically generated in Form1.Designer.cs file by the visual C#, as soon as you add the button.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5153025"/>
            <a:ext cx="4676775" cy="10191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5080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Button in Form1.Designer.cs File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leads us to the reason why Form1 class is divided into these two files. Form1.Designer.cs to be used mainly by the visual C#, and Form1.cs is to be used by the developer (YOU!).</a:t>
            </a:r>
          </a:p>
          <a:p>
            <a:endParaRPr lang="en-US" dirty="0"/>
          </a:p>
          <a:p>
            <a:r>
              <a:rPr lang="en-US" dirty="0"/>
              <a:t>And of course all controls that we will discuss later are added in the same way.</a:t>
            </a:r>
          </a:p>
          <a:p>
            <a:endParaRPr lang="en-US" dirty="0"/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87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Button: Properties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Text: The label on the button.</a:t>
            </a:r>
          </a:p>
          <a:p>
            <a:r>
              <a:rPr lang="en-US" dirty="0"/>
              <a:t>Name: The name of the object </a:t>
            </a:r>
          </a:p>
          <a:p>
            <a:pPr lvl="1"/>
            <a:r>
              <a:rPr lang="en-US" dirty="0"/>
              <a:t>This name is used in the code when referring to the object.</a:t>
            </a:r>
          </a:p>
          <a:p>
            <a:r>
              <a:rPr lang="en-US" dirty="0"/>
              <a:t>Size: Width and height of the </a:t>
            </a:r>
          </a:p>
          <a:p>
            <a:pPr marL="0" indent="0">
              <a:buNone/>
            </a:pPr>
            <a:r>
              <a:rPr lang="en-US" dirty="0"/>
              <a:t>   button.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button1.Size= </a:t>
            </a:r>
            <a:r>
              <a:rPr lang="en-US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Size(20, 10);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Location: the coordinates</a:t>
            </a:r>
          </a:p>
          <a:p>
            <a:pPr marL="0" indent="0">
              <a:buNone/>
            </a:pPr>
            <a:r>
              <a:rPr lang="en-US" dirty="0"/>
              <a:t>   X and Y on the form, </a:t>
            </a:r>
          </a:p>
          <a:p>
            <a:pPr marL="0" indent="0">
              <a:buNone/>
            </a:pPr>
            <a:r>
              <a:rPr lang="en-US" dirty="0"/>
              <a:t>   where the button resides.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Ex:button1.Location = </a:t>
            </a:r>
            <a:r>
              <a:rPr lang="en-US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Point(60, 90);</a:t>
            </a:r>
            <a:endParaRPr lang="ar-JO" sz="2200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3000" y="0"/>
            <a:ext cx="28956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464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Button: Properties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Enabled: True </a:t>
            </a:r>
            <a:r>
              <a:rPr lang="en-US" dirty="0">
                <a:sym typeface="Wingdings" panose="05000000000000000000" pitchFamily="2" charset="2"/>
              </a:rPr>
              <a:t> a control can be accessed by the user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                                Ex: 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button1.Enabled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	         False  a control cannot be accessed by the 		user.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                                  Ex: 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button1.Enabled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false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r>
              <a:rPr lang="en-US" dirty="0"/>
              <a:t>Visible: True </a:t>
            </a:r>
            <a:r>
              <a:rPr lang="en-US" dirty="0">
                <a:sym typeface="Wingdings" panose="05000000000000000000" pitchFamily="2" charset="2"/>
              </a:rPr>
              <a:t> a control is displayed on the form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			Ex: 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button1.Visible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                 False  a control is hidden from the form.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			Ex: 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button1.Visible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false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FF0000"/>
                </a:solidFill>
                <a:sym typeface="Wingdings" panose="05000000000000000000" pitchFamily="2" charset="2"/>
              </a:rPr>
              <a:t>Important Note</a:t>
            </a:r>
            <a:r>
              <a:rPr lang="en-US" dirty="0">
                <a:sym typeface="Wingdings" panose="05000000000000000000" pitchFamily="2" charset="2"/>
              </a:rPr>
              <a:t>: The previous properties apply on almost all controls, and are handled in the same way.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38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 and Hide Methods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Show()</a:t>
            </a:r>
          </a:p>
          <a:p>
            <a:r>
              <a:rPr lang="en-US" dirty="0"/>
              <a:t>Hide()</a:t>
            </a:r>
          </a:p>
          <a:p>
            <a:endParaRPr lang="en-US" dirty="0"/>
          </a:p>
          <a:p>
            <a:r>
              <a:rPr lang="en-US" dirty="0"/>
              <a:t>These two methods are almost available for all controls along with the form itself. If you need to hide a button for example, you write: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	Ex: button1.Hide();</a:t>
            </a:r>
          </a:p>
          <a:p>
            <a:pPr marL="0" indent="0">
              <a:buNone/>
            </a:pPr>
            <a:r>
              <a:rPr lang="en-US" dirty="0"/>
              <a:t>To show it again: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	Ex: button1.Show();</a:t>
            </a:r>
          </a:p>
          <a:p>
            <a:pPr marL="0" indent="0">
              <a:buNone/>
            </a:pPr>
            <a:r>
              <a:rPr lang="en-US" dirty="0"/>
              <a:t>These two methods actually change the value of the Visible property in the desired control.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34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Label is an un-editable text that is added to the form, to display a certain message or a hint about a control.</a:t>
            </a:r>
          </a:p>
          <a:p>
            <a:endParaRPr lang="en-US" dirty="0"/>
          </a:p>
          <a:p>
            <a:r>
              <a:rPr lang="en-US" dirty="0"/>
              <a:t>Usually, the label takes the size of the text written in it and the font size, unless the “</a:t>
            </a:r>
            <a:r>
              <a:rPr lang="en-US" dirty="0" err="1"/>
              <a:t>autosize</a:t>
            </a:r>
            <a:r>
              <a:rPr lang="en-US" dirty="0"/>
              <a:t>” property is set to false.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4724400"/>
            <a:ext cx="1800225" cy="762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70003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Label: Properties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58200" cy="46939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Text: The string displayed by the label.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label1.Text = </a:t>
            </a:r>
            <a:r>
              <a:rPr lang="en-US" dirty="0">
                <a:solidFill>
                  <a:srgbClr val="A3151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"FFF"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 err="1"/>
              <a:t>Autosize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True </a:t>
            </a:r>
            <a:r>
              <a:rPr lang="en-US" dirty="0">
                <a:sym typeface="Wingdings" panose="05000000000000000000" pitchFamily="2" charset="2"/>
              </a:rPr>
              <a:t> the label takes the size of the text written in it.</a:t>
            </a:r>
          </a:p>
          <a:p>
            <a:pPr marL="393192" lvl="1" indent="0">
              <a:buNone/>
            </a:pPr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		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Ex: label1.AutoSize = </a:t>
            </a:r>
            <a:r>
              <a:rPr lang="en-US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False  you can resize the label as you like in the design time.</a:t>
            </a:r>
          </a:p>
          <a:p>
            <a:pPr marL="393192" lvl="1" indent="0">
              <a:buNone/>
            </a:pPr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		</a:t>
            </a:r>
            <a:r>
              <a:rPr lang="en-US" dirty="0">
                <a:highlight>
                  <a:srgbClr val="FFFF00"/>
                </a:highlight>
              </a:rPr>
              <a:t> EX: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label1.AutoSize = </a:t>
            </a:r>
            <a:r>
              <a:rPr lang="en-US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false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r>
              <a:rPr lang="en-US" dirty="0" err="1">
                <a:sym typeface="Wingdings" panose="05000000000000000000" pitchFamily="2" charset="2"/>
              </a:rPr>
              <a:t>TextAlign</a:t>
            </a:r>
            <a:r>
              <a:rPr lang="en-US" dirty="0">
                <a:sym typeface="Wingdings" panose="05000000000000000000" pitchFamily="2" charset="2"/>
              </a:rPr>
              <a:t>  Changes the alignment of the text within the borders of the label. It works properly when the </a:t>
            </a:r>
            <a:r>
              <a:rPr lang="en-US" dirty="0" err="1">
                <a:sym typeface="Wingdings" panose="05000000000000000000" pitchFamily="2" charset="2"/>
              </a:rPr>
              <a:t>Autosize</a:t>
            </a:r>
            <a:r>
              <a:rPr lang="en-US" dirty="0">
                <a:sym typeface="Wingdings" panose="05000000000000000000" pitchFamily="2" charset="2"/>
              </a:rPr>
              <a:t> property is set to False.</a:t>
            </a:r>
          </a:p>
          <a:p>
            <a:pPr lvl="1"/>
            <a:endParaRPr lang="en-US" dirty="0"/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26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Form</a:t>
            </a:r>
          </a:p>
          <a:p>
            <a:r>
              <a:rPr lang="en-US" dirty="0"/>
              <a:t>Buttons</a:t>
            </a:r>
          </a:p>
          <a:p>
            <a:r>
              <a:rPr lang="en-US" dirty="0"/>
              <a:t>Labels</a:t>
            </a:r>
          </a:p>
          <a:p>
            <a:r>
              <a:rPr lang="en-US" dirty="0" err="1"/>
              <a:t>TextBoxes</a:t>
            </a:r>
            <a:endParaRPr lang="en-US" dirty="0"/>
          </a:p>
          <a:p>
            <a:r>
              <a:rPr lang="en-US" dirty="0" err="1"/>
              <a:t>GroupBoxes</a:t>
            </a:r>
            <a:endParaRPr lang="en-US" dirty="0"/>
          </a:p>
          <a:p>
            <a:r>
              <a:rPr lang="en-US" dirty="0"/>
              <a:t>Panels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CheckBoxes</a:t>
            </a:r>
            <a:endParaRPr lang="en-US" dirty="0"/>
          </a:p>
          <a:p>
            <a:r>
              <a:rPr lang="en-US" dirty="0" err="1"/>
              <a:t>RadioButtons</a:t>
            </a:r>
            <a:endParaRPr lang="en-US" dirty="0"/>
          </a:p>
          <a:p>
            <a:r>
              <a:rPr lang="en-US" dirty="0"/>
              <a:t>Font Class</a:t>
            </a:r>
          </a:p>
          <a:p>
            <a:r>
              <a:rPr lang="en-US" dirty="0" err="1"/>
              <a:t>MessageBox</a:t>
            </a:r>
            <a:endParaRPr lang="en-US" dirty="0"/>
          </a:p>
          <a:p>
            <a:r>
              <a:rPr lang="en-US" dirty="0" err="1"/>
              <a:t>PictureBox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212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Properties at Runtime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Each control has certain properties defined for it in the property window. These properties resembles the attributes defined in classes. </a:t>
            </a:r>
          </a:p>
          <a:p>
            <a:r>
              <a:rPr lang="en-US" dirty="0"/>
              <a:t>Each attribute has its own data type and you can assign it a value.</a:t>
            </a:r>
          </a:p>
          <a:p>
            <a:r>
              <a:rPr lang="en-US" dirty="0"/>
              <a:t>Any updates you apply on the Property Window (Design-time) are considered the default values for these properties.</a:t>
            </a:r>
          </a:p>
          <a:p>
            <a:r>
              <a:rPr lang="en-US" dirty="0"/>
              <a:t>Sometimes, you need to change some properties at run time.</a:t>
            </a:r>
          </a:p>
          <a:p>
            <a:r>
              <a:rPr lang="en-US" dirty="0"/>
              <a:t>There are several ways to change the property value according to the data type of such a property.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38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determine a data type for a property?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you need to change a certain property for a certain control (i.e. assign a new value to it), you need to write an assignment statement starting with this property.</a:t>
            </a:r>
          </a:p>
          <a:p>
            <a:r>
              <a:rPr lang="en-US" dirty="0"/>
              <a:t>Suppose you need to change the text property of a label, you will start the assignment statement as:</a:t>
            </a:r>
          </a:p>
          <a:p>
            <a:pPr marL="0" indent="0">
              <a:buNone/>
            </a:pPr>
            <a:r>
              <a:rPr lang="en-US" dirty="0"/>
              <a:t>	label1.Text = </a:t>
            </a:r>
          </a:p>
          <a:p>
            <a:r>
              <a:rPr lang="en-US" dirty="0"/>
              <a:t>Now you need to figure out the data type of this property, just hover the mouse over this property (in the code), and a tooltip will be displayed to give you a hint about it.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931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determine a data type for a property?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find out the data type of property Text: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From the above picture, you can find out that the Text data type is string.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" y="2505075"/>
            <a:ext cx="7800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8945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Changing Properties (Basic Data Types)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/>
              <a:t>To change the value of a property that have a basic data type (</a:t>
            </a:r>
            <a:r>
              <a:rPr lang="en-US" sz="2400" dirty="0" err="1"/>
              <a:t>int</a:t>
            </a:r>
            <a:r>
              <a:rPr lang="en-US" sz="2400" dirty="0"/>
              <a:t>, float, double, decimal, string, char, ..etc.), you can use a simple assignment statement to provide the value you need.</a:t>
            </a:r>
          </a:p>
          <a:p>
            <a:r>
              <a:rPr lang="en-US" sz="2400" dirty="0"/>
              <a:t>Ex:</a:t>
            </a:r>
          </a:p>
          <a:p>
            <a:pPr marL="0" indent="0">
              <a:buNone/>
            </a:pPr>
            <a:r>
              <a:rPr lang="en-US" sz="2400" dirty="0">
                <a:highlight>
                  <a:srgbClr val="FFFF00"/>
                </a:highlight>
              </a:rPr>
              <a:t>	label1.Text = “Hello World”; // assign a direct value</a:t>
            </a:r>
          </a:p>
          <a:p>
            <a:pPr marL="0" indent="0">
              <a:buNone/>
            </a:pPr>
            <a:r>
              <a:rPr lang="en-US" sz="2400" dirty="0"/>
              <a:t>Or</a:t>
            </a:r>
          </a:p>
          <a:p>
            <a:pPr marL="0" indent="0">
              <a:buNone/>
            </a:pPr>
            <a:r>
              <a:rPr lang="en-US" sz="2400" dirty="0">
                <a:highlight>
                  <a:srgbClr val="FFFF00"/>
                </a:highlight>
              </a:rPr>
              <a:t>	</a:t>
            </a:r>
            <a:r>
              <a:rPr lang="en-US" sz="2400" dirty="0" err="1">
                <a:highlight>
                  <a:srgbClr val="FFFF00"/>
                </a:highlight>
              </a:rPr>
              <a:t>this.Text</a:t>
            </a:r>
            <a:r>
              <a:rPr lang="en-US" sz="2400" dirty="0">
                <a:highlight>
                  <a:srgbClr val="FFFF00"/>
                </a:highlight>
              </a:rPr>
              <a:t> = label1.Text; </a:t>
            </a:r>
          </a:p>
          <a:p>
            <a:pPr marL="0" indent="0">
              <a:buNone/>
            </a:pPr>
            <a:r>
              <a:rPr lang="en-US" sz="2400" dirty="0"/>
              <a:t>//changes the title of the form with the Text value in the label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Note: Just make sure that you are assigning the right data type to the property, or you need to convert it if applicable.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highlight>
                  <a:srgbClr val="FFFF00"/>
                </a:highlight>
              </a:rPr>
              <a:t>Ex: label1.Text = 215 + “”; </a:t>
            </a:r>
          </a:p>
          <a:p>
            <a:pPr marL="0" indent="0">
              <a:buNone/>
            </a:pPr>
            <a:r>
              <a:rPr lang="en-US" sz="2400" dirty="0"/>
              <a:t>//here you will add 215 to the text, but after converting it to a string.</a:t>
            </a:r>
            <a:endParaRPr lang="ar-JO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684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Changing Properties (pre-defined enumeration)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properties have pre-defined data types (enumerations) with several values, so you need to use these values to change them.</a:t>
            </a:r>
          </a:p>
          <a:p>
            <a:r>
              <a:rPr lang="en-US" dirty="0"/>
              <a:t>Example, the </a:t>
            </a:r>
            <a:r>
              <a:rPr lang="en-US" dirty="0" err="1"/>
              <a:t>backColor</a:t>
            </a:r>
            <a:r>
              <a:rPr lang="en-US" dirty="0"/>
              <a:t> property.</a:t>
            </a:r>
          </a:p>
          <a:p>
            <a:pPr marL="0" indent="0">
              <a:buNone/>
            </a:pPr>
            <a:r>
              <a:rPr lang="en-US" dirty="0"/>
              <a:t>	Note here that </a:t>
            </a:r>
            <a:r>
              <a:rPr lang="en-US" dirty="0" err="1"/>
              <a:t>BackColor</a:t>
            </a:r>
            <a:r>
              <a:rPr lang="en-US" dirty="0"/>
              <a:t> is of</a:t>
            </a:r>
          </a:p>
          <a:p>
            <a:pPr marL="0" indent="0">
              <a:buNone/>
            </a:pPr>
            <a:r>
              <a:rPr lang="en-US" dirty="0"/>
              <a:t>	data type “Color”, this is not </a:t>
            </a:r>
          </a:p>
          <a:p>
            <a:pPr marL="0" indent="0">
              <a:buNone/>
            </a:pPr>
            <a:r>
              <a:rPr lang="en-US" dirty="0"/>
              <a:t>	a basic data type,</a:t>
            </a:r>
          </a:p>
          <a:p>
            <a:pPr marL="0" indent="0">
              <a:buNone/>
            </a:pPr>
            <a:r>
              <a:rPr lang="en-US" dirty="0"/>
              <a:t> so you will have to use it to change the property value.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3352800"/>
            <a:ext cx="2552700" cy="11144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350297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Changing Properties (pre-defined enumeration)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using Color.</a:t>
            </a:r>
          </a:p>
          <a:p>
            <a:pPr marL="0" indent="0">
              <a:buNone/>
            </a:pPr>
            <a:r>
              <a:rPr lang="en-US" dirty="0"/>
              <a:t>a list of all valid values </a:t>
            </a:r>
          </a:p>
          <a:p>
            <a:pPr marL="0" indent="0">
              <a:buNone/>
            </a:pPr>
            <a:r>
              <a:rPr lang="en-US" dirty="0"/>
              <a:t>will appear so that you </a:t>
            </a:r>
          </a:p>
          <a:p>
            <a:pPr marL="0" indent="0">
              <a:buNone/>
            </a:pPr>
            <a:r>
              <a:rPr lang="en-US" dirty="0"/>
              <a:t>can select from them.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114800" y="2133600"/>
            <a:ext cx="4371975" cy="26384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90600" y="5029200"/>
            <a:ext cx="2886075" cy="457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800056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Changing Properties (Composite Properties)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properties consist of other several properties, such as </a:t>
            </a:r>
          </a:p>
          <a:p>
            <a:pPr lvl="1"/>
            <a:r>
              <a:rPr lang="en-US" dirty="0"/>
              <a:t>Font (Name, Size, Style)</a:t>
            </a:r>
          </a:p>
          <a:p>
            <a:pPr lvl="1"/>
            <a:r>
              <a:rPr lang="en-US" dirty="0"/>
              <a:t>Size (width, height)</a:t>
            </a:r>
          </a:p>
          <a:p>
            <a:pPr lvl="1"/>
            <a:r>
              <a:rPr lang="en-US" dirty="0"/>
              <a:t>Location (X, Y)</a:t>
            </a:r>
          </a:p>
          <a:p>
            <a:r>
              <a:rPr lang="en-US" dirty="0"/>
              <a:t>So, to change these properties, or properties they consist of, we have to instantiate an object of the class related to this property.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942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Changing Properties (Composite Properties)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Example: To change the property of a label font.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this code, you can change the three composite properties of the font. Here you change the font name to “Arial”, the font size to 16 and the style to Bold.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Of course you can change only one of them, by remaining the others as they are set in the Properties Window. This will be discussed Later.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667000"/>
            <a:ext cx="6134100" cy="5334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23264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TextBoxes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TextBox</a:t>
            </a:r>
            <a:r>
              <a:rPr lang="en-US" dirty="0"/>
              <a:t> is an editable control that is mainly used to enable the user to enter data using keyboard.</a:t>
            </a:r>
          </a:p>
          <a:p>
            <a:pPr marL="0" indent="0">
              <a:buNone/>
            </a:pP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3200400"/>
            <a:ext cx="1600200" cy="7429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0025" y="3300412"/>
            <a:ext cx="1238250" cy="5429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507444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err="1"/>
              <a:t>TextBox</a:t>
            </a:r>
            <a:r>
              <a:rPr lang="en-US" dirty="0"/>
              <a:t>: Properties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5344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Text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textBox1.Text = </a:t>
            </a:r>
            <a:r>
              <a:rPr lang="en-US" dirty="0">
                <a:solidFill>
                  <a:srgbClr val="A3151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"TTTTT"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Multiline: If true, you can use Enter and add several lines to the textbox</a:t>
            </a:r>
          </a:p>
          <a:p>
            <a:r>
              <a:rPr lang="en-US" dirty="0">
                <a:highlight>
                  <a:srgbClr val="FFFF00"/>
                </a:highlight>
              </a:rPr>
              <a:t>Ex: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textBox1.Multiline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textBox1.Multiline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false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WordWrap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: 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True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  <a:sym typeface="Wingdings" panose="05000000000000000000" pitchFamily="2" charset="2"/>
              </a:rPr>
              <a:t> The lines won’t exceed the borders of the textbox.</a:t>
            </a:r>
          </a:p>
          <a:p>
            <a:pPr marL="914400" marR="0" lvl="2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DD9"/>
              </a:buClr>
              <a:buSzPct val="70000"/>
              <a:buFont typeface="Wingdings 2"/>
              <a:buChar char="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onstantia"/>
                <a:ea typeface="+mn-ea"/>
                <a:cs typeface="+mn-cs"/>
                <a:sym typeface="Wingdings" panose="05000000000000000000" pitchFamily="2" charset="2"/>
              </a:rPr>
              <a:t>Ex: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textBox1.WordWrap =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true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;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onstantia"/>
              <a:ea typeface="+mn-ea"/>
              <a:cs typeface="+mn-cs"/>
              <a:sym typeface="Wingdings" panose="05000000000000000000" pitchFamily="2" charset="2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  <a:sym typeface="Wingdings" panose="05000000000000000000" pitchFamily="2" charset="2"/>
              </a:rPr>
              <a:t>False  you can continue writing in the line until you press Enter.</a:t>
            </a:r>
          </a:p>
          <a:p>
            <a:pPr marL="914400" marR="0" lvl="2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DD9"/>
              </a:buClr>
              <a:buSzPct val="70000"/>
              <a:buFont typeface="Wingdings 2"/>
              <a:buChar char="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onstantia"/>
                <a:ea typeface="+mn-ea"/>
                <a:cs typeface="+mn-cs"/>
                <a:sym typeface="Wingdings" panose="05000000000000000000" pitchFamily="2" charset="2"/>
              </a:rPr>
              <a:t>Ex: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textBox1.WordWrap =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false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nsolas" panose="020B0609020204030204" pitchFamily="49" charset="0"/>
                <a:ea typeface="+mn-ea"/>
                <a:cs typeface="+mn-cs"/>
              </a:rPr>
              <a:t>;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onstantia"/>
              <a:ea typeface="+mn-ea"/>
              <a:cs typeface="+mn-cs"/>
              <a:sym typeface="Wingdings" panose="05000000000000000000" pitchFamily="2" charset="2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  <a:sym typeface="Wingdings" panose="05000000000000000000" pitchFamily="2" charset="2"/>
              </a:rPr>
              <a:t>This property only works when Multiline is activated.</a:t>
            </a:r>
            <a:endParaRPr lang="en-US" dirty="0"/>
          </a:p>
          <a:p>
            <a:r>
              <a:rPr lang="en-US" dirty="0" err="1"/>
              <a:t>ScrollBars</a:t>
            </a:r>
            <a:r>
              <a:rPr lang="en-US" dirty="0"/>
              <a:t>: In case of Multiline Textboxes, vertical and horizontal (active </a:t>
            </a:r>
            <a:r>
              <a:rPr lang="en-US" dirty="0" err="1"/>
              <a:t>WordWrap</a:t>
            </a:r>
            <a:r>
              <a:rPr lang="en-US" dirty="0"/>
              <a:t> Property) scrollbars can be displayed.</a:t>
            </a:r>
          </a:p>
          <a:p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textBox1.ScrollBars = </a:t>
            </a:r>
            <a:r>
              <a:rPr lang="en-US" sz="2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ScrollBars.Vertical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textBox1.ScrollBars = </a:t>
            </a:r>
            <a:r>
              <a:rPr lang="en-US" sz="2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ScrollBars.Horizontal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textBox1.ScrollBars = </a:t>
            </a:r>
            <a:r>
              <a:rPr lang="en-US" sz="2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ScrollBars.Both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2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form is the most important element in a Visual C# Project, since it is the interface (window) that the user interacts with.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you first create your project, form1, is always created at the beginning, meaning that you can’t have a project without a form.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256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/>
              <a:t>TextBox</a:t>
            </a:r>
            <a:r>
              <a:rPr lang="en-US" dirty="0"/>
              <a:t>: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Forecolor: The color of the text inside.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textBox1.ForeColor = 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Color.Green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 err="1"/>
              <a:t>Readonly</a:t>
            </a:r>
            <a:r>
              <a:rPr lang="en-US" dirty="0"/>
              <a:t>: when True, the user cannot write in the textbox, but can access it and copy its contents.</a:t>
            </a:r>
          </a:p>
          <a:p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textBox1.ReadOnly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textBox1.ReadOnly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false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Enabled</a:t>
            </a:r>
          </a:p>
          <a:p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textBox1.Enabled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textBox1.Enabled = </a:t>
            </a:r>
            <a:r>
              <a:rPr lang="en-US" sz="28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false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 err="1"/>
              <a:t>PasswordChar</a:t>
            </a:r>
            <a:r>
              <a:rPr lang="en-US" dirty="0"/>
              <a:t>: takes a single character as a value, and this character will be used to mask the entry in the textbox (password behavior)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textBox1.PasswordChar = </a:t>
            </a:r>
            <a:r>
              <a:rPr lang="en-US" dirty="0">
                <a:solidFill>
                  <a:srgbClr val="A3151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'x'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 err="1"/>
              <a:t>UseSystemPasswordChar</a:t>
            </a:r>
            <a:r>
              <a:rPr lang="en-US" dirty="0"/>
              <a:t>: If True </a:t>
            </a:r>
            <a:r>
              <a:rPr lang="en-US" dirty="0">
                <a:sym typeface="Wingdings" panose="05000000000000000000" pitchFamily="2" charset="2"/>
              </a:rPr>
              <a:t> it masks the value in </a:t>
            </a:r>
            <a:r>
              <a:rPr lang="en-US" dirty="0" err="1">
                <a:sym typeface="Wingdings" panose="05000000000000000000" pitchFamily="2" charset="2"/>
              </a:rPr>
              <a:t>PasswordChar</a:t>
            </a:r>
            <a:r>
              <a:rPr lang="en-US" dirty="0">
                <a:sym typeface="Wingdings" panose="05000000000000000000" pitchFamily="2" charset="2"/>
              </a:rPr>
              <a:t>, and uses the password character used by Windows on the current PC.</a:t>
            </a:r>
          </a:p>
          <a:p>
            <a:pPr lvl="1"/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Ex: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textBox1.UseSystemPasswordChar = </a:t>
            </a:r>
            <a:r>
              <a:rPr lang="en-US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557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TextBox</a:t>
            </a:r>
            <a:r>
              <a:rPr lang="en-US" dirty="0"/>
              <a:t>: Default Even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TextChanged</a:t>
            </a:r>
            <a:r>
              <a:rPr lang="en-US" dirty="0"/>
              <a:t>: This event takes place when the user writes or deletes any character in the textbox.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448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into consideration that Text in a </a:t>
            </a:r>
            <a:r>
              <a:rPr lang="en-US" dirty="0" err="1"/>
              <a:t>TextBox</a:t>
            </a:r>
            <a:r>
              <a:rPr lang="en-US" dirty="0"/>
              <a:t> is a string. So whenever you need to use it for numbers, you will have to convert the string. And whenever you need to assign a numeric value to a textbox, you will have to convert it to string.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385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Convert from String to Numeric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statement below, a syntax error appears, because you are trying to assign a string into an integer.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convert a string into a numeric value: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124200"/>
            <a:ext cx="2876550" cy="5686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00600"/>
            <a:ext cx="5191125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7" y="5867400"/>
            <a:ext cx="5357813" cy="7314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1806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Convert from a numeric value into a 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several ways to convert into a string: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76550"/>
            <a:ext cx="5552418" cy="200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959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TextBox</a:t>
            </a:r>
            <a:r>
              <a:rPr lang="en-US" dirty="0"/>
              <a:t>: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Clear(): This method is used to clear any text in the textbox.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AppendText</a:t>
            </a:r>
            <a:r>
              <a:rPr lang="en-US" dirty="0"/>
              <a:t>():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textBox1.AppendText("VP");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271838"/>
            <a:ext cx="2550533" cy="614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4420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GroupBox</a:t>
            </a:r>
            <a:r>
              <a:rPr lang="en-US" dirty="0"/>
              <a:t> is considered a container. It is used to gather several controls in one place, were you can apply several actions on them at the same time.</a:t>
            </a:r>
          </a:p>
          <a:p>
            <a:r>
              <a:rPr lang="en-US" dirty="0">
                <a:highlight>
                  <a:srgbClr val="FFFF00"/>
                </a:highlight>
              </a:rPr>
              <a:t>Example: groubBox1.Hide();</a:t>
            </a:r>
          </a:p>
          <a:p>
            <a:pPr lvl="1"/>
            <a:r>
              <a:rPr lang="en-US" dirty="0"/>
              <a:t>This method will hide the </a:t>
            </a:r>
            <a:r>
              <a:rPr lang="en-US" dirty="0" err="1"/>
              <a:t>groupbox</a:t>
            </a:r>
            <a:r>
              <a:rPr lang="en-US" dirty="0"/>
              <a:t> and its contents, without the need to hide each control in a separate statement.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497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GroupBox</a:t>
            </a:r>
            <a:r>
              <a:rPr lang="en-US" dirty="0"/>
              <a:t>: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Text: The caption appears at the top of a </a:t>
            </a:r>
            <a:r>
              <a:rPr lang="en-US" dirty="0" err="1"/>
              <a:t>GroupBox</a:t>
            </a:r>
            <a:endParaRPr lang="en-US" dirty="0"/>
          </a:p>
          <a:p>
            <a:pPr lvl="1"/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groupBox1.Text = </a:t>
            </a:r>
            <a:r>
              <a:rPr lang="en-US" dirty="0">
                <a:solidFill>
                  <a:srgbClr val="A3151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"GGGGGG"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810000"/>
            <a:ext cx="3770690" cy="2047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4058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Panel is another type of containers, that is used mainly as the </a:t>
            </a:r>
            <a:r>
              <a:rPr lang="en-US" dirty="0" err="1"/>
              <a:t>groupbox</a:t>
            </a:r>
            <a:r>
              <a:rPr lang="en-US" dirty="0"/>
              <a:t>, but it has extra properties that don’t exist in a </a:t>
            </a:r>
            <a:r>
              <a:rPr lang="en-US" dirty="0" err="1"/>
              <a:t>groupbox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018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Panel: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BorderStyle</a:t>
            </a:r>
            <a:r>
              <a:rPr lang="en-US" dirty="0"/>
              <a:t>: Can be (None, </a:t>
            </a:r>
            <a:r>
              <a:rPr lang="en-US" dirty="0" err="1"/>
              <a:t>FixedSingle</a:t>
            </a:r>
            <a:r>
              <a:rPr lang="en-US" dirty="0"/>
              <a:t>, Fixed3D)</a:t>
            </a:r>
          </a:p>
          <a:p>
            <a:r>
              <a:rPr lang="en-US" dirty="0"/>
              <a:t>AutoScroll: if True, the scrollbars will appear if the controls inside the panel exceed its borders.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panel1.AutoScroll = </a:t>
            </a:r>
            <a:r>
              <a:rPr lang="en-US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000499"/>
            <a:ext cx="2286000" cy="16726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019550"/>
            <a:ext cx="2295127" cy="16536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145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a form represent in Object Oriented?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relate the visual programming to Object Oriented concept.</a:t>
            </a:r>
          </a:p>
          <a:p>
            <a:endParaRPr lang="en-US" dirty="0"/>
          </a:p>
          <a:p>
            <a:pPr lvl="1"/>
            <a:r>
              <a:rPr lang="en-US" dirty="0"/>
              <a:t>The project </a:t>
            </a:r>
            <a:r>
              <a:rPr lang="en-US" dirty="0">
                <a:sym typeface="Wingdings" panose="05000000000000000000" pitchFamily="2" charset="2"/>
              </a:rPr>
              <a:t> a namespace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The Form  a class</a:t>
            </a:r>
          </a:p>
          <a:p>
            <a:pPr marL="393192" lvl="1" indent="0"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</a:p>
          <a:p>
            <a:r>
              <a:rPr lang="en-US" dirty="0">
                <a:sym typeface="Wingdings" panose="05000000000000000000" pitchFamily="2" charset="2"/>
              </a:rPr>
              <a:t>Assume you have a project named “Test”</a:t>
            </a:r>
          </a:p>
          <a:p>
            <a:r>
              <a:rPr lang="en-US" dirty="0">
                <a:sym typeface="Wingdings" panose="05000000000000000000" pitchFamily="2" charset="2"/>
              </a:rPr>
              <a:t>Check the Solution Explorer window, and open file “Form1.cs” by double clicking on it.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634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CheckBoxes</a:t>
            </a:r>
            <a:r>
              <a:rPr lang="en-US" dirty="0"/>
              <a:t> are used to give several options to a user to check or uncheck. The user can select only one or several of them, or can unselect all of them.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57600"/>
            <a:ext cx="2546572" cy="21339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657599"/>
            <a:ext cx="2558362" cy="20042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46343"/>
            <a:ext cx="2534783" cy="19924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24183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CheckBox</a:t>
            </a:r>
            <a:r>
              <a:rPr lang="en-US" dirty="0"/>
              <a:t>: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/>
              <a:t>Text</a:t>
            </a:r>
          </a:p>
          <a:p>
            <a:r>
              <a:rPr lang="en-US" sz="2400" dirty="0"/>
              <a:t>Checked:</a:t>
            </a:r>
          </a:p>
          <a:p>
            <a:pPr lvl="1"/>
            <a:r>
              <a:rPr lang="en-US" sz="2000" dirty="0"/>
              <a:t>True</a:t>
            </a:r>
          </a:p>
          <a:p>
            <a:pPr lvl="1"/>
            <a:r>
              <a:rPr lang="en-US" sz="2000" dirty="0">
                <a:highlight>
                  <a:srgbClr val="FFFF00"/>
                </a:highlight>
              </a:rPr>
              <a:t>Ex: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checkBox1.Checked = </a:t>
            </a:r>
            <a:r>
              <a:rPr lang="en-US" sz="20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sz="2000" dirty="0">
              <a:highlight>
                <a:srgbClr val="FFFF00"/>
              </a:highlight>
            </a:endParaRPr>
          </a:p>
          <a:p>
            <a:pPr lvl="1"/>
            <a:r>
              <a:rPr lang="en-US" sz="2000" dirty="0"/>
              <a:t>False</a:t>
            </a:r>
          </a:p>
          <a:p>
            <a:pPr lvl="1"/>
            <a:r>
              <a:rPr lang="en-US" sz="2000" dirty="0">
                <a:highlight>
                  <a:srgbClr val="FFFF00"/>
                </a:highlight>
              </a:rPr>
              <a:t>Ex: 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checkBox1.Checked = </a:t>
            </a:r>
            <a:r>
              <a:rPr lang="en-US" sz="20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false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CheckState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Checked</a:t>
            </a:r>
          </a:p>
          <a:p>
            <a:pPr lvl="1"/>
            <a:r>
              <a:rPr lang="en-US" sz="2000" dirty="0">
                <a:highlight>
                  <a:srgbClr val="FFFF00"/>
                </a:highlight>
              </a:rPr>
              <a:t>Ex: 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checkBox1.CheckState =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CheckState.Checked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sz="2000" dirty="0">
              <a:highlight>
                <a:srgbClr val="FFFF00"/>
              </a:highlight>
            </a:endParaRPr>
          </a:p>
          <a:p>
            <a:pPr marL="393192" lvl="1" indent="0">
              <a:buNone/>
            </a:pPr>
            <a:endParaRPr lang="en-US" sz="2000" dirty="0"/>
          </a:p>
          <a:p>
            <a:pPr lvl="1"/>
            <a:r>
              <a:rPr lang="en-US" sz="2000" dirty="0" err="1"/>
              <a:t>UnChecked</a:t>
            </a:r>
            <a:endParaRPr lang="en-US" sz="2000" dirty="0"/>
          </a:p>
          <a:p>
            <a:pPr lvl="1"/>
            <a:r>
              <a:rPr lang="en-US" sz="2000" dirty="0">
                <a:highlight>
                  <a:srgbClr val="FFFF00"/>
                </a:highlight>
              </a:rPr>
              <a:t>Ex: 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checkBox1.CheckState =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CheckState.Unchecked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sz="2000" dirty="0">
              <a:highlight>
                <a:srgbClr val="FFFF00"/>
              </a:highlight>
            </a:endParaRPr>
          </a:p>
          <a:p>
            <a:pPr marL="393192" lvl="1" indent="0">
              <a:buNone/>
            </a:pPr>
            <a:endParaRPr lang="en-US" sz="2000" dirty="0"/>
          </a:p>
          <a:p>
            <a:pPr lvl="1"/>
            <a:r>
              <a:rPr lang="en-US" sz="2000" dirty="0"/>
              <a:t>Indeterminate</a:t>
            </a:r>
          </a:p>
          <a:p>
            <a:pPr lvl="1"/>
            <a:r>
              <a:rPr lang="en-US" sz="2000" dirty="0">
                <a:highlight>
                  <a:srgbClr val="FFFF00"/>
                </a:highlight>
              </a:rPr>
              <a:t>Ex: 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checkBox1.CheckState =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CheckState.Indeterminate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sz="2000" dirty="0">
              <a:highlight>
                <a:srgbClr val="FFFF00"/>
              </a:highlight>
            </a:endParaRPr>
          </a:p>
          <a:p>
            <a:pPr marL="393192" lvl="1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819400"/>
            <a:ext cx="1600200" cy="4645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615648"/>
            <a:ext cx="1400175" cy="4828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25" y="5216054"/>
            <a:ext cx="1400175" cy="4828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612" y="4339713"/>
            <a:ext cx="1600200" cy="4645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49" y="5827996"/>
            <a:ext cx="1733551" cy="565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0539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CheckBox</a:t>
            </a:r>
            <a:r>
              <a:rPr lang="en-US" dirty="0"/>
              <a:t>: Default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CheckedChanged</a:t>
            </a:r>
            <a:endParaRPr lang="en-US" dirty="0"/>
          </a:p>
          <a:p>
            <a:pPr lvl="1"/>
            <a:r>
              <a:rPr lang="en-US" dirty="0"/>
              <a:t>This event takes place whenever the Checked Property is changed either to True or False.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579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RadioButton</a:t>
            </a:r>
            <a:r>
              <a:rPr lang="en-US" dirty="0"/>
              <a:t>: Properties/Default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Properties:</a:t>
            </a:r>
          </a:p>
          <a:p>
            <a:pPr lvl="1"/>
            <a:r>
              <a:rPr lang="en-US" dirty="0"/>
              <a:t>Checked</a:t>
            </a:r>
          </a:p>
          <a:p>
            <a:pPr lvl="2"/>
            <a:r>
              <a:rPr lang="en-US" dirty="0"/>
              <a:t>True</a:t>
            </a:r>
          </a:p>
          <a:p>
            <a:pPr lvl="2"/>
            <a:r>
              <a:rPr lang="en-US" sz="2400" dirty="0">
                <a:highlight>
                  <a:srgbClr val="FFFF00"/>
                </a:highlight>
              </a:rPr>
              <a:t>Ex: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radiobutton1.Checked =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true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sz="2400" dirty="0">
              <a:highlight>
                <a:srgbClr val="FFFF00"/>
              </a:highlight>
            </a:endParaRPr>
          </a:p>
          <a:p>
            <a:pPr lvl="2"/>
            <a:endParaRPr lang="en-US" dirty="0"/>
          </a:p>
          <a:p>
            <a:pPr lvl="2"/>
            <a:r>
              <a:rPr lang="en-US" dirty="0"/>
              <a:t>False</a:t>
            </a:r>
          </a:p>
          <a:p>
            <a:pPr lvl="2"/>
            <a:r>
              <a:rPr lang="en-US" sz="2000" dirty="0">
                <a:highlight>
                  <a:srgbClr val="FFFF00"/>
                </a:highlight>
              </a:rPr>
              <a:t>Ex: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radiobutton1.Checked = </a:t>
            </a:r>
            <a:r>
              <a:rPr lang="en-US" sz="20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false</a:t>
            </a:r>
            <a:r>
              <a:rPr 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sz="2000" dirty="0">
              <a:highlight>
                <a:srgbClr val="FFFF00"/>
              </a:highlight>
            </a:endParaRP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Default Event</a:t>
            </a:r>
          </a:p>
          <a:p>
            <a:pPr lvl="1"/>
            <a:r>
              <a:rPr lang="en-US" dirty="0" err="1"/>
              <a:t>CheckedChanged</a:t>
            </a:r>
            <a:r>
              <a:rPr lang="en-US" dirty="0"/>
              <a:t>: Takes place when the checked property is changed to True or False.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826544"/>
            <a:ext cx="1450919" cy="4429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0"/>
            <a:ext cx="1676400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3372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RadioButtons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RadioButtons</a:t>
            </a:r>
            <a:r>
              <a:rPr lang="en-US" sz="2000" dirty="0"/>
              <a:t> are used to give several options to user, but the user have to choose only one of each group. To separate </a:t>
            </a:r>
            <a:r>
              <a:rPr lang="en-US" sz="2000"/>
              <a:t>several radio buttons </a:t>
            </a:r>
            <a:r>
              <a:rPr lang="en-US" sz="2000" dirty="0"/>
              <a:t>into several groups, we can use any of the containers in Visual C#, such as: </a:t>
            </a:r>
            <a:r>
              <a:rPr lang="en-US" sz="2000" dirty="0" err="1"/>
              <a:t>GroupBox</a:t>
            </a:r>
            <a:r>
              <a:rPr lang="en-US" sz="2000" dirty="0"/>
              <a:t>, Panel and the Form itself.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429000"/>
            <a:ext cx="3200400" cy="321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2128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Font </a:t>
            </a:r>
            <a:r>
              <a:rPr lang="en-US" dirty="0" err="1"/>
              <a:t>Classs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change the font of a certain control, for example a label or a textbox, we instantiate an object from Font Class, and send the new values of (</a:t>
            </a:r>
            <a:r>
              <a:rPr lang="en-US" dirty="0" err="1"/>
              <a:t>FontName</a:t>
            </a:r>
            <a:r>
              <a:rPr lang="en-US" dirty="0"/>
              <a:t>, </a:t>
            </a:r>
            <a:r>
              <a:rPr lang="en-US" dirty="0" err="1"/>
              <a:t>FontSize</a:t>
            </a:r>
            <a:r>
              <a:rPr lang="en-US" dirty="0"/>
              <a:t> and </a:t>
            </a:r>
            <a:r>
              <a:rPr lang="en-US" dirty="0" err="1"/>
              <a:t>FontStyle</a:t>
            </a:r>
            <a:r>
              <a:rPr lang="en-US" dirty="0"/>
              <a:t>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But, in this statement, we change all the 3 values at the same time.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087091"/>
            <a:ext cx="749643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012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Font Class -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change the style alone, for example, we remain the other values as defined.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But, in the previous statement, the </a:t>
            </a:r>
            <a:r>
              <a:rPr lang="en-US" dirty="0" err="1"/>
              <a:t>FontStyle</a:t>
            </a:r>
            <a:r>
              <a:rPr lang="en-US" dirty="0"/>
              <a:t> is changed into Bold, regardless of the style that already is applied to the label.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3286123"/>
            <a:ext cx="8305800" cy="456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5397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Font Class -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change the </a:t>
            </a:r>
            <a:r>
              <a:rPr lang="en-US" dirty="0" err="1"/>
              <a:t>FontStyle</a:t>
            </a:r>
            <a:r>
              <a:rPr lang="en-US" dirty="0"/>
              <a:t> while reserving the current style, we will use the XOR operator (^), as in the following 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15145"/>
            <a:ext cx="3276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408218"/>
            <a:ext cx="3251833" cy="326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6501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Font Class - Cont.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52400"/>
            <a:ext cx="3357562" cy="329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00400"/>
            <a:ext cx="7890368" cy="34393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91467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MessageBox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show a message dialog to the user, we will use </a:t>
            </a:r>
            <a:r>
              <a:rPr lang="en-US" dirty="0" err="1"/>
              <a:t>MessageBox</a:t>
            </a:r>
            <a:r>
              <a:rPr lang="en-US" dirty="0"/>
              <a:t> class along with the method Show().</a:t>
            </a:r>
          </a:p>
          <a:p>
            <a:r>
              <a:rPr lang="en-US" dirty="0" err="1"/>
              <a:t>MessageBox.Show</a:t>
            </a:r>
            <a:r>
              <a:rPr lang="en-US" dirty="0"/>
              <a:t>() method is overloaded into several methods, but we will use in this course the following method, to display the following message: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	</a:t>
            </a:r>
          </a:p>
          <a:p>
            <a:pPr marL="0" indent="0">
              <a:buNone/>
            </a:pPr>
            <a:r>
              <a:rPr lang="en-US" dirty="0"/>
              <a:t>	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67200"/>
            <a:ext cx="8240486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052" y="4876800"/>
            <a:ext cx="238125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0" y="5029200"/>
            <a:ext cx="41910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 this method, we send the message text, the message title, number and types of buttons to be displayed, and the icon.</a:t>
            </a:r>
          </a:p>
        </p:txBody>
      </p:sp>
    </p:spTree>
    <p:extLst>
      <p:ext uri="{BB962C8B-B14F-4D97-AF65-F5344CB8AC3E}">
        <p14:creationId xmlns:p14="http://schemas.microsoft.com/office/powerpoint/2010/main" val="1028440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a form represent in Object Oriented?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847088"/>
            <a:ext cx="4048125" cy="46291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7467600" y="3886200"/>
            <a:ext cx="137807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1">
            <a:spAutoFit/>
          </a:bodyPr>
          <a:lstStyle/>
          <a:p>
            <a:r>
              <a:rPr lang="en-US" sz="1600" dirty="0"/>
              <a:t>Project Name</a:t>
            </a:r>
            <a:endParaRPr lang="ar-JO" sz="1600" dirty="0"/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flipH="1">
            <a:off x="4724400" y="4055477"/>
            <a:ext cx="2743200" cy="440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00" y="5071646"/>
            <a:ext cx="122700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1">
            <a:spAutoFit/>
          </a:bodyPr>
          <a:lstStyle/>
          <a:p>
            <a:r>
              <a:rPr lang="en-US" sz="1600" dirty="0"/>
              <a:t>Form Name</a:t>
            </a:r>
            <a:endParaRPr lang="ar-JO" sz="1600" dirty="0"/>
          </a:p>
        </p:txBody>
      </p:sp>
      <p:cxnSp>
        <p:nvCxnSpPr>
          <p:cNvPr id="11" name="Straight Arrow Connector 10"/>
          <p:cNvCxnSpPr>
            <a:stCxn id="10" idx="1"/>
          </p:cNvCxnSpPr>
          <p:nvPr/>
        </p:nvCxnSpPr>
        <p:spPr>
          <a:xfrm flipH="1" flipV="1">
            <a:off x="5803392" y="4977313"/>
            <a:ext cx="1816608" cy="263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05200" y="4572000"/>
            <a:ext cx="762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072062" y="4977313"/>
            <a:ext cx="56673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238595" y="5848519"/>
            <a:ext cx="183608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1">
            <a:spAutoFit/>
          </a:bodyPr>
          <a:lstStyle/>
          <a:p>
            <a:r>
              <a:rPr lang="en-US" sz="1600" dirty="0"/>
              <a:t>Form1 Constructor</a:t>
            </a:r>
            <a:endParaRPr lang="ar-JO" sz="1600" dirty="0"/>
          </a:p>
        </p:txBody>
      </p:sp>
      <p:cxnSp>
        <p:nvCxnSpPr>
          <p:cNvPr id="20" name="Straight Arrow Connector 19"/>
          <p:cNvCxnSpPr>
            <a:stCxn id="19" idx="1"/>
          </p:cNvCxnSpPr>
          <p:nvPr/>
        </p:nvCxnSpPr>
        <p:spPr>
          <a:xfrm flipH="1" flipV="1">
            <a:off x="5105400" y="5334000"/>
            <a:ext cx="2133195" cy="683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81000" y="4038600"/>
            <a:ext cx="16764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en-US" dirty="0"/>
              <a:t>This method is pre-defined to set the initial values of all controls’ properties in the form.</a:t>
            </a:r>
            <a:endParaRPr lang="ar-JO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057400" y="4800600"/>
            <a:ext cx="243840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300538" y="4724400"/>
            <a:ext cx="804862" cy="2710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6" name="TextBox 25"/>
          <p:cNvSpPr txBox="1"/>
          <p:nvPr/>
        </p:nvSpPr>
        <p:spPr>
          <a:xfrm>
            <a:off x="771525" y="2588073"/>
            <a:ext cx="1905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en-US" dirty="0"/>
              <a:t>What does a Partial modifier mean?</a:t>
            </a:r>
            <a:endParaRPr lang="ar-JO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828800" y="3515068"/>
            <a:ext cx="2438400" cy="1344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458690" y="2651043"/>
            <a:ext cx="2397866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en-US" sz="1600" dirty="0"/>
              <a:t>Note here, that Form1 is inherited from a pre-defined class “Form”</a:t>
            </a:r>
            <a:endParaRPr lang="ar-JO" sz="1600" dirty="0"/>
          </a:p>
        </p:txBody>
      </p:sp>
      <p:cxnSp>
        <p:nvCxnSpPr>
          <p:cNvPr id="31" name="Straight Arrow Connector 30"/>
          <p:cNvCxnSpPr>
            <a:stCxn id="30" idx="2"/>
          </p:cNvCxnSpPr>
          <p:nvPr/>
        </p:nvCxnSpPr>
        <p:spPr>
          <a:xfrm flipH="1">
            <a:off x="6458690" y="3482040"/>
            <a:ext cx="1198933" cy="1354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78723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MessageBox</a:t>
            </a:r>
            <a:r>
              <a:rPr lang="en-US" dirty="0"/>
              <a:t> – User Respond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previous example, we only show a message, and don’t handle the respond of the user (i.e. whither the user clicked OK or CANCEL).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To handle the user respond, we need to define a variable of type </a:t>
            </a:r>
            <a:r>
              <a:rPr lang="en-US" dirty="0" err="1"/>
              <a:t>DialogResult</a:t>
            </a:r>
            <a:r>
              <a:rPr lang="en-US" dirty="0"/>
              <a:t>, as in the following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634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MessageBox</a:t>
            </a:r>
            <a:r>
              <a:rPr lang="en-US" dirty="0"/>
              <a:t> – User Respond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09799"/>
            <a:ext cx="337185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67200"/>
            <a:ext cx="8458772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85826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PictureBox</a:t>
            </a:r>
            <a:r>
              <a:rPr lang="en-US" dirty="0"/>
              <a:t> and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A </a:t>
            </a:r>
            <a:r>
              <a:rPr lang="en-US" sz="3200" dirty="0" err="1"/>
              <a:t>PictureBox</a:t>
            </a:r>
            <a:r>
              <a:rPr lang="en-US" sz="3200" dirty="0"/>
              <a:t> is used to display an image to the user.</a:t>
            </a:r>
          </a:p>
          <a:p>
            <a:r>
              <a:rPr lang="en-US" sz="3200" dirty="0"/>
              <a:t>Properties:</a:t>
            </a:r>
          </a:p>
          <a:p>
            <a:pPr lvl="1"/>
            <a:r>
              <a:rPr lang="en-US" sz="3000" dirty="0"/>
              <a:t>Image: where the selected image file resides. You can import an image from your PC.</a:t>
            </a:r>
          </a:p>
          <a:p>
            <a:pPr marL="393192" lvl="1" indent="0">
              <a:buNone/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819400"/>
            <a:ext cx="28956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0744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PictureBox</a:t>
            </a:r>
            <a:r>
              <a:rPr lang="en-US" dirty="0"/>
              <a:t>: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SizeMode</a:t>
            </a:r>
            <a:r>
              <a:rPr lang="en-US" dirty="0"/>
              <a:t>: Determines how the image is displayed in the </a:t>
            </a:r>
            <a:r>
              <a:rPr lang="en-US" dirty="0" err="1"/>
              <a:t>pictureBox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Normal: Displays the </a:t>
            </a:r>
            <a:r>
              <a:rPr lang="en-US" dirty="0" err="1"/>
              <a:t>topleft</a:t>
            </a:r>
            <a:r>
              <a:rPr lang="en-US" dirty="0"/>
              <a:t> corner of the original image, according to the size of the </a:t>
            </a:r>
            <a:r>
              <a:rPr lang="en-US" dirty="0" err="1"/>
              <a:t>picurebox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StretchImage</a:t>
            </a:r>
            <a:r>
              <a:rPr lang="en-US" dirty="0"/>
              <a:t>: Changes the ratios of the original image to fit exactly in the </a:t>
            </a:r>
            <a:r>
              <a:rPr lang="en-US" dirty="0" err="1"/>
              <a:t>pictureBox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err="1"/>
              <a:t>AutoSize</a:t>
            </a:r>
            <a:r>
              <a:rPr lang="en-US" dirty="0"/>
              <a:t>: changes the size of the </a:t>
            </a:r>
            <a:r>
              <a:rPr lang="en-US" dirty="0" err="1"/>
              <a:t>PictureBox</a:t>
            </a:r>
            <a:r>
              <a:rPr lang="en-US" dirty="0"/>
              <a:t>, according to the size of the original image.</a:t>
            </a:r>
          </a:p>
          <a:p>
            <a:pPr lvl="1"/>
            <a:r>
              <a:rPr lang="en-US" dirty="0" err="1"/>
              <a:t>CenterImage</a:t>
            </a:r>
            <a:r>
              <a:rPr lang="en-US" dirty="0"/>
              <a:t>: crops a part of the original image from its center according to the size of the </a:t>
            </a:r>
            <a:r>
              <a:rPr lang="en-US" dirty="0" err="1"/>
              <a:t>PictureBox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Zoom: Changes the size of the original image, to fit in the </a:t>
            </a:r>
            <a:r>
              <a:rPr lang="en-US" dirty="0" err="1"/>
              <a:t>PictureBox</a:t>
            </a:r>
            <a:r>
              <a:rPr lang="en-US" dirty="0"/>
              <a:t>, but with reserving the ratios of the image.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8148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PictureBox</a:t>
            </a:r>
            <a:r>
              <a:rPr lang="en-US" dirty="0"/>
              <a:t> – Default Event and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Default Event: </a:t>
            </a:r>
          </a:p>
          <a:p>
            <a:pPr lvl="1"/>
            <a:r>
              <a:rPr lang="en-US" dirty="0"/>
              <a:t>Click: occurs when the user clicks on the image using mouse.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Method:</a:t>
            </a:r>
          </a:p>
          <a:p>
            <a:pPr lvl="1"/>
            <a:r>
              <a:rPr lang="en-US" dirty="0" err="1"/>
              <a:t>FromFile</a:t>
            </a:r>
            <a:r>
              <a:rPr lang="en-US" dirty="0"/>
              <a:t>: This method is used to change the displayed image at runtime.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43" y="3840176"/>
            <a:ext cx="6800850" cy="77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48200"/>
            <a:ext cx="683895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14400" y="5429071"/>
            <a:ext cx="51816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Important Note: </a:t>
            </a:r>
            <a:r>
              <a:rPr lang="en-US" dirty="0"/>
              <a:t>Make sure to write the path in a correct way, so that the program can find the actual file. Also, make sure to write the correct extension of the image.</a:t>
            </a:r>
          </a:p>
        </p:txBody>
      </p:sp>
    </p:spTree>
    <p:extLst>
      <p:ext uri="{BB962C8B-B14F-4D97-AF65-F5344CB8AC3E}">
        <p14:creationId xmlns:p14="http://schemas.microsoft.com/office/powerpoint/2010/main" val="28845820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0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The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77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Modifier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Partial Modifier is used to be able to define the same class in several files. </a:t>
            </a:r>
          </a:p>
          <a:p>
            <a:r>
              <a:rPr lang="en-US" dirty="0"/>
              <a:t>This file “form1.cs”, is used by the developer to add his/her own code and event handlers. And Form1 class is defined partially, so where is the rest of this class?</a:t>
            </a:r>
            <a:endParaRPr lang="ar-J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312164"/>
            <a:ext cx="4048125" cy="46291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71396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Modifier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077200" cy="1813715"/>
          </a:xfrm>
        </p:spPr>
        <p:txBody>
          <a:bodyPr>
            <a:normAutofit/>
          </a:bodyPr>
          <a:lstStyle/>
          <a:p>
            <a:r>
              <a:rPr lang="en-US" sz="2000" dirty="0"/>
              <a:t>Return back to the Solution Explorer, and double click the file “form1.Designer.cs”.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590800"/>
            <a:ext cx="6910117" cy="40671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Straight Connector 7"/>
          <p:cNvCxnSpPr/>
          <p:nvPr/>
        </p:nvCxnSpPr>
        <p:spPr>
          <a:xfrm>
            <a:off x="1295400" y="3352800"/>
            <a:ext cx="1219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701665" y="3836075"/>
            <a:ext cx="2061335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en-US" dirty="0"/>
              <a:t>Check here, that the Form1 class is re-defined again in this file, which is not possible unless you use the modifier Partial.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109400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Form1.Designer.cs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this file is created? And who created it?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This file is automatically created by Visual C#, to contain all definitions of all controls added to the form. We will discuss this shortly.</a:t>
            </a:r>
            <a:endParaRPr lang="ar-J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8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56" y="-14111"/>
            <a:ext cx="8229600" cy="776112"/>
          </a:xfrm>
        </p:spPr>
        <p:txBody>
          <a:bodyPr>
            <a:normAutofit fontScale="90000"/>
          </a:bodyPr>
          <a:lstStyle/>
          <a:p>
            <a:r>
              <a:rPr lang="en-US" dirty="0"/>
              <a:t>Form: Properties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6096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Text: The title of the form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this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.Text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A3151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"FFF"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 err="1"/>
              <a:t>BackColor</a:t>
            </a:r>
            <a:r>
              <a:rPr lang="en-US" dirty="0"/>
              <a:t>: The background color of the form.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this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.BackColor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Color.Red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 err="1"/>
              <a:t>ForeColor</a:t>
            </a:r>
            <a:r>
              <a:rPr lang="en-US" dirty="0"/>
              <a:t>: The color of the font of any control added to the form.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Ex; </a:t>
            </a:r>
            <a:r>
              <a:rPr lang="en-US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this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.ForeColor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Color.Green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Font: The style of the font of any control added to the form.</a:t>
            </a:r>
          </a:p>
          <a:p>
            <a:r>
              <a:rPr lang="en-US" dirty="0"/>
              <a:t>Size: Determines the width and height of the form.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Ex: </a:t>
            </a:r>
            <a:r>
              <a:rPr lang="en-US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this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.Size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Size(200, 100);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Maximum Size: Determines the maximum width and the maximum height of the form the user can reach at run time.</a:t>
            </a:r>
          </a:p>
          <a:p>
            <a:pPr lvl="1"/>
            <a:r>
              <a:rPr lang="en-US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this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.MaximumSize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Size(300, 300);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Minimum Size: Determines the minimum width and the minimum height of the form the user can reach at run time.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Ex; </a:t>
            </a:r>
            <a:r>
              <a:rPr lang="en-US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this</a:t>
            </a:r>
            <a:r>
              <a:rPr lang="en-US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.MinimumSize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Size(100, 100);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To change any of these properties, you can relate to it by using the keyword “This”, or directly. (since you are dealing with a class here).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06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5D4A3002F6664B85A48450F2A8DFB3" ma:contentTypeVersion="4" ma:contentTypeDescription="Create a new document." ma:contentTypeScope="" ma:versionID="8b9ed5271d9985599198c1a2146b111c">
  <xsd:schema xmlns:xsd="http://www.w3.org/2001/XMLSchema" xmlns:xs="http://www.w3.org/2001/XMLSchema" xmlns:p="http://schemas.microsoft.com/office/2006/metadata/properties" xmlns:ns2="3517c928-6dfc-437b-a4de-3b33de84d3d4" targetNamespace="http://schemas.microsoft.com/office/2006/metadata/properties" ma:root="true" ma:fieldsID="43f04aaf13bc9e5bc6c529adfc1c057c" ns2:_="">
    <xsd:import namespace="3517c928-6dfc-437b-a4de-3b33de84d3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17c928-6dfc-437b-a4de-3b33de84d3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EA3A7D-F127-4EB4-8443-82127EB4B3D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2E478F-0237-4296-93E5-C99C6EC91B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17c928-6dfc-437b-a4de-3b33de84d3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8A5CE3-DE24-4D30-9855-E2D9CD9AE5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1135</TotalTime>
  <Words>3255</Words>
  <Application>Microsoft Office PowerPoint</Application>
  <PresentationFormat>On-screen Show (4:3)</PresentationFormat>
  <Paragraphs>376</Paragraphs>
  <Slides>55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0" baseType="lpstr">
      <vt:lpstr>Calibri</vt:lpstr>
      <vt:lpstr>Consolas</vt:lpstr>
      <vt:lpstr>Constantia</vt:lpstr>
      <vt:lpstr>Wingdings 2</vt:lpstr>
      <vt:lpstr>Flow</vt:lpstr>
      <vt:lpstr>Visual programming Chapter 3: GUI (Graphical User Interface) Part I</vt:lpstr>
      <vt:lpstr>Contents</vt:lpstr>
      <vt:lpstr>Form</vt:lpstr>
      <vt:lpstr>What does a form represent in Object Oriented?</vt:lpstr>
      <vt:lpstr>What does a form represent in Object Oriented?</vt:lpstr>
      <vt:lpstr>Partial Modifier</vt:lpstr>
      <vt:lpstr>Partial Modifier</vt:lpstr>
      <vt:lpstr>Form1.Designer.cs</vt:lpstr>
      <vt:lpstr>Form: Properties</vt:lpstr>
      <vt:lpstr>Form: Default Event</vt:lpstr>
      <vt:lpstr>Form: Method</vt:lpstr>
      <vt:lpstr>Buttons</vt:lpstr>
      <vt:lpstr>A Button in Form1.Designer.cs File</vt:lpstr>
      <vt:lpstr>A Button in Form1.Designer.cs File</vt:lpstr>
      <vt:lpstr>Button: Properties</vt:lpstr>
      <vt:lpstr>Button: Properties</vt:lpstr>
      <vt:lpstr>Show and Hide Methods</vt:lpstr>
      <vt:lpstr>LABELs</vt:lpstr>
      <vt:lpstr>Label: Properties</vt:lpstr>
      <vt:lpstr>Changing Properties at Runtime</vt:lpstr>
      <vt:lpstr>How to determine a data type for a property?</vt:lpstr>
      <vt:lpstr>How to determine a data type for a property?</vt:lpstr>
      <vt:lpstr>Changing Properties (Basic Data Types)</vt:lpstr>
      <vt:lpstr>Changing Properties (pre-defined enumeration)</vt:lpstr>
      <vt:lpstr>Changing Properties (pre-defined enumeration)</vt:lpstr>
      <vt:lpstr>Changing Properties (Composite Properties)</vt:lpstr>
      <vt:lpstr>Changing Properties (Composite Properties)</vt:lpstr>
      <vt:lpstr>TextBoxes</vt:lpstr>
      <vt:lpstr>TextBox: Properties</vt:lpstr>
      <vt:lpstr>TextBox: Properties</vt:lpstr>
      <vt:lpstr>TextBox: Default Even</vt:lpstr>
      <vt:lpstr>Convert</vt:lpstr>
      <vt:lpstr>Convert from String to Numeric Value</vt:lpstr>
      <vt:lpstr>Convert from a numeric value into a string</vt:lpstr>
      <vt:lpstr>TextBox: Method</vt:lpstr>
      <vt:lpstr>GroupBoxes</vt:lpstr>
      <vt:lpstr>GroupBox: Properties</vt:lpstr>
      <vt:lpstr>Panels</vt:lpstr>
      <vt:lpstr>Panel: Properties</vt:lpstr>
      <vt:lpstr>CheckBoxes</vt:lpstr>
      <vt:lpstr>CheckBox: Properties</vt:lpstr>
      <vt:lpstr>CheckBox: Default Event</vt:lpstr>
      <vt:lpstr>RadioButton: Properties/Default Event</vt:lpstr>
      <vt:lpstr>RadioButtons</vt:lpstr>
      <vt:lpstr>Font Classs</vt:lpstr>
      <vt:lpstr>Font Class - Cont.</vt:lpstr>
      <vt:lpstr>Font Class - Cont.</vt:lpstr>
      <vt:lpstr>Font Class - Cont.</vt:lpstr>
      <vt:lpstr>MessageBox</vt:lpstr>
      <vt:lpstr>MessageBox – User Respond</vt:lpstr>
      <vt:lpstr>MessageBox – User Respond</vt:lpstr>
      <vt:lpstr>PictureBox and Properties</vt:lpstr>
      <vt:lpstr>PictureBox: Properties</vt:lpstr>
      <vt:lpstr>PictureBox – Default Event and Method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programming</dc:title>
  <dc:creator>Eman</dc:creator>
  <cp:lastModifiedBy>Enas Abu Samra</cp:lastModifiedBy>
  <cp:revision>147</cp:revision>
  <dcterms:created xsi:type="dcterms:W3CDTF">2006-08-16T00:00:00Z</dcterms:created>
  <dcterms:modified xsi:type="dcterms:W3CDTF">2023-11-10T19:53:27Z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0x010100235D4A3002F6664B85A48450F2A8DFB3</vt:lpwstr>
  </property>
</Properties>
</file>