
<file path=[Content_Types].xml><?xml version="1.0" encoding="utf-8"?>
<Types xmlns="http://schemas.openxmlformats.org/package/2006/content-types">
  <Default Extension="bin" ContentType="application/vnd.openxmlformats-officedocument.oleObject"/>
  <Default Extension="doc" ContentType="application/msword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337" r:id="rId3"/>
    <p:sldId id="338" r:id="rId4"/>
    <p:sldId id="270" r:id="rId5"/>
    <p:sldId id="321" r:id="rId6"/>
    <p:sldId id="272" r:id="rId7"/>
    <p:sldId id="341" r:id="rId8"/>
    <p:sldId id="339" r:id="rId9"/>
    <p:sldId id="342" r:id="rId10"/>
    <p:sldId id="275" r:id="rId11"/>
    <p:sldId id="277" r:id="rId12"/>
    <p:sldId id="299" r:id="rId13"/>
    <p:sldId id="336" r:id="rId14"/>
    <p:sldId id="295" r:id="rId15"/>
    <p:sldId id="297" r:id="rId16"/>
    <p:sldId id="344" r:id="rId17"/>
    <p:sldId id="278" r:id="rId18"/>
    <p:sldId id="282" r:id="rId19"/>
    <p:sldId id="292" r:id="rId20"/>
    <p:sldId id="34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SjGhSapS0STW2iwUCY5UGQ==" hashData="/vrBvOLcJwBodFs9riytUWUy/ft5ieRAvq+4kvsyOQlzp1sF9OvXx5E2qiuOvgK3MNDhrJAUWTIFipZY/mZGYQ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43942-528C-4F96-A257-081334EBD82E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5EF721-0E3F-4C4C-BC00-9DD5C6A59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988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>
            <a:extLst>
              <a:ext uri="{FF2B5EF4-FFF2-40B4-BE49-F238E27FC236}">
                <a16:creationId xmlns:a16="http://schemas.microsoft.com/office/drawing/2014/main" id="{3C92A49C-95F5-4581-B6AE-9B1F8A4714F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es Placeholder 2">
            <a:extLst>
              <a:ext uri="{FF2B5EF4-FFF2-40B4-BE49-F238E27FC236}">
                <a16:creationId xmlns:a16="http://schemas.microsoft.com/office/drawing/2014/main" id="{7F9F8AB7-F021-48AE-BA49-B6FF1DC23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99332" name="Slide Number Placeholder 3">
            <a:extLst>
              <a:ext uri="{FF2B5EF4-FFF2-40B4-BE49-F238E27FC236}">
                <a16:creationId xmlns:a16="http://schemas.microsoft.com/office/drawing/2014/main" id="{F9E38E81-511C-4E0D-8F20-C9FDDC2052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4BB76FF1-3FBF-4594-AB2A-6445B0C9E26D}" type="slidenum">
              <a:rPr lang="ar-SA" altLang="en-US" sz="1200">
                <a:solidFill>
                  <a:schemeClr val="tx1"/>
                </a:solidFill>
              </a:rPr>
              <a:pPr eaLnBrk="1" hangingPunct="1"/>
              <a:t>4</a:t>
            </a:fld>
            <a:endParaRPr lang="en-US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>
            <a:extLst>
              <a:ext uri="{FF2B5EF4-FFF2-40B4-BE49-F238E27FC236}">
                <a16:creationId xmlns:a16="http://schemas.microsoft.com/office/drawing/2014/main" id="{530DAC9E-A7CB-46A8-B92B-91E1F8BF640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>
            <a:extLst>
              <a:ext uri="{FF2B5EF4-FFF2-40B4-BE49-F238E27FC236}">
                <a16:creationId xmlns:a16="http://schemas.microsoft.com/office/drawing/2014/main" id="{5FF74321-A97E-4E7C-A436-2BCE805FF6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6436" name="Slide Number Placeholder 3">
            <a:extLst>
              <a:ext uri="{FF2B5EF4-FFF2-40B4-BE49-F238E27FC236}">
                <a16:creationId xmlns:a16="http://schemas.microsoft.com/office/drawing/2014/main" id="{1FAB46E9-C965-483F-9746-8EF3942519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763BC121-9923-4B5E-A7A0-319FAD68B1DA}" type="slidenum">
              <a:rPr lang="ar-SA" altLang="en-US" sz="1200">
                <a:solidFill>
                  <a:schemeClr val="tx1"/>
                </a:solidFill>
              </a:rPr>
              <a:pPr eaLnBrk="1" hangingPunct="1"/>
              <a:t>13</a:t>
            </a:fld>
            <a:endParaRPr lang="en-US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9144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>
            <a:extLst>
              <a:ext uri="{FF2B5EF4-FFF2-40B4-BE49-F238E27FC236}">
                <a16:creationId xmlns:a16="http://schemas.microsoft.com/office/drawing/2014/main" id="{06F7317F-DC0A-4AE1-884E-DF2B1A98E78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7219" name="Notes Placeholder 2">
            <a:extLst>
              <a:ext uri="{FF2B5EF4-FFF2-40B4-BE49-F238E27FC236}">
                <a16:creationId xmlns:a16="http://schemas.microsoft.com/office/drawing/2014/main" id="{C9BA0888-4B53-4D80-BED1-A1F07D86E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7220" name="Slide Number Placeholder 3">
            <a:extLst>
              <a:ext uri="{FF2B5EF4-FFF2-40B4-BE49-F238E27FC236}">
                <a16:creationId xmlns:a16="http://schemas.microsoft.com/office/drawing/2014/main" id="{2A8433CA-003E-442B-A028-488158481C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55F1C268-11ED-4E54-9B37-E19A61A9F8DB}" type="slidenum">
              <a:rPr lang="ar-SA" altLang="en-US" sz="1200">
                <a:solidFill>
                  <a:schemeClr val="tx1"/>
                </a:solidFill>
              </a:rPr>
              <a:pPr eaLnBrk="1" hangingPunct="1"/>
              <a:t>14</a:t>
            </a:fld>
            <a:endParaRPr lang="en-US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>
            <a:extLst>
              <a:ext uri="{FF2B5EF4-FFF2-40B4-BE49-F238E27FC236}">
                <a16:creationId xmlns:a16="http://schemas.microsoft.com/office/drawing/2014/main" id="{59801F46-B5CF-4F13-9398-B3CF1B81264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>
            <a:extLst>
              <a:ext uri="{FF2B5EF4-FFF2-40B4-BE49-F238E27FC236}">
                <a16:creationId xmlns:a16="http://schemas.microsoft.com/office/drawing/2014/main" id="{3C342BEC-AD1D-4AED-AC96-458848CC0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8244" name="Slide Number Placeholder 3">
            <a:extLst>
              <a:ext uri="{FF2B5EF4-FFF2-40B4-BE49-F238E27FC236}">
                <a16:creationId xmlns:a16="http://schemas.microsoft.com/office/drawing/2014/main" id="{5B835D27-5FFB-4260-85B0-ED2572C5C4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CFA42D28-9182-4917-A0DD-637AAEA026F2}" type="slidenum">
              <a:rPr lang="ar-SA" altLang="en-US" sz="1200">
                <a:solidFill>
                  <a:schemeClr val="tx1"/>
                </a:solidFill>
              </a:rPr>
              <a:pPr eaLnBrk="1" hangingPunct="1"/>
              <a:t>15</a:t>
            </a:fld>
            <a:endParaRPr lang="en-US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>
            <a:extLst>
              <a:ext uri="{FF2B5EF4-FFF2-40B4-BE49-F238E27FC236}">
                <a16:creationId xmlns:a16="http://schemas.microsoft.com/office/drawing/2014/main" id="{BD929209-8C07-43D1-80F3-A746EA6B8E9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es Placeholder 2">
            <a:extLst>
              <a:ext uri="{FF2B5EF4-FFF2-40B4-BE49-F238E27FC236}">
                <a16:creationId xmlns:a16="http://schemas.microsoft.com/office/drawing/2014/main" id="{57C1983C-FEA6-4435-9528-40155BB89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9572" name="Slide Number Placeholder 3">
            <a:extLst>
              <a:ext uri="{FF2B5EF4-FFF2-40B4-BE49-F238E27FC236}">
                <a16:creationId xmlns:a16="http://schemas.microsoft.com/office/drawing/2014/main" id="{EFB49073-83D5-4942-A756-F72677BEFF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771DD0B-8062-4EBB-86D4-98EC6F0E5AD9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1807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>
            <a:extLst>
              <a:ext uri="{FF2B5EF4-FFF2-40B4-BE49-F238E27FC236}">
                <a16:creationId xmlns:a16="http://schemas.microsoft.com/office/drawing/2014/main" id="{B11B4B82-E5A2-465A-A6F1-F0C319E024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Notes Placeholder 2">
            <a:extLst>
              <a:ext uri="{FF2B5EF4-FFF2-40B4-BE49-F238E27FC236}">
                <a16:creationId xmlns:a16="http://schemas.microsoft.com/office/drawing/2014/main" id="{2B8ADFB9-10F9-4FF0-AB0C-D7A78FB3F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6740" name="Slide Number Placeholder 3">
            <a:extLst>
              <a:ext uri="{FF2B5EF4-FFF2-40B4-BE49-F238E27FC236}">
                <a16:creationId xmlns:a16="http://schemas.microsoft.com/office/drawing/2014/main" id="{C073CACC-02B5-46BF-99CD-D2C6635F80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CE3F158-A7AD-4F6D-820B-B1D2921044CE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5913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>
            <a:extLst>
              <a:ext uri="{FF2B5EF4-FFF2-40B4-BE49-F238E27FC236}">
                <a16:creationId xmlns:a16="http://schemas.microsoft.com/office/drawing/2014/main" id="{6EB17235-5B78-4AFA-8B31-E84E31AA5FB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Notes Placeholder 2">
            <a:extLst>
              <a:ext uri="{FF2B5EF4-FFF2-40B4-BE49-F238E27FC236}">
                <a16:creationId xmlns:a16="http://schemas.microsoft.com/office/drawing/2014/main" id="{9E32C7C4-4F03-42CC-A351-ED6D863F5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1076" name="Slide Number Placeholder 3">
            <a:extLst>
              <a:ext uri="{FF2B5EF4-FFF2-40B4-BE49-F238E27FC236}">
                <a16:creationId xmlns:a16="http://schemas.microsoft.com/office/drawing/2014/main" id="{A95A0020-4A83-4E84-A20D-422A932964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908E27-B906-4C41-AC3B-84DF324687C4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882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>
            <a:extLst>
              <a:ext uri="{FF2B5EF4-FFF2-40B4-BE49-F238E27FC236}">
                <a16:creationId xmlns:a16="http://schemas.microsoft.com/office/drawing/2014/main" id="{873C92C9-2154-4B89-8422-01E9A991E48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>
            <a:extLst>
              <a:ext uri="{FF2B5EF4-FFF2-40B4-BE49-F238E27FC236}">
                <a16:creationId xmlns:a16="http://schemas.microsoft.com/office/drawing/2014/main" id="{9632B555-3556-4367-96A0-1AE060D0D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3428" name="Slide Number Placeholder 3">
            <a:extLst>
              <a:ext uri="{FF2B5EF4-FFF2-40B4-BE49-F238E27FC236}">
                <a16:creationId xmlns:a16="http://schemas.microsoft.com/office/drawing/2014/main" id="{ED3A9FA3-7837-4327-9ACE-403C59E25C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9CAA07DE-FF0C-4EBE-9C36-83F56A20EC14}" type="slidenum">
              <a:rPr lang="ar-SA" altLang="en-US" sz="1200">
                <a:solidFill>
                  <a:schemeClr val="tx1"/>
                </a:solidFill>
              </a:rPr>
              <a:pPr eaLnBrk="1" hangingPunct="1"/>
              <a:t>5</a:t>
            </a:fld>
            <a:endParaRPr lang="en-US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31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>
            <a:extLst>
              <a:ext uri="{FF2B5EF4-FFF2-40B4-BE49-F238E27FC236}">
                <a16:creationId xmlns:a16="http://schemas.microsoft.com/office/drawing/2014/main" id="{1D2FE710-42FF-44EF-A67B-9E9C8359802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es Placeholder 2">
            <a:extLst>
              <a:ext uri="{FF2B5EF4-FFF2-40B4-BE49-F238E27FC236}">
                <a16:creationId xmlns:a16="http://schemas.microsoft.com/office/drawing/2014/main" id="{393B88B7-0926-4C44-8A53-6ED389104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1380" name="Slide Number Placeholder 3">
            <a:extLst>
              <a:ext uri="{FF2B5EF4-FFF2-40B4-BE49-F238E27FC236}">
                <a16:creationId xmlns:a16="http://schemas.microsoft.com/office/drawing/2014/main" id="{68DB199C-89A0-4BD1-A267-5184C2B10A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3DE60DF0-F94F-4905-9F09-5BF64345E9C1}" type="slidenum">
              <a:rPr lang="ar-SA" altLang="en-US" sz="1200">
                <a:solidFill>
                  <a:schemeClr val="tx1"/>
                </a:solidFill>
              </a:rPr>
              <a:pPr eaLnBrk="1" hangingPunct="1"/>
              <a:t>6</a:t>
            </a:fld>
            <a:endParaRPr lang="en-US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>
            <a:extLst>
              <a:ext uri="{FF2B5EF4-FFF2-40B4-BE49-F238E27FC236}">
                <a16:creationId xmlns:a16="http://schemas.microsoft.com/office/drawing/2014/main" id="{873C92C9-2154-4B89-8422-01E9A991E48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>
            <a:extLst>
              <a:ext uri="{FF2B5EF4-FFF2-40B4-BE49-F238E27FC236}">
                <a16:creationId xmlns:a16="http://schemas.microsoft.com/office/drawing/2014/main" id="{9632B555-3556-4367-96A0-1AE060D0D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3428" name="Slide Number Placeholder 3">
            <a:extLst>
              <a:ext uri="{FF2B5EF4-FFF2-40B4-BE49-F238E27FC236}">
                <a16:creationId xmlns:a16="http://schemas.microsoft.com/office/drawing/2014/main" id="{ED3A9FA3-7837-4327-9ACE-403C59E25C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9CAA07DE-FF0C-4EBE-9C36-83F56A20EC14}" type="slidenum">
              <a:rPr lang="ar-SA" altLang="en-US" sz="1200">
                <a:solidFill>
                  <a:schemeClr val="tx1"/>
                </a:solidFill>
              </a:rPr>
              <a:pPr eaLnBrk="1" hangingPunct="1"/>
              <a:t>7</a:t>
            </a:fld>
            <a:endParaRPr lang="en-US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2628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>
            <a:extLst>
              <a:ext uri="{FF2B5EF4-FFF2-40B4-BE49-F238E27FC236}">
                <a16:creationId xmlns:a16="http://schemas.microsoft.com/office/drawing/2014/main" id="{1D2FE710-42FF-44EF-A67B-9E9C8359802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es Placeholder 2">
            <a:extLst>
              <a:ext uri="{FF2B5EF4-FFF2-40B4-BE49-F238E27FC236}">
                <a16:creationId xmlns:a16="http://schemas.microsoft.com/office/drawing/2014/main" id="{393B88B7-0926-4C44-8A53-6ED389104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1380" name="Slide Number Placeholder 3">
            <a:extLst>
              <a:ext uri="{FF2B5EF4-FFF2-40B4-BE49-F238E27FC236}">
                <a16:creationId xmlns:a16="http://schemas.microsoft.com/office/drawing/2014/main" id="{68DB199C-89A0-4BD1-A267-5184C2B10A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3DE60DF0-F94F-4905-9F09-5BF64345E9C1}" type="slidenum">
              <a:rPr lang="ar-SA" altLang="en-US" sz="1200">
                <a:solidFill>
                  <a:schemeClr val="tx1"/>
                </a:solidFill>
              </a:rPr>
              <a:pPr eaLnBrk="1" hangingPunct="1"/>
              <a:t>8</a:t>
            </a:fld>
            <a:endParaRPr lang="en-US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6006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>
            <a:extLst>
              <a:ext uri="{FF2B5EF4-FFF2-40B4-BE49-F238E27FC236}">
                <a16:creationId xmlns:a16="http://schemas.microsoft.com/office/drawing/2014/main" id="{873C92C9-2154-4B89-8422-01E9A991E48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>
            <a:extLst>
              <a:ext uri="{FF2B5EF4-FFF2-40B4-BE49-F238E27FC236}">
                <a16:creationId xmlns:a16="http://schemas.microsoft.com/office/drawing/2014/main" id="{9632B555-3556-4367-96A0-1AE060D0D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3428" name="Slide Number Placeholder 3">
            <a:extLst>
              <a:ext uri="{FF2B5EF4-FFF2-40B4-BE49-F238E27FC236}">
                <a16:creationId xmlns:a16="http://schemas.microsoft.com/office/drawing/2014/main" id="{ED3A9FA3-7837-4327-9ACE-403C59E25C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9CAA07DE-FF0C-4EBE-9C36-83F56A20EC14}" type="slidenum">
              <a:rPr lang="ar-SA" altLang="en-US" sz="1200">
                <a:solidFill>
                  <a:schemeClr val="tx1"/>
                </a:solidFill>
              </a:rPr>
              <a:pPr eaLnBrk="1" hangingPunct="1"/>
              <a:t>9</a:t>
            </a:fld>
            <a:endParaRPr lang="en-US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5983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>
            <a:extLst>
              <a:ext uri="{FF2B5EF4-FFF2-40B4-BE49-F238E27FC236}">
                <a16:creationId xmlns:a16="http://schemas.microsoft.com/office/drawing/2014/main" id="{252D9335-BC0C-4315-B6CE-FAC6B4A3C19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Notes Placeholder 2">
            <a:extLst>
              <a:ext uri="{FF2B5EF4-FFF2-40B4-BE49-F238E27FC236}">
                <a16:creationId xmlns:a16="http://schemas.microsoft.com/office/drawing/2014/main" id="{0C99DB32-CE63-401C-9E81-94B6DBAA4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5476" name="Slide Number Placeholder 3">
            <a:extLst>
              <a:ext uri="{FF2B5EF4-FFF2-40B4-BE49-F238E27FC236}">
                <a16:creationId xmlns:a16="http://schemas.microsoft.com/office/drawing/2014/main" id="{9D79CE33-E2D7-4CE7-A557-4E52048197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1474AB53-7D43-4645-BF86-71861DCFC33E}" type="slidenum">
              <a:rPr lang="ar-SA" altLang="en-US" sz="1200">
                <a:solidFill>
                  <a:schemeClr val="tx1"/>
                </a:solidFill>
              </a:rPr>
              <a:pPr eaLnBrk="1" hangingPunct="1"/>
              <a:t>10</a:t>
            </a:fld>
            <a:endParaRPr lang="en-US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>
            <a:extLst>
              <a:ext uri="{FF2B5EF4-FFF2-40B4-BE49-F238E27FC236}">
                <a16:creationId xmlns:a16="http://schemas.microsoft.com/office/drawing/2014/main" id="{9A49BAEA-509C-4A5B-AD3B-F380DD108CB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es Placeholder 2">
            <a:extLst>
              <a:ext uri="{FF2B5EF4-FFF2-40B4-BE49-F238E27FC236}">
                <a16:creationId xmlns:a16="http://schemas.microsoft.com/office/drawing/2014/main" id="{5FB2AAE9-2D8E-4E5B-B916-8655DDCF3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8548" name="Slide Number Placeholder 3">
            <a:extLst>
              <a:ext uri="{FF2B5EF4-FFF2-40B4-BE49-F238E27FC236}">
                <a16:creationId xmlns:a16="http://schemas.microsoft.com/office/drawing/2014/main" id="{C3BB4041-7EE6-4C71-8229-A8EA77EB46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72EA0B57-820E-427B-8103-34297FD703B6}" type="slidenum">
              <a:rPr lang="ar-SA" altLang="en-US" sz="1200">
                <a:solidFill>
                  <a:schemeClr val="tx1"/>
                </a:solidFill>
              </a:rPr>
              <a:pPr eaLnBrk="1" hangingPunct="1"/>
              <a:t>11</a:t>
            </a:fld>
            <a:endParaRPr lang="en-US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>
            <a:extLst>
              <a:ext uri="{FF2B5EF4-FFF2-40B4-BE49-F238E27FC236}">
                <a16:creationId xmlns:a16="http://schemas.microsoft.com/office/drawing/2014/main" id="{B24F329A-016D-431B-A8F7-42AF6FDC570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>
            <a:extLst>
              <a:ext uri="{FF2B5EF4-FFF2-40B4-BE49-F238E27FC236}">
                <a16:creationId xmlns:a16="http://schemas.microsoft.com/office/drawing/2014/main" id="{D44DE39A-2E2A-4A70-9EA1-DE93356162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0292" name="Slide Number Placeholder 3">
            <a:extLst>
              <a:ext uri="{FF2B5EF4-FFF2-40B4-BE49-F238E27FC236}">
                <a16:creationId xmlns:a16="http://schemas.microsoft.com/office/drawing/2014/main" id="{49EEE6DD-B41E-41A1-95B4-5D49F40591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defTabSz="931863" eaLnBrk="0" hangingPunct="0"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2600">
                <a:solidFill>
                  <a:srgbClr val="275AFF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043987A8-51B0-4D42-8643-5FEC29CC4324}" type="slidenum">
              <a:rPr lang="ar-SA" altLang="en-US" sz="1200">
                <a:solidFill>
                  <a:schemeClr val="tx1"/>
                </a:solidFill>
              </a:rPr>
              <a:pPr eaLnBrk="1" hangingPunct="1"/>
              <a:t>12</a:t>
            </a:fld>
            <a:endParaRPr lang="en-US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399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2AAF8B1-0CDD-44F1-B412-69D73917A042}" type="datetime1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ADC4AA1-D880-4BDD-8A5F-E867C9F1A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48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18F6-7708-4F49-8FFC-C551079CD69A}" type="datetime1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4AA1-D880-4BDD-8A5F-E867C9F1A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38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A94457E-C0BC-488F-BDA9-1407000DCC77}" type="datetime1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ADC4AA1-D880-4BDD-8A5F-E867C9F1A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672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CBB5-0438-4D98-B308-FFAED0B72437}" type="datetime1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4ADC4AA1-D880-4BDD-8A5F-E867C9F1A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27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E4F1B8D-5F80-48E5-AF27-4510E42869D3}" type="datetime1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ADC4AA1-D880-4BDD-8A5F-E867C9F1A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93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AF63-32CD-4146-A469-CB0594964D93}" type="datetime1">
              <a:rPr lang="en-US" smtClean="0"/>
              <a:t>4/17/2021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4AA1-D880-4BDD-8A5F-E867C9F1A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624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FC072-CFB9-473B-A441-F91DAEE89F23}" type="datetime1">
              <a:rPr lang="en-US" smtClean="0"/>
              <a:t>4/17/2021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4AA1-D880-4BDD-8A5F-E867C9F1A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757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E2C0-7455-4769-9730-A14B7EBA8E24}" type="datetime1">
              <a:rPr lang="en-US" smtClean="0"/>
              <a:t>4/17/2021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4AA1-D880-4BDD-8A5F-E867C9F1A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1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672E6-4FBA-4A5A-AA72-E4683FA21ADA}" type="datetime1">
              <a:rPr lang="en-US" smtClean="0"/>
              <a:t>4/17/2021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4AA1-D880-4BDD-8A5F-E867C9F1A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33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8D962D2-C042-42C2-8547-8D0DA6C92466}" type="datetime1">
              <a:rPr lang="en-US" smtClean="0"/>
              <a:t>4/17/2021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ADC4AA1-D880-4BDD-8A5F-E867C9F1A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674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81E5-3CFF-49A1-AC15-FD039A028997}" type="datetime1">
              <a:rPr lang="en-US" smtClean="0"/>
              <a:t>4/17/2021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4AA1-D880-4BDD-8A5F-E867C9F1A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05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454BD27-0A32-4AD8-A607-75E6CD9D2E29}" type="datetime1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ADC4AA1-D880-4BDD-8A5F-E867C9F1A14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68807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Word_97_-_2003_Document2.doc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3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1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338A2-D137-4C4D-949E-C2733F89B2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1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039EF476-2AF7-42D0-9BC9-7EFF6DE122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6E4351-5140-4563-B53D-FD9525873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5315" y="6448709"/>
            <a:ext cx="4202545" cy="365125"/>
          </a:xfrm>
        </p:spPr>
        <p:txBody>
          <a:bodyPr/>
          <a:lstStyle/>
          <a:p>
            <a:r>
              <a:rPr lang="en-US" dirty="0"/>
              <a:t>These slides are designed to be used in OOP course at Philadelphia University by Enas </a:t>
            </a:r>
            <a:r>
              <a:rPr lang="en-US" dirty="0" err="1"/>
              <a:t>Naffar</a:t>
            </a:r>
            <a:r>
              <a:rPr lang="en-US" dirty="0"/>
              <a:t>.  Some slides are taken from Pearson Education, and Marty Step</a:t>
            </a:r>
          </a:p>
        </p:txBody>
      </p:sp>
    </p:spTree>
    <p:extLst>
      <p:ext uri="{BB962C8B-B14F-4D97-AF65-F5344CB8AC3E}">
        <p14:creationId xmlns:p14="http://schemas.microsoft.com/office/powerpoint/2010/main" val="770878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>
            <a:extLst>
              <a:ext uri="{FF2B5EF4-FFF2-40B4-BE49-F238E27FC236}">
                <a16:creationId xmlns:a16="http://schemas.microsoft.com/office/drawing/2014/main" id="{588EB83E-0DD1-454E-81BC-BB726F506D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2838" y="631733"/>
            <a:ext cx="10543308" cy="1031051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Instantiating an Object of a Class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64FF353-E1B1-410F-B5C6-F42DE1D50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D9728471-BF44-405D-8AF4-AB6C37D5E6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1159330"/>
              </p:ext>
            </p:extLst>
          </p:nvPr>
        </p:nvGraphicFramePr>
        <p:xfrm>
          <a:off x="2008188" y="2136775"/>
          <a:ext cx="7553325" cy="3827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5" name="Document" r:id="rId4" imgW="7064248" imgH="3586414" progId="Word.Document.8">
                  <p:embed/>
                </p:oleObj>
              </mc:Choice>
              <mc:Fallback>
                <p:oleObj name="Document" r:id="rId4" imgW="7064248" imgH="3586414" progId="Word.Document.8">
                  <p:embed/>
                  <p:pic>
                    <p:nvPicPr>
                      <p:cNvPr id="2050" name="Object 2">
                        <a:extLst>
                          <a:ext uri="{FF2B5EF4-FFF2-40B4-BE49-F238E27FC236}">
                            <a16:creationId xmlns:a16="http://schemas.microsoft.com/office/drawing/2014/main" id="{1A1E0F1E-4CE1-481F-9E97-741945B015F4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8188" y="2136775"/>
                        <a:ext cx="7553325" cy="3827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>
            <a:extLst>
              <a:ext uri="{FF2B5EF4-FFF2-40B4-BE49-F238E27FC236}">
                <a16:creationId xmlns:a16="http://schemas.microsoft.com/office/drawing/2014/main" id="{F1ED417F-5E14-4922-AEB4-550B30D250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33238" y="1118099"/>
            <a:ext cx="8229600" cy="538609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Main method</a:t>
            </a:r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85BB8973-FFE9-4E16-A7C4-B5BF6F86EC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33238" y="2431929"/>
            <a:ext cx="9894456" cy="1351139"/>
          </a:xfr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Any class that contains a </a:t>
            </a:r>
            <a:r>
              <a:rPr lang="en-US" altLang="en-US" sz="2400" dirty="0">
                <a:latin typeface="Lucida Console" panose="020B0609040504020204" pitchFamily="49" charset="0"/>
                <a:ea typeface="Times New Roman" panose="02020603050405020304" pitchFamily="18" charset="0"/>
                <a:cs typeface="Lucida Console" panose="020B0609040504020204" pitchFamily="49" charset="0"/>
              </a:rPr>
              <a:t>Main</a:t>
            </a: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 method can be used to execute an application.</a:t>
            </a:r>
          </a:p>
          <a:p>
            <a:pPr eaLnBrk="1" hangingPunct="1"/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en-US" altLang="en-US" sz="2400" dirty="0">
                <a:latin typeface="Lucida Console" panose="020B0609040504020204" pitchFamily="49" charset="0"/>
                <a:ea typeface="Times New Roman" panose="02020603050405020304" pitchFamily="18" charset="0"/>
                <a:cs typeface="Lucida Console" panose="020B0609040504020204" pitchFamily="49" charset="0"/>
              </a:rPr>
              <a:t>static</a:t>
            </a: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 method can be called without creating an object of the class.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5923FA4-80FC-434C-AFA4-EF65112B5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2">
            <a:extLst>
              <a:ext uri="{FF2B5EF4-FFF2-40B4-BE49-F238E27FC236}">
                <a16:creationId xmlns:a16="http://schemas.microsoft.com/office/drawing/2014/main" id="{EE5B24E7-19AD-471D-B814-9106ACE507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9025" y="1164510"/>
            <a:ext cx="8229600" cy="538609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 Constructors </a:t>
            </a:r>
          </a:p>
        </p:txBody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D23E9833-7FBF-4C34-AF2B-954B86CA1A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546" y="2446447"/>
            <a:ext cx="9284856" cy="3247043"/>
          </a:xfr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en-US" sz="2000" dirty="0">
                <a:ea typeface="Times New Roman" panose="02020603050405020304" pitchFamily="18" charset="0"/>
                <a:cs typeface="Helvetica" panose="020B0604020202020204" pitchFamily="34" charset="0"/>
              </a:rPr>
              <a:t>Each class can provide a </a:t>
            </a:r>
            <a:r>
              <a:rPr lang="en-US" altLang="en-US" sz="2000" b="1" dirty="0">
                <a:solidFill>
                  <a:schemeClr val="accent1">
                    <a:lumMod val="50000"/>
                    <a:lumOff val="50000"/>
                  </a:schemeClr>
                </a:solidFill>
                <a:ea typeface="Times New Roman" panose="02020603050405020304" pitchFamily="18" charset="0"/>
                <a:cs typeface="Helvetica" panose="020B0604020202020204" pitchFamily="34" charset="0"/>
              </a:rPr>
              <a:t>constructor</a:t>
            </a:r>
            <a:r>
              <a:rPr lang="en-US" altLang="en-US" sz="2000" dirty="0">
                <a:ea typeface="Times New Roman" panose="02020603050405020304" pitchFamily="18" charset="0"/>
                <a:cs typeface="Helvetica" panose="020B0604020202020204" pitchFamily="34" charset="0"/>
              </a:rPr>
              <a:t> to initialize an object of a class when the object is created.</a:t>
            </a:r>
            <a:endParaRPr lang="en-US" altLang="en-US" sz="20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en-US" altLang="en-US" sz="2000" dirty="0">
                <a:ea typeface="Times New Roman" panose="02020603050405020304" pitchFamily="18" charset="0"/>
                <a:cs typeface="Helvetica" panose="020B0604020202020204" pitchFamily="34" charset="0"/>
              </a:rPr>
              <a:t>The </a:t>
            </a:r>
            <a:r>
              <a:rPr lang="en-US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Lucida Console" panose="020B0609040504020204" pitchFamily="49" charset="0"/>
              </a:rPr>
              <a:t>new</a:t>
            </a:r>
            <a:r>
              <a:rPr lang="en-US" altLang="en-US" sz="2000" dirty="0">
                <a:ea typeface="Times New Roman" panose="02020603050405020304" pitchFamily="18" charset="0"/>
                <a:cs typeface="Helvetica" panose="020B0604020202020204" pitchFamily="34" charset="0"/>
              </a:rPr>
              <a:t> operator calls the class’s constructor to perform the initialization.</a:t>
            </a:r>
            <a:endParaRPr lang="en-US" altLang="en-US" sz="20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altLang="en-US" sz="2000" dirty="0">
                <a:ea typeface="Times New Roman" panose="02020603050405020304" pitchFamily="18" charset="0"/>
                <a:cs typeface="Helvetica" panose="020B0604020202020204" pitchFamily="34" charset="0"/>
              </a:rPr>
              <a:t>The compiler provides a </a:t>
            </a:r>
            <a:r>
              <a:rPr lang="en-US" altLang="en-US" sz="2000" b="1" dirty="0">
                <a:solidFill>
                  <a:schemeClr val="accent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Helvetica" panose="020B0604020202020204" pitchFamily="34" charset="0"/>
              </a:rPr>
              <a:t>public</a:t>
            </a:r>
            <a:r>
              <a:rPr lang="en-US" altLang="en-US" sz="2000" dirty="0">
                <a:solidFill>
                  <a:schemeClr val="accent1">
                    <a:lumMod val="50000"/>
                    <a:lumOff val="50000"/>
                  </a:schemeClr>
                </a:solidFill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altLang="en-US" sz="2000" b="1" dirty="0">
                <a:solidFill>
                  <a:schemeClr val="accent1">
                    <a:lumMod val="50000"/>
                    <a:lumOff val="50000"/>
                  </a:schemeClr>
                </a:solidFill>
                <a:ea typeface="Times New Roman" panose="02020603050405020304" pitchFamily="18" charset="0"/>
                <a:cs typeface="Helvetica" panose="020B0604020202020204" pitchFamily="34" charset="0"/>
              </a:rPr>
              <a:t>default constructor</a:t>
            </a:r>
            <a:r>
              <a:rPr lang="en-US" altLang="en-US" sz="2000" dirty="0">
                <a:solidFill>
                  <a:schemeClr val="accent1">
                    <a:lumMod val="50000"/>
                    <a:lumOff val="50000"/>
                  </a:schemeClr>
                </a:solidFill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altLang="en-US" sz="2000" dirty="0">
                <a:ea typeface="Times New Roman" panose="02020603050405020304" pitchFamily="18" charset="0"/>
                <a:cs typeface="Helvetica" panose="020B0604020202020204" pitchFamily="34" charset="0"/>
              </a:rPr>
              <a:t>with no parameters, so </a:t>
            </a:r>
            <a:r>
              <a:rPr lang="en-US" altLang="en-US" sz="2000" i="1" dirty="0">
                <a:ea typeface="Times New Roman" panose="02020603050405020304" pitchFamily="18" charset="0"/>
                <a:cs typeface="Helvetica" panose="020B0604020202020204" pitchFamily="34" charset="0"/>
              </a:rPr>
              <a:t>every</a:t>
            </a:r>
            <a:r>
              <a:rPr lang="en-US" altLang="en-US" sz="2000" dirty="0">
                <a:ea typeface="Times New Roman" panose="02020603050405020304" pitchFamily="18" charset="0"/>
                <a:cs typeface="Helvetica" panose="020B0604020202020204" pitchFamily="34" charset="0"/>
              </a:rPr>
              <a:t> class has a constructor.</a:t>
            </a:r>
          </a:p>
          <a:p>
            <a:pPr eaLnBrk="1" hangingPunct="1"/>
            <a:r>
              <a:rPr lang="en-US" altLang="en-US" sz="2000" dirty="0">
                <a:ea typeface="Times New Roman" panose="02020603050405020304" pitchFamily="18" charset="0"/>
                <a:cs typeface="Lucida Console" panose="020B0609040504020204" pitchFamily="49" charset="0"/>
              </a:rPr>
              <a:t>A constructor must have the same name as its class.</a:t>
            </a:r>
            <a:endParaRPr lang="en-US" altLang="en-US" sz="20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000" dirty="0">
                <a:ea typeface="Times New Roman" panose="02020603050405020304" pitchFamily="18" charset="0"/>
                <a:cs typeface="Lucida Console" panose="020B0609040504020204" pitchFamily="49" charset="0"/>
              </a:rPr>
              <a:t>Like a method, a constructor has a parameter list.</a:t>
            </a:r>
          </a:p>
          <a:p>
            <a:pPr marL="0" indent="0">
              <a:buNone/>
            </a:pPr>
            <a:r>
              <a:rPr lang="en-US" altLang="en-US" sz="2000" dirty="0">
                <a:solidFill>
                  <a:srgbClr val="5AD9B3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38D19ED-9646-4D43-A964-5451F86BA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</p:spTree>
    <p:extLst>
      <p:ext uri="{BB962C8B-B14F-4D97-AF65-F5344CB8AC3E}">
        <p14:creationId xmlns:p14="http://schemas.microsoft.com/office/powerpoint/2010/main" val="1760292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>
            <a:extLst>
              <a:ext uri="{FF2B5EF4-FFF2-40B4-BE49-F238E27FC236}">
                <a16:creationId xmlns:a16="http://schemas.microsoft.com/office/drawing/2014/main" id="{D5448C1C-5A60-4E37-BB07-79917399E3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3854739"/>
              </p:ext>
            </p:extLst>
          </p:nvPr>
        </p:nvGraphicFramePr>
        <p:xfrm>
          <a:off x="1090386" y="1006764"/>
          <a:ext cx="6408016" cy="6467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" name="Document" r:id="rId4" imgW="6106372" imgH="6076139" progId="Word.Document.8">
                  <p:embed/>
                </p:oleObj>
              </mc:Choice>
              <mc:Fallback>
                <p:oleObj name="Document" r:id="rId4" imgW="6106372" imgH="6076139" progId="Word.Document.8">
                  <p:embed/>
                  <p:pic>
                    <p:nvPicPr>
                      <p:cNvPr id="16386" name="Object 2">
                        <a:extLst>
                          <a:ext uri="{FF2B5EF4-FFF2-40B4-BE49-F238E27FC236}">
                            <a16:creationId xmlns:a16="http://schemas.microsoft.com/office/drawing/2014/main" id="{D5448C1C-5A60-4E37-BB07-79917399E3A0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0386" y="1006764"/>
                        <a:ext cx="6408016" cy="64676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DB4487E-009F-4108-B2D1-089A3B850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CA4FE21-2F58-46D7-ABA7-23A54E3BEBED}"/>
              </a:ext>
            </a:extLst>
          </p:cNvPr>
          <p:cNvSpPr txBox="1">
            <a:spLocks noChangeArrowheads="1"/>
          </p:cNvSpPr>
          <p:nvPr/>
        </p:nvSpPr>
        <p:spPr>
          <a:xfrm>
            <a:off x="900549" y="665517"/>
            <a:ext cx="8229600" cy="538609"/>
          </a:xfrm>
          <a:prstGeom prst="rect">
            <a:avLst/>
          </a:prstGeom>
          <a:noFill/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buClrTx/>
            </a:pPr>
            <a:r>
              <a:rPr lang="en-US" altLang="en-US" kern="0" dirty="0"/>
              <a:t>An Example</a:t>
            </a:r>
          </a:p>
        </p:txBody>
      </p:sp>
    </p:spTree>
    <p:extLst>
      <p:ext uri="{BB962C8B-B14F-4D97-AF65-F5344CB8AC3E}">
        <p14:creationId xmlns:p14="http://schemas.microsoft.com/office/powerpoint/2010/main" val="1809093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2">
            <a:extLst>
              <a:ext uri="{FF2B5EF4-FFF2-40B4-BE49-F238E27FC236}">
                <a16:creationId xmlns:a16="http://schemas.microsoft.com/office/drawing/2014/main" id="{800EE576-28B5-43D3-94C6-6E9262339D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/>
              <a:t>Value Types vs. Reference Types </a:t>
            </a:r>
          </a:p>
        </p:txBody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A3321FCC-625A-446B-9B0A-AB69B5B292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20864" y="1865299"/>
            <a:ext cx="8212137" cy="701731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US" alt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A variable of a value type (such as </a:t>
            </a:r>
            <a:r>
              <a:rPr lang="en-US" altLang="en-US" sz="2200" dirty="0">
                <a:latin typeface="Lucida Console" panose="020B0609040504020204" pitchFamily="49" charset="0"/>
                <a:ea typeface="Times New Roman" panose="02020603050405020304" pitchFamily="18" charset="0"/>
                <a:cs typeface="Lucida Console" panose="020B0609040504020204" pitchFamily="49" charset="0"/>
              </a:rPr>
              <a:t>int</a:t>
            </a:r>
            <a:r>
              <a:rPr lang="en-US" alt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) simply contains a value of that type.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5D8E980-A7E3-4156-847E-EB51479DD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pic>
        <p:nvPicPr>
          <p:cNvPr id="71685" name="Picture 4" descr="AAFNGXS0">
            <a:extLst>
              <a:ext uri="{FF2B5EF4-FFF2-40B4-BE49-F238E27FC236}">
                <a16:creationId xmlns:a16="http://schemas.microsoft.com/office/drawing/2014/main" id="{A997CC31-A593-4D8C-B826-D29120DB4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850" y="2601913"/>
            <a:ext cx="72263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2">
            <a:extLst>
              <a:ext uri="{FF2B5EF4-FFF2-40B4-BE49-F238E27FC236}">
                <a16:creationId xmlns:a16="http://schemas.microsoft.com/office/drawing/2014/main" id="{283EDB4F-29E3-416D-844D-6E82E5A2A5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4984" y="727650"/>
            <a:ext cx="8229600" cy="1020762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Value Types vs. Reference Types</a:t>
            </a:r>
          </a:p>
        </p:txBody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602EF812-BB29-465F-8917-9A210EC97A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95099" y="1863710"/>
            <a:ext cx="9491373" cy="1908215"/>
          </a:xfr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A variable of a reference type contains the address of a location in memory where its data is stored.</a:t>
            </a:r>
          </a:p>
          <a:p>
            <a:pPr eaLnBrk="1" hangingPunct="1"/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Reference-type instance variables are initialized by default to the value </a:t>
            </a:r>
            <a:r>
              <a:rPr lang="en-US" altLang="en-US" sz="2000" b="1" dirty="0">
                <a:solidFill>
                  <a:schemeClr val="accent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null</a:t>
            </a: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eaLnBrk="1" hangingPunct="1"/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A variable that refers to an object is used to </a:t>
            </a:r>
            <a:r>
              <a:rPr lang="en-US" altLang="en-US" sz="2000" b="1" dirty="0">
                <a:solidFill>
                  <a:schemeClr val="accent1">
                    <a:lumMod val="50000"/>
                    <a:lumOff val="50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invoke</a:t>
            </a: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(i.e., call) the object’s methods and access the object’s properties.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26286C-9560-483E-A5C2-F78D5EC88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pic>
        <p:nvPicPr>
          <p:cNvPr id="72709" name="Picture 4" descr="AAFNGXT0">
            <a:extLst>
              <a:ext uri="{FF2B5EF4-FFF2-40B4-BE49-F238E27FC236}">
                <a16:creationId xmlns:a16="http://schemas.microsoft.com/office/drawing/2014/main" id="{1A17E418-1138-4B42-AC80-C6D9D98FB4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000" y="4040182"/>
            <a:ext cx="57816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C1D4B1-7CB6-4532-BA33-4CA1ADD38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These slides are designed to be used in OOP course at Philadelphia University by Enas </a:t>
            </a:r>
            <a:r>
              <a:rPr lang="en-US" dirty="0" err="1"/>
              <a:t>Naffar</a:t>
            </a:r>
            <a:r>
              <a:rPr lang="en-US" dirty="0"/>
              <a:t>.  Some slides are taken from Pearson Education, and Marty Step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FC9EFB-1E2A-4206-B723-E6C2C308030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62050" y="179388"/>
            <a:ext cx="11029950" cy="1012825"/>
          </a:xfrm>
        </p:spPr>
        <p:txBody>
          <a:bodyPr/>
          <a:lstStyle/>
          <a:p>
            <a:r>
              <a:rPr lang="en-US" cap="none" dirty="0">
                <a:solidFill>
                  <a:schemeClr val="tx1"/>
                </a:solidFill>
              </a:rPr>
              <a:t>Example:  Reading inputs from the user</a:t>
            </a:r>
            <a:r>
              <a:rPr lang="en-US" dirty="0"/>
              <a:t> input from the user </a:t>
            </a:r>
          </a:p>
        </p:txBody>
      </p:sp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F0A378D2-8D9A-4172-9662-17EBCA4EF1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3385200"/>
              </p:ext>
            </p:extLst>
          </p:nvPr>
        </p:nvGraphicFramePr>
        <p:xfrm>
          <a:off x="2008188" y="1548534"/>
          <a:ext cx="7761287" cy="465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Document" r:id="rId3" imgW="6137677" imgH="3696372" progId="Word.Document.8">
                  <p:embed/>
                </p:oleObj>
              </mc:Choice>
              <mc:Fallback>
                <p:oleObj name="Document" r:id="rId3" imgW="6137677" imgH="3696372" progId="Word.Document.8">
                  <p:embed/>
                  <p:pic>
                    <p:nvPicPr>
                      <p:cNvPr id="5" name="Object 2">
                        <a:extLst>
                          <a:ext uri="{FF2B5EF4-FFF2-40B4-BE49-F238E27FC236}">
                            <a16:creationId xmlns:a16="http://schemas.microsoft.com/office/drawing/2014/main" id="{D9728471-BF44-405D-8AF4-AB6C37D5E6D0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8188" y="1548534"/>
                        <a:ext cx="7761287" cy="465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6260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>
            <a:extLst>
              <a:ext uri="{FF2B5EF4-FFF2-40B4-BE49-F238E27FC236}">
                <a16:creationId xmlns:a16="http://schemas.microsoft.com/office/drawing/2014/main" id="{BF0A1779-D409-4FE7-8FA9-7C80627280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88836" y="1026095"/>
            <a:ext cx="8229600" cy="538609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UML class diagram</a:t>
            </a:r>
          </a:p>
        </p:txBody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EBD256F1-0324-455D-96CD-7014AD9EEC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15630" y="2002455"/>
            <a:ext cx="8921461" cy="2853089"/>
          </a:xfr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The Figure below  presents a </a:t>
            </a:r>
            <a:r>
              <a:rPr lang="en-US" altLang="en-US" sz="2200" b="1" dirty="0">
                <a:solidFill>
                  <a:schemeClr val="accent1">
                    <a:lumMod val="50000"/>
                    <a:lumOff val="50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UML class diagram</a:t>
            </a:r>
            <a:r>
              <a:rPr lang="en-US" altLang="en-US" sz="2200" dirty="0">
                <a:solidFill>
                  <a:schemeClr val="accent1">
                    <a:lumMod val="50000"/>
                    <a:lumOff val="50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for class </a:t>
            </a:r>
            <a:r>
              <a:rPr lang="en-US" altLang="en-US" sz="2200" dirty="0" err="1">
                <a:latin typeface="Lucida Console" panose="020B0609040504020204" pitchFamily="49" charset="0"/>
                <a:ea typeface="Times New Roman" panose="02020603050405020304" pitchFamily="18" charset="0"/>
                <a:cs typeface="Lucida Console" panose="020B0609040504020204" pitchFamily="49" charset="0"/>
              </a:rPr>
              <a:t>GradeBook</a:t>
            </a:r>
            <a:r>
              <a:rPr lang="en-US" alt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eaLnBrk="1" hangingPunct="1"/>
            <a:r>
              <a:rPr lang="en-US" alt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Classes are modeled as a rectangle with three compartments.</a:t>
            </a:r>
          </a:p>
          <a:p>
            <a:pPr lvl="1" eaLnBrk="1" hangingPunct="1"/>
            <a:r>
              <a:rPr lang="en-US" altLang="en-US" dirty="0">
                <a:ea typeface="Times New Roman" panose="02020603050405020304" pitchFamily="18" charset="0"/>
                <a:cs typeface="Arial" panose="020B0604020202020204" pitchFamily="34" charset="0"/>
              </a:rPr>
              <a:t>The top compartment contains the name of the class.</a:t>
            </a:r>
          </a:p>
          <a:p>
            <a:pPr lvl="1" eaLnBrk="1" hangingPunct="1"/>
            <a:r>
              <a:rPr lang="en-US" altLang="en-US" dirty="0">
                <a:ea typeface="Times New Roman" panose="02020603050405020304" pitchFamily="18" charset="0"/>
                <a:cs typeface="Arial" panose="020B0604020202020204" pitchFamily="34" charset="0"/>
              </a:rPr>
              <a:t>The middle compartment contains the class’s attributes.</a:t>
            </a:r>
          </a:p>
          <a:p>
            <a:pPr lvl="1" eaLnBrk="1" hangingPunct="1"/>
            <a:r>
              <a:rPr lang="en-US" altLang="en-US" dirty="0">
                <a:ea typeface="Times New Roman" panose="02020603050405020304" pitchFamily="18" charset="0"/>
                <a:cs typeface="Arial" panose="020B0604020202020204" pitchFamily="34" charset="0"/>
              </a:rPr>
              <a:t>The bottom compartment contains the class’s operations.</a:t>
            </a:r>
          </a:p>
          <a:p>
            <a:pPr eaLnBrk="1" hangingPunct="1"/>
            <a:r>
              <a:rPr lang="en-US" alt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The plus sign (</a:t>
            </a:r>
            <a:r>
              <a:rPr lang="en-US" altLang="en-US" sz="2200" dirty="0">
                <a:latin typeface="Lucida Console" panose="020B0609040504020204" pitchFamily="49" charset="0"/>
                <a:ea typeface="Times New Roman" panose="02020603050405020304" pitchFamily="18" charset="0"/>
                <a:cs typeface="Lucida Console" panose="020B0609040504020204" pitchFamily="49" charset="0"/>
              </a:rPr>
              <a:t>+</a:t>
            </a:r>
            <a:r>
              <a:rPr lang="en-US" alt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) indicates that </a:t>
            </a:r>
            <a:r>
              <a:rPr lang="en-US" altLang="en-US" sz="2200" dirty="0" err="1">
                <a:latin typeface="Lucida Console" panose="020B0609040504020204" pitchFamily="49" charset="0"/>
                <a:ea typeface="Times New Roman" panose="02020603050405020304" pitchFamily="18" charset="0"/>
                <a:cs typeface="Lucida Console" panose="020B0609040504020204" pitchFamily="49" charset="0"/>
              </a:rPr>
              <a:t>DisplayMessage</a:t>
            </a:r>
            <a:r>
              <a:rPr lang="en-US" alt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 is a public operation.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1BFE624-39EF-417C-BB9F-1352F8E01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pic>
        <p:nvPicPr>
          <p:cNvPr id="54277" name="Picture 5" descr="AAEMZJW0">
            <a:extLst>
              <a:ext uri="{FF2B5EF4-FFF2-40B4-BE49-F238E27FC236}">
                <a16:creationId xmlns:a16="http://schemas.microsoft.com/office/drawing/2014/main" id="{137D57AF-4058-4D28-8360-E38DA56B2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6950" y="5119961"/>
            <a:ext cx="51181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69741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>
            <a:extLst>
              <a:ext uri="{FF2B5EF4-FFF2-40B4-BE49-F238E27FC236}">
                <a16:creationId xmlns:a16="http://schemas.microsoft.com/office/drawing/2014/main" id="{50466221-27FB-40BF-AB20-59DE72F10F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6702" y="536821"/>
            <a:ext cx="9146310" cy="1031051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UML class Diagram: Declaring a Method with a Parameter</a:t>
            </a:r>
          </a:p>
        </p:txBody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6D6BDAE2-53FD-4FF5-88CB-F478C9C840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93092" y="2004290"/>
            <a:ext cx="9146310" cy="1779588"/>
          </a:xfr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The UML class diagram of Fig. the figure below models class </a:t>
            </a:r>
            <a:r>
              <a:rPr lang="en-US" altLang="en-US" dirty="0" err="1">
                <a:latin typeface="Lucida Console" panose="020B0609040504020204" pitchFamily="49" charset="0"/>
                <a:ea typeface="Times New Roman" panose="02020603050405020304" pitchFamily="18" charset="0"/>
                <a:cs typeface="Lucida Console" panose="020B0609040504020204" pitchFamily="49" charset="0"/>
              </a:rPr>
              <a:t>GradeBook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The UML models </a:t>
            </a:r>
            <a:r>
              <a:rPr lang="en-US" altLang="en-US" dirty="0" err="1">
                <a:latin typeface="Lucida Console" panose="020B0609040504020204" pitchFamily="49" charset="0"/>
                <a:cs typeface="Times New Roman" panose="02020603050405020304" pitchFamily="18" charset="0"/>
              </a:rPr>
              <a:t>DisplayMessage</a:t>
            </a:r>
            <a:r>
              <a:rPr lang="en-US" altLang="en-US" dirty="0" err="1">
                <a:cs typeface="Times New Roman" panose="02020603050405020304" pitchFamily="18" charset="0"/>
              </a:rPr>
              <a:t>’s</a:t>
            </a:r>
            <a:r>
              <a:rPr lang="en-US" altLang="en-US" dirty="0">
                <a:cs typeface="Times New Roman" panose="02020603050405020304" pitchFamily="18" charset="0"/>
              </a:rPr>
              <a:t> parameter by listing the parameter name and type.</a:t>
            </a:r>
            <a:r>
              <a:rPr lang="en-US" altLang="en-US" dirty="0"/>
              <a:t>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E775E93-91C6-4CA3-B0E2-37B7A0D10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pic>
        <p:nvPicPr>
          <p:cNvPr id="58373" name="Picture 4" descr="AAEMZJX0">
            <a:extLst>
              <a:ext uri="{FF2B5EF4-FFF2-40B4-BE49-F238E27FC236}">
                <a16:creationId xmlns:a16="http://schemas.microsoft.com/office/drawing/2014/main" id="{B2B6BA44-9496-4D08-9D59-D2FC0627E1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050" y="4209472"/>
            <a:ext cx="65659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74861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2">
            <a:extLst>
              <a:ext uri="{FF2B5EF4-FFF2-40B4-BE49-F238E27FC236}">
                <a16:creationId xmlns:a16="http://schemas.microsoft.com/office/drawing/2014/main" id="{FCC84EBA-5A6D-480F-9DD0-E281166763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/>
              <a:t> UML Class Diagram with a Property </a:t>
            </a:r>
          </a:p>
        </p:txBody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A004E56F-021A-41E8-9487-FEBE32B6F1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97000" y="1712038"/>
            <a:ext cx="8212138" cy="2751522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US" alt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The figure below contains an updated UML class diagram for the version of class </a:t>
            </a:r>
            <a:r>
              <a:rPr lang="en-US" altLang="en-US" sz="2200" dirty="0" err="1">
                <a:latin typeface="Lucida Console" panose="020B0609040504020204" pitchFamily="49" charset="0"/>
                <a:ea typeface="Times New Roman" panose="02020603050405020304" pitchFamily="18" charset="0"/>
                <a:cs typeface="Lucida Console" panose="020B0609040504020204" pitchFamily="49" charset="0"/>
              </a:rPr>
              <a:t>GradeBook</a:t>
            </a:r>
            <a:r>
              <a:rPr lang="en-US" alt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eaLnBrk="1" hangingPunct="1"/>
            <a:r>
              <a:rPr lang="en-US" alt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We model properties in the UML as attributes preceded by the word “property” in </a:t>
            </a:r>
            <a:r>
              <a:rPr lang="en-US" altLang="en-US" sz="2200" b="1" dirty="0">
                <a:solidFill>
                  <a:schemeClr val="accent1">
                    <a:lumMod val="50000"/>
                    <a:lumOff val="50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guillemets</a:t>
            </a:r>
            <a:r>
              <a:rPr lang="en-US" alt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altLang="en-US" sz="2200" dirty="0">
                <a:latin typeface="Lucida Console" panose="020B0609040504020204" pitchFamily="49" charset="0"/>
              </a:rPr>
              <a:t>« </a:t>
            </a:r>
            <a:r>
              <a:rPr lang="en-US" altLang="en-US" sz="2200" dirty="0">
                <a:cs typeface="Times New Roman" panose="02020603050405020304" pitchFamily="18" charset="0"/>
              </a:rPr>
              <a:t>and </a:t>
            </a:r>
            <a:r>
              <a:rPr lang="en-US" altLang="en-US" sz="2200" dirty="0">
                <a:latin typeface="Lucida Console" panose="020B0609040504020204" pitchFamily="49" charset="0"/>
              </a:rPr>
              <a:t>»</a:t>
            </a:r>
            <a:r>
              <a:rPr lang="en-US" altLang="en-US" sz="2200" dirty="0">
                <a:cs typeface="Times New Roman" panose="02020603050405020304" pitchFamily="18" charset="0"/>
              </a:rPr>
              <a:t>).</a:t>
            </a:r>
          </a:p>
          <a:p>
            <a:pPr eaLnBrk="1" hangingPunct="1"/>
            <a:r>
              <a:rPr lang="en-US" altLang="en-US" sz="2200" dirty="0">
                <a:cs typeface="Times New Roman" panose="02020603050405020304" pitchFamily="18" charset="0"/>
              </a:rPr>
              <a:t>To indicate that an attribute is </a:t>
            </a:r>
            <a:r>
              <a:rPr lang="en-US" altLang="en-US" sz="2200" dirty="0">
                <a:latin typeface="Lucida Console" panose="020B0609040504020204" pitchFamily="49" charset="0"/>
                <a:cs typeface="Times New Roman" panose="02020603050405020304" pitchFamily="18" charset="0"/>
              </a:rPr>
              <a:t>private</a:t>
            </a:r>
            <a:r>
              <a:rPr lang="en-US" altLang="en-US" sz="2200" dirty="0">
                <a:cs typeface="Times New Roman" panose="02020603050405020304" pitchFamily="18" charset="0"/>
              </a:rPr>
              <a:t>, a class diagram would list the </a:t>
            </a:r>
            <a:r>
              <a:rPr lang="en-US" altLang="en-US" sz="2200" b="1" dirty="0">
                <a:solidFill>
                  <a:schemeClr val="accent1">
                    <a:lumMod val="50000"/>
                    <a:lumOff val="50000"/>
                  </a:schemeClr>
                </a:solidFill>
                <a:cs typeface="Times New Roman" panose="02020603050405020304" pitchFamily="18" charset="0"/>
              </a:rPr>
              <a:t>private visibility symbol</a:t>
            </a:r>
            <a:r>
              <a:rPr lang="en-US" altLang="en-US" sz="2200" dirty="0">
                <a:cs typeface="Times New Roman" panose="02020603050405020304" pitchFamily="18" charset="0"/>
              </a:rPr>
              <a:t>—a minus sign (</a:t>
            </a:r>
            <a:r>
              <a:rPr lang="en-US" altLang="en-US" sz="2200" dirty="0">
                <a:latin typeface="Lucida Console" panose="020B0609040504020204" pitchFamily="49" charset="0"/>
                <a:cs typeface="Times New Roman" panose="02020603050405020304" pitchFamily="18" charset="0"/>
              </a:rPr>
              <a:t>–</a:t>
            </a:r>
            <a:r>
              <a:rPr lang="en-US" altLang="en-US" sz="2200" dirty="0">
                <a:cs typeface="Times New Roman" panose="02020603050405020304" pitchFamily="18" charset="0"/>
              </a:rPr>
              <a:t>)—before the attribute’s name.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89CD76A-A188-4E50-8083-2BFD6E1E7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  <p:pic>
        <p:nvPicPr>
          <p:cNvPr id="68613" name="Picture 6" descr="AAEMZJY0">
            <a:extLst>
              <a:ext uri="{FF2B5EF4-FFF2-40B4-BE49-F238E27FC236}">
                <a16:creationId xmlns:a16="http://schemas.microsoft.com/office/drawing/2014/main" id="{644B6F8D-C2CA-45F6-BB78-331656B45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089" y="4484909"/>
            <a:ext cx="56610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2425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001CE-95FB-4CD8-9082-B7A85B447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E9497-DD92-452A-B036-0B1AE90F5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570899"/>
            <a:ext cx="11029615" cy="3678303"/>
          </a:xfrm>
        </p:spPr>
        <p:txBody>
          <a:bodyPr>
            <a:normAutofit/>
          </a:bodyPr>
          <a:lstStyle/>
          <a:p>
            <a:r>
              <a:rPr lang="en-US" sz="2400" dirty="0"/>
              <a:t>What is OOP?</a:t>
            </a:r>
          </a:p>
          <a:p>
            <a:pPr lvl="1"/>
            <a:r>
              <a:rPr lang="en-US" altLang="en-US" sz="2000" dirty="0">
                <a:solidFill>
                  <a:srgbClr val="262626"/>
                </a:solidFill>
              </a:rPr>
              <a:t>A programming paradigm where a software system is represented as a collection of objects that interact with each other to solve the overall task.</a:t>
            </a:r>
          </a:p>
          <a:p>
            <a:endParaRPr lang="en-US" sz="2400" dirty="0"/>
          </a:p>
          <a:p>
            <a:r>
              <a:rPr lang="en-US" sz="2400" dirty="0"/>
              <a:t>OOP vs Structured Programming ?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F701C-10F8-44F3-93FA-9F1E08C47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</p:spTree>
    <p:extLst>
      <p:ext uri="{BB962C8B-B14F-4D97-AF65-F5344CB8AC3E}">
        <p14:creationId xmlns:p14="http://schemas.microsoft.com/office/powerpoint/2010/main" val="18521910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50CA0-811E-4230-96DD-CDEF6D5BA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full code example: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1A308-FA18-4AEC-B15E-FE7864809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Files have been uploaded to MS teams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670F26-EA3C-4D16-A966-E08AD12B1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</p:spTree>
    <p:extLst>
      <p:ext uri="{BB962C8B-B14F-4D97-AF65-F5344CB8AC3E}">
        <p14:creationId xmlns:p14="http://schemas.microsoft.com/office/powerpoint/2010/main" val="125893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001CE-95FB-4CD8-9082-B7A85B447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OOP is based on the following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E9497-DD92-452A-B036-0B1AE90F5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20280"/>
            <a:ext cx="11029615" cy="3678303"/>
          </a:xfrm>
        </p:spPr>
        <p:txBody>
          <a:bodyPr/>
          <a:lstStyle/>
          <a:p>
            <a:pPr lvl="1" algn="just"/>
            <a:r>
              <a:rPr lang="en-US" altLang="en-US" b="1" dirty="0">
                <a:solidFill>
                  <a:srgbClr val="404040"/>
                </a:solidFill>
              </a:rPr>
              <a:t>object/class</a:t>
            </a:r>
            <a:r>
              <a:rPr lang="en-US" altLang="en-US" dirty="0">
                <a:solidFill>
                  <a:srgbClr val="404040"/>
                </a:solidFill>
              </a:rPr>
              <a:t>: An object is an entity that combines data with behavior that acts on that data.  A class is a type or category of objects.</a:t>
            </a:r>
          </a:p>
          <a:p>
            <a:pPr lvl="1" algn="just"/>
            <a:r>
              <a:rPr lang="en-US" altLang="en-US" b="1" dirty="0">
                <a:solidFill>
                  <a:srgbClr val="404040"/>
                </a:solidFill>
              </a:rPr>
              <a:t>information hiding (encapsulation)</a:t>
            </a:r>
            <a:r>
              <a:rPr lang="en-US" altLang="en-US" dirty="0">
                <a:solidFill>
                  <a:srgbClr val="404040"/>
                </a:solidFill>
              </a:rPr>
              <a:t>: The ability to protect some components of the object from external entities ("private").</a:t>
            </a:r>
          </a:p>
          <a:p>
            <a:pPr lvl="1" algn="just"/>
            <a:r>
              <a:rPr lang="en-US" altLang="en-US" b="1" dirty="0">
                <a:solidFill>
                  <a:srgbClr val="404040"/>
                </a:solidFill>
              </a:rPr>
              <a:t>inheritance</a:t>
            </a:r>
            <a:r>
              <a:rPr lang="en-US" altLang="en-US" dirty="0">
                <a:solidFill>
                  <a:srgbClr val="404040"/>
                </a:solidFill>
              </a:rPr>
              <a:t>: The ability for a class ("subclass") to extend or override functionality of another class ("superclass").</a:t>
            </a:r>
          </a:p>
          <a:p>
            <a:pPr lvl="1" algn="just"/>
            <a:r>
              <a:rPr lang="en-US" altLang="en-US" b="1" dirty="0">
                <a:solidFill>
                  <a:srgbClr val="404040"/>
                </a:solidFill>
              </a:rPr>
              <a:t>polymorphism</a:t>
            </a:r>
            <a:r>
              <a:rPr lang="en-US" altLang="en-US" dirty="0">
                <a:solidFill>
                  <a:srgbClr val="404040"/>
                </a:solidFill>
              </a:rPr>
              <a:t>: The ability to replace an object with its sub-objects to achieve different behavior from the same piece of code.</a:t>
            </a:r>
          </a:p>
          <a:p>
            <a:pPr lvl="1" algn="just"/>
            <a:r>
              <a:rPr lang="en-US" altLang="en-US" b="1" dirty="0">
                <a:solidFill>
                  <a:srgbClr val="404040"/>
                </a:solidFill>
              </a:rPr>
              <a:t>interface</a:t>
            </a:r>
            <a:r>
              <a:rPr lang="en-US" altLang="en-US" dirty="0">
                <a:solidFill>
                  <a:srgbClr val="404040"/>
                </a:solidFill>
              </a:rPr>
              <a:t>: A specification of method signatures without supplying implementations, as a mechanism for enabling polymorphism.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1D002-1AC0-4DBB-BBE3-B770B56F8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</p:spTree>
    <p:extLst>
      <p:ext uri="{BB962C8B-B14F-4D97-AF65-F5344CB8AC3E}">
        <p14:creationId xmlns:p14="http://schemas.microsoft.com/office/powerpoint/2010/main" val="4076617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>
            <a:extLst>
              <a:ext uri="{FF2B5EF4-FFF2-40B4-BE49-F238E27FC236}">
                <a16:creationId xmlns:a16="http://schemas.microsoft.com/office/drawing/2014/main" id="{64521B64-FEA1-4177-B660-5C44BF16C3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02150" y="683987"/>
            <a:ext cx="8229600" cy="538609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Classes and Objects</a:t>
            </a:r>
          </a:p>
        </p:txBody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6A325A10-B869-41E7-8EE3-AE34BD3C2C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08366" y="2093895"/>
            <a:ext cx="10113816" cy="2022092"/>
          </a:xfr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A Class  is a template (blueprint) for creating a set of similar objects.</a:t>
            </a:r>
          </a:p>
          <a:p>
            <a:pPr eaLnBrk="1" hangingPunct="1"/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An Object is an instance of a class.</a:t>
            </a:r>
          </a:p>
          <a:p>
            <a:pPr eaLnBrk="1" hangingPunct="1"/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You send</a:t>
            </a:r>
            <a:r>
              <a:rPr lang="en-US" altLang="en-US" sz="2400" b="1" dirty="0">
                <a:solidFill>
                  <a:srgbClr val="4D99FF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400" b="1" dirty="0">
                <a:solidFill>
                  <a:schemeClr val="accent1">
                    <a:lumMod val="50000"/>
                    <a:lumOff val="50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messages</a:t>
            </a:r>
            <a:r>
              <a:rPr lang="en-US" altLang="en-US" sz="2400" b="1" dirty="0">
                <a:solidFill>
                  <a:srgbClr val="4D99FF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to an object by making </a:t>
            </a:r>
            <a:r>
              <a:rPr lang="en-US" altLang="en-US" sz="2400" b="1" dirty="0">
                <a:solidFill>
                  <a:schemeClr val="accent1">
                    <a:lumMod val="50000"/>
                    <a:lumOff val="50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method call</a:t>
            </a:r>
            <a:r>
              <a:rPr lang="en-US" altLang="en-US" sz="2400" dirty="0">
                <a:solidFill>
                  <a:schemeClr val="accent1">
                    <a:lumMod val="50000"/>
                    <a:lumOff val="50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s. </a:t>
            </a:r>
          </a:p>
          <a:p>
            <a:pPr eaLnBrk="1" hangingPunct="1"/>
            <a:endParaRPr lang="en-US" altLang="en-US" sz="2400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873431E-EEEF-451B-BF82-28DC55DA7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>
            <a:extLst>
              <a:ext uri="{FF2B5EF4-FFF2-40B4-BE49-F238E27FC236}">
                <a16:creationId xmlns:a16="http://schemas.microsoft.com/office/drawing/2014/main" id="{DB287554-6408-4F6E-87AD-218AF83545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8330051"/>
              </p:ext>
            </p:extLst>
          </p:nvPr>
        </p:nvGraphicFramePr>
        <p:xfrm>
          <a:off x="1505527" y="1298285"/>
          <a:ext cx="9845964" cy="42712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Document" r:id="rId4" imgW="6137677" imgH="2753622" progId="Word.Document.8">
                  <p:embed/>
                </p:oleObj>
              </mc:Choice>
              <mc:Fallback>
                <p:oleObj name="Document" r:id="rId4" imgW="6137677" imgH="2753622" progId="Word.Document.8">
                  <p:embed/>
                  <p:pic>
                    <p:nvPicPr>
                      <p:cNvPr id="1026" name="Object 2">
                        <a:extLst>
                          <a:ext uri="{FF2B5EF4-FFF2-40B4-BE49-F238E27FC236}">
                            <a16:creationId xmlns:a16="http://schemas.microsoft.com/office/drawing/2014/main" id="{DB287554-6408-4F6E-87AD-218AF83545E8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5527" y="1298285"/>
                        <a:ext cx="9845964" cy="42712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2">
            <a:extLst>
              <a:ext uri="{FF2B5EF4-FFF2-40B4-BE49-F238E27FC236}">
                <a16:creationId xmlns:a16="http://schemas.microsoft.com/office/drawing/2014/main" id="{456AB4BF-F0A7-415B-8AFE-A6294E0A1401}"/>
              </a:ext>
            </a:extLst>
          </p:cNvPr>
          <p:cNvSpPr txBox="1">
            <a:spLocks noChangeArrowheads="1"/>
          </p:cNvSpPr>
          <p:nvPr/>
        </p:nvSpPr>
        <p:spPr>
          <a:xfrm>
            <a:off x="1519386" y="804061"/>
            <a:ext cx="8229600" cy="538609"/>
          </a:xfrm>
          <a:prstGeom prst="rect">
            <a:avLst/>
          </a:prstGeom>
          <a:noFill/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buClrTx/>
            </a:pPr>
            <a:r>
              <a:rPr lang="en-US" altLang="en-US" kern="0" dirty="0"/>
              <a:t>An Example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6E4274F-FDA1-4AED-915F-B087BAF6E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</p:spTree>
    <p:extLst>
      <p:ext uri="{BB962C8B-B14F-4D97-AF65-F5344CB8AC3E}">
        <p14:creationId xmlns:p14="http://schemas.microsoft.com/office/powerpoint/2010/main" val="2434731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>
            <a:extLst>
              <a:ext uri="{FF2B5EF4-FFF2-40B4-BE49-F238E27FC236}">
                <a16:creationId xmlns:a16="http://schemas.microsoft.com/office/drawing/2014/main" id="{6AF26380-9A55-4E6A-9618-EE08E2A16D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8328" y="591625"/>
            <a:ext cx="8229600" cy="538609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Instance Variables </a:t>
            </a:r>
          </a:p>
        </p:txBody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4F04E089-1E0F-4231-B52A-42EE50F367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36783" y="2258435"/>
            <a:ext cx="10277762" cy="1874359"/>
          </a:xfrm>
          <a:noFill/>
        </p:spPr>
        <p:txBody>
          <a:bodyPr wrap="square">
            <a:spAutoFit/>
          </a:bodyPr>
          <a:lstStyle/>
          <a:p>
            <a:pPr>
              <a:buFont typeface="Tahoma" panose="020B0604030504040204" pitchFamily="34" charset="0"/>
              <a:buChar char="•"/>
            </a:pPr>
            <a:r>
              <a:rPr lang="en-US" altLang="en-US" sz="2400" dirty="0">
                <a:solidFill>
                  <a:srgbClr val="262626"/>
                </a:solidFill>
              </a:rPr>
              <a:t>Attribute: A variable inside an object that is part of its state.</a:t>
            </a:r>
          </a:p>
          <a:p>
            <a:pPr lvl="1">
              <a:buFont typeface="Tahoma" panose="020B0604030504040204" pitchFamily="34" charset="0"/>
              <a:buChar char="–"/>
            </a:pPr>
            <a:r>
              <a:rPr lang="en-US" altLang="en-US" sz="2000" dirty="0">
                <a:solidFill>
                  <a:srgbClr val="404040"/>
                </a:solidFill>
              </a:rPr>
              <a:t>Each object has </a:t>
            </a:r>
            <a:r>
              <a:rPr lang="en-US" altLang="en-US" sz="2000" i="1" dirty="0">
                <a:solidFill>
                  <a:srgbClr val="404040"/>
                </a:solidFill>
              </a:rPr>
              <a:t>its own copy </a:t>
            </a:r>
            <a:r>
              <a:rPr lang="en-US" altLang="en-US" sz="2000" dirty="0">
                <a:solidFill>
                  <a:srgbClr val="404040"/>
                </a:solidFill>
              </a:rPr>
              <a:t>of each field.</a:t>
            </a:r>
          </a:p>
          <a:p>
            <a:pPr lvl="1">
              <a:buFont typeface="Tahoma" panose="020B0604030504040204" pitchFamily="34" charset="0"/>
              <a:buChar char="–"/>
            </a:pPr>
            <a:endParaRPr lang="en-US" altLang="en-US" sz="2000" dirty="0">
              <a:solidFill>
                <a:srgbClr val="404040"/>
              </a:solidFill>
            </a:endParaRPr>
          </a:p>
          <a:p>
            <a:pPr eaLnBrk="1" hangingPunct="1"/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Attributes are specified by the class’s </a:t>
            </a:r>
            <a:r>
              <a:rPr lang="en-US" altLang="en-US" sz="2400" b="1" dirty="0">
                <a:solidFill>
                  <a:schemeClr val="accent1">
                    <a:lumMod val="50000"/>
                    <a:lumOff val="50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instance variables</a:t>
            </a:r>
            <a:r>
              <a:rPr lang="en-US" altLang="en-US" sz="2400" dirty="0">
                <a:solidFill>
                  <a:schemeClr val="accent1">
                    <a:lumMod val="50000"/>
                    <a:lumOff val="50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4F57FC7-26F8-47F6-9240-D3F0D6B6E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>
            <a:extLst>
              <a:ext uri="{FF2B5EF4-FFF2-40B4-BE49-F238E27FC236}">
                <a16:creationId xmlns:a16="http://schemas.microsoft.com/office/drawing/2014/main" id="{DB287554-6408-4F6E-87AD-218AF83545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0886423"/>
              </p:ext>
            </p:extLst>
          </p:nvPr>
        </p:nvGraphicFramePr>
        <p:xfrm>
          <a:off x="1520825" y="1054678"/>
          <a:ext cx="9769475" cy="462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7" name="Document" r:id="rId4" imgW="6137677" imgH="2914052" progId="Word.Document.8">
                  <p:embed/>
                </p:oleObj>
              </mc:Choice>
              <mc:Fallback>
                <p:oleObj name="Document" r:id="rId4" imgW="6137677" imgH="2914052" progId="Word.Document.8">
                  <p:embed/>
                  <p:pic>
                    <p:nvPicPr>
                      <p:cNvPr id="1026" name="Object 2">
                        <a:extLst>
                          <a:ext uri="{FF2B5EF4-FFF2-40B4-BE49-F238E27FC236}">
                            <a16:creationId xmlns:a16="http://schemas.microsoft.com/office/drawing/2014/main" id="{DB287554-6408-4F6E-87AD-218AF83545E8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0825" y="1054678"/>
                        <a:ext cx="9769475" cy="462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2">
            <a:extLst>
              <a:ext uri="{FF2B5EF4-FFF2-40B4-BE49-F238E27FC236}">
                <a16:creationId xmlns:a16="http://schemas.microsoft.com/office/drawing/2014/main" id="{456AB4BF-F0A7-415B-8AFE-A6294E0A1401}"/>
              </a:ext>
            </a:extLst>
          </p:cNvPr>
          <p:cNvSpPr txBox="1">
            <a:spLocks noChangeArrowheads="1"/>
          </p:cNvSpPr>
          <p:nvPr/>
        </p:nvSpPr>
        <p:spPr>
          <a:xfrm>
            <a:off x="1519386" y="804061"/>
            <a:ext cx="8229600" cy="538609"/>
          </a:xfrm>
          <a:prstGeom prst="rect">
            <a:avLst/>
          </a:prstGeom>
          <a:noFill/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buClrTx/>
            </a:pPr>
            <a:r>
              <a:rPr lang="en-US" altLang="en-US" kern="0" dirty="0"/>
              <a:t>An Example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C224FDB-9B1D-4EB5-BC16-D8F3E35EC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</p:spTree>
    <p:extLst>
      <p:ext uri="{BB962C8B-B14F-4D97-AF65-F5344CB8AC3E}">
        <p14:creationId xmlns:p14="http://schemas.microsoft.com/office/powerpoint/2010/main" val="4184582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>
            <a:extLst>
              <a:ext uri="{FF2B5EF4-FFF2-40B4-BE49-F238E27FC236}">
                <a16:creationId xmlns:a16="http://schemas.microsoft.com/office/drawing/2014/main" id="{6AF26380-9A55-4E6A-9618-EE08E2A16D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36257" y="757881"/>
            <a:ext cx="8229600" cy="538609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Methods</a:t>
            </a:r>
          </a:p>
        </p:txBody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4F04E089-1E0F-4231-B52A-42EE50F367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90602" y="2039765"/>
            <a:ext cx="9982198" cy="4191917"/>
          </a:xfrm>
          <a:noFill/>
        </p:spPr>
        <p:txBody>
          <a:bodyPr wrap="square">
            <a:spAutoFit/>
          </a:bodyPr>
          <a:lstStyle/>
          <a:p>
            <a:r>
              <a:rPr lang="en-US" altLang="en-US" sz="2000" b="1" dirty="0">
                <a:solidFill>
                  <a:srgbClr val="262626"/>
                </a:solidFill>
              </a:rPr>
              <a:t>accessor</a:t>
            </a:r>
            <a:r>
              <a:rPr lang="en-US" altLang="en-US" sz="2000" dirty="0">
                <a:solidFill>
                  <a:srgbClr val="262626"/>
                </a:solidFill>
              </a:rPr>
              <a:t>:	 A method that lets clients examine object state.</a:t>
            </a:r>
          </a:p>
          <a:p>
            <a:pPr lvl="1"/>
            <a:r>
              <a:rPr lang="en-US" altLang="en-US" sz="1800" dirty="0">
                <a:solidFill>
                  <a:srgbClr val="404040"/>
                </a:solidFill>
              </a:rPr>
              <a:t>Examples: </a:t>
            </a:r>
            <a:r>
              <a:rPr lang="en-US" altLang="en-US" sz="1800" dirty="0" err="1">
                <a:solidFill>
                  <a:srgbClr val="4040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altLang="en-US" sz="1800" dirty="0" err="1">
                <a:solidFill>
                  <a:srgbClr val="404040"/>
                </a:solidFill>
                <a:latin typeface="Courier New" panose="02070309020205020404" pitchFamily="49" charset="0"/>
              </a:rPr>
              <a:t>Distance</a:t>
            </a:r>
            <a:r>
              <a:rPr lang="en-US" altLang="en-US" sz="1800" dirty="0">
                <a:solidFill>
                  <a:srgbClr val="404040"/>
                </a:solidFill>
              </a:rPr>
              <a:t>, </a:t>
            </a:r>
            <a:r>
              <a:rPr lang="en-US" altLang="en-US" sz="1800" dirty="0" err="1">
                <a:solidFill>
                  <a:srgbClr val="404040"/>
                </a:solidFill>
                <a:latin typeface="Courier New" panose="02070309020205020404" pitchFamily="49" charset="0"/>
              </a:rPr>
              <a:t>distanceFromOrigin</a:t>
            </a:r>
            <a:endParaRPr lang="en-US" altLang="en-US" sz="1800" dirty="0">
              <a:solidFill>
                <a:srgbClr val="404040"/>
              </a:solidFill>
            </a:endParaRPr>
          </a:p>
          <a:p>
            <a:pPr lvl="1"/>
            <a:r>
              <a:rPr lang="en-US" altLang="en-US" sz="1800" dirty="0">
                <a:solidFill>
                  <a:srgbClr val="404040"/>
                </a:solidFill>
              </a:rPr>
              <a:t>often has a non-</a:t>
            </a:r>
            <a:r>
              <a:rPr lang="en-US" altLang="en-US" sz="1800" dirty="0">
                <a:solidFill>
                  <a:srgbClr val="404040"/>
                </a:solidFill>
                <a:latin typeface="Courier New" panose="02070309020205020404" pitchFamily="49" charset="0"/>
              </a:rPr>
              <a:t>void</a:t>
            </a:r>
            <a:r>
              <a:rPr lang="en-US" altLang="en-US" sz="1800" dirty="0">
                <a:solidFill>
                  <a:srgbClr val="404040"/>
                </a:solidFill>
              </a:rPr>
              <a:t> return type</a:t>
            </a:r>
          </a:p>
          <a:p>
            <a:pPr lvl="1"/>
            <a:endParaRPr lang="en-US" altLang="en-US" sz="1800" dirty="0">
              <a:solidFill>
                <a:srgbClr val="404040"/>
              </a:solidFill>
            </a:endParaRPr>
          </a:p>
          <a:p>
            <a:r>
              <a:rPr lang="en-US" altLang="en-US" sz="2000" b="1" dirty="0">
                <a:solidFill>
                  <a:srgbClr val="262626"/>
                </a:solidFill>
              </a:rPr>
              <a:t>mutator</a:t>
            </a:r>
            <a:r>
              <a:rPr lang="en-US" altLang="en-US" sz="2000" dirty="0">
                <a:solidFill>
                  <a:srgbClr val="262626"/>
                </a:solidFill>
              </a:rPr>
              <a:t>:	 A method that modifies an object's state.</a:t>
            </a:r>
          </a:p>
          <a:p>
            <a:pPr lvl="1"/>
            <a:r>
              <a:rPr lang="en-US" altLang="en-US" sz="1800" dirty="0">
                <a:solidFill>
                  <a:srgbClr val="404040"/>
                </a:solidFill>
              </a:rPr>
              <a:t>Examples: </a:t>
            </a:r>
            <a:r>
              <a:rPr lang="en-US" altLang="en-US" sz="1800" dirty="0" err="1">
                <a:solidFill>
                  <a:srgbClr val="404040"/>
                </a:solidFill>
                <a:latin typeface="Courier New" panose="02070309020205020404" pitchFamily="49" charset="0"/>
              </a:rPr>
              <a:t>setLocation</a:t>
            </a:r>
            <a:r>
              <a:rPr lang="en-US" altLang="en-US" sz="1800" dirty="0">
                <a:solidFill>
                  <a:srgbClr val="404040"/>
                </a:solidFill>
              </a:rPr>
              <a:t>, </a:t>
            </a:r>
            <a:r>
              <a:rPr lang="en-US" altLang="en-US" sz="1800" dirty="0" err="1">
                <a:solidFill>
                  <a:srgbClr val="404040"/>
                </a:solidFill>
                <a:latin typeface="Courier New" panose="02070309020205020404" pitchFamily="49" charset="0"/>
              </a:rPr>
              <a:t>updateLanguage</a:t>
            </a:r>
            <a:endParaRPr lang="en-US" altLang="en-US" sz="1800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altLang="en-US" dirty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2000" dirty="0">
                <a:latin typeface="+mj-lt"/>
                <a:cs typeface="Times New Roman" panose="02020603050405020304" pitchFamily="18" charset="0"/>
              </a:rPr>
              <a:t>Methods declaration begin </a:t>
            </a:r>
            <a:r>
              <a:rPr lang="en-US" altLang="en-US" sz="2000" b="1" dirty="0">
                <a:latin typeface="+mj-lt"/>
                <a:cs typeface="Times New Roman" panose="02020603050405020304" pitchFamily="18" charset="0"/>
              </a:rPr>
              <a:t>usually</a:t>
            </a:r>
            <a:r>
              <a:rPr lang="en-US" altLang="en-US" sz="2000" dirty="0">
                <a:latin typeface="+mj-lt"/>
                <a:cs typeface="Times New Roman" panose="02020603050405020304" pitchFamily="18" charset="0"/>
              </a:rPr>
              <a:t> with </a:t>
            </a:r>
            <a:r>
              <a:rPr lang="en-US" altLang="en-US" sz="2000" dirty="0">
                <a:latin typeface="+mj-lt"/>
                <a:ea typeface="Times New Roman" panose="02020603050405020304" pitchFamily="18" charset="0"/>
                <a:cs typeface="Lucida Console" panose="020B0609040504020204" pitchFamily="49" charset="0"/>
              </a:rPr>
              <a:t>public </a:t>
            </a:r>
            <a:r>
              <a:rPr lang="en-US" altLang="en-US" sz="2400" b="1" dirty="0">
                <a:solidFill>
                  <a:schemeClr val="accent1">
                    <a:lumMod val="50000"/>
                    <a:lumOff val="50000"/>
                  </a:schemeClr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access modifier</a:t>
            </a:r>
            <a:r>
              <a:rPr lang="en-US" altLang="en-US" sz="2000" dirty="0">
                <a:solidFill>
                  <a:schemeClr val="accent1">
                    <a:lumMod val="50000"/>
                    <a:lumOff val="50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+mj-lt"/>
                <a:cs typeface="Times New Roman" panose="02020603050405020304" pitchFamily="18" charset="0"/>
              </a:rPr>
              <a:t>to indicate that the method can be called from outside the class declaration’s body.</a:t>
            </a:r>
          </a:p>
          <a:p>
            <a:pPr marL="457200" lvl="1" indent="0">
              <a:buNone/>
            </a:pPr>
            <a:endParaRPr lang="en-US" altLang="en-US" dirty="0">
              <a:solidFill>
                <a:srgbClr val="40404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4DC92EB-F907-4665-A23C-E00BD33EB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</p:spTree>
    <p:extLst>
      <p:ext uri="{BB962C8B-B14F-4D97-AF65-F5344CB8AC3E}">
        <p14:creationId xmlns:p14="http://schemas.microsoft.com/office/powerpoint/2010/main" val="1373281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>
            <a:extLst>
              <a:ext uri="{FF2B5EF4-FFF2-40B4-BE49-F238E27FC236}">
                <a16:creationId xmlns:a16="http://schemas.microsoft.com/office/drawing/2014/main" id="{DB287554-6408-4F6E-87AD-218AF83545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1481542"/>
              </p:ext>
            </p:extLst>
          </p:nvPr>
        </p:nvGraphicFramePr>
        <p:xfrm>
          <a:off x="1481138" y="347663"/>
          <a:ext cx="9769475" cy="669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Document" r:id="rId4" imgW="6137677" imgH="4216236" progId="Word.Document.8">
                  <p:embed/>
                </p:oleObj>
              </mc:Choice>
              <mc:Fallback>
                <p:oleObj name="Document" r:id="rId4" imgW="6137677" imgH="4216236" progId="Word.Document.8">
                  <p:embed/>
                  <p:pic>
                    <p:nvPicPr>
                      <p:cNvPr id="1026" name="Object 2">
                        <a:extLst>
                          <a:ext uri="{FF2B5EF4-FFF2-40B4-BE49-F238E27FC236}">
                            <a16:creationId xmlns:a16="http://schemas.microsoft.com/office/drawing/2014/main" id="{DB287554-6408-4F6E-87AD-218AF83545E8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138" y="347663"/>
                        <a:ext cx="9769475" cy="669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2">
            <a:extLst>
              <a:ext uri="{FF2B5EF4-FFF2-40B4-BE49-F238E27FC236}">
                <a16:creationId xmlns:a16="http://schemas.microsoft.com/office/drawing/2014/main" id="{456AB4BF-F0A7-415B-8AFE-A6294E0A1401}"/>
              </a:ext>
            </a:extLst>
          </p:cNvPr>
          <p:cNvSpPr txBox="1">
            <a:spLocks noChangeArrowheads="1"/>
          </p:cNvSpPr>
          <p:nvPr/>
        </p:nvSpPr>
        <p:spPr>
          <a:xfrm>
            <a:off x="1233059" y="78358"/>
            <a:ext cx="8229600" cy="538609"/>
          </a:xfrm>
          <a:prstGeom prst="rect">
            <a:avLst/>
          </a:prstGeom>
          <a:noFill/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u="sng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buClrTx/>
            </a:pPr>
            <a:r>
              <a:rPr lang="en-US" altLang="en-US" kern="0" dirty="0"/>
              <a:t>An Example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91C9BE2-A810-46ED-8854-2705682D6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These slides are designed to be used in OOP course at Philadelphia University by Enas Naffar.  Some slides are taken from Pearson Education, and Marty Step</a:t>
            </a:r>
          </a:p>
        </p:txBody>
      </p:sp>
    </p:spTree>
    <p:extLst>
      <p:ext uri="{BB962C8B-B14F-4D97-AF65-F5344CB8AC3E}">
        <p14:creationId xmlns:p14="http://schemas.microsoft.com/office/powerpoint/2010/main" val="270156364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19729</TotalTime>
  <Words>1271</Words>
  <Application>Microsoft Office PowerPoint</Application>
  <PresentationFormat>Widescreen</PresentationFormat>
  <Paragraphs>103</Paragraphs>
  <Slides>20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Calibri</vt:lpstr>
      <vt:lpstr>Courier New</vt:lpstr>
      <vt:lpstr>Gill Sans MT</vt:lpstr>
      <vt:lpstr>Lucida Console</vt:lpstr>
      <vt:lpstr>Tahoma</vt:lpstr>
      <vt:lpstr>Wingdings 2</vt:lpstr>
      <vt:lpstr>Dividend</vt:lpstr>
      <vt:lpstr>Microsoft Word 97 - 2003 Document</vt:lpstr>
      <vt:lpstr>Document</vt:lpstr>
      <vt:lpstr>Chapter 1</vt:lpstr>
      <vt:lpstr>Introduction</vt:lpstr>
      <vt:lpstr>OOP is based on the following concepts</vt:lpstr>
      <vt:lpstr>Classes and Objects</vt:lpstr>
      <vt:lpstr>PowerPoint Presentation</vt:lpstr>
      <vt:lpstr>Instance Variables </vt:lpstr>
      <vt:lpstr>PowerPoint Presentation</vt:lpstr>
      <vt:lpstr>Methods</vt:lpstr>
      <vt:lpstr>PowerPoint Presentation</vt:lpstr>
      <vt:lpstr>Instantiating an Object of a Class</vt:lpstr>
      <vt:lpstr>Main method</vt:lpstr>
      <vt:lpstr> Constructors </vt:lpstr>
      <vt:lpstr>PowerPoint Presentation</vt:lpstr>
      <vt:lpstr>Value Types vs. Reference Types </vt:lpstr>
      <vt:lpstr>Value Types vs. Reference Types</vt:lpstr>
      <vt:lpstr>Example:  Reading inputs from the user input from the user </vt:lpstr>
      <vt:lpstr>UML class diagram</vt:lpstr>
      <vt:lpstr>UML class Diagram: Declaring a Method with a Parameter</vt:lpstr>
      <vt:lpstr> UML Class Diagram with a Property </vt:lpstr>
      <vt:lpstr>A full code example: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Enas Tawfiq Al-Naffar</dc:creator>
  <cp:lastModifiedBy>Enas Tawfiq Al-Naffar</cp:lastModifiedBy>
  <cp:revision>23</cp:revision>
  <dcterms:created xsi:type="dcterms:W3CDTF">2021-02-25T10:01:48Z</dcterms:created>
  <dcterms:modified xsi:type="dcterms:W3CDTF">2021-04-17T15:09:46Z</dcterms:modified>
</cp:coreProperties>
</file>