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37" r:id="rId3"/>
    <p:sldId id="349" r:id="rId4"/>
    <p:sldId id="338" r:id="rId5"/>
    <p:sldId id="350" r:id="rId6"/>
    <p:sldId id="344" r:id="rId7"/>
    <p:sldId id="351" r:id="rId8"/>
    <p:sldId id="345" r:id="rId9"/>
    <p:sldId id="346" r:id="rId10"/>
    <p:sldId id="353" r:id="rId11"/>
    <p:sldId id="352" r:id="rId12"/>
    <p:sldId id="270" r:id="rId13"/>
    <p:sldId id="348" r:id="rId14"/>
    <p:sldId id="272" r:id="rId15"/>
    <p:sldId id="321" r:id="rId16"/>
    <p:sldId id="35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skDC1qkSTOjik5fntzgXQ==" hashData="6PMK24gq17pkwkp6jsJRuxr9OKUVix5Slqb66qTgd6TKnpeX3wpcFVgykRALIpfFiEe/QD9mAqczqv2oJX/96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43942-528C-4F96-A257-081334EBD82E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EF721-0E3F-4C4C-BC00-9DD5C6A59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88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9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2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26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>
            <a:extLst>
              <a:ext uri="{FF2B5EF4-FFF2-40B4-BE49-F238E27FC236}">
                <a16:creationId xmlns:a16="http://schemas.microsoft.com/office/drawing/2014/main" id="{3C92A49C-95F5-4581-B6AE-9B1F8A4714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>
            <a:extLst>
              <a:ext uri="{FF2B5EF4-FFF2-40B4-BE49-F238E27FC236}">
                <a16:creationId xmlns:a16="http://schemas.microsoft.com/office/drawing/2014/main" id="{7F9F8AB7-F021-48AE-BA49-B6FF1DC23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9332" name="Slide Number Placeholder 3">
            <a:extLst>
              <a:ext uri="{FF2B5EF4-FFF2-40B4-BE49-F238E27FC236}">
                <a16:creationId xmlns:a16="http://schemas.microsoft.com/office/drawing/2014/main" id="{F9E38E81-511C-4E0D-8F20-C9FDDC205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BB76FF1-3FBF-4594-AB2A-6445B0C9E26D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4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>
            <a:extLst>
              <a:ext uri="{FF2B5EF4-FFF2-40B4-BE49-F238E27FC236}">
                <a16:creationId xmlns:a16="http://schemas.microsoft.com/office/drawing/2014/main" id="{1D2FE710-42FF-44EF-A67B-9E9C835980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>
            <a:extLst>
              <a:ext uri="{FF2B5EF4-FFF2-40B4-BE49-F238E27FC236}">
                <a16:creationId xmlns:a16="http://schemas.microsoft.com/office/drawing/2014/main" id="{393B88B7-0926-4C44-8A53-6ED38910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1380" name="Slide Number Placeholder 3">
            <a:extLst>
              <a:ext uri="{FF2B5EF4-FFF2-40B4-BE49-F238E27FC236}">
                <a16:creationId xmlns:a16="http://schemas.microsoft.com/office/drawing/2014/main" id="{68DB199C-89A0-4BD1-A267-5184C2B10A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E60DF0-F94F-4905-9F09-5BF64345E9C1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31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>
            <a:extLst>
              <a:ext uri="{FF2B5EF4-FFF2-40B4-BE49-F238E27FC236}">
                <a16:creationId xmlns:a16="http://schemas.microsoft.com/office/drawing/2014/main" id="{1D2FE710-42FF-44EF-A67B-9E9C835980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>
            <a:extLst>
              <a:ext uri="{FF2B5EF4-FFF2-40B4-BE49-F238E27FC236}">
                <a16:creationId xmlns:a16="http://schemas.microsoft.com/office/drawing/2014/main" id="{393B88B7-0926-4C44-8A53-6ED38910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1380" name="Slide Number Placeholder 3">
            <a:extLst>
              <a:ext uri="{FF2B5EF4-FFF2-40B4-BE49-F238E27FC236}">
                <a16:creationId xmlns:a16="http://schemas.microsoft.com/office/drawing/2014/main" id="{68DB199C-89A0-4BD1-A267-5184C2B10A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E60DF0-F94F-4905-9F09-5BF64345E9C1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5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2AAF8B1-0CDD-44F1-B412-69D73917A042}" type="datetime1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18F6-7708-4F49-8FFC-C551079CD69A}" type="datetime1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1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A94457E-C0BC-488F-BDA9-1407000DCC77}" type="datetime1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CBB5-0438-4D98-B308-FFAED0B72437}" type="datetime1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8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4F1B8D-5F80-48E5-AF27-4510E42869D3}" type="datetime1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7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F63-32CD-4146-A469-CB0594964D93}" type="datetime1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2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C072-CFB9-473B-A441-F91DAEE89F23}" type="datetime1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6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E2C0-7455-4769-9730-A14B7EBA8E24}" type="datetime1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672E6-4FBA-4A5A-AA72-E4683FA21ADA}" type="datetime1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3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D962D2-C042-42C2-8547-8D0DA6C92466}" type="datetime1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9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81E5-3CFF-49A1-AC15-FD039A028997}" type="datetime1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7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454BD27-0A32-4AD8-A607-75E6CD9D2E29}" type="datetime1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312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338A2-D137-4C4D-949E-C2733F89B2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39EF476-2AF7-42D0-9BC9-7EFF6DE122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E4351-5140-4563-B53D-FD952587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08588" y="6472795"/>
            <a:ext cx="4202545" cy="365125"/>
          </a:xfrm>
        </p:spPr>
        <p:txBody>
          <a:bodyPr/>
          <a:lstStyle/>
          <a:p>
            <a:r>
              <a:rPr lang="en-US" dirty="0"/>
              <a:t>These slides are designed to be used in OOP course at Philadelphia University by Enas </a:t>
            </a:r>
            <a:r>
              <a:rPr lang="en-US" dirty="0" err="1"/>
              <a:t>Naffar</a:t>
            </a:r>
            <a:r>
              <a:rPr lang="en-US" dirty="0"/>
              <a:t>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77087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351818"/>
              </p:ext>
            </p:extLst>
          </p:nvPr>
        </p:nvGraphicFramePr>
        <p:xfrm>
          <a:off x="1566863" y="1262063"/>
          <a:ext cx="8067675" cy="558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Document" r:id="rId4" imgW="6137677" imgH="4257335" progId="Word.Document.8">
                  <p:embed/>
                </p:oleObj>
              </mc:Choice>
              <mc:Fallback>
                <p:oleObj name="Document" r:id="rId4" imgW="6137677" imgH="4257335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1262063"/>
                        <a:ext cx="8067675" cy="558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519386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E4274F-FDA1-4AED-915F-B087BAF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765341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Constant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Math class in Java has static functions like: min, max, abs, </a:t>
            </a:r>
            <a:r>
              <a:rPr lang="en-US" altLang="en-US" sz="2800" dirty="0" err="1">
                <a:solidFill>
                  <a:srgbClr val="404040"/>
                </a:solidFill>
              </a:rPr>
              <a:t>etc</a:t>
            </a:r>
            <a:r>
              <a:rPr lang="en-US" altLang="en-US" sz="2800" dirty="0">
                <a:solidFill>
                  <a:srgbClr val="404040"/>
                </a:solidFill>
              </a:rPr>
              <a:t> .</a:t>
            </a:r>
          </a:p>
          <a:p>
            <a:pPr marL="457200" lvl="1" indent="0" algn="just">
              <a:buNone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Math class in Java has constant variables : PI and E.</a:t>
            </a:r>
          </a:p>
          <a:p>
            <a:pPr marL="457200" lvl="1" indent="0" algn="just">
              <a:buNone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Example of using Math class :  </a:t>
            </a:r>
            <a:r>
              <a:rPr lang="en-US" alt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 x= </a:t>
            </a:r>
            <a:r>
              <a:rPr lang="en-US" altLang="en-US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Math.max</a:t>
            </a:r>
            <a:r>
              <a:rPr lang="en-US" alt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(7, 10);</a:t>
            </a:r>
          </a:p>
          <a:p>
            <a:pPr marL="457200" lvl="1" indent="0" algn="just">
              <a:buNone/>
            </a:pPr>
            <a:endParaRPr lang="en-US" altLang="en-US" sz="2800" dirty="0">
              <a:solidFill>
                <a:srgbClr val="40404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D002-1AC0-4DBB-BBE3-B770B56F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3822423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>
            <a:extLst>
              <a:ext uri="{FF2B5EF4-FFF2-40B4-BE49-F238E27FC236}">
                <a16:creationId xmlns:a16="http://schemas.microsoft.com/office/drawing/2014/main" id="{64521B64-FEA1-4177-B660-5C44BF16C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2150" y="683987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toString</a:t>
            </a:r>
            <a:endParaRPr lang="en-US" altLang="en-US" dirty="0"/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A325A10-B869-41E7-8EE3-AE34BD3C2C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8365" y="1875373"/>
            <a:ext cx="10353961" cy="3951851"/>
          </a:xfrm>
          <a:noFill/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Each class has by default </a:t>
            </a:r>
            <a:r>
              <a:rPr lang="en-US" alt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toString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method.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This method is a built-in method that returns a string representation of an object.</a:t>
            </a:r>
          </a:p>
          <a:p>
            <a:pPr marL="0" indent="0">
              <a:buNone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It is possible to redefine this method as it follows:   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public String </a:t>
            </a:r>
            <a:r>
              <a:rPr lang="en-US" alt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toString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() {…. }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73431E-EEEF-451B-BF82-28DC55DA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047161"/>
              </p:ext>
            </p:extLst>
          </p:nvPr>
        </p:nvGraphicFramePr>
        <p:xfrm>
          <a:off x="1570038" y="1262063"/>
          <a:ext cx="8080375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Document" r:id="rId4" imgW="6137677" imgH="4244717" progId="Word.Document.8">
                  <p:embed/>
                </p:oleObj>
              </mc:Choice>
              <mc:Fallback>
                <p:oleObj name="Document" r:id="rId4" imgW="6137677" imgH="4244717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1262063"/>
                        <a:ext cx="8080375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519386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E4274F-FDA1-4AED-915F-B087BAF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241392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AF26380-9A55-4E6A-9618-EE08E2A16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8328" y="591625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This keyword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F04E089-1E0F-4231-B52A-42EE50F367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6783" y="1843979"/>
            <a:ext cx="10277762" cy="3902607"/>
          </a:xfr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262626"/>
                </a:solidFill>
              </a:rPr>
              <a:t>The keyword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</a:t>
            </a:r>
            <a:r>
              <a:rPr lang="en-US" altLang="en-US" sz="2400" dirty="0"/>
              <a:t>is used to refer to the current object of a class.</a:t>
            </a:r>
          </a:p>
          <a:p>
            <a:pPr marL="0" indent="0"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It is used in many cases, for example:</a:t>
            </a:r>
          </a:p>
          <a:p>
            <a:pPr lvl="1"/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When a parameter of a method has the same name of an attribute, and we need to access the attribute.</a:t>
            </a:r>
          </a:p>
          <a:p>
            <a:pPr lvl="1"/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When a local variable in a method has the same name of an attribute, and we need to access the attribute within this method.</a:t>
            </a:r>
          </a:p>
          <a:p>
            <a:pPr lvl="1"/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F57FC7-26F8-47F6-9240-D3F0D6B6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191325"/>
              </p:ext>
            </p:extLst>
          </p:nvPr>
        </p:nvGraphicFramePr>
        <p:xfrm>
          <a:off x="1707618" y="1376548"/>
          <a:ext cx="8041368" cy="4541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4" imgW="6137677" imgH="3539547" progId="Word.Document.8">
                  <p:embed/>
                </p:oleObj>
              </mc:Choice>
              <mc:Fallback>
                <p:oleObj name="Document" r:id="rId4" imgW="6137677" imgH="3539547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618" y="1376548"/>
                        <a:ext cx="8041368" cy="4541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519386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E4274F-FDA1-4AED-915F-B087BAF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2434731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AF26380-9A55-4E6A-9618-EE08E2A16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8328" y="591625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Scope of declaration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F04E089-1E0F-4231-B52A-42EE50F367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6783" y="3118174"/>
            <a:ext cx="10277762" cy="1354217"/>
          </a:xfr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262626"/>
                </a:solidFill>
              </a:rPr>
              <a:t>Local variables vs Instance variables ?</a:t>
            </a: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/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F57FC7-26F8-47F6-9240-D3F0D6B6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72180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271"/>
            <a:ext cx="10515600" cy="45358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Method overloading happens when a class contains more than one method having the same name, but with a different parameter list.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Any change in parameters number, type or order means that the parameter list is different.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Returned data type of the method has nothing to do with method overloading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F701C-10F8-44F3-93FA-9F1E08C4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85219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8910"/>
            <a:ext cx="10515600" cy="45358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The concept of overloading applies also to constructors; as they are special kind of methods.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It is possible to have more than one constructor with different parameter list.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F701C-10F8-44F3-93FA-9F1E08C4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30094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Constant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When an object is created, it has its own copy of all instance variables.</a:t>
            </a:r>
          </a:p>
          <a:p>
            <a:pPr marL="457200" lvl="1" indent="0" algn="just">
              <a:buNone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Unlike instance variables; static variables are shared among objects, so there exists only one copy of static variables.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Static variables can be called using class name.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D002-1AC0-4DBB-BBE3-B770B56F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407661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072367"/>
              </p:ext>
            </p:extLst>
          </p:nvPr>
        </p:nvGraphicFramePr>
        <p:xfrm>
          <a:off x="1230313" y="1566863"/>
          <a:ext cx="9644062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Document" r:id="rId4" imgW="6137677" imgH="3550002" progId="Word.Document.8">
                  <p:embed/>
                </p:oleObj>
              </mc:Choice>
              <mc:Fallback>
                <p:oleObj name="Document" r:id="rId4" imgW="6137677" imgH="3550002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566863"/>
                        <a:ext cx="9644062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225471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E4274F-FDA1-4AED-915F-B087BAF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36142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Constant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Methods can also be static.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Static methods can be called using class name.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In order to use instance variables inside a static method, an object is needed.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It is possible to use static variables inside non-static methods.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D002-1AC0-4DBB-BBE3-B770B56F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65449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907112"/>
              </p:ext>
            </p:extLst>
          </p:nvPr>
        </p:nvGraphicFramePr>
        <p:xfrm>
          <a:off x="1225471" y="1342670"/>
          <a:ext cx="10558463" cy="594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Document" r:id="rId4" imgW="6137677" imgH="3564423" progId="Word.Document.8">
                  <p:embed/>
                </p:oleObj>
              </mc:Choice>
              <mc:Fallback>
                <p:oleObj name="Document" r:id="rId4" imgW="6137677" imgH="3564423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471" y="1342670"/>
                        <a:ext cx="10558463" cy="5942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225471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E4274F-FDA1-4AED-915F-B087BAF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326618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Constant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The main method which is the entry point of the application is decaled as a static method.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The main method is static because it can be invoked without an object.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D002-1AC0-4DBB-BBE3-B770B56F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369396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Constant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Java constant variables are declared using the keywork </a:t>
            </a:r>
            <a:r>
              <a:rPr lang="en-US" alt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final</a:t>
            </a:r>
            <a:r>
              <a:rPr lang="en-US" altLang="en-US" sz="2800" dirty="0">
                <a:solidFill>
                  <a:srgbClr val="40404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A constant variable can be assigned a value when it is declared or withing the constructor. After that, its value cannot be changed.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Once a constant variable is assigned a value, its value can be used in the application but cannot be changed.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en-US" sz="2800" dirty="0">
              <a:solidFill>
                <a:srgbClr val="40404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404040"/>
                </a:solidFill>
              </a:rPr>
              <a:t>It is possible to declare constant variables also as static variables (</a:t>
            </a:r>
            <a:r>
              <a:rPr lang="en-US" alt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static final</a:t>
            </a:r>
            <a:r>
              <a:rPr lang="en-US" altLang="en-US" sz="2800" dirty="0">
                <a:solidFill>
                  <a:srgbClr val="404040"/>
                </a:solidFill>
              </a:rPr>
              <a:t>).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D002-1AC0-4DBB-BBE3-B770B56F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93064276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25841</TotalTime>
  <Words>942</Words>
  <Application>Microsoft Office PowerPoint</Application>
  <PresentationFormat>Widescreen</PresentationFormat>
  <Paragraphs>89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Gill Sans MT</vt:lpstr>
      <vt:lpstr>Wingdings</vt:lpstr>
      <vt:lpstr>Wingdings 2</vt:lpstr>
      <vt:lpstr>Dividend</vt:lpstr>
      <vt:lpstr>Document</vt:lpstr>
      <vt:lpstr>Chapter 2</vt:lpstr>
      <vt:lpstr>Method Overloading</vt:lpstr>
      <vt:lpstr>Constructors Overloading</vt:lpstr>
      <vt:lpstr>Static and Constant members </vt:lpstr>
      <vt:lpstr>PowerPoint Presentation</vt:lpstr>
      <vt:lpstr>Static and Constant members </vt:lpstr>
      <vt:lpstr>PowerPoint Presentation</vt:lpstr>
      <vt:lpstr>Static and Constant members </vt:lpstr>
      <vt:lpstr>Static and Constant members </vt:lpstr>
      <vt:lpstr>PowerPoint Presentation</vt:lpstr>
      <vt:lpstr>Static and Constant members </vt:lpstr>
      <vt:lpstr>toString</vt:lpstr>
      <vt:lpstr>PowerPoint Presentation</vt:lpstr>
      <vt:lpstr>This keyword</vt:lpstr>
      <vt:lpstr>PowerPoint Presentation</vt:lpstr>
      <vt:lpstr>Scope of declaration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Enas Tawfiq Al-Naffar</dc:creator>
  <cp:lastModifiedBy>Enas Tawfiq Al-Naffar</cp:lastModifiedBy>
  <cp:revision>35</cp:revision>
  <dcterms:created xsi:type="dcterms:W3CDTF">2021-02-25T10:01:48Z</dcterms:created>
  <dcterms:modified xsi:type="dcterms:W3CDTF">2021-05-16T14:46:41Z</dcterms:modified>
</cp:coreProperties>
</file>