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4" r:id="rId2"/>
    <p:sldId id="367" r:id="rId3"/>
    <p:sldId id="372" r:id="rId4"/>
    <p:sldId id="368" r:id="rId5"/>
    <p:sldId id="377" r:id="rId6"/>
    <p:sldId id="374" r:id="rId7"/>
    <p:sldId id="375" r:id="rId8"/>
    <p:sldId id="376" r:id="rId9"/>
    <p:sldId id="378" r:id="rId10"/>
    <p:sldId id="379" r:id="rId11"/>
    <p:sldId id="380" r:id="rId12"/>
    <p:sldId id="381" r:id="rId13"/>
    <p:sldId id="373" r:id="rId14"/>
    <p:sldId id="382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as naffar" initials="en" lastIdx="1" clrIdx="0">
    <p:extLst>
      <p:ext uri="{19B8F6BF-5375-455C-9EA6-DF929625EA0E}">
        <p15:presenceInfo xmlns:p15="http://schemas.microsoft.com/office/powerpoint/2012/main" userId="fa570700dd9962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7035" autoAdjust="0"/>
  </p:normalViewPr>
  <p:slideViewPr>
    <p:cSldViewPr>
      <p:cViewPr varScale="1">
        <p:scale>
          <a:sx n="83" d="100"/>
          <a:sy n="83" d="100"/>
        </p:scale>
        <p:origin x="1406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93CF90C-6B30-4AAC-A858-ECD25BC55B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3A52434-2A36-424C-81ED-D9BE2D5733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80326BE-962F-47A1-8858-BB4F057DAC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1E45DC5-A8FE-4096-B0B8-17B7087CE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2866E4B-7FC1-4517-876B-DDD7DCC1D23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101ED01-A249-4418-9356-B4F385CB16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44A6EF9-67BF-4205-9B54-D3FCE4956D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38565AC-2830-4488-BF6F-233460D36A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BFC2C4C-7B08-401A-8AF9-D6D249CF72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84762C7-CB2D-44EE-80D5-5BF5418793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16EAF71-1CC3-4F0E-9CCE-5335DD3E73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2AB50EF-61AE-431B-811E-52AE6FB1554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20F6E65B-C426-4898-ACE4-B5F8B32299DF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D6713B2-D4AA-4323-B934-CD771F03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574595625 w 860"/>
                <a:gd name="T3" fmla="*/ 2147483646 h 2502"/>
                <a:gd name="T4" fmla="*/ 2147483646 w 860"/>
                <a:gd name="T5" fmla="*/ 0 h 2502"/>
                <a:gd name="T6" fmla="*/ 1562496875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05C7D4D-FD0F-46F4-8158-9FF5EA050221}"/>
                </a:ext>
              </a:extLst>
            </p:cNvPr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B20BF00-C80A-450E-A8AC-EB3E3A162C86}"/>
                </a:ext>
              </a:extLst>
            </p:cNvPr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3AE0F67-958C-4F17-B3B3-B342A198D5E8}"/>
                </a:ext>
              </a:extLst>
            </p:cNvPr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AEBEC1A-22E4-4865-B760-0CDCD415A906}"/>
                </a:ext>
              </a:extLst>
            </p:cNvPr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86267FC-3D3B-4233-B7C4-EE62B64555EE}"/>
                </a:ext>
              </a:extLst>
            </p:cNvPr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9ECE78A7-6410-4F7C-B45A-C186B3FE2787}"/>
              </a:ext>
            </a:extLst>
          </p:cNvPr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574595625 w 228"/>
              <a:gd name="T1" fmla="*/ 143650494 h 57"/>
              <a:gd name="T2" fmla="*/ 0 w 228"/>
              <a:gd name="T3" fmla="*/ 0 h 57"/>
              <a:gd name="T4" fmla="*/ 559474688 w 228"/>
              <a:gd name="T5" fmla="*/ 136089189 h 57"/>
              <a:gd name="T6" fmla="*/ 574595625 w 228"/>
              <a:gd name="T7" fmla="*/ 143650494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DFE09074-9D1A-44FD-9192-7DFD5A187EE8}"/>
              </a:ext>
            </a:extLst>
          </p:cNvPr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98284506 w 39"/>
              <a:gd name="T3" fmla="*/ 128529556 h 51"/>
              <a:gd name="T4" fmla="*/ 7559614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DB3D20-B005-4A55-885F-6E1D1864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DF91A3B-52AF-4E3D-97F3-D61A2364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953D60-F467-4DFF-B5F6-2C82EF81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fld id="{53D45D1A-3D5F-4CBD-90AA-981D65F7CE6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4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2E7E0F-6DC8-4D0A-9B46-2C5EF117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0E4637-F25E-49A9-918A-D0AF4B9F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B1340-BA80-4E11-8153-094C1EF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988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DCE8-3E6B-4BF7-B645-C41DD5D1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4E71-29FA-4AD8-A82B-4B1CB201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51D6-9AA9-44F2-A124-B2A0D504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7435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1595-816D-4E7F-939F-13F9F8EA43FE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C7C74-07FE-4B29-9A54-D5B3A26C764E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8FE3CC-1E3D-4557-B708-2F39F4A018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721301-2288-43B9-826C-F5424E90A3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329651-A000-4DA6-A5AB-98AD3CFBF8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9579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ECCC-0CEA-4EA9-8F42-8EC8ABA7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D4674-F55B-43FE-98EF-1D9979D9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09C8-153C-4236-97C3-183944B2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108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308FC6-D079-42BA-8669-243D419F9A02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D56D-FE5E-4B21-8D58-DE9DC2A6AA3B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6C9273-0527-4586-8745-7BAEC675A3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B0FB89-2B0B-47E1-A6DD-860A27C74D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D302BC-6D89-4BE4-8281-8E76324151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860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66FDF6-5F16-4B02-B722-11AC805B2A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ECD968-C418-4F8F-8B54-74D1E75922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ACD555-8D8C-438D-80D7-CF4A698D54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915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424B0-CF82-4544-BC91-1EFEB84C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43E54-D61D-4415-AE0A-E5569646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AF5EA-3010-43E2-B39B-B0B0BADB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FF3A-FFA5-4B58-A263-5A23CCA6A5B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4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605FE-3222-437F-8518-9EE4243B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4AF5A-7DB7-4869-ADD7-A2433D1A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C0188-769A-4851-AF9C-4B665C45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4CC3B-05A2-4422-99E9-1BB08875687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3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6E83B-AA1D-44B7-9733-8B4C600B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3B9D9-3BF0-4320-AED3-2D7154DC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18B48-D907-4F14-908D-D1A2EF57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07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C66C-D206-4C4A-930C-292940FE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C861-7224-4FCD-8713-B70F6FD4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11F3-4F0F-4864-A5C6-C58DDA46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fld id="{8CECED11-46E6-4F12-B14C-0A179024349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78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E781D-E1E9-4167-93EE-5FC3A381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B760-28D5-4DCC-A99E-047B5427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ABF40-D22C-49E3-9A75-95EC7950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FF51-D4B1-4EB7-A865-3A1DCD1B9FC1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6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B0FC21-6A39-4A8B-A7D6-5A4C6689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2C7F4F-1137-402D-BCEB-EDF506AF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E93BEF-3AA1-477B-B487-55787BFA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992C-55AC-4573-9465-0EB2C96D013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42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DA767D-2DC5-4D9C-B42E-CAA1BE4B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1E97D2-744F-47E1-ADA4-6623DC4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7AFD52-D8E7-4226-B725-692769A7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3AFC3-FB97-46C3-8168-FA85806DD51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15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E51207-9451-4945-B901-6C8FBE73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B714D1-E162-49F9-8E63-23CE7AFB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BCD711-EC01-46B9-8D97-C684618F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A9AF8-1205-4581-A991-9A4A0DD8C22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1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FF8447-1305-4B12-AE2D-4DB1BEDC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B95961-958A-4E26-BCCE-1890E20D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1A823-C0F9-4A68-B3DF-61902C07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8E1C-92A3-42C7-B046-401D743C9E6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807474-1D98-4F2B-A7CE-118CB989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0EFE1A-EE85-4279-9035-E9B6881B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BEC14B-400D-4D4A-A822-330DF264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C254B-B827-4CAB-A6E7-A9D5E024727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8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AC99C-F0FC-4A6C-B83C-8681B003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D7E361-CB0E-40E1-A66D-1E67F39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36EF41-41BA-4C02-BC10-780880A7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1D39-DF7C-4FF8-866B-E85D5CE84BB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>
            <a:extLst>
              <a:ext uri="{FF2B5EF4-FFF2-40B4-BE49-F238E27FC236}">
                <a16:creationId xmlns:a16="http://schemas.microsoft.com/office/drawing/2014/main" id="{73248BA1-835A-433B-AC29-566C96821B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FF8DD252-75DC-4429-83F0-03AB22214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6 h 3333"/>
                <a:gd name="T2" fmla="*/ 0 w 676"/>
                <a:gd name="T3" fmla="*/ 2147483646 h 3333"/>
                <a:gd name="T4" fmla="*/ 317539688 w 676"/>
                <a:gd name="T5" fmla="*/ 2147483646 h 3333"/>
                <a:gd name="T6" fmla="*/ 1703625625 w 676"/>
                <a:gd name="T7" fmla="*/ 0 h 3333"/>
                <a:gd name="T8" fmla="*/ 1295360313 w 676"/>
                <a:gd name="T9" fmla="*/ 0 h 3333"/>
                <a:gd name="T10" fmla="*/ 0 w 676"/>
                <a:gd name="T11" fmla="*/ 2147483646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F4B2A4F-E735-4BD1-8F1C-D0FC409C80C9}"/>
                </a:ext>
              </a:extLst>
            </p:cNvPr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735009E-A5B1-458B-A34E-433DCFFE10A5}"/>
                </a:ext>
              </a:extLst>
            </p:cNvPr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9FE4787-B004-41BD-A434-41BEA2E6EBD5}"/>
                </a:ext>
              </a:extLst>
            </p:cNvPr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BF96394-F312-4ACD-8662-B288F9885B72}"/>
                </a:ext>
              </a:extLst>
            </p:cNvPr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C8084F6-08D5-4E9F-946A-AB311E6F8FBA}"/>
                </a:ext>
              </a:extLst>
            </p:cNvPr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A59BA8D-E09A-462E-8281-65C3AF59D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C2285AB-F09C-4E49-B836-529B4CF6F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0D1A-1C1E-45A2-B7A1-E448ED08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667A-074D-4824-8C39-E21972B2E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FD6E-C0EB-4842-9732-66A6F9D39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5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87953368-CC49-4757-8C77-38C617CDA9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68757"/>
            <a:ext cx="5762625" cy="1365250"/>
          </a:xfrm>
        </p:spPr>
        <p:txBody>
          <a:bodyPr/>
          <a:lstStyle/>
          <a:p>
            <a:pPr rtl="1" eaLnBrk="1" hangingPunct="1"/>
            <a:r>
              <a:rPr lang="en-US" altLang="en-US" sz="2400" b="1"/>
              <a:t>Software Analysis and Design</a:t>
            </a:r>
          </a:p>
          <a:p>
            <a:pPr rtl="1" eaLnBrk="1" hangingPunct="1"/>
            <a:r>
              <a:rPr lang="en-US" altLang="en-US" sz="2400" b="1"/>
              <a:t>0721322</a:t>
            </a:r>
          </a:p>
          <a:p>
            <a:pPr eaLnBrk="1" hangingPunct="1"/>
            <a:endParaRPr lang="en-US" altLang="en-US" sz="2400" b="1"/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00C74A2C-66C0-4EAB-A149-478948646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0A2267-BA93-42B7-B596-51B14AA766F1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4B61FF-A754-4E8A-90C8-BAB3B7FDE26E}"/>
              </a:ext>
            </a:extLst>
          </p:cNvPr>
          <p:cNvSpPr txBox="1">
            <a:spLocks/>
          </p:cNvSpPr>
          <p:nvPr/>
        </p:nvSpPr>
        <p:spPr bwMode="auto">
          <a:xfrm>
            <a:off x="1514475" y="26352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 eaLnBrk="1" hangingPunct="1">
              <a:lnSpc>
                <a:spcPct val="250000"/>
              </a:lnSpc>
              <a:defRPr/>
            </a:pPr>
            <a:r>
              <a:rPr lang="en-US" sz="6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 eaLnBrk="1" hangingPunct="1">
              <a:lnSpc>
                <a:spcPct val="250000"/>
              </a:lnSpc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Refining Analysis Model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990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Pre- and post- conditions</a:t>
            </a:r>
            <a:endParaRPr lang="ar-JO" dirty="0"/>
          </a:p>
          <a:p>
            <a:pPr lvl="1">
              <a:buFont typeface="Wingdings" panose="05000000000000000000" pitchFamily="2" charset="2"/>
              <a:buChar char="ü"/>
            </a:pPr>
            <a:endParaRPr lang="ar-JO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5BABC-6A87-46E1-AA7B-4103DCDD0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/>
          <a:stretch/>
        </p:blipFill>
        <p:spPr>
          <a:xfrm>
            <a:off x="705378" y="2667000"/>
            <a:ext cx="8258175" cy="20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990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Structured English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6D192-0492-488E-AD1B-2C49617DF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8" y="2438401"/>
            <a:ext cx="8258175" cy="36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990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Activity diagram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12203-D13F-46FC-883B-5B1DAE88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0" y="2057400"/>
            <a:ext cx="756740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1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2999"/>
            <a:ext cx="7704667" cy="2647016"/>
          </a:xfrm>
        </p:spPr>
        <p:txBody>
          <a:bodyPr/>
          <a:lstStyle/>
          <a:p>
            <a:pPr algn="just"/>
            <a:r>
              <a:rPr lang="en-US" dirty="0"/>
              <a:t>Specifying the control aspects of a system deals with how the system should respond to events.</a:t>
            </a:r>
          </a:p>
          <a:p>
            <a:pPr algn="just"/>
            <a:r>
              <a:rPr lang="en-US" dirty="0"/>
              <a:t>UML uses state machines or state diagrams to model objects behavior during their lifetime.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6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Control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7D8620-D959-4BD8-9D39-87A8CC992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42" y="1129143"/>
            <a:ext cx="6181570" cy="53446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99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1530-1A7D-4B4D-8436-CD696A10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981200"/>
          </a:xfrm>
        </p:spPr>
        <p:txBody>
          <a:bodyPr/>
          <a:lstStyle/>
          <a:p>
            <a:r>
              <a:rPr lang="en-US" sz="3600" dirty="0"/>
              <a:t>Refine your Analysis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933A-EC41-4163-8B89-8B748163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52600"/>
            <a:ext cx="7704667" cy="4247216"/>
          </a:xfrm>
        </p:spPr>
        <p:txBody>
          <a:bodyPr/>
          <a:lstStyle/>
          <a:p>
            <a:r>
              <a:rPr lang="en-US" dirty="0"/>
              <a:t>Add generalization to achieve reuse</a:t>
            </a:r>
          </a:p>
          <a:p>
            <a:r>
              <a:rPr lang="en-US" dirty="0"/>
              <a:t>Organize the analysis model by using packages and Software components </a:t>
            </a:r>
          </a:p>
          <a:p>
            <a:r>
              <a:rPr lang="en-US" dirty="0"/>
              <a:t>Package is </a:t>
            </a:r>
            <a:r>
              <a:rPr lang="en-US" sz="2000" dirty="0"/>
              <a:t>a grouping of any model elements</a:t>
            </a:r>
            <a:endParaRPr lang="en-US" dirty="0"/>
          </a:p>
          <a:p>
            <a:r>
              <a:rPr lang="en-US" dirty="0"/>
              <a:t>Software component is </a:t>
            </a:r>
            <a:r>
              <a:rPr lang="en-US" sz="2000" dirty="0"/>
              <a:t>an independent unit, having well-defined interfaces and dependencies that can be composed and deployed independently.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E3570-B9C2-4877-A7EE-95EBB6B9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06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1530-1A7D-4B4D-8436-CD696A10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981200"/>
          </a:xfrm>
        </p:spPr>
        <p:txBody>
          <a:bodyPr/>
          <a:lstStyle/>
          <a:p>
            <a:r>
              <a:rPr lang="en-US" sz="3600" dirty="0"/>
              <a:t>Refine your Analysis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933A-EC41-4163-8B89-8B748163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52600"/>
            <a:ext cx="7704667" cy="42472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E3570-B9C2-4877-A7EE-95EBB6B9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A0B09-FD23-48F4-A758-2E23790F2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-3582" r="12449" b="30135"/>
          <a:stretch/>
        </p:blipFill>
        <p:spPr>
          <a:xfrm>
            <a:off x="345411" y="1461438"/>
            <a:ext cx="3540789" cy="3168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74C57-E3EF-4921-A315-3F889BA1C28D}"/>
              </a:ext>
            </a:extLst>
          </p:cNvPr>
          <p:cNvSpPr txBox="1"/>
          <p:nvPr/>
        </p:nvSpPr>
        <p:spPr>
          <a:xfrm>
            <a:off x="1068706" y="4630186"/>
            <a:ext cx="670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 packages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F4426-B55E-4DB3-9359-673FEF26F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1"/>
            <a:ext cx="4933950" cy="29973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B08D2-DD3A-4C23-8BA7-3022A4617777}"/>
              </a:ext>
            </a:extLst>
          </p:cNvPr>
          <p:cNvSpPr txBox="1"/>
          <p:nvPr/>
        </p:nvSpPr>
        <p:spPr>
          <a:xfrm>
            <a:off x="5029200" y="476913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 diagram</a:t>
            </a:r>
          </a:p>
        </p:txBody>
      </p:sp>
    </p:spTree>
    <p:extLst>
      <p:ext uri="{BB962C8B-B14F-4D97-AF65-F5344CB8AC3E}">
        <p14:creationId xmlns:p14="http://schemas.microsoft.com/office/powerpoint/2010/main" val="331013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Object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4704416"/>
          </a:xfrm>
        </p:spPr>
        <p:txBody>
          <a:bodyPr/>
          <a:lstStyle/>
          <a:p>
            <a:r>
              <a:rPr lang="en-US" dirty="0"/>
              <a:t>Refine analysis model by creating a </a:t>
            </a:r>
            <a:r>
              <a:rPr lang="en-US" b="1" dirty="0"/>
              <a:t>sequence diagram </a:t>
            </a:r>
            <a:r>
              <a:rPr lang="en-US" dirty="0"/>
              <a:t>for interaction</a:t>
            </a:r>
          </a:p>
          <a:p>
            <a:r>
              <a:rPr lang="en-US" dirty="0"/>
              <a:t>A sequence diagram shows an interaction between objects arranged in a time sequence</a:t>
            </a:r>
          </a:p>
          <a:p>
            <a:r>
              <a:rPr lang="en-US" dirty="0"/>
              <a:t>Sequence diagrams can be drawn at different levels of detail and to meet different purposes at several stages in the development lifecycle.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5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927D-BA7B-45F2-8ECA-E52D05A3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1A8536-CE98-4449-8CDA-D9133E4C4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" y="603250"/>
            <a:ext cx="8054109" cy="60405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7792-D1B4-4342-A37C-389646C8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44530-0799-4920-A12C-2BC2FBB838D3}"/>
              </a:ext>
            </a:extLst>
          </p:cNvPr>
          <p:cNvSpPr txBox="1"/>
          <p:nvPr/>
        </p:nvSpPr>
        <p:spPr>
          <a:xfrm>
            <a:off x="3581400" y="3600681"/>
            <a:ext cx="3048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04C3A-DD24-4DDD-BDAE-45CC5E83B7FE}"/>
              </a:ext>
            </a:extLst>
          </p:cNvPr>
          <p:cNvSpPr txBox="1"/>
          <p:nvPr/>
        </p:nvSpPr>
        <p:spPr>
          <a:xfrm>
            <a:off x="5105400" y="4121150"/>
            <a:ext cx="152400" cy="146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1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284EE7-E6C5-495E-8C5B-9BBC67DAE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8" y="685800"/>
            <a:ext cx="8440852" cy="58381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3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Object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Sequence diagram </a:t>
            </a:r>
          </a:p>
          <a:p>
            <a:pPr marL="0" indent="0" algn="ctr">
              <a:buNone/>
            </a:pPr>
            <a:r>
              <a:rPr lang="en-US" sz="2800" dirty="0"/>
              <a:t>Vs</a:t>
            </a:r>
          </a:p>
          <a:p>
            <a:pPr marL="0" indent="0" algn="ctr">
              <a:buNone/>
            </a:pPr>
            <a:r>
              <a:rPr lang="en-US" sz="2800" dirty="0"/>
              <a:t> Collaboration diagram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12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4704416"/>
          </a:xfrm>
        </p:spPr>
        <p:txBody>
          <a:bodyPr/>
          <a:lstStyle/>
          <a:p>
            <a:r>
              <a:rPr lang="en-US" dirty="0"/>
              <a:t>Non-algorithmic approach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Decision table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pre- and post- conditions</a:t>
            </a:r>
          </a:p>
          <a:p>
            <a:r>
              <a:rPr lang="en-US" dirty="0"/>
              <a:t>Algorithmic approach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Structured English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Activity diagram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990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Decision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96005-66F0-42A6-A693-C389593F5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09800"/>
            <a:ext cx="8915400" cy="35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pter 2_updated.ppt [Compatibility Mode]" id="{1BA3AF1B-EF97-4737-871A-599ED00ED5D8}" vid="{B661AAD1-42D8-4BF6-ABF8-281A61C1ACC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2_updated</Template>
  <TotalTime>50701</TotalTime>
  <Words>207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Parallax</vt:lpstr>
      <vt:lpstr>PowerPoint Presentation</vt:lpstr>
      <vt:lpstr>Refine your Analysis model</vt:lpstr>
      <vt:lpstr>Refine your Analysis model</vt:lpstr>
      <vt:lpstr>Object Interaction</vt:lpstr>
      <vt:lpstr>PowerPoint Presentation</vt:lpstr>
      <vt:lpstr>PowerPoint Presentation</vt:lpstr>
      <vt:lpstr>Object interaction</vt:lpstr>
      <vt:lpstr>Specifying operations</vt:lpstr>
      <vt:lpstr>Specifying operations</vt:lpstr>
      <vt:lpstr>Specifying operations</vt:lpstr>
      <vt:lpstr>Specifying operations</vt:lpstr>
      <vt:lpstr>Specifying operations</vt:lpstr>
      <vt:lpstr>Specifying Control</vt:lpstr>
      <vt:lpstr>Specifying Control</vt:lpstr>
    </vt:vector>
  </TitlesOfParts>
  <Company>Acer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CS1</dc:creator>
  <cp:lastModifiedBy>Enas Tawfiq Al-Naffar</cp:lastModifiedBy>
  <cp:revision>178</cp:revision>
  <dcterms:created xsi:type="dcterms:W3CDTF">2005-03-14T07:49:58Z</dcterms:created>
  <dcterms:modified xsi:type="dcterms:W3CDTF">2021-02-21T10:21:28Z</dcterms:modified>
</cp:coreProperties>
</file>