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99" r:id="rId1"/>
  </p:sldMasterIdLst>
  <p:notesMasterIdLst>
    <p:notesMasterId r:id="rId21"/>
  </p:notesMasterIdLst>
  <p:handoutMasterIdLst>
    <p:handoutMasterId r:id="rId22"/>
  </p:handoutMasterIdLst>
  <p:sldIdLst>
    <p:sldId id="453" r:id="rId2"/>
    <p:sldId id="454" r:id="rId3"/>
    <p:sldId id="468" r:id="rId4"/>
    <p:sldId id="469" r:id="rId5"/>
    <p:sldId id="470" r:id="rId6"/>
    <p:sldId id="471" r:id="rId7"/>
    <p:sldId id="472" r:id="rId8"/>
    <p:sldId id="473" r:id="rId9"/>
    <p:sldId id="474" r:id="rId10"/>
    <p:sldId id="475" r:id="rId11"/>
    <p:sldId id="462" r:id="rId12"/>
    <p:sldId id="476" r:id="rId13"/>
    <p:sldId id="477" r:id="rId14"/>
    <p:sldId id="485" r:id="rId15"/>
    <p:sldId id="478" r:id="rId16"/>
    <p:sldId id="483" r:id="rId17"/>
    <p:sldId id="484" r:id="rId18"/>
    <p:sldId id="480" r:id="rId19"/>
    <p:sldId id="481" r:id="rId2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yond  Words" initials="P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82" autoAdjust="0"/>
    <p:restoredTop sz="86900" autoAdjust="0"/>
  </p:normalViewPr>
  <p:slideViewPr>
    <p:cSldViewPr snapToGrid="0">
      <p:cViewPr varScale="1">
        <p:scale>
          <a:sx n="96" d="100"/>
          <a:sy n="96" d="100"/>
        </p:scale>
        <p:origin x="-534" y="-90"/>
      </p:cViewPr>
      <p:guideLst>
        <p:guide orient="horz" pos="2160"/>
        <p:guide orient="horz" pos="670"/>
        <p:guide orient="horz" pos="1121"/>
        <p:guide orient="horz" pos="1505"/>
        <p:guide pos="2880"/>
        <p:guide pos="50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3" d="100"/>
          <a:sy n="53" d="100"/>
        </p:scale>
        <p:origin x="-184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8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1814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51814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181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AE4C3FD5-530C-4DB1-A1D4-0B6ECA99343D}" type="slidenum">
              <a:rPr lang="en-US"/>
              <a:pPr>
                <a:defRPr/>
              </a:pPr>
              <a:t>‹#›</a:t>
            </a:fld>
            <a:endParaRPr lang="en-US" dirty="0"/>
          </a:p>
        </p:txBody>
      </p:sp>
    </p:spTree>
    <p:extLst>
      <p:ext uri="{BB962C8B-B14F-4D97-AF65-F5344CB8AC3E}">
        <p14:creationId xmlns:p14="http://schemas.microsoft.com/office/powerpoint/2010/main" val="39149551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5A1CA05-7BC4-4A8F-90E5-F4BAA7F5EA5B}" type="slidenum">
              <a:rPr lang="en-US"/>
              <a:pPr>
                <a:defRPr/>
              </a:pPr>
              <a:t>‹#›</a:t>
            </a:fld>
            <a:endParaRPr lang="en-US" dirty="0"/>
          </a:p>
        </p:txBody>
      </p:sp>
    </p:spTree>
    <p:extLst>
      <p:ext uri="{BB962C8B-B14F-4D97-AF65-F5344CB8AC3E}">
        <p14:creationId xmlns:p14="http://schemas.microsoft.com/office/powerpoint/2010/main" val="35428956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B14D7438-CDE1-4B82-9336-D3C3CF040103}" type="slidenum">
              <a:rPr lang="en-US" altLang="en-US" smtClean="0">
                <a:latin typeface="Arial" pitchFamily="34" charset="0"/>
              </a:rPr>
              <a:pPr/>
              <a:t>11</a:t>
            </a:fld>
            <a:endParaRPr lang="en-US" altLang="en-US" smtClean="0">
              <a:latin typeface="Arial" pitchFamily="34"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GB" alt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5A1CA05-7BC4-4A8F-90E5-F4BAA7F5EA5B}" type="slidenum">
              <a:rPr lang="en-US" smtClean="0"/>
              <a:pPr>
                <a:defRPr/>
              </a:pPr>
              <a:t>13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t>The correct answer is 4. The nurse should always wash hands prior to the examination. This patient should be treated with “standard precautions.” Gloves are necessary with all patients, regardless of HIV status </a:t>
            </a:r>
          </a:p>
          <a:p>
            <a:pPr eaLnBrk="1" hangingPunct="1">
              <a:spcBef>
                <a:spcPct val="0"/>
              </a:spcBef>
            </a:pPr>
            <a:r>
              <a:rPr lang="en-US" altLang="en-US" dirty="0" smtClean="0"/>
              <a:t>Answer 1 is incorrect because a gown and face shield are not necessary for use with patients who have HIV.  </a:t>
            </a:r>
          </a:p>
          <a:p>
            <a:pPr eaLnBrk="1" hangingPunct="1">
              <a:spcBef>
                <a:spcPct val="0"/>
              </a:spcBef>
            </a:pPr>
            <a:r>
              <a:rPr lang="en-US" altLang="en-US" dirty="0" smtClean="0"/>
              <a:t>Answer 2 is incorrect because hands should be washed prior to physical examination.</a:t>
            </a:r>
          </a:p>
          <a:p>
            <a:pPr eaLnBrk="1" hangingPunct="1">
              <a:spcBef>
                <a:spcPct val="0"/>
              </a:spcBef>
            </a:pPr>
            <a:r>
              <a:rPr lang="en-US" altLang="en-US" dirty="0" smtClean="0"/>
              <a:t>Answer 3 is incorrect because double-gloving is not necessary.</a:t>
            </a:r>
            <a:endParaRPr lang="en-US" dirty="0"/>
          </a:p>
        </p:txBody>
      </p:sp>
      <p:sp>
        <p:nvSpPr>
          <p:cNvPr id="4" name="Slide Number Placeholder 3"/>
          <p:cNvSpPr>
            <a:spLocks noGrp="1"/>
          </p:cNvSpPr>
          <p:nvPr>
            <p:ph type="sldNum" sz="quarter" idx="10"/>
          </p:nvPr>
        </p:nvSpPr>
        <p:spPr/>
        <p:txBody>
          <a:bodyPr/>
          <a:lstStyle/>
          <a:p>
            <a:pPr>
              <a:defRPr/>
            </a:pPr>
            <a:fld id="{85A1CA05-7BC4-4A8F-90E5-F4BAA7F5EA5B}" type="slidenum">
              <a:rPr lang="en-US" smtClean="0"/>
              <a:pPr>
                <a:defRPr/>
              </a:pPr>
              <a:t>14</a:t>
            </a:fld>
            <a:endParaRPr lang="en-US" dirty="0"/>
          </a:p>
        </p:txBody>
      </p:sp>
    </p:spTree>
    <p:extLst>
      <p:ext uri="{BB962C8B-B14F-4D97-AF65-F5344CB8AC3E}">
        <p14:creationId xmlns:p14="http://schemas.microsoft.com/office/powerpoint/2010/main" val="351078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t>The correct answer is 4. The appropriate sequence is inspection, auscultation, percussion, and palpation. Palpation is last in the sequence to avoid eliciting pain or abdominal spasm. </a:t>
            </a:r>
          </a:p>
          <a:p>
            <a:pPr eaLnBrk="1" hangingPunct="1">
              <a:spcBef>
                <a:spcPct val="0"/>
              </a:spcBef>
            </a:pPr>
            <a:endParaRPr lang="en-US" altLang="en-US" dirty="0" smtClean="0"/>
          </a:p>
          <a:p>
            <a:endParaRPr lang="en-US" dirty="0"/>
          </a:p>
        </p:txBody>
      </p:sp>
      <p:sp>
        <p:nvSpPr>
          <p:cNvPr id="4" name="Slide Number Placeholder 3"/>
          <p:cNvSpPr>
            <a:spLocks noGrp="1"/>
          </p:cNvSpPr>
          <p:nvPr>
            <p:ph type="sldNum" sz="quarter" idx="10"/>
          </p:nvPr>
        </p:nvSpPr>
        <p:spPr/>
        <p:txBody>
          <a:bodyPr/>
          <a:lstStyle/>
          <a:p>
            <a:pPr>
              <a:defRPr/>
            </a:pPr>
            <a:fld id="{85A1CA05-7BC4-4A8F-90E5-F4BAA7F5EA5B}" type="slidenum">
              <a:rPr lang="en-US" smtClean="0"/>
              <a:pPr>
                <a:defRPr/>
              </a:pPr>
              <a:t>17</a:t>
            </a:fld>
            <a:endParaRPr lang="en-US" dirty="0"/>
          </a:p>
        </p:txBody>
      </p:sp>
    </p:spTree>
    <p:extLst>
      <p:ext uri="{BB962C8B-B14F-4D97-AF65-F5344CB8AC3E}">
        <p14:creationId xmlns:p14="http://schemas.microsoft.com/office/powerpoint/2010/main" val="242613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5A1CA05-7BC4-4A8F-90E5-F4BAA7F5EA5B}" type="slidenum">
              <a:rPr lang="en-US" smtClean="0"/>
              <a:pPr>
                <a:defRPr/>
              </a:pPr>
              <a:t>19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Slide Number Placeholder 7"/>
          <p:cNvSpPr>
            <a:spLocks noGrp="1"/>
          </p:cNvSpPr>
          <p:nvPr>
            <p:ph type="sldNum" sz="quarter" idx="10"/>
          </p:nvPr>
        </p:nvSpPr>
        <p:spPr>
          <a:ln/>
        </p:spPr>
        <p:txBody>
          <a:bodyPr/>
          <a:lstStyle>
            <a:lvl1pPr>
              <a:defRPr/>
            </a:lvl1pPr>
          </a:lstStyle>
          <a:p>
            <a:pPr>
              <a:defRPr/>
            </a:pPr>
            <a:r>
              <a:rPr lang="en-GB"/>
              <a:t> </a:t>
            </a:r>
            <a:fld id="{D7A1E79E-7FB6-41B8-9A45-29A576EEDD2C}" type="slidenum">
              <a:rPr lang="en-GB"/>
              <a:pPr>
                <a:defRPr/>
              </a:pPr>
              <a:t>‹#›</a:t>
            </a:fld>
            <a:endParaRPr lang="en-GB"/>
          </a:p>
        </p:txBody>
      </p:sp>
      <p:sp>
        <p:nvSpPr>
          <p:cNvPr id="5" name="Footer Placeholder 4"/>
          <p:cNvSpPr>
            <a:spLocks noGrp="1"/>
          </p:cNvSpPr>
          <p:nvPr>
            <p:ph type="ftr" sz="quarter" idx="11"/>
          </p:nvPr>
        </p:nvSpPr>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2"/>
          <p:cNvSpPr>
            <a:spLocks noGrp="1"/>
          </p:cNvSpPr>
          <p:nvPr>
            <p:ph idx="1"/>
          </p:nvPr>
        </p:nvSpPr>
        <p:spPr>
          <a:xfrm>
            <a:off x="464457" y="1641475"/>
            <a:ext cx="8229599" cy="44545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4" name="Slide Number Placeholder 7"/>
          <p:cNvSpPr>
            <a:spLocks noGrp="1"/>
          </p:cNvSpPr>
          <p:nvPr>
            <p:ph type="sldNum" sz="quarter" idx="10"/>
          </p:nvPr>
        </p:nvSpPr>
        <p:spPr>
          <a:ln/>
        </p:spPr>
        <p:txBody>
          <a:bodyPr/>
          <a:lstStyle>
            <a:lvl1pPr>
              <a:defRPr/>
            </a:lvl1pPr>
          </a:lstStyle>
          <a:p>
            <a:pPr>
              <a:defRPr/>
            </a:pPr>
            <a:r>
              <a:rPr lang="en-GB"/>
              <a:t> </a:t>
            </a:r>
            <a:fld id="{68923DA0-4AF7-4D0F-9143-D9FB2FE902AA}" type="slidenum">
              <a:rPr lang="en-GB"/>
              <a:pPr>
                <a:defRPr/>
              </a:pPr>
              <a:t>‹#›</a:t>
            </a:fld>
            <a:endParaRPr lang="en-GB"/>
          </a:p>
        </p:txBody>
      </p:sp>
      <p:sp>
        <p:nvSpPr>
          <p:cNvPr id="3" name="Footer Placeholder 2"/>
          <p:cNvSpPr>
            <a:spLocks noGrp="1"/>
          </p:cNvSpPr>
          <p:nvPr>
            <p:ph type="ftr" sz="quarter" idx="11"/>
          </p:nvPr>
        </p:nvSpPr>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ct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itle 8"/>
          <p:cNvSpPr>
            <a:spLocks noGrp="1"/>
          </p:cNvSpPr>
          <p:nvPr>
            <p:ph type="title"/>
          </p:nvPr>
        </p:nvSpPr>
        <p:spPr/>
        <p:txBody>
          <a:bodyPr/>
          <a:lstStyle/>
          <a:p>
            <a:r>
              <a:rPr lang="en-US" smtClean="0"/>
              <a:t>Click to edit Master title style</a:t>
            </a:r>
            <a:endParaRPr lang="en-US"/>
          </a:p>
        </p:txBody>
      </p:sp>
      <p:sp>
        <p:nvSpPr>
          <p:cNvPr id="4" name="Slide Number Placeholder 7"/>
          <p:cNvSpPr>
            <a:spLocks noGrp="1"/>
          </p:cNvSpPr>
          <p:nvPr>
            <p:ph type="sldNum" sz="quarter" idx="10"/>
          </p:nvPr>
        </p:nvSpPr>
        <p:spPr>
          <a:ln/>
        </p:spPr>
        <p:txBody>
          <a:bodyPr/>
          <a:lstStyle>
            <a:lvl1pPr>
              <a:defRPr/>
            </a:lvl1pPr>
          </a:lstStyle>
          <a:p>
            <a:pPr>
              <a:defRPr/>
            </a:pPr>
            <a:r>
              <a:rPr lang="en-GB"/>
              <a:t> </a:t>
            </a:r>
            <a:fld id="{70DDE879-6208-4771-9800-59323AF51E35}" type="slidenum">
              <a:rPr lang="en-GB"/>
              <a:pPr>
                <a:defRPr/>
              </a:pPr>
              <a:t>‹#›</a:t>
            </a:fld>
            <a:endParaRPr lang="en-GB"/>
          </a:p>
        </p:txBody>
      </p:sp>
      <p:sp>
        <p:nvSpPr>
          <p:cNvPr id="5" name="Footer Placeholder 4"/>
          <p:cNvSpPr>
            <a:spLocks noGrp="1"/>
          </p:cNvSpPr>
          <p:nvPr>
            <p:ph type="ftr" sz="quarter" idx="11"/>
          </p:nvPr>
        </p:nvSpPr>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a:p>
        </p:txBody>
      </p:sp>
      <p:sp>
        <p:nvSpPr>
          <p:cNvPr id="7" name="Content Placeholder 2"/>
          <p:cNvSpPr>
            <a:spLocks noGrp="1"/>
          </p:cNvSpPr>
          <p:nvPr>
            <p:ph idx="1"/>
          </p:nvPr>
        </p:nvSpPr>
        <p:spPr>
          <a:xfrm>
            <a:off x="464457" y="1641475"/>
            <a:ext cx="8229599" cy="4454525"/>
          </a:xfrm>
        </p:spPr>
        <p:txBody>
          <a:bodyPr/>
          <a:lstStyle>
            <a:lvl1pPr>
              <a:buClr>
                <a:schemeClr val="tx1"/>
              </a:buClr>
              <a:defRPr/>
            </a:lvl1pPr>
            <a:lvl3pPr>
              <a:buClr>
                <a:schemeClr val="tx1"/>
              </a:buClr>
              <a:defRPr/>
            </a:lvl3pPr>
            <a:lvl4pPr>
              <a:buClr>
                <a:schemeClr val="tx1"/>
              </a:buClr>
              <a:defRPr/>
            </a:lvl4pPr>
            <a:lvl5pPr>
              <a:buClr>
                <a:schemeClr val="tx1"/>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7"/>
          <p:cNvSpPr>
            <a:spLocks noGrp="1"/>
          </p:cNvSpPr>
          <p:nvPr>
            <p:ph type="sldNum" sz="quarter" idx="10"/>
          </p:nvPr>
        </p:nvSpPr>
        <p:spPr>
          <a:ln/>
        </p:spPr>
        <p:txBody>
          <a:bodyPr/>
          <a:lstStyle>
            <a:lvl1pPr>
              <a:defRPr/>
            </a:lvl1pPr>
          </a:lstStyle>
          <a:p>
            <a:pPr>
              <a:defRPr/>
            </a:pPr>
            <a:r>
              <a:rPr lang="en-GB"/>
              <a:t> </a:t>
            </a:r>
            <a:fld id="{F8247C64-EE4E-49A1-B73E-5196C9FEA8C6}" type="slidenum">
              <a:rPr lang="en-GB"/>
              <a:pPr>
                <a:defRPr/>
              </a:pPr>
              <a:t>‹#›</a:t>
            </a:fld>
            <a:endParaRPr lang="en-GB"/>
          </a:p>
        </p:txBody>
      </p:sp>
      <p:sp>
        <p:nvSpPr>
          <p:cNvPr id="3" name="Footer Placeholder 2"/>
          <p:cNvSpPr>
            <a:spLocks noGrp="1"/>
          </p:cNvSpPr>
          <p:nvPr>
            <p:ph type="ftr" sz="quarter" idx="11"/>
          </p:nvPr>
        </p:nvSpPr>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itle 11"/>
          <p:cNvSpPr>
            <a:spLocks noGrp="1"/>
          </p:cNvSpPr>
          <p:nvPr>
            <p:ph type="title"/>
          </p:nvPr>
        </p:nvSpPr>
        <p:spPr/>
        <p:txBody>
          <a:bodyPr/>
          <a:lstStyle/>
          <a:p>
            <a:r>
              <a:rPr lang="en-US" smtClean="0"/>
              <a:t>Click to edit Master title style</a:t>
            </a:r>
            <a:endParaRPr lang="en-US"/>
          </a:p>
        </p:txBody>
      </p:sp>
      <p:sp>
        <p:nvSpPr>
          <p:cNvPr id="7" name="Slide Number Placeholder 7"/>
          <p:cNvSpPr>
            <a:spLocks noGrp="1"/>
          </p:cNvSpPr>
          <p:nvPr>
            <p:ph type="sldNum" sz="quarter" idx="10"/>
          </p:nvPr>
        </p:nvSpPr>
        <p:spPr>
          <a:ln/>
        </p:spPr>
        <p:txBody>
          <a:bodyPr/>
          <a:lstStyle>
            <a:lvl1pPr>
              <a:defRPr/>
            </a:lvl1pPr>
          </a:lstStyle>
          <a:p>
            <a:pPr>
              <a:defRPr/>
            </a:pPr>
            <a:r>
              <a:rPr lang="en-GB"/>
              <a:t> </a:t>
            </a:r>
            <a:fld id="{96910731-0512-4916-9534-C943CE02594F}" type="slidenum">
              <a:rPr lang="en-GB"/>
              <a:pPr>
                <a:defRPr/>
              </a:pPr>
              <a:t>‹#›</a:t>
            </a:fld>
            <a:endParaRPr lang="en-GB"/>
          </a:p>
        </p:txBody>
      </p:sp>
      <p:sp>
        <p:nvSpPr>
          <p:cNvPr id="8" name="Footer Placeholder 7"/>
          <p:cNvSpPr>
            <a:spLocks noGrp="1"/>
          </p:cNvSpPr>
          <p:nvPr>
            <p:ph type="ftr" sz="quarter" idx="11"/>
          </p:nvPr>
        </p:nvSpPr>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5" name="Content Placeholder 2"/>
          <p:cNvSpPr>
            <a:spLocks noGrp="1"/>
          </p:cNvSpPr>
          <p:nvPr>
            <p:ph sz="half" idx="1"/>
          </p:nvPr>
        </p:nvSpPr>
        <p:spPr>
          <a:xfrm>
            <a:off x="457200"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sz="half" idx="12"/>
          </p:nvPr>
        </p:nvSpPr>
        <p:spPr>
          <a:xfrm>
            <a:off x="4642413"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7"/>
          <p:cNvSpPr>
            <a:spLocks noGrp="1"/>
          </p:cNvSpPr>
          <p:nvPr>
            <p:ph type="sldNum" sz="quarter" idx="13"/>
          </p:nvPr>
        </p:nvSpPr>
        <p:spPr>
          <a:ln/>
        </p:spPr>
        <p:txBody>
          <a:bodyPr/>
          <a:lstStyle>
            <a:lvl1pPr>
              <a:defRPr/>
            </a:lvl1pPr>
          </a:lstStyle>
          <a:p>
            <a:pPr>
              <a:defRPr/>
            </a:pPr>
            <a:r>
              <a:rPr lang="en-GB"/>
              <a:t> </a:t>
            </a:r>
            <a:fld id="{1471A6C0-AEA8-401F-A1AE-7CE42841793B}" type="slidenum">
              <a:rPr lang="en-GB"/>
              <a:pPr>
                <a:defRPr/>
              </a:pPr>
              <a:t>‹#›</a:t>
            </a:fld>
            <a:endParaRPr lang="en-GB"/>
          </a:p>
        </p:txBody>
      </p:sp>
      <p:sp>
        <p:nvSpPr>
          <p:cNvPr id="3" name="Footer Placeholder 2"/>
          <p:cNvSpPr>
            <a:spLocks noGrp="1"/>
          </p:cNvSpPr>
          <p:nvPr>
            <p:ph type="ftr" sz="quarter" idx="14"/>
          </p:nvPr>
        </p:nvSpPr>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en-US"/>
          </a:p>
        </p:txBody>
      </p:sp>
      <p:sp>
        <p:nvSpPr>
          <p:cNvPr id="5" name="Content Placeholder 2"/>
          <p:cNvSpPr>
            <a:spLocks noGrp="1"/>
          </p:cNvSpPr>
          <p:nvPr>
            <p:ph idx="1"/>
          </p:nvPr>
        </p:nvSpPr>
        <p:spPr>
          <a:xfrm>
            <a:off x="464457" y="1641475"/>
            <a:ext cx="8229599" cy="44545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7"/>
          <p:cNvSpPr>
            <a:spLocks noGrp="1"/>
          </p:cNvSpPr>
          <p:nvPr>
            <p:ph type="sldNum" sz="quarter" idx="10"/>
          </p:nvPr>
        </p:nvSpPr>
        <p:spPr>
          <a:ln/>
        </p:spPr>
        <p:txBody>
          <a:bodyPr/>
          <a:lstStyle>
            <a:lvl1pPr>
              <a:defRPr/>
            </a:lvl1pPr>
          </a:lstStyle>
          <a:p>
            <a:pPr>
              <a:defRPr/>
            </a:pPr>
            <a:r>
              <a:rPr lang="en-GB"/>
              <a:t> </a:t>
            </a:r>
            <a:fld id="{308967AA-96BB-4F97-8BF8-F9235D0A4054}" type="slidenum">
              <a:rPr lang="en-GB"/>
              <a:pPr>
                <a:defRPr/>
              </a:pPr>
              <a:t>‹#›</a:t>
            </a:fld>
            <a:endParaRPr lang="en-GB"/>
          </a:p>
        </p:txBody>
      </p:sp>
      <p:sp>
        <p:nvSpPr>
          <p:cNvPr id="3" name="Footer Placeholder 2"/>
          <p:cNvSpPr>
            <a:spLocks noGrp="1"/>
          </p:cNvSpPr>
          <p:nvPr>
            <p:ph type="ftr" sz="quarter" idx="11"/>
          </p:nvPr>
        </p:nvSpPr>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1_Title and Content Regular">
    <p:spTree>
      <p:nvGrpSpPr>
        <p:cNvPr id="1" name=""/>
        <p:cNvGrpSpPr/>
        <p:nvPr/>
      </p:nvGrpSpPr>
      <p:grpSpPr>
        <a:xfrm>
          <a:off x="0" y="0"/>
          <a:ext cx="0" cy="0"/>
          <a:chOff x="0" y="0"/>
          <a:chExt cx="0" cy="0"/>
        </a:xfrm>
      </p:grpSpPr>
      <p:sp>
        <p:nvSpPr>
          <p:cNvPr id="2" name="Title 1"/>
          <p:cNvSpPr>
            <a:spLocks noGrp="1"/>
          </p:cNvSpPr>
          <p:nvPr>
            <p:ph type="title"/>
          </p:nvPr>
        </p:nvSpPr>
        <p:spPr>
          <a:xfrm>
            <a:off x="685800" y="338328"/>
            <a:ext cx="7772400" cy="12192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645920"/>
            <a:ext cx="7772400" cy="44545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7"/>
          <p:cNvSpPr>
            <a:spLocks noGrp="1"/>
          </p:cNvSpPr>
          <p:nvPr>
            <p:ph type="sldNum" sz="quarter" idx="10"/>
          </p:nvPr>
        </p:nvSpPr>
        <p:spPr>
          <a:xfrm>
            <a:off x="8534400" y="6465888"/>
            <a:ext cx="577850" cy="376237"/>
          </a:xfrm>
          <a:ln/>
        </p:spPr>
        <p:txBody>
          <a:bodyPr/>
          <a:lstStyle>
            <a:lvl1pPr>
              <a:defRPr/>
            </a:lvl1pPr>
          </a:lstStyle>
          <a:p>
            <a:pPr>
              <a:defRPr/>
            </a:pPr>
            <a:r>
              <a:rPr lang="en-GB"/>
              <a:t> </a:t>
            </a:r>
            <a:fld id="{308967AA-96BB-4F97-8BF8-F9235D0A4054}" type="slidenum">
              <a:rPr lang="en-GB"/>
              <a:pPr>
                <a:defRPr/>
              </a:pPr>
              <a:t>‹#›</a:t>
            </a:fld>
            <a:endParaRPr lang="en-GB"/>
          </a:p>
        </p:txBody>
      </p:sp>
      <p:sp>
        <p:nvSpPr>
          <p:cNvPr id="5" name="Footer Placeholder 4"/>
          <p:cNvSpPr>
            <a:spLocks noGrp="1"/>
          </p:cNvSpPr>
          <p:nvPr>
            <p:ph type="ftr" sz="quarter" idx="11"/>
          </p:nvPr>
        </p:nvSpPr>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38328"/>
            <a:ext cx="7772400" cy="12192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7"/>
          <p:cNvSpPr>
            <a:spLocks noGrp="1"/>
          </p:cNvSpPr>
          <p:nvPr>
            <p:ph type="sldNum" sz="quarter" idx="10"/>
          </p:nvPr>
        </p:nvSpPr>
        <p:spPr>
          <a:xfrm>
            <a:off x="8534400" y="6465888"/>
            <a:ext cx="577850" cy="376237"/>
          </a:xfrm>
          <a:ln/>
        </p:spPr>
        <p:txBody>
          <a:bodyPr/>
          <a:lstStyle>
            <a:lvl1pPr>
              <a:defRPr/>
            </a:lvl1pPr>
          </a:lstStyle>
          <a:p>
            <a:pPr>
              <a:defRPr/>
            </a:pPr>
            <a:r>
              <a:rPr lang="en-GB"/>
              <a:t> </a:t>
            </a:r>
            <a:fld id="{308967AA-96BB-4F97-8BF8-F9235D0A4054}" type="slidenum">
              <a:rPr lang="en-GB"/>
              <a:pPr>
                <a:defRPr/>
              </a:pPr>
              <a:t>‹#›</a:t>
            </a:fld>
            <a:endParaRPr lang="en-GB"/>
          </a:p>
        </p:txBody>
      </p:sp>
      <p:sp>
        <p:nvSpPr>
          <p:cNvPr id="6" name="Footer Placeholder 5"/>
          <p:cNvSpPr>
            <a:spLocks noGrp="1"/>
          </p:cNvSpPr>
          <p:nvPr>
            <p:ph type="ftr" sz="quarter" idx="11"/>
          </p:nvPr>
        </p:nvSpPr>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Slide Number Placeholder 7"/>
          <p:cNvSpPr>
            <a:spLocks noGrp="1"/>
          </p:cNvSpPr>
          <p:nvPr>
            <p:ph type="sldNum" sz="quarter" idx="4"/>
          </p:nvPr>
        </p:nvSpPr>
        <p:spPr bwMode="auto">
          <a:xfrm>
            <a:off x="8534400" y="6465888"/>
            <a:ext cx="577850" cy="37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1" compatLnSpc="1">
            <a:prstTxWarp prst="textNoShape">
              <a:avLst/>
            </a:prstTxWarp>
          </a:bodyPr>
          <a:lstStyle>
            <a:lvl1pPr>
              <a:defRPr sz="1000" smtClean="0">
                <a:solidFill>
                  <a:srgbClr val="000000"/>
                </a:solidFill>
                <a:latin typeface="Arial" charset="0"/>
                <a:cs typeface="Arial" charset="0"/>
              </a:defRPr>
            </a:lvl1pPr>
          </a:lstStyle>
          <a:p>
            <a:pPr>
              <a:defRPr/>
            </a:pPr>
            <a:r>
              <a:rPr lang="en-GB"/>
              <a:t> </a:t>
            </a:r>
            <a:fld id="{B1C5D172-0FDB-4172-B3FE-62BBE52520E7}" type="slidenum">
              <a:rPr lang="en-GB"/>
              <a:pPr>
                <a:defRPr/>
              </a:pPr>
              <a:t>‹#›</a:t>
            </a:fld>
            <a:endParaRPr lang="en-GB"/>
          </a:p>
        </p:txBody>
      </p:sp>
      <p:sp>
        <p:nvSpPr>
          <p:cNvPr id="7" name="Footer Placeholder 4"/>
          <p:cNvSpPr>
            <a:spLocks noGrp="1"/>
          </p:cNvSpPr>
          <p:nvPr>
            <p:ph type="ftr" sz="quarter" idx="3"/>
          </p:nvPr>
        </p:nvSpPr>
        <p:spPr>
          <a:xfrm>
            <a:off x="990600" y="6461125"/>
            <a:ext cx="7162799" cy="381000"/>
          </a:xfrm>
          <a:prstGeom prst="rect">
            <a:avLst/>
          </a:prstGeom>
        </p:spPr>
        <p:txBody>
          <a:bodyPr/>
          <a:lstStyle>
            <a:lvl1pPr>
              <a:defRPr sz="1000">
                <a:latin typeface="Arial" panose="020B0604020202020204" pitchFamily="34" charset="0"/>
                <a:cs typeface="Arial" panose="020B0604020202020204" pitchFamily="34" charset="0"/>
              </a:defRPr>
            </a:lvl1p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Lst>
  <p:hf hdr="0" dt="0"/>
  <p:txStyles>
    <p:titleStyle>
      <a:lvl1pPr algn="ctr" rtl="0" eaLnBrk="0" fontAlgn="base" hangingPunct="0">
        <a:spcBef>
          <a:spcPct val="0"/>
        </a:spcBef>
        <a:spcAft>
          <a:spcPct val="0"/>
        </a:spcAft>
        <a:defRPr sz="3600" kern="1200">
          <a:solidFill>
            <a:schemeClr val="tx1"/>
          </a:solidFill>
          <a:latin typeface="Arial" pitchFamily="34" charset="0"/>
          <a:ea typeface="+mj-ea"/>
          <a:cs typeface="Arial" pitchFamily="34" charset="0"/>
        </a:defRPr>
      </a:lvl1pPr>
      <a:lvl2pPr algn="ctr" rtl="0" eaLnBrk="0" fontAlgn="base" hangingPunct="0">
        <a:spcBef>
          <a:spcPct val="0"/>
        </a:spcBef>
        <a:spcAft>
          <a:spcPct val="0"/>
        </a:spcAft>
        <a:defRPr sz="4000">
          <a:solidFill>
            <a:schemeClr val="tx1"/>
          </a:solidFill>
          <a:latin typeface="Arial" charset="0"/>
          <a:cs typeface="Arial" charset="0"/>
        </a:defRPr>
      </a:lvl2pPr>
      <a:lvl3pPr algn="ctr" rtl="0" eaLnBrk="0" fontAlgn="base" hangingPunct="0">
        <a:spcBef>
          <a:spcPct val="0"/>
        </a:spcBef>
        <a:spcAft>
          <a:spcPct val="0"/>
        </a:spcAft>
        <a:defRPr sz="4000">
          <a:solidFill>
            <a:schemeClr val="tx1"/>
          </a:solidFill>
          <a:latin typeface="Arial" charset="0"/>
          <a:cs typeface="Arial" charset="0"/>
        </a:defRPr>
      </a:lvl3pPr>
      <a:lvl4pPr algn="ctr" rtl="0" eaLnBrk="0" fontAlgn="base" hangingPunct="0">
        <a:spcBef>
          <a:spcPct val="0"/>
        </a:spcBef>
        <a:spcAft>
          <a:spcPct val="0"/>
        </a:spcAft>
        <a:defRPr sz="4000">
          <a:solidFill>
            <a:schemeClr val="tx1"/>
          </a:solidFill>
          <a:latin typeface="Arial" charset="0"/>
          <a:cs typeface="Arial" charset="0"/>
        </a:defRPr>
      </a:lvl4pPr>
      <a:lvl5pPr algn="ctr" rtl="0" eaLnBrk="0" fontAlgn="base" hangingPunct="0">
        <a:spcBef>
          <a:spcPct val="0"/>
        </a:spcBef>
        <a:spcAft>
          <a:spcPct val="0"/>
        </a:spcAft>
        <a:defRPr sz="40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Clr>
          <a:schemeClr val="tx1"/>
        </a:buClr>
        <a:buSzPct val="60000"/>
        <a:buFont typeface="Wingdings 2" pitchFamily="18" charset="2"/>
        <a:buChar char=""/>
        <a:defRPr sz="28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chemeClr val="tx1"/>
        </a:buClr>
        <a:buSzPct val="80000"/>
        <a:buFont typeface="Wingdings" pitchFamily="2" charset="2"/>
        <a:buChar char="Ø"/>
        <a:defRPr sz="24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Clr>
          <a:schemeClr val="tx1"/>
        </a:buClr>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Clr>
          <a:schemeClr val="tx1"/>
        </a:buClr>
        <a:buSzPct val="75000"/>
        <a:buFont typeface="Wingdings 3" pitchFamily="18" charset="2"/>
        <a:buChar char=""/>
        <a:defRPr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Clr>
          <a:schemeClr val="tx1"/>
        </a:buClr>
        <a:buFont typeface="Calibri"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9810" name="Rectangle 2"/>
          <p:cNvSpPr>
            <a:spLocks noGrp="1" noChangeArrowheads="1"/>
          </p:cNvSpPr>
          <p:nvPr>
            <p:ph type="ctrTitle"/>
          </p:nvPr>
        </p:nvSpPr>
        <p:spPr>
          <a:xfrm>
            <a:off x="685800" y="1726675"/>
            <a:ext cx="7772400" cy="1470025"/>
          </a:xfrm>
        </p:spPr>
        <p:txBody>
          <a:bodyPr/>
          <a:lstStyle/>
          <a:p>
            <a:r>
              <a:rPr lang="en-US" altLang="en-US" sz="4000" dirty="0" smtClean="0"/>
              <a:t>Chapter 8</a:t>
            </a:r>
            <a:endParaRPr lang="en-US" sz="4000" dirty="0"/>
          </a:p>
        </p:txBody>
      </p:sp>
      <p:sp>
        <p:nvSpPr>
          <p:cNvPr id="759811" name="Rectangle 3"/>
          <p:cNvSpPr>
            <a:spLocks noGrp="1" noChangeArrowheads="1"/>
          </p:cNvSpPr>
          <p:nvPr>
            <p:ph type="subTitle" idx="1"/>
          </p:nvPr>
        </p:nvSpPr>
        <p:spPr>
          <a:xfrm>
            <a:off x="1371600" y="3482450"/>
            <a:ext cx="6400800" cy="1752600"/>
          </a:xfrm>
        </p:spPr>
        <p:txBody>
          <a:bodyPr anchor="ctr"/>
          <a:lstStyle/>
          <a:p>
            <a:r>
              <a:rPr lang="en-US" sz="3600" dirty="0" smtClean="0">
                <a:solidFill>
                  <a:schemeClr val="tx1"/>
                </a:solidFill>
              </a:rPr>
              <a:t>Assessment Techniques and Safety in the Clinical Setting</a:t>
            </a:r>
            <a:endParaRPr lang="en-US" altLang="en-US" sz="3600" dirty="0" smtClean="0">
              <a:solidFill>
                <a:schemeClr val="tx1"/>
              </a:solidFill>
            </a:endParaRPr>
          </a:p>
        </p:txBody>
      </p:sp>
      <p:sp>
        <p:nvSpPr>
          <p:cNvPr id="4" name="Footer Placeholder 5"/>
          <p:cNvSpPr>
            <a:spLocks noGrp="1"/>
          </p:cNvSpPr>
          <p:nvPr>
            <p:ph type="ftr" sz="quarter" idx="11"/>
          </p:nvPr>
        </p:nvSpPr>
        <p:spPr>
          <a:xfrm>
            <a:off x="990600" y="6461125"/>
            <a:ext cx="7162799" cy="381000"/>
          </a:xfrm>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6" name="Rectangle 4"/>
          <p:cNvSpPr>
            <a:spLocks noGrp="1" noChangeArrowheads="1"/>
          </p:cNvSpPr>
          <p:nvPr>
            <p:ph idx="1"/>
          </p:nvPr>
        </p:nvSpPr>
        <p:spPr/>
        <p:txBody>
          <a:bodyPr/>
          <a:lstStyle/>
          <a:p>
            <a:r>
              <a:rPr lang="en-US" altLang="en-US" b="1" dirty="0" smtClean="0"/>
              <a:t>Listening to sounds produced by body</a:t>
            </a:r>
          </a:p>
          <a:p>
            <a:pPr lvl="1"/>
            <a:r>
              <a:rPr lang="en-US" altLang="en-US" dirty="0" smtClean="0"/>
              <a:t>Most body sounds are soft and must be channeled through a stethoscope</a:t>
            </a:r>
          </a:p>
          <a:p>
            <a:pPr lvl="1"/>
            <a:r>
              <a:rPr lang="en-US" altLang="en-US" dirty="0" smtClean="0"/>
              <a:t>Stethoscope does not magnify sound, but it blocks out extraneous sounds </a:t>
            </a:r>
          </a:p>
          <a:p>
            <a:pPr lvl="1"/>
            <a:r>
              <a:rPr lang="en-US" altLang="en-US" dirty="0" smtClean="0"/>
              <a:t>Of all the equipment you will use, the stethoscope quickly becomes a personal instrument</a:t>
            </a:r>
          </a:p>
          <a:p>
            <a:pPr lvl="1"/>
            <a:r>
              <a:rPr lang="en-US" altLang="en-US" dirty="0" smtClean="0"/>
              <a:t>Once you can recognize normal sounds, you can distinguish the abnormal sounds and “extra” sounds</a:t>
            </a:r>
          </a:p>
        </p:txBody>
      </p:sp>
      <p:sp>
        <p:nvSpPr>
          <p:cNvPr id="760835" name="Rectangle 3"/>
          <p:cNvSpPr>
            <a:spLocks noGrp="1" noChangeArrowheads="1"/>
          </p:cNvSpPr>
          <p:nvPr>
            <p:ph type="title"/>
          </p:nvPr>
        </p:nvSpPr>
        <p:spPr/>
        <p:txBody>
          <a:bodyPr/>
          <a:lstStyle/>
          <a:p>
            <a:r>
              <a:rPr lang="en-US" dirty="0" smtClean="0"/>
              <a:t>Auscultation</a:t>
            </a:r>
            <a:endParaRPr lang="en-US" dirty="0"/>
          </a:p>
        </p:txBody>
      </p:sp>
      <p:sp>
        <p:nvSpPr>
          <p:cNvPr id="4" name="Slide Number Placeholder 3"/>
          <p:cNvSpPr>
            <a:spLocks noGrp="1"/>
          </p:cNvSpPr>
          <p:nvPr>
            <p:ph type="sldNum" sz="quarter" idx="10"/>
          </p:nvPr>
        </p:nvSpPr>
        <p:spPr/>
        <p:txBody>
          <a:bodyPr/>
          <a:lstStyle/>
          <a:p>
            <a:pPr>
              <a:defRPr/>
            </a:pPr>
            <a:r>
              <a:rPr lang="en-GB" smtClean="0"/>
              <a:t> </a:t>
            </a:r>
            <a:fld id="{68923DA0-4AF7-4D0F-9143-D9FB2FE902AA}" type="slidenum">
              <a:rPr lang="en-GB" smtClean="0"/>
              <a:pPr>
                <a:defRPr/>
              </a:pPr>
              <a:t>10</a:t>
            </a:fld>
            <a:endParaRPr lang="en-GB"/>
          </a:p>
        </p:txBody>
      </p:sp>
      <p:sp>
        <p:nvSpPr>
          <p:cNvPr id="5" name="Footer Placeholder 4"/>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5171" name="Rectangle 3"/>
          <p:cNvSpPr>
            <a:spLocks noGrp="1" noChangeArrowheads="1"/>
          </p:cNvSpPr>
          <p:nvPr>
            <p:ph type="title"/>
          </p:nvPr>
        </p:nvSpPr>
        <p:spPr/>
        <p:txBody>
          <a:bodyPr/>
          <a:lstStyle/>
          <a:p>
            <a:r>
              <a:rPr lang="en-US" dirty="0" smtClean="0"/>
              <a:t>Equipment</a:t>
            </a:r>
            <a:endParaRPr lang="en-US" dirty="0"/>
          </a:p>
        </p:txBody>
      </p:sp>
      <p:sp>
        <p:nvSpPr>
          <p:cNvPr id="775172" name="Rectangle 4"/>
          <p:cNvSpPr>
            <a:spLocks noGrp="1" noChangeArrowheads="1"/>
          </p:cNvSpPr>
          <p:nvPr>
            <p:ph sz="half" idx="1"/>
          </p:nvPr>
        </p:nvSpPr>
        <p:spPr>
          <a:xfrm>
            <a:off x="520262" y="1641475"/>
            <a:ext cx="2601310" cy="4454525"/>
          </a:xfrm>
        </p:spPr>
        <p:txBody>
          <a:bodyPr/>
          <a:lstStyle/>
          <a:p>
            <a:r>
              <a:rPr lang="en-US" sz="1600" dirty="0" smtClean="0"/>
              <a:t>Platform scale with height attachment</a:t>
            </a:r>
          </a:p>
          <a:p>
            <a:r>
              <a:rPr lang="en-US" sz="1600" dirty="0" smtClean="0"/>
              <a:t>Skinfold calipers</a:t>
            </a:r>
          </a:p>
          <a:p>
            <a:r>
              <a:rPr lang="en-US" sz="1600" dirty="0" smtClean="0"/>
              <a:t>Sphygmomanometer</a:t>
            </a:r>
          </a:p>
          <a:p>
            <a:r>
              <a:rPr lang="en-US" sz="1600" dirty="0" smtClean="0"/>
              <a:t>Stethoscope</a:t>
            </a:r>
          </a:p>
          <a:p>
            <a:r>
              <a:rPr lang="en-US" sz="1600" dirty="0" smtClean="0"/>
              <a:t>Thermometer</a:t>
            </a:r>
          </a:p>
          <a:p>
            <a:r>
              <a:rPr lang="en-US" sz="1600" dirty="0" smtClean="0"/>
              <a:t>Pulse oximeter</a:t>
            </a:r>
          </a:p>
          <a:p>
            <a:r>
              <a:rPr lang="en-US" sz="1600" dirty="0" smtClean="0"/>
              <a:t>Penlight</a:t>
            </a:r>
          </a:p>
        </p:txBody>
      </p:sp>
      <p:sp>
        <p:nvSpPr>
          <p:cNvPr id="11" name="Content Placeholder 10"/>
          <p:cNvSpPr>
            <a:spLocks noGrp="1"/>
          </p:cNvSpPr>
          <p:nvPr>
            <p:ph sz="half" idx="2"/>
          </p:nvPr>
        </p:nvSpPr>
        <p:spPr>
          <a:xfrm>
            <a:off x="5596759" y="1609945"/>
            <a:ext cx="3074275" cy="4454525"/>
          </a:xfrm>
        </p:spPr>
        <p:txBody>
          <a:bodyPr/>
          <a:lstStyle/>
          <a:p>
            <a:r>
              <a:rPr lang="en-US" sz="1600" dirty="0" smtClean="0"/>
              <a:t>Pocket vision screener</a:t>
            </a:r>
          </a:p>
          <a:p>
            <a:r>
              <a:rPr lang="en-US" sz="1600" dirty="0" smtClean="0"/>
              <a:t>Skin-marking pen</a:t>
            </a:r>
          </a:p>
          <a:p>
            <a:r>
              <a:rPr lang="en-US" sz="1600" dirty="0" smtClean="0"/>
              <a:t>Flexible tape measure and ruler</a:t>
            </a:r>
          </a:p>
          <a:p>
            <a:r>
              <a:rPr lang="en-US" sz="1600" dirty="0" smtClean="0"/>
              <a:t>Reflex hammer</a:t>
            </a:r>
          </a:p>
          <a:p>
            <a:r>
              <a:rPr lang="en-US" sz="1600" dirty="0" smtClean="0"/>
              <a:t>Sharp object (split tongue blade)</a:t>
            </a:r>
          </a:p>
          <a:p>
            <a:r>
              <a:rPr lang="en-US" sz="1600" dirty="0" smtClean="0"/>
              <a:t>Bivalve vaginal speculum</a:t>
            </a:r>
          </a:p>
          <a:p>
            <a:r>
              <a:rPr lang="en-US" sz="1600" dirty="0" smtClean="0"/>
              <a:t>Clean gloves</a:t>
            </a:r>
          </a:p>
          <a:p>
            <a:r>
              <a:rPr lang="en-US" sz="1600" dirty="0" smtClean="0"/>
              <a:t>Materials for cytologic study</a:t>
            </a:r>
          </a:p>
          <a:p>
            <a:r>
              <a:rPr lang="en-US" sz="1600" dirty="0" smtClean="0"/>
              <a:t>Lubricant</a:t>
            </a:r>
          </a:p>
          <a:p>
            <a:r>
              <a:rPr lang="en-US" sz="1600" dirty="0" smtClean="0"/>
              <a:t>Fecal occult blood test materials</a:t>
            </a:r>
          </a:p>
        </p:txBody>
      </p:sp>
      <p:sp>
        <p:nvSpPr>
          <p:cNvPr id="20" name="Content Placeholder 10"/>
          <p:cNvSpPr txBox="1">
            <a:spLocks/>
          </p:cNvSpPr>
          <p:nvPr/>
        </p:nvSpPr>
        <p:spPr bwMode="auto">
          <a:xfrm>
            <a:off x="3160987" y="1636219"/>
            <a:ext cx="2451537" cy="4454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tx1"/>
              </a:buClr>
              <a:buSzPct val="60000"/>
              <a:buFont typeface="Wingdings 2" pitchFamily="18" charset="2"/>
              <a:buChar char=""/>
              <a:tabLst/>
              <a:defRPr/>
            </a:pPr>
            <a:r>
              <a:rPr kumimoji="0" lang="en-US" sz="1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Otoscope</a:t>
            </a:r>
          </a:p>
          <a:p>
            <a:pPr marL="342900" marR="0" lvl="0" indent="-342900" algn="l" defTabSz="914400" rtl="0" eaLnBrk="0" fontAlgn="base" latinLnBrk="0" hangingPunct="0">
              <a:lnSpc>
                <a:spcPct val="100000"/>
              </a:lnSpc>
              <a:spcBef>
                <a:spcPct val="20000"/>
              </a:spcBef>
              <a:spcAft>
                <a:spcPct val="0"/>
              </a:spcAft>
              <a:buClr>
                <a:schemeClr val="tx1"/>
              </a:buClr>
              <a:buSzPct val="60000"/>
              <a:buFont typeface="Wingdings 2" pitchFamily="18" charset="2"/>
              <a:buChar char=""/>
              <a:tabLst/>
              <a:defRPr/>
            </a:pPr>
            <a:r>
              <a:rPr kumimoji="0" lang="en-US" sz="1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Ophthalmoscope</a:t>
            </a:r>
          </a:p>
          <a:p>
            <a:pPr marL="342900" marR="0" lvl="0" indent="-342900" algn="l" defTabSz="914400" rtl="0" eaLnBrk="0" fontAlgn="base" latinLnBrk="0" hangingPunct="0">
              <a:lnSpc>
                <a:spcPct val="100000"/>
              </a:lnSpc>
              <a:spcBef>
                <a:spcPct val="20000"/>
              </a:spcBef>
              <a:spcAft>
                <a:spcPct val="0"/>
              </a:spcAft>
              <a:buClr>
                <a:schemeClr val="tx1"/>
              </a:buClr>
              <a:buSzPct val="60000"/>
              <a:buFont typeface="Wingdings 2" pitchFamily="18" charset="2"/>
              <a:buChar char=""/>
              <a:tabLst/>
              <a:defRPr/>
            </a:pPr>
            <a:r>
              <a:rPr kumimoji="0" lang="en-US" sz="1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Tuning fork</a:t>
            </a:r>
          </a:p>
          <a:p>
            <a:pPr marL="342900" marR="0" lvl="0" indent="-342900" algn="l" defTabSz="914400" rtl="0" eaLnBrk="0" fontAlgn="base" latinLnBrk="0" hangingPunct="0">
              <a:lnSpc>
                <a:spcPct val="100000"/>
              </a:lnSpc>
              <a:spcBef>
                <a:spcPct val="20000"/>
              </a:spcBef>
              <a:spcAft>
                <a:spcPct val="0"/>
              </a:spcAft>
              <a:buClr>
                <a:schemeClr val="tx1"/>
              </a:buClr>
              <a:buSzPct val="60000"/>
              <a:buFont typeface="Wingdings 2" pitchFamily="18" charset="2"/>
              <a:buChar char=""/>
              <a:tabLst/>
              <a:defRPr/>
            </a:pPr>
            <a:r>
              <a:rPr kumimoji="0" lang="en-US" sz="1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Nasal speculum</a:t>
            </a:r>
          </a:p>
          <a:p>
            <a:pPr marL="342900" marR="0" lvl="0" indent="-342900" algn="l" defTabSz="914400" rtl="0" eaLnBrk="0" fontAlgn="base" latinLnBrk="0" hangingPunct="0">
              <a:lnSpc>
                <a:spcPct val="100000"/>
              </a:lnSpc>
              <a:spcBef>
                <a:spcPct val="20000"/>
              </a:spcBef>
              <a:spcAft>
                <a:spcPct val="0"/>
              </a:spcAft>
              <a:buClr>
                <a:schemeClr val="tx1"/>
              </a:buClr>
              <a:buSzPct val="60000"/>
              <a:buFont typeface="Wingdings 2" pitchFamily="18" charset="2"/>
              <a:buChar char=""/>
              <a:tabLst/>
              <a:defRPr/>
            </a:pPr>
            <a:r>
              <a:rPr kumimoji="0" lang="en-US" sz="1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Tongue depressor</a:t>
            </a:r>
          </a:p>
          <a:p>
            <a:pPr marL="342900" marR="0" lvl="0" indent="-342900" algn="l" defTabSz="914400" rtl="0" eaLnBrk="0" fontAlgn="base" latinLnBrk="0" hangingPunct="0">
              <a:lnSpc>
                <a:spcPct val="100000"/>
              </a:lnSpc>
              <a:spcBef>
                <a:spcPct val="20000"/>
              </a:spcBef>
              <a:spcAft>
                <a:spcPct val="0"/>
              </a:spcAft>
              <a:buClr>
                <a:schemeClr val="tx1"/>
              </a:buClr>
              <a:buSzPct val="60000"/>
              <a:buFont typeface="Wingdings 2" pitchFamily="18" charset="2"/>
              <a:buChar char=""/>
              <a:tabLst/>
              <a:defRPr/>
            </a:pPr>
            <a:r>
              <a:rPr kumimoji="0" lang="en-US" sz="1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Cotton balls</a:t>
            </a:r>
          </a:p>
        </p:txBody>
      </p:sp>
      <p:sp>
        <p:nvSpPr>
          <p:cNvPr id="5" name="Slide Number Placeholder 4"/>
          <p:cNvSpPr>
            <a:spLocks noGrp="1"/>
          </p:cNvSpPr>
          <p:nvPr>
            <p:ph type="sldNum" sz="quarter" idx="10"/>
          </p:nvPr>
        </p:nvSpPr>
        <p:spPr/>
        <p:txBody>
          <a:bodyPr/>
          <a:lstStyle/>
          <a:p>
            <a:pPr>
              <a:defRPr/>
            </a:pPr>
            <a:r>
              <a:rPr lang="en-GB" smtClean="0"/>
              <a:t> </a:t>
            </a:r>
            <a:fld id="{308967AA-96BB-4F97-8BF8-F9235D0A4054}" type="slidenum">
              <a:rPr lang="en-GB" smtClean="0"/>
              <a:pPr>
                <a:defRPr/>
              </a:pPr>
              <a:t>11</a:t>
            </a:fld>
            <a:endParaRPr lang="en-GB"/>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5" name="Rectangle 3"/>
          <p:cNvSpPr>
            <a:spLocks noGrp="1" noChangeArrowheads="1"/>
          </p:cNvSpPr>
          <p:nvPr>
            <p:ph type="title"/>
          </p:nvPr>
        </p:nvSpPr>
        <p:spPr/>
        <p:txBody>
          <a:bodyPr/>
          <a:lstStyle/>
          <a:p>
            <a:r>
              <a:rPr lang="en-US" dirty="0" smtClean="0"/>
              <a:t>A Safer Environment: </a:t>
            </a:r>
            <a:br>
              <a:rPr lang="en-US" dirty="0" smtClean="0"/>
            </a:br>
            <a:r>
              <a:rPr lang="en-US" dirty="0" smtClean="0"/>
              <a:t>Hand Hygiene</a:t>
            </a:r>
            <a:endParaRPr lang="en-US" dirty="0"/>
          </a:p>
        </p:txBody>
      </p:sp>
      <p:sp>
        <p:nvSpPr>
          <p:cNvPr id="760836" name="Rectangle 4"/>
          <p:cNvSpPr>
            <a:spLocks noGrp="1" noChangeArrowheads="1"/>
          </p:cNvSpPr>
          <p:nvPr>
            <p:ph idx="1"/>
          </p:nvPr>
        </p:nvSpPr>
        <p:spPr/>
        <p:txBody>
          <a:bodyPr/>
          <a:lstStyle/>
          <a:p>
            <a:r>
              <a:rPr lang="en-US" altLang="en-US" b="1" dirty="0" smtClean="0"/>
              <a:t>Wash your hands</a:t>
            </a:r>
            <a:r>
              <a:rPr lang="en-US" altLang="en-US" dirty="0" smtClean="0"/>
              <a:t>—this is the single most important step to decrease microorganism transmission</a:t>
            </a:r>
          </a:p>
          <a:p>
            <a:pPr lvl="1"/>
            <a:r>
              <a:rPr lang="en-US" altLang="en-US" dirty="0" smtClean="0"/>
              <a:t>Before and after physical contact with each patient</a:t>
            </a:r>
          </a:p>
          <a:p>
            <a:pPr lvl="1"/>
            <a:r>
              <a:rPr lang="en-US" altLang="en-US" dirty="0" smtClean="0"/>
              <a:t>After inadvertent contact with blood, body fluids, secretions, and excretions</a:t>
            </a:r>
          </a:p>
          <a:p>
            <a:pPr lvl="1"/>
            <a:r>
              <a:rPr lang="en-US" altLang="en-US" dirty="0" smtClean="0"/>
              <a:t>After contact with any equipment contaminated with body fluids</a:t>
            </a:r>
          </a:p>
          <a:p>
            <a:pPr lvl="1"/>
            <a:r>
              <a:rPr lang="en-US" altLang="en-US" dirty="0" smtClean="0"/>
              <a:t>After removing gloves</a:t>
            </a:r>
          </a:p>
        </p:txBody>
      </p:sp>
      <p:sp>
        <p:nvSpPr>
          <p:cNvPr id="4" name="Slide Number Placeholder 3"/>
          <p:cNvSpPr>
            <a:spLocks noGrp="1"/>
          </p:cNvSpPr>
          <p:nvPr>
            <p:ph type="sldNum" sz="quarter" idx="10"/>
          </p:nvPr>
        </p:nvSpPr>
        <p:spPr/>
        <p:txBody>
          <a:bodyPr/>
          <a:lstStyle/>
          <a:p>
            <a:pPr>
              <a:defRPr/>
            </a:pPr>
            <a:r>
              <a:rPr lang="en-GB" smtClean="0"/>
              <a:t> </a:t>
            </a:r>
            <a:fld id="{308967AA-96BB-4F97-8BF8-F9235D0A4054}" type="slidenum">
              <a:rPr lang="en-GB" smtClean="0"/>
              <a:pPr>
                <a:defRPr/>
              </a:pPr>
              <a:t>12</a:t>
            </a:fld>
            <a:endParaRPr lang="en-GB"/>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5" name="Rectangle 3"/>
          <p:cNvSpPr>
            <a:spLocks noGrp="1" noChangeArrowheads="1"/>
          </p:cNvSpPr>
          <p:nvPr>
            <p:ph type="title"/>
          </p:nvPr>
        </p:nvSpPr>
        <p:spPr/>
        <p:txBody>
          <a:bodyPr/>
          <a:lstStyle/>
          <a:p>
            <a:r>
              <a:rPr lang="en-US" altLang="en-US" dirty="0" smtClean="0"/>
              <a:t>A Safer Environment: Gloves</a:t>
            </a:r>
          </a:p>
        </p:txBody>
      </p:sp>
      <p:sp>
        <p:nvSpPr>
          <p:cNvPr id="760836" name="Rectangle 4"/>
          <p:cNvSpPr>
            <a:spLocks noGrp="1" noChangeArrowheads="1"/>
          </p:cNvSpPr>
          <p:nvPr>
            <p:ph idx="1"/>
          </p:nvPr>
        </p:nvSpPr>
        <p:spPr/>
        <p:txBody>
          <a:bodyPr/>
          <a:lstStyle/>
          <a:p>
            <a:r>
              <a:rPr lang="en-US" altLang="en-US" b="1" dirty="0" smtClean="0"/>
              <a:t>Wear gloves</a:t>
            </a:r>
          </a:p>
          <a:p>
            <a:pPr lvl="1"/>
            <a:r>
              <a:rPr lang="en-US" altLang="en-US" dirty="0" smtClean="0"/>
              <a:t>When potential exists for contact with any body fluids, for example, blood, mucous membranes, body fluids, drainage, and open skin lesions</a:t>
            </a:r>
          </a:p>
          <a:p>
            <a:pPr lvl="1"/>
            <a:r>
              <a:rPr lang="en-US" altLang="en-US" dirty="0" smtClean="0"/>
              <a:t>Wearing gloves is not a protective substitute to washing hands</a:t>
            </a:r>
          </a:p>
          <a:p>
            <a:pPr lvl="1"/>
            <a:r>
              <a:rPr lang="en-US" altLang="en-US" dirty="0" smtClean="0"/>
              <a:t>Wear a gown, mask, and protective eyewear when potential exists for any blood or body fluid spattering</a:t>
            </a:r>
          </a:p>
        </p:txBody>
      </p:sp>
      <p:sp>
        <p:nvSpPr>
          <p:cNvPr id="4" name="Slide Number Placeholder 3"/>
          <p:cNvSpPr>
            <a:spLocks noGrp="1"/>
          </p:cNvSpPr>
          <p:nvPr>
            <p:ph type="sldNum" sz="quarter" idx="10"/>
          </p:nvPr>
        </p:nvSpPr>
        <p:spPr/>
        <p:txBody>
          <a:bodyPr/>
          <a:lstStyle/>
          <a:p>
            <a:pPr>
              <a:defRPr/>
            </a:pPr>
            <a:r>
              <a:rPr lang="en-GB" smtClean="0"/>
              <a:t> </a:t>
            </a:r>
            <a:fld id="{308967AA-96BB-4F97-8BF8-F9235D0A4054}" type="slidenum">
              <a:rPr lang="en-GB" smtClean="0"/>
              <a:pPr>
                <a:defRPr/>
              </a:pPr>
              <a:t>13</a:t>
            </a:fld>
            <a:endParaRPr lang="en-GB"/>
          </a:p>
        </p:txBody>
      </p:sp>
      <p:sp>
        <p:nvSpPr>
          <p:cNvPr id="5" name="Footer Placeholder 4"/>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The nurse is preparing to do a physical assessment on a patient who is end-stage </a:t>
            </a:r>
            <a:r>
              <a:rPr lang="en-US" dirty="0" smtClean="0"/>
              <a:t>HIV </a:t>
            </a:r>
            <a:r>
              <a:rPr lang="en-US" dirty="0"/>
              <a:t>positive. What should the nurse do for self-protection</a:t>
            </a:r>
            <a:r>
              <a:rPr lang="en-US" dirty="0" smtClean="0"/>
              <a:t>?</a:t>
            </a:r>
          </a:p>
          <a:p>
            <a:pPr marL="0" indent="0">
              <a:buNone/>
            </a:pPr>
            <a:endParaRPr lang="en-US" dirty="0" smtClean="0"/>
          </a:p>
          <a:p>
            <a:pPr marL="463550" indent="-463550" eaLnBrk="1" hangingPunct="1">
              <a:buSzPct val="100000"/>
              <a:buFont typeface="Arial" pitchFamily="34" charset="0"/>
              <a:buAutoNum type="arabicPeriod"/>
              <a:defRPr/>
            </a:pPr>
            <a:r>
              <a:rPr lang="en-US" dirty="0"/>
              <a:t>Wash hands and don gloves, gown, and protective face shield.</a:t>
            </a:r>
          </a:p>
          <a:p>
            <a:pPr marL="463550" indent="-463550" eaLnBrk="1" hangingPunct="1">
              <a:buSzPct val="100000"/>
              <a:buFont typeface="Arial" pitchFamily="34" charset="0"/>
              <a:buAutoNum type="arabicPeriod"/>
              <a:defRPr/>
            </a:pPr>
            <a:r>
              <a:rPr lang="en-US" dirty="0"/>
              <a:t>Don gloves and wash hands after examination; no other protective equipment is necessary.</a:t>
            </a:r>
          </a:p>
          <a:p>
            <a:pPr marL="463550" indent="-463550" eaLnBrk="1" hangingPunct="1">
              <a:buSzPct val="100000"/>
              <a:buFont typeface="Arial" pitchFamily="34" charset="0"/>
              <a:buAutoNum type="arabicPeriod"/>
              <a:defRPr/>
            </a:pPr>
            <a:r>
              <a:rPr lang="en-US" dirty="0"/>
              <a:t>Wash hands and don two pairs of gloves and gown.</a:t>
            </a:r>
          </a:p>
          <a:p>
            <a:pPr marL="463550" indent="-463550" eaLnBrk="1" hangingPunct="1">
              <a:buSzPct val="100000"/>
              <a:buFont typeface="Arial" pitchFamily="34" charset="0"/>
              <a:buAutoNum type="arabicPeriod"/>
              <a:defRPr/>
            </a:pPr>
            <a:r>
              <a:rPr lang="en-US" dirty="0"/>
              <a:t>Wash hands, don gloves, and wash hands after examination; no other protective equipment is necessary.</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r>
              <a:rPr lang="en-GB" smtClean="0"/>
              <a:t> </a:t>
            </a:r>
            <a:fld id="{308967AA-96BB-4F97-8BF8-F9235D0A4054}" type="slidenum">
              <a:rPr lang="en-GB" smtClean="0"/>
              <a:pPr>
                <a:defRPr/>
              </a:pPr>
              <a:t>14</a:t>
            </a:fld>
            <a:endParaRPr lang="en-GB"/>
          </a:p>
        </p:txBody>
      </p:sp>
      <p:sp>
        <p:nvSpPr>
          <p:cNvPr id="5" name="Footer Placeholder 4"/>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extLst>
      <p:ext uri="{BB962C8B-B14F-4D97-AF65-F5344CB8AC3E}">
        <p14:creationId xmlns:p14="http://schemas.microsoft.com/office/powerpoint/2010/main" val="1037013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5" name="Rectangle 3"/>
          <p:cNvSpPr>
            <a:spLocks noGrp="1" noChangeArrowheads="1"/>
          </p:cNvSpPr>
          <p:nvPr>
            <p:ph type="title"/>
          </p:nvPr>
        </p:nvSpPr>
        <p:spPr/>
        <p:txBody>
          <a:bodyPr/>
          <a:lstStyle/>
          <a:p>
            <a:r>
              <a:rPr lang="en-US" dirty="0" smtClean="0"/>
              <a:t>The Clinical Setting: </a:t>
            </a:r>
            <a:br>
              <a:rPr lang="en-US" dirty="0" smtClean="0"/>
            </a:br>
            <a:r>
              <a:rPr lang="en-US" dirty="0" smtClean="0"/>
              <a:t>General Approach</a:t>
            </a:r>
            <a:endParaRPr lang="en-US" dirty="0"/>
          </a:p>
        </p:txBody>
      </p:sp>
      <p:sp>
        <p:nvSpPr>
          <p:cNvPr id="760836" name="Rectangle 4"/>
          <p:cNvSpPr>
            <a:spLocks noGrp="1" noChangeArrowheads="1"/>
          </p:cNvSpPr>
          <p:nvPr>
            <p:ph idx="1"/>
          </p:nvPr>
        </p:nvSpPr>
        <p:spPr/>
        <p:txBody>
          <a:bodyPr/>
          <a:lstStyle/>
          <a:p>
            <a:r>
              <a:rPr lang="en-US" dirty="0" smtClean="0"/>
              <a:t>Consider your emotional state and that of the person being examined</a:t>
            </a:r>
          </a:p>
          <a:p>
            <a:pPr lvl="1"/>
            <a:r>
              <a:rPr lang="en-US" dirty="0" smtClean="0"/>
              <a:t>The patient is usually anxious due to the anticipation of being examined by a stranger and the unknown outcome of the examination</a:t>
            </a:r>
          </a:p>
          <a:p>
            <a:pPr lvl="1"/>
            <a:r>
              <a:rPr lang="en-US" dirty="0" smtClean="0"/>
              <a:t>If anxiety can be reduced, the person will feel more comfortable and data gathered will more closely describe the person’s natural state</a:t>
            </a:r>
          </a:p>
        </p:txBody>
      </p:sp>
      <p:sp>
        <p:nvSpPr>
          <p:cNvPr id="4" name="Slide Number Placeholder 3"/>
          <p:cNvSpPr>
            <a:spLocks noGrp="1"/>
          </p:cNvSpPr>
          <p:nvPr>
            <p:ph type="sldNum" sz="quarter" idx="10"/>
          </p:nvPr>
        </p:nvSpPr>
        <p:spPr/>
        <p:txBody>
          <a:bodyPr/>
          <a:lstStyle/>
          <a:p>
            <a:pPr>
              <a:defRPr/>
            </a:pPr>
            <a:r>
              <a:rPr lang="en-GB" smtClean="0"/>
              <a:t> </a:t>
            </a:r>
            <a:fld id="{308967AA-96BB-4F97-8BF8-F9235D0A4054}" type="slidenum">
              <a:rPr lang="en-GB" smtClean="0"/>
              <a:pPr>
                <a:defRPr/>
              </a:pPr>
              <a:t>15</a:t>
            </a:fld>
            <a:endParaRPr lang="en-GB"/>
          </a:p>
        </p:txBody>
      </p:sp>
      <p:sp>
        <p:nvSpPr>
          <p:cNvPr id="5" name="Footer Placeholder 4"/>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5" name="Rectangle 3"/>
          <p:cNvSpPr>
            <a:spLocks noGrp="1" noChangeArrowheads="1"/>
          </p:cNvSpPr>
          <p:nvPr>
            <p:ph type="title"/>
          </p:nvPr>
        </p:nvSpPr>
        <p:spPr/>
        <p:txBody>
          <a:bodyPr/>
          <a:lstStyle/>
          <a:p>
            <a:r>
              <a:rPr lang="en-US" altLang="en-US" dirty="0" smtClean="0"/>
              <a:t>The Clinical Setting: Hands On</a:t>
            </a:r>
          </a:p>
        </p:txBody>
      </p:sp>
      <p:sp>
        <p:nvSpPr>
          <p:cNvPr id="760836" name="Rectangle 4"/>
          <p:cNvSpPr>
            <a:spLocks noGrp="1" noChangeArrowheads="1"/>
          </p:cNvSpPr>
          <p:nvPr>
            <p:ph idx="1"/>
          </p:nvPr>
        </p:nvSpPr>
        <p:spPr/>
        <p:txBody>
          <a:bodyPr/>
          <a:lstStyle/>
          <a:p>
            <a:r>
              <a:rPr lang="en-US" altLang="en-US" dirty="0" smtClean="0"/>
              <a:t>Measurement and vital signs</a:t>
            </a:r>
          </a:p>
          <a:p>
            <a:r>
              <a:rPr lang="en-US" altLang="en-US" dirty="0" smtClean="0"/>
              <a:t>Begin with person’s hands</a:t>
            </a:r>
          </a:p>
          <a:p>
            <a:r>
              <a:rPr lang="en-US" altLang="en-US" dirty="0" smtClean="0"/>
              <a:t>Concentrate on one step at a time</a:t>
            </a:r>
          </a:p>
          <a:p>
            <a:r>
              <a:rPr lang="en-US" altLang="en-US" dirty="0" smtClean="0"/>
              <a:t>Examination sequence</a:t>
            </a:r>
          </a:p>
          <a:p>
            <a:r>
              <a:rPr lang="en-US" altLang="en-US" dirty="0" smtClean="0"/>
              <a:t>Brief health teaching </a:t>
            </a:r>
          </a:p>
          <a:p>
            <a:r>
              <a:rPr lang="en-US" altLang="en-US" dirty="0" smtClean="0"/>
              <a:t>When findings are complicated</a:t>
            </a:r>
          </a:p>
          <a:p>
            <a:r>
              <a:rPr lang="en-US" altLang="en-US" dirty="0" smtClean="0"/>
              <a:t>Summarize findings for person</a:t>
            </a:r>
          </a:p>
          <a:p>
            <a:endParaRPr lang="en-US" altLang="en-US" dirty="0" smtClean="0"/>
          </a:p>
        </p:txBody>
      </p:sp>
      <p:sp>
        <p:nvSpPr>
          <p:cNvPr id="4" name="Slide Number Placeholder 3"/>
          <p:cNvSpPr>
            <a:spLocks noGrp="1"/>
          </p:cNvSpPr>
          <p:nvPr>
            <p:ph type="sldNum" sz="quarter" idx="10"/>
          </p:nvPr>
        </p:nvSpPr>
        <p:spPr/>
        <p:txBody>
          <a:bodyPr/>
          <a:lstStyle/>
          <a:p>
            <a:pPr>
              <a:defRPr/>
            </a:pPr>
            <a:r>
              <a:rPr lang="en-GB" smtClean="0"/>
              <a:t> </a:t>
            </a:r>
            <a:fld id="{308967AA-96BB-4F97-8BF8-F9235D0A4054}" type="slidenum">
              <a:rPr lang="en-GB" smtClean="0"/>
              <a:pPr>
                <a:defRPr/>
              </a:pPr>
              <a:t>16</a:t>
            </a:fld>
            <a:endParaRPr lang="en-GB"/>
          </a:p>
        </p:txBody>
      </p:sp>
      <p:sp>
        <p:nvSpPr>
          <p:cNvPr id="5" name="Footer Placeholder 4"/>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a:t>The nurse is performing an assessment of the abdominal region. What is the appropriate sequence for the examination</a:t>
            </a:r>
            <a:r>
              <a:rPr lang="en-US" dirty="0" smtClean="0"/>
              <a:t>?</a:t>
            </a:r>
          </a:p>
          <a:p>
            <a:pPr marL="463550" indent="-463550" eaLnBrk="1" hangingPunct="1">
              <a:buSzPct val="100000"/>
              <a:buFont typeface="Wingdings 2" pitchFamily="18" charset="2"/>
              <a:buAutoNum type="arabicPeriod"/>
              <a:defRPr/>
            </a:pPr>
            <a:r>
              <a:rPr lang="en-US" dirty="0"/>
              <a:t>Palpation, percussion, inspection, auscultation</a:t>
            </a:r>
          </a:p>
          <a:p>
            <a:pPr marL="463550" indent="-463550" eaLnBrk="1" hangingPunct="1">
              <a:buSzPct val="100000"/>
              <a:buFont typeface="Wingdings 2" pitchFamily="18" charset="2"/>
              <a:buAutoNum type="arabicPeriod"/>
              <a:defRPr/>
            </a:pPr>
            <a:r>
              <a:rPr lang="en-US" dirty="0"/>
              <a:t>Inspection, palpation, auscultation, percussion</a:t>
            </a:r>
          </a:p>
          <a:p>
            <a:pPr marL="463550" indent="-463550" eaLnBrk="1" hangingPunct="1">
              <a:buSzPct val="100000"/>
              <a:buFont typeface="Wingdings 2" pitchFamily="18" charset="2"/>
              <a:buAutoNum type="arabicPeriod"/>
              <a:defRPr/>
            </a:pPr>
            <a:r>
              <a:rPr lang="en-US" dirty="0"/>
              <a:t>Auscultation, percussion, inspection, palpation</a:t>
            </a:r>
          </a:p>
          <a:p>
            <a:pPr marL="463550" indent="-463550" eaLnBrk="1" hangingPunct="1">
              <a:buSzPct val="100000"/>
              <a:buFont typeface="Wingdings 2" pitchFamily="18" charset="2"/>
              <a:buAutoNum type="arabicPeriod"/>
              <a:defRPr/>
            </a:pPr>
            <a:r>
              <a:rPr lang="en-US" dirty="0"/>
              <a:t>Inspection, auscultation, percussion, palpation</a:t>
            </a:r>
          </a:p>
        </p:txBody>
      </p:sp>
      <p:sp>
        <p:nvSpPr>
          <p:cNvPr id="4" name="Slide Number Placeholder 3"/>
          <p:cNvSpPr>
            <a:spLocks noGrp="1"/>
          </p:cNvSpPr>
          <p:nvPr>
            <p:ph type="sldNum" sz="quarter" idx="10"/>
          </p:nvPr>
        </p:nvSpPr>
        <p:spPr/>
        <p:txBody>
          <a:bodyPr/>
          <a:lstStyle/>
          <a:p>
            <a:pPr>
              <a:defRPr/>
            </a:pPr>
            <a:r>
              <a:rPr lang="en-GB" smtClean="0"/>
              <a:t> </a:t>
            </a:r>
            <a:fld id="{308967AA-96BB-4F97-8BF8-F9235D0A4054}" type="slidenum">
              <a:rPr lang="en-GB" smtClean="0"/>
              <a:pPr>
                <a:defRPr/>
              </a:pPr>
              <a:t>17</a:t>
            </a:fld>
            <a:endParaRPr lang="en-GB"/>
          </a:p>
        </p:txBody>
      </p:sp>
      <p:sp>
        <p:nvSpPr>
          <p:cNvPr id="5" name="Footer Placeholder 4"/>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extLst>
      <p:ext uri="{BB962C8B-B14F-4D97-AF65-F5344CB8AC3E}">
        <p14:creationId xmlns:p14="http://schemas.microsoft.com/office/powerpoint/2010/main" val="22020032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5" name="Rectangle 3"/>
          <p:cNvSpPr>
            <a:spLocks noGrp="1" noChangeArrowheads="1"/>
          </p:cNvSpPr>
          <p:nvPr>
            <p:ph type="title"/>
          </p:nvPr>
        </p:nvSpPr>
        <p:spPr/>
        <p:txBody>
          <a:bodyPr/>
          <a:lstStyle/>
          <a:p>
            <a:r>
              <a:rPr lang="en-US" dirty="0" smtClean="0"/>
              <a:t>Developmental Competence</a:t>
            </a:r>
            <a:endParaRPr lang="en-US" dirty="0"/>
          </a:p>
        </p:txBody>
      </p:sp>
      <p:sp>
        <p:nvSpPr>
          <p:cNvPr id="760836" name="Rectangle 4"/>
          <p:cNvSpPr>
            <a:spLocks noGrp="1" noChangeArrowheads="1"/>
          </p:cNvSpPr>
          <p:nvPr>
            <p:ph idx="1"/>
          </p:nvPr>
        </p:nvSpPr>
        <p:spPr/>
        <p:txBody>
          <a:bodyPr/>
          <a:lstStyle/>
          <a:p>
            <a:r>
              <a:rPr lang="en-US" altLang="en-US" b="1" dirty="0" smtClean="0"/>
              <a:t>Position, preparation, and sequence will vary across the life cycle </a:t>
            </a:r>
          </a:p>
          <a:p>
            <a:pPr lvl="1"/>
            <a:r>
              <a:rPr lang="en-US" altLang="en-US" dirty="0" smtClean="0"/>
              <a:t>Infants</a:t>
            </a:r>
          </a:p>
          <a:p>
            <a:pPr lvl="1"/>
            <a:r>
              <a:rPr lang="en-US" altLang="en-US" dirty="0" smtClean="0"/>
              <a:t>Toddler</a:t>
            </a:r>
          </a:p>
          <a:p>
            <a:pPr lvl="1"/>
            <a:r>
              <a:rPr lang="en-US" altLang="en-US" dirty="0" smtClean="0"/>
              <a:t>Preschool child</a:t>
            </a:r>
          </a:p>
          <a:p>
            <a:pPr lvl="1"/>
            <a:r>
              <a:rPr lang="en-US" altLang="en-US" dirty="0" smtClean="0"/>
              <a:t>School-age child</a:t>
            </a:r>
          </a:p>
          <a:p>
            <a:pPr lvl="1"/>
            <a:r>
              <a:rPr lang="en-US" altLang="en-US" dirty="0" smtClean="0"/>
              <a:t>Adolescent</a:t>
            </a:r>
          </a:p>
          <a:p>
            <a:pPr lvl="1"/>
            <a:r>
              <a:rPr lang="en-US" altLang="en-US" dirty="0" smtClean="0"/>
              <a:t>Aging adult</a:t>
            </a:r>
          </a:p>
        </p:txBody>
      </p:sp>
      <p:sp>
        <p:nvSpPr>
          <p:cNvPr id="4" name="Slide Number Placeholder 3"/>
          <p:cNvSpPr>
            <a:spLocks noGrp="1"/>
          </p:cNvSpPr>
          <p:nvPr>
            <p:ph type="sldNum" sz="quarter" idx="10"/>
          </p:nvPr>
        </p:nvSpPr>
        <p:spPr/>
        <p:txBody>
          <a:bodyPr/>
          <a:lstStyle/>
          <a:p>
            <a:pPr>
              <a:defRPr/>
            </a:pPr>
            <a:r>
              <a:rPr lang="en-GB" smtClean="0"/>
              <a:t> </a:t>
            </a:r>
            <a:fld id="{308967AA-96BB-4F97-8BF8-F9235D0A4054}" type="slidenum">
              <a:rPr lang="en-GB" smtClean="0"/>
              <a:pPr>
                <a:defRPr/>
              </a:pPr>
              <a:t>18</a:t>
            </a:fld>
            <a:endParaRPr lang="en-GB"/>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5" name="Rectangle 3"/>
          <p:cNvSpPr>
            <a:spLocks noGrp="1" noChangeArrowheads="1"/>
          </p:cNvSpPr>
          <p:nvPr>
            <p:ph type="title"/>
          </p:nvPr>
        </p:nvSpPr>
        <p:spPr/>
        <p:txBody>
          <a:bodyPr/>
          <a:lstStyle/>
          <a:p>
            <a:r>
              <a:rPr lang="en-US" altLang="en-US" dirty="0" smtClean="0"/>
              <a:t>Examination of the Person Who </a:t>
            </a:r>
            <a:br>
              <a:rPr lang="en-US" altLang="en-US" dirty="0" smtClean="0"/>
            </a:br>
            <a:r>
              <a:rPr lang="en-US" altLang="en-US" dirty="0" smtClean="0"/>
              <a:t>Is Sick</a:t>
            </a:r>
          </a:p>
        </p:txBody>
      </p:sp>
      <p:sp>
        <p:nvSpPr>
          <p:cNvPr id="760836" name="Rectangle 4"/>
          <p:cNvSpPr>
            <a:spLocks noGrp="1" noChangeArrowheads="1"/>
          </p:cNvSpPr>
          <p:nvPr>
            <p:ph idx="1"/>
          </p:nvPr>
        </p:nvSpPr>
        <p:spPr>
          <a:xfrm>
            <a:off x="685800" y="1645920"/>
            <a:ext cx="7772400" cy="4659877"/>
          </a:xfrm>
        </p:spPr>
        <p:txBody>
          <a:bodyPr/>
          <a:lstStyle/>
          <a:p>
            <a:r>
              <a:rPr lang="en-US" altLang="en-US" dirty="0" smtClean="0"/>
              <a:t>The ill person</a:t>
            </a:r>
          </a:p>
          <a:p>
            <a:pPr lvl="1"/>
            <a:r>
              <a:rPr lang="en-US" altLang="en-US" dirty="0" smtClean="0"/>
              <a:t>For a person in distress, alter position during examination</a:t>
            </a:r>
          </a:p>
          <a:p>
            <a:pPr lvl="1"/>
            <a:r>
              <a:rPr lang="en-US" altLang="en-US" dirty="0" smtClean="0"/>
              <a:t>For example, a person with shortness of breath or ear pain may want to sit up, whereas a person with faintness or overwhelming fatigue may want to be supine</a:t>
            </a:r>
          </a:p>
          <a:p>
            <a:pPr lvl="1"/>
            <a:r>
              <a:rPr lang="en-US" altLang="en-US" dirty="0" smtClean="0"/>
              <a:t>May be necessary just to examine body areas appropriate to problem, collecting a mini database</a:t>
            </a:r>
          </a:p>
          <a:p>
            <a:pPr lvl="1"/>
            <a:r>
              <a:rPr lang="en-US" altLang="en-US" dirty="0" smtClean="0"/>
              <a:t>You may return to finish a complete assessment after initial distress has been resolved</a:t>
            </a:r>
          </a:p>
          <a:p>
            <a:endParaRPr lang="en-US" altLang="en-US" dirty="0" smtClean="0"/>
          </a:p>
        </p:txBody>
      </p:sp>
      <p:sp>
        <p:nvSpPr>
          <p:cNvPr id="4" name="Slide Number Placeholder 3"/>
          <p:cNvSpPr>
            <a:spLocks noGrp="1"/>
          </p:cNvSpPr>
          <p:nvPr>
            <p:ph type="sldNum" sz="quarter" idx="10"/>
          </p:nvPr>
        </p:nvSpPr>
        <p:spPr/>
        <p:txBody>
          <a:bodyPr/>
          <a:lstStyle/>
          <a:p>
            <a:pPr>
              <a:defRPr/>
            </a:pPr>
            <a:r>
              <a:rPr lang="en-GB" smtClean="0"/>
              <a:t> </a:t>
            </a:r>
            <a:fld id="{308967AA-96BB-4F97-8BF8-F9235D0A4054}" type="slidenum">
              <a:rPr lang="en-GB" smtClean="0"/>
              <a:pPr>
                <a:defRPr/>
              </a:pPr>
              <a:t>19</a:t>
            </a:fld>
            <a:endParaRPr lang="en-GB"/>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6" name="Rectangle 4"/>
          <p:cNvSpPr>
            <a:spLocks noGrp="1" noChangeArrowheads="1"/>
          </p:cNvSpPr>
          <p:nvPr>
            <p:ph idx="1"/>
          </p:nvPr>
        </p:nvSpPr>
        <p:spPr/>
        <p:txBody>
          <a:bodyPr/>
          <a:lstStyle/>
          <a:p>
            <a:r>
              <a:rPr lang="en-US" altLang="en-US" b="1" dirty="0" smtClean="0"/>
              <a:t>The health history described in preceding chapters provides the following: </a:t>
            </a:r>
          </a:p>
          <a:p>
            <a:pPr lvl="1"/>
            <a:r>
              <a:rPr lang="en-US" altLang="en-US" dirty="0" smtClean="0"/>
              <a:t>Subjective data for health assessment</a:t>
            </a:r>
          </a:p>
          <a:p>
            <a:pPr lvl="1"/>
            <a:r>
              <a:rPr lang="en-US" altLang="en-US" dirty="0" smtClean="0"/>
              <a:t>Objective data (the signs perceived by examiner through physical examination)</a:t>
            </a:r>
          </a:p>
          <a:p>
            <a:r>
              <a:rPr lang="en-US" altLang="en-US" b="1" dirty="0" smtClean="0"/>
              <a:t>Physical examination requires examiner to develop the following:</a:t>
            </a:r>
          </a:p>
          <a:p>
            <a:pPr lvl="1"/>
            <a:r>
              <a:rPr lang="en-US" altLang="en-US" dirty="0" smtClean="0"/>
              <a:t>Technical skills, the tools to gather data</a:t>
            </a:r>
          </a:p>
          <a:p>
            <a:pPr lvl="1"/>
            <a:r>
              <a:rPr lang="en-US" altLang="en-US" dirty="0" smtClean="0"/>
              <a:t>Then examiner will relate those data to his or her knowledge base and previous experience</a:t>
            </a:r>
          </a:p>
        </p:txBody>
      </p:sp>
      <p:sp>
        <p:nvSpPr>
          <p:cNvPr id="760835" name="Rectangle 3"/>
          <p:cNvSpPr>
            <a:spLocks noGrp="1" noChangeArrowheads="1"/>
          </p:cNvSpPr>
          <p:nvPr>
            <p:ph type="title"/>
          </p:nvPr>
        </p:nvSpPr>
        <p:spPr>
          <a:xfrm>
            <a:off x="457200" y="274638"/>
            <a:ext cx="8229600" cy="1245404"/>
          </a:xfrm>
        </p:spPr>
        <p:txBody>
          <a:bodyPr/>
          <a:lstStyle/>
          <a:p>
            <a:r>
              <a:rPr lang="en-US" dirty="0" smtClean="0"/>
              <a:t>Health History and Physical Examination</a:t>
            </a:r>
            <a:endParaRPr lang="en-US" dirty="0"/>
          </a:p>
        </p:txBody>
      </p:sp>
      <p:sp>
        <p:nvSpPr>
          <p:cNvPr id="5" name="Slide Number Placeholder 4"/>
          <p:cNvSpPr>
            <a:spLocks noGrp="1"/>
          </p:cNvSpPr>
          <p:nvPr>
            <p:ph type="sldNum" sz="quarter" idx="10"/>
          </p:nvPr>
        </p:nvSpPr>
        <p:spPr/>
        <p:txBody>
          <a:bodyPr/>
          <a:lstStyle/>
          <a:p>
            <a:pPr>
              <a:defRPr/>
            </a:pPr>
            <a:r>
              <a:rPr lang="en-GB" smtClean="0"/>
              <a:t> </a:t>
            </a:r>
            <a:fld id="{68923DA0-4AF7-4D0F-9143-D9FB2FE902AA}" type="slidenum">
              <a:rPr lang="en-GB" smtClean="0"/>
              <a:pPr>
                <a:defRPr/>
              </a:pPr>
              <a:t>2</a:t>
            </a:fld>
            <a:endParaRPr lang="en-GB"/>
          </a:p>
        </p:txBody>
      </p:sp>
      <p:sp>
        <p:nvSpPr>
          <p:cNvPr id="6" name="Footer Placeholder 5"/>
          <p:cNvSpPr>
            <a:spLocks noGrp="1"/>
          </p:cNvSpPr>
          <p:nvPr>
            <p:ph type="ftr" sz="quarter" idx="11"/>
          </p:nvPr>
        </p:nvSpPr>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6" name="Rectangle 4"/>
          <p:cNvSpPr>
            <a:spLocks noGrp="1" noChangeArrowheads="1"/>
          </p:cNvSpPr>
          <p:nvPr>
            <p:ph idx="1"/>
          </p:nvPr>
        </p:nvSpPr>
        <p:spPr/>
        <p:txBody>
          <a:bodyPr/>
          <a:lstStyle/>
          <a:p>
            <a:r>
              <a:rPr lang="en-US" altLang="en-US" dirty="0" smtClean="0"/>
              <a:t>The examiner will use the senses—sight, smell, touch, and hearing—to gather data during physical examination</a:t>
            </a:r>
          </a:p>
          <a:p>
            <a:pPr lvl="1"/>
            <a:r>
              <a:rPr lang="en-US" altLang="en-US" dirty="0" smtClean="0"/>
              <a:t>Senses will be focused to assess each person’s health state</a:t>
            </a:r>
          </a:p>
          <a:p>
            <a:pPr lvl="1"/>
            <a:r>
              <a:rPr lang="en-US" altLang="en-US" b="1" dirty="0" smtClean="0"/>
              <a:t>Skills performed one at a time, in this order:</a:t>
            </a:r>
          </a:p>
          <a:p>
            <a:pPr lvl="2"/>
            <a:r>
              <a:rPr lang="en-US" altLang="en-US" dirty="0" smtClean="0"/>
              <a:t>Inspection</a:t>
            </a:r>
          </a:p>
          <a:p>
            <a:pPr lvl="2"/>
            <a:r>
              <a:rPr lang="en-US" altLang="en-US" dirty="0" smtClean="0"/>
              <a:t>Palpation</a:t>
            </a:r>
          </a:p>
          <a:p>
            <a:pPr lvl="2"/>
            <a:r>
              <a:rPr lang="en-US" altLang="en-US" dirty="0" smtClean="0"/>
              <a:t>Percussion</a:t>
            </a:r>
          </a:p>
          <a:p>
            <a:pPr lvl="2"/>
            <a:r>
              <a:rPr lang="en-US" altLang="en-US" dirty="0" smtClean="0"/>
              <a:t>Auscultation</a:t>
            </a:r>
          </a:p>
        </p:txBody>
      </p:sp>
      <p:sp>
        <p:nvSpPr>
          <p:cNvPr id="760835" name="Rectangle 3"/>
          <p:cNvSpPr>
            <a:spLocks noGrp="1" noChangeArrowheads="1"/>
          </p:cNvSpPr>
          <p:nvPr>
            <p:ph type="title"/>
          </p:nvPr>
        </p:nvSpPr>
        <p:spPr/>
        <p:txBody>
          <a:bodyPr/>
          <a:lstStyle/>
          <a:p>
            <a:r>
              <a:rPr lang="en-US" dirty="0" smtClean="0"/>
              <a:t>Cultivating Your Senses</a:t>
            </a:r>
            <a:endParaRPr lang="en-US" dirty="0"/>
          </a:p>
        </p:txBody>
      </p:sp>
      <p:sp>
        <p:nvSpPr>
          <p:cNvPr id="5" name="Slide Number Placeholder 4"/>
          <p:cNvSpPr>
            <a:spLocks noGrp="1"/>
          </p:cNvSpPr>
          <p:nvPr>
            <p:ph type="sldNum" sz="quarter" idx="10"/>
          </p:nvPr>
        </p:nvSpPr>
        <p:spPr/>
        <p:txBody>
          <a:bodyPr/>
          <a:lstStyle/>
          <a:p>
            <a:pPr>
              <a:defRPr/>
            </a:pPr>
            <a:r>
              <a:rPr lang="en-GB" smtClean="0"/>
              <a:t> </a:t>
            </a:r>
            <a:fld id="{68923DA0-4AF7-4D0F-9143-D9FB2FE902AA}" type="slidenum">
              <a:rPr lang="en-GB" smtClean="0"/>
              <a:pPr>
                <a:defRPr/>
              </a:pPr>
              <a:t>3</a:t>
            </a:fld>
            <a:endParaRPr lang="en-GB"/>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6" name="Rectangle 4"/>
          <p:cNvSpPr>
            <a:spLocks noGrp="1" noChangeArrowheads="1"/>
          </p:cNvSpPr>
          <p:nvPr>
            <p:ph idx="1"/>
          </p:nvPr>
        </p:nvSpPr>
        <p:spPr/>
        <p:txBody>
          <a:bodyPr>
            <a:normAutofit fontScale="85000" lnSpcReduction="20000"/>
          </a:bodyPr>
          <a:lstStyle/>
          <a:p>
            <a:pPr>
              <a:lnSpc>
                <a:spcPct val="110000"/>
              </a:lnSpc>
            </a:pPr>
            <a:r>
              <a:rPr lang="en-US" altLang="en-US" dirty="0" smtClean="0"/>
              <a:t>Close, careful scrutiny, first of individual as a whole and then of each body system</a:t>
            </a:r>
          </a:p>
          <a:p>
            <a:pPr>
              <a:lnSpc>
                <a:spcPct val="110000"/>
              </a:lnSpc>
            </a:pPr>
            <a:r>
              <a:rPr lang="en-US" altLang="en-US" dirty="0" smtClean="0"/>
              <a:t>Begins when you first meet person with a general survey</a:t>
            </a:r>
          </a:p>
          <a:p>
            <a:pPr>
              <a:lnSpc>
                <a:spcPct val="110000"/>
              </a:lnSpc>
            </a:pPr>
            <a:r>
              <a:rPr lang="en-US" altLang="en-US" dirty="0" smtClean="0"/>
              <a:t>As you proceed through examination, start assessment of each body system with inspection</a:t>
            </a:r>
          </a:p>
          <a:p>
            <a:pPr>
              <a:lnSpc>
                <a:spcPct val="110000"/>
              </a:lnSpc>
            </a:pPr>
            <a:r>
              <a:rPr lang="en-US" altLang="en-US" dirty="0" smtClean="0"/>
              <a:t>Inspection always comes first</a:t>
            </a:r>
          </a:p>
          <a:p>
            <a:pPr>
              <a:lnSpc>
                <a:spcPct val="110000"/>
              </a:lnSpc>
            </a:pPr>
            <a:r>
              <a:rPr lang="en-US" altLang="en-US" dirty="0" smtClean="0"/>
              <a:t>Inspection requires </a:t>
            </a:r>
          </a:p>
          <a:p>
            <a:pPr lvl="1">
              <a:lnSpc>
                <a:spcPct val="110000"/>
              </a:lnSpc>
            </a:pPr>
            <a:r>
              <a:rPr lang="en-US" altLang="en-US" dirty="0" smtClean="0"/>
              <a:t>Good lighting</a:t>
            </a:r>
          </a:p>
          <a:p>
            <a:pPr lvl="1">
              <a:lnSpc>
                <a:spcPct val="110000"/>
              </a:lnSpc>
            </a:pPr>
            <a:r>
              <a:rPr lang="en-US" altLang="en-US" dirty="0" smtClean="0"/>
              <a:t>Adequate exposure</a:t>
            </a:r>
          </a:p>
          <a:p>
            <a:pPr lvl="1">
              <a:lnSpc>
                <a:spcPct val="110000"/>
              </a:lnSpc>
            </a:pPr>
            <a:r>
              <a:rPr lang="en-US" altLang="en-US" dirty="0" smtClean="0"/>
              <a:t>Occasional use of instruments, including otoscope, ophthalmoscope, penlight, or nasal and vaginal specula, to enlarge your view</a:t>
            </a:r>
          </a:p>
        </p:txBody>
      </p:sp>
      <p:sp>
        <p:nvSpPr>
          <p:cNvPr id="760835" name="Rectangle 3"/>
          <p:cNvSpPr>
            <a:spLocks noGrp="1" noChangeArrowheads="1"/>
          </p:cNvSpPr>
          <p:nvPr>
            <p:ph type="title"/>
          </p:nvPr>
        </p:nvSpPr>
        <p:spPr/>
        <p:txBody>
          <a:bodyPr/>
          <a:lstStyle/>
          <a:p>
            <a:r>
              <a:rPr lang="en-US" altLang="en-US" dirty="0" smtClean="0"/>
              <a:t>Inspection</a:t>
            </a:r>
          </a:p>
        </p:txBody>
      </p:sp>
      <p:sp>
        <p:nvSpPr>
          <p:cNvPr id="5" name="Slide Number Placeholder 4"/>
          <p:cNvSpPr>
            <a:spLocks noGrp="1"/>
          </p:cNvSpPr>
          <p:nvPr>
            <p:ph type="sldNum" sz="quarter" idx="10"/>
          </p:nvPr>
        </p:nvSpPr>
        <p:spPr/>
        <p:txBody>
          <a:bodyPr/>
          <a:lstStyle/>
          <a:p>
            <a:pPr>
              <a:defRPr/>
            </a:pPr>
            <a:r>
              <a:rPr lang="en-GB" smtClean="0"/>
              <a:t> </a:t>
            </a:r>
            <a:fld id="{68923DA0-4AF7-4D0F-9143-D9FB2FE902AA}" type="slidenum">
              <a:rPr lang="en-GB" smtClean="0"/>
              <a:pPr>
                <a:defRPr/>
              </a:pPr>
              <a:t>4</a:t>
            </a:fld>
            <a:endParaRPr lang="en-GB"/>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6" name="Rectangle 4"/>
          <p:cNvSpPr>
            <a:spLocks noGrp="1" noChangeArrowheads="1"/>
          </p:cNvSpPr>
          <p:nvPr>
            <p:ph idx="1"/>
          </p:nvPr>
        </p:nvSpPr>
        <p:spPr/>
        <p:txBody>
          <a:bodyPr>
            <a:noAutofit/>
          </a:bodyPr>
          <a:lstStyle/>
          <a:p>
            <a:r>
              <a:rPr lang="en-US" sz="2400" b="1" dirty="0" smtClean="0"/>
              <a:t>Palpation applies sense of touch to assess the following:</a:t>
            </a:r>
          </a:p>
          <a:p>
            <a:pPr lvl="1"/>
            <a:r>
              <a:rPr lang="en-US" sz="2000" dirty="0" smtClean="0"/>
              <a:t>Texture</a:t>
            </a:r>
          </a:p>
          <a:p>
            <a:pPr lvl="1"/>
            <a:r>
              <a:rPr lang="en-US" sz="2000" dirty="0" smtClean="0"/>
              <a:t>Temperature</a:t>
            </a:r>
          </a:p>
          <a:p>
            <a:pPr lvl="1"/>
            <a:r>
              <a:rPr lang="en-US" sz="2000" dirty="0" smtClean="0"/>
              <a:t>Moisture</a:t>
            </a:r>
          </a:p>
          <a:p>
            <a:pPr lvl="1"/>
            <a:r>
              <a:rPr lang="en-US" sz="2000" dirty="0" smtClean="0"/>
              <a:t>Organ location and size</a:t>
            </a:r>
          </a:p>
          <a:p>
            <a:pPr lvl="1"/>
            <a:r>
              <a:rPr lang="en-US" sz="2000" dirty="0" smtClean="0"/>
              <a:t>Swelling, vibration, or pulsation </a:t>
            </a:r>
          </a:p>
          <a:p>
            <a:pPr lvl="1"/>
            <a:r>
              <a:rPr lang="en-US" sz="2000" dirty="0" smtClean="0"/>
              <a:t>Rigidity or spasticity</a:t>
            </a:r>
          </a:p>
          <a:p>
            <a:pPr lvl="1"/>
            <a:r>
              <a:rPr lang="en-US" sz="2000" dirty="0" smtClean="0"/>
              <a:t>Crepitation</a:t>
            </a:r>
          </a:p>
          <a:p>
            <a:pPr lvl="1"/>
            <a:r>
              <a:rPr lang="en-US" sz="2000" dirty="0" smtClean="0"/>
              <a:t>Presence of lumps or masses</a:t>
            </a:r>
          </a:p>
          <a:p>
            <a:pPr lvl="1"/>
            <a:r>
              <a:rPr lang="en-US" sz="2000" dirty="0" smtClean="0"/>
              <a:t>Presence of tenderness or pain</a:t>
            </a:r>
            <a:endParaRPr lang="en-US" sz="2000" dirty="0"/>
          </a:p>
        </p:txBody>
      </p:sp>
      <p:sp>
        <p:nvSpPr>
          <p:cNvPr id="760835" name="Rectangle 3"/>
          <p:cNvSpPr>
            <a:spLocks noGrp="1" noChangeArrowheads="1"/>
          </p:cNvSpPr>
          <p:nvPr>
            <p:ph type="title"/>
          </p:nvPr>
        </p:nvSpPr>
        <p:spPr/>
        <p:txBody>
          <a:bodyPr/>
          <a:lstStyle/>
          <a:p>
            <a:r>
              <a:rPr lang="en-US" altLang="en-US" dirty="0" smtClean="0"/>
              <a:t>Palpation</a:t>
            </a:r>
          </a:p>
        </p:txBody>
      </p:sp>
      <p:sp>
        <p:nvSpPr>
          <p:cNvPr id="5" name="Slide Number Placeholder 4"/>
          <p:cNvSpPr>
            <a:spLocks noGrp="1"/>
          </p:cNvSpPr>
          <p:nvPr>
            <p:ph type="sldNum" sz="quarter" idx="10"/>
          </p:nvPr>
        </p:nvSpPr>
        <p:spPr/>
        <p:txBody>
          <a:bodyPr/>
          <a:lstStyle/>
          <a:p>
            <a:pPr>
              <a:defRPr/>
            </a:pPr>
            <a:r>
              <a:rPr lang="en-GB" smtClean="0"/>
              <a:t> </a:t>
            </a:r>
            <a:fld id="{68923DA0-4AF7-4D0F-9143-D9FB2FE902AA}" type="slidenum">
              <a:rPr lang="en-GB" smtClean="0"/>
              <a:pPr>
                <a:defRPr/>
              </a:pPr>
              <a:t>5</a:t>
            </a:fld>
            <a:endParaRPr lang="en-GB"/>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6" name="Rectangle 4"/>
          <p:cNvSpPr>
            <a:spLocks noGrp="1" noChangeArrowheads="1"/>
          </p:cNvSpPr>
          <p:nvPr>
            <p:ph idx="1"/>
          </p:nvPr>
        </p:nvSpPr>
        <p:spPr/>
        <p:txBody>
          <a:bodyPr>
            <a:normAutofit lnSpcReduction="10000"/>
          </a:bodyPr>
          <a:lstStyle/>
          <a:p>
            <a:r>
              <a:rPr lang="en-US" altLang="en-US" dirty="0" smtClean="0"/>
              <a:t>Different parts of hands are best suited for assessing different factors</a:t>
            </a:r>
          </a:p>
          <a:p>
            <a:pPr lvl="1"/>
            <a:r>
              <a:rPr lang="en-US" altLang="en-US" b="1" dirty="0" smtClean="0"/>
              <a:t>Fingertips: </a:t>
            </a:r>
            <a:r>
              <a:rPr lang="en-US" altLang="en-US" dirty="0" smtClean="0"/>
              <a:t>best for fine tactile discrimination of skin texture, swelling, pulsation, determining presence of lumps</a:t>
            </a:r>
          </a:p>
          <a:p>
            <a:pPr lvl="1"/>
            <a:r>
              <a:rPr lang="en-US" altLang="en-US" b="1" dirty="0" smtClean="0"/>
              <a:t>Fingers and thumb: </a:t>
            </a:r>
            <a:r>
              <a:rPr lang="en-US" altLang="en-US" dirty="0" smtClean="0"/>
              <a:t>detection of position, shape, and consistency of an organ or mass</a:t>
            </a:r>
          </a:p>
          <a:p>
            <a:pPr lvl="1"/>
            <a:r>
              <a:rPr lang="en-US" altLang="en-US" b="1" dirty="0" smtClean="0"/>
              <a:t>Dorsa of hands and fingers: </a:t>
            </a:r>
            <a:r>
              <a:rPr lang="en-US" altLang="en-US" dirty="0" smtClean="0"/>
              <a:t>best for determining temperature because skin here is thinner than on palms</a:t>
            </a:r>
          </a:p>
          <a:p>
            <a:pPr lvl="1"/>
            <a:r>
              <a:rPr lang="en-US" altLang="en-US" b="1" dirty="0" smtClean="0"/>
              <a:t>Base of fingers or ulnar surface of hand: </a:t>
            </a:r>
            <a:r>
              <a:rPr lang="en-US" altLang="en-US" dirty="0" smtClean="0"/>
              <a:t>best for vibration</a:t>
            </a:r>
          </a:p>
        </p:txBody>
      </p:sp>
      <p:sp>
        <p:nvSpPr>
          <p:cNvPr id="760835" name="Rectangle 3"/>
          <p:cNvSpPr>
            <a:spLocks noGrp="1" noChangeArrowheads="1"/>
          </p:cNvSpPr>
          <p:nvPr>
            <p:ph type="title"/>
          </p:nvPr>
        </p:nvSpPr>
        <p:spPr/>
        <p:txBody>
          <a:bodyPr/>
          <a:lstStyle/>
          <a:p>
            <a:r>
              <a:rPr lang="en-US" altLang="en-US" dirty="0" smtClean="0"/>
              <a:t>Palpation Techniques</a:t>
            </a:r>
          </a:p>
        </p:txBody>
      </p:sp>
      <p:sp>
        <p:nvSpPr>
          <p:cNvPr id="5" name="Slide Number Placeholder 4"/>
          <p:cNvSpPr>
            <a:spLocks noGrp="1"/>
          </p:cNvSpPr>
          <p:nvPr>
            <p:ph type="sldNum" sz="quarter" idx="10"/>
          </p:nvPr>
        </p:nvSpPr>
        <p:spPr/>
        <p:txBody>
          <a:bodyPr/>
          <a:lstStyle/>
          <a:p>
            <a:pPr>
              <a:defRPr/>
            </a:pPr>
            <a:r>
              <a:rPr lang="en-GB" smtClean="0"/>
              <a:t> </a:t>
            </a:r>
            <a:fld id="{68923DA0-4AF7-4D0F-9143-D9FB2FE902AA}" type="slidenum">
              <a:rPr lang="en-GB" smtClean="0"/>
              <a:pPr>
                <a:defRPr/>
              </a:pPr>
              <a:t>6</a:t>
            </a:fld>
            <a:endParaRPr lang="en-GB"/>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6" name="Rectangle 4"/>
          <p:cNvSpPr>
            <a:spLocks noGrp="1" noChangeArrowheads="1"/>
          </p:cNvSpPr>
          <p:nvPr>
            <p:ph idx="1"/>
          </p:nvPr>
        </p:nvSpPr>
        <p:spPr/>
        <p:txBody>
          <a:bodyPr>
            <a:noAutofit/>
          </a:bodyPr>
          <a:lstStyle/>
          <a:p>
            <a:r>
              <a:rPr lang="en-US" sz="2400" dirty="0" smtClean="0"/>
              <a:t>Start with light palpation to detect surface characteristics and accustom person to being touched</a:t>
            </a:r>
          </a:p>
          <a:p>
            <a:r>
              <a:rPr lang="en-US" sz="2400" dirty="0" smtClean="0"/>
              <a:t>Then perform deeper palpation when needed</a:t>
            </a:r>
          </a:p>
          <a:p>
            <a:pPr lvl="1"/>
            <a:r>
              <a:rPr lang="en-US" sz="2000" dirty="0" smtClean="0"/>
              <a:t>Intermittent pressure better than one long continuous palpation</a:t>
            </a:r>
          </a:p>
          <a:p>
            <a:r>
              <a:rPr lang="en-US" sz="2400" dirty="0" smtClean="0"/>
              <a:t>Avoid any situation in which deep palpation could cause internal injury or pain</a:t>
            </a:r>
          </a:p>
          <a:p>
            <a:r>
              <a:rPr lang="en-US" sz="2400" dirty="0" smtClean="0"/>
              <a:t>Bimanual palpation requires use of both hands to envelop or capture certain body parts or organs, such as kidneys, uterus, or adnexa, for more precise delimitation</a:t>
            </a:r>
            <a:endParaRPr lang="en-US" sz="2400" dirty="0"/>
          </a:p>
        </p:txBody>
      </p:sp>
      <p:sp>
        <p:nvSpPr>
          <p:cNvPr id="760835" name="Rectangle 3"/>
          <p:cNvSpPr>
            <a:spLocks noGrp="1" noChangeArrowheads="1"/>
          </p:cNvSpPr>
          <p:nvPr>
            <p:ph type="title"/>
          </p:nvPr>
        </p:nvSpPr>
        <p:spPr/>
        <p:txBody>
          <a:bodyPr/>
          <a:lstStyle/>
          <a:p>
            <a:r>
              <a:rPr lang="en-US" altLang="en-US" dirty="0" smtClean="0"/>
              <a:t>Palpation </a:t>
            </a:r>
            <a:r>
              <a:rPr lang="en-US" altLang="en-US" dirty="0" smtClean="0"/>
              <a:t>Sequence</a:t>
            </a:r>
            <a:endParaRPr lang="en-US" altLang="en-US" dirty="0" smtClean="0"/>
          </a:p>
        </p:txBody>
      </p:sp>
      <p:sp>
        <p:nvSpPr>
          <p:cNvPr id="5" name="Slide Number Placeholder 4"/>
          <p:cNvSpPr>
            <a:spLocks noGrp="1"/>
          </p:cNvSpPr>
          <p:nvPr>
            <p:ph type="sldNum" sz="quarter" idx="10"/>
          </p:nvPr>
        </p:nvSpPr>
        <p:spPr/>
        <p:txBody>
          <a:bodyPr/>
          <a:lstStyle/>
          <a:p>
            <a:pPr>
              <a:defRPr/>
            </a:pPr>
            <a:r>
              <a:rPr lang="en-GB" smtClean="0"/>
              <a:t> </a:t>
            </a:r>
            <a:fld id="{68923DA0-4AF7-4D0F-9143-D9FB2FE902AA}" type="slidenum">
              <a:rPr lang="en-GB" smtClean="0"/>
              <a:pPr>
                <a:defRPr/>
              </a:pPr>
              <a:t>7</a:t>
            </a:fld>
            <a:endParaRPr lang="en-GB"/>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6" name="Rectangle 4"/>
          <p:cNvSpPr>
            <a:spLocks noGrp="1" noChangeArrowheads="1"/>
          </p:cNvSpPr>
          <p:nvPr>
            <p:ph idx="1"/>
          </p:nvPr>
        </p:nvSpPr>
        <p:spPr/>
        <p:txBody>
          <a:bodyPr>
            <a:normAutofit lnSpcReduction="10000"/>
          </a:bodyPr>
          <a:lstStyle/>
          <a:p>
            <a:r>
              <a:rPr lang="en-US" altLang="en-US" dirty="0" smtClean="0"/>
              <a:t>Tapping person’s skin with short, sharp strokes to assess underlying structures</a:t>
            </a:r>
          </a:p>
          <a:p>
            <a:r>
              <a:rPr lang="en-US" altLang="en-US" dirty="0" smtClean="0"/>
              <a:t>Percussion has following uses:</a:t>
            </a:r>
          </a:p>
          <a:p>
            <a:pPr lvl="1"/>
            <a:r>
              <a:rPr lang="en-US" altLang="en-US" dirty="0" smtClean="0"/>
              <a:t>Mapping location and size of organs</a:t>
            </a:r>
          </a:p>
          <a:p>
            <a:pPr lvl="1"/>
            <a:r>
              <a:rPr lang="en-US" altLang="en-US" dirty="0" smtClean="0"/>
              <a:t>Signaling density of a structure by a characteristic note</a:t>
            </a:r>
          </a:p>
          <a:p>
            <a:pPr lvl="1"/>
            <a:r>
              <a:rPr lang="en-US" altLang="en-US" dirty="0" smtClean="0"/>
              <a:t>Detecting a superficial abnormal mass</a:t>
            </a:r>
          </a:p>
          <a:p>
            <a:pPr lvl="2"/>
            <a:r>
              <a:rPr lang="en-US" altLang="en-US" dirty="0" smtClean="0"/>
              <a:t>Percussion vibrations penetrate about 5 cm deep </a:t>
            </a:r>
          </a:p>
          <a:p>
            <a:pPr lvl="2"/>
            <a:r>
              <a:rPr lang="en-US" altLang="en-US" dirty="0" smtClean="0"/>
              <a:t>Deeper mass would give no change in percussion</a:t>
            </a:r>
          </a:p>
          <a:p>
            <a:pPr lvl="1"/>
            <a:r>
              <a:rPr lang="en-US" altLang="en-US" dirty="0" smtClean="0"/>
              <a:t>Eliciting pain if underlying structure is inflamed</a:t>
            </a:r>
          </a:p>
          <a:p>
            <a:pPr lvl="1"/>
            <a:r>
              <a:rPr lang="en-US" altLang="en-US" dirty="0" smtClean="0"/>
              <a:t>Eliciting deep tendon reflex using percussion hammer</a:t>
            </a:r>
          </a:p>
        </p:txBody>
      </p:sp>
      <p:sp>
        <p:nvSpPr>
          <p:cNvPr id="760835" name="Rectangle 3"/>
          <p:cNvSpPr>
            <a:spLocks noGrp="1" noChangeArrowheads="1"/>
          </p:cNvSpPr>
          <p:nvPr>
            <p:ph type="title"/>
          </p:nvPr>
        </p:nvSpPr>
        <p:spPr/>
        <p:txBody>
          <a:bodyPr/>
          <a:lstStyle/>
          <a:p>
            <a:r>
              <a:rPr lang="en-US" altLang="en-US" dirty="0" smtClean="0"/>
              <a:t>Percussion </a:t>
            </a:r>
          </a:p>
        </p:txBody>
      </p:sp>
      <p:sp>
        <p:nvSpPr>
          <p:cNvPr id="5" name="Slide Number Placeholder 4"/>
          <p:cNvSpPr>
            <a:spLocks noGrp="1"/>
          </p:cNvSpPr>
          <p:nvPr>
            <p:ph type="sldNum" sz="quarter" idx="10"/>
          </p:nvPr>
        </p:nvSpPr>
        <p:spPr/>
        <p:txBody>
          <a:bodyPr/>
          <a:lstStyle/>
          <a:p>
            <a:pPr>
              <a:defRPr/>
            </a:pPr>
            <a:r>
              <a:rPr lang="en-GB" smtClean="0"/>
              <a:t> </a:t>
            </a:r>
            <a:fld id="{68923DA0-4AF7-4D0F-9143-D9FB2FE902AA}" type="slidenum">
              <a:rPr lang="en-GB" smtClean="0"/>
              <a:pPr>
                <a:defRPr/>
              </a:pPr>
              <a:t>8</a:t>
            </a:fld>
            <a:endParaRPr lang="en-GB"/>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6" name="Rectangle 4"/>
          <p:cNvSpPr>
            <a:spLocks noGrp="1" noChangeArrowheads="1"/>
          </p:cNvSpPr>
          <p:nvPr>
            <p:ph idx="1"/>
          </p:nvPr>
        </p:nvSpPr>
        <p:spPr/>
        <p:txBody>
          <a:bodyPr/>
          <a:lstStyle/>
          <a:p>
            <a:r>
              <a:rPr lang="en-US" altLang="en-US" b="1" dirty="0" smtClean="0"/>
              <a:t>Two methods of percussion can be used</a:t>
            </a:r>
          </a:p>
          <a:p>
            <a:pPr lvl="1"/>
            <a:r>
              <a:rPr lang="en-US" altLang="en-US" dirty="0" smtClean="0"/>
              <a:t>Direct, sometimes called immediate, the striking hand directly contacts body wall</a:t>
            </a:r>
          </a:p>
          <a:p>
            <a:pPr lvl="1"/>
            <a:r>
              <a:rPr lang="en-US" altLang="en-US" dirty="0" smtClean="0"/>
              <a:t>Indirect, or mediate, using both hands, the striking hand contacts stationary hand fixed on person’s skin</a:t>
            </a:r>
          </a:p>
        </p:txBody>
      </p:sp>
      <p:sp>
        <p:nvSpPr>
          <p:cNvPr id="760835" name="Rectangle 3"/>
          <p:cNvSpPr>
            <a:spLocks noGrp="1" noChangeArrowheads="1"/>
          </p:cNvSpPr>
          <p:nvPr>
            <p:ph type="title"/>
          </p:nvPr>
        </p:nvSpPr>
        <p:spPr/>
        <p:txBody>
          <a:bodyPr/>
          <a:lstStyle/>
          <a:p>
            <a:r>
              <a:rPr lang="en-US" altLang="en-US" dirty="0" smtClean="0"/>
              <a:t>Percussion Methods</a:t>
            </a:r>
          </a:p>
        </p:txBody>
      </p:sp>
      <p:sp>
        <p:nvSpPr>
          <p:cNvPr id="5" name="Slide Number Placeholder 4"/>
          <p:cNvSpPr>
            <a:spLocks noGrp="1"/>
          </p:cNvSpPr>
          <p:nvPr>
            <p:ph type="sldNum" sz="quarter" idx="10"/>
          </p:nvPr>
        </p:nvSpPr>
        <p:spPr/>
        <p:txBody>
          <a:bodyPr/>
          <a:lstStyle/>
          <a:p>
            <a:pPr>
              <a:defRPr/>
            </a:pPr>
            <a:r>
              <a:rPr lang="en-GB" smtClean="0"/>
              <a:t> </a:t>
            </a:r>
            <a:fld id="{68923DA0-4AF7-4D0F-9143-D9FB2FE902AA}" type="slidenum">
              <a:rPr lang="en-GB" smtClean="0"/>
              <a:pPr>
                <a:defRPr/>
              </a:pPr>
              <a:t>9</a:t>
            </a:fld>
            <a:endParaRPr lang="en-GB"/>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480</TotalTime>
  <Words>1861</Words>
  <Application>Microsoft Office PowerPoint</Application>
  <PresentationFormat>On-screen Show (4:3)</PresentationFormat>
  <Paragraphs>209</Paragraphs>
  <Slides>19</Slides>
  <Notes>5</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Chapter 8</vt:lpstr>
      <vt:lpstr>Health History and Physical Examination</vt:lpstr>
      <vt:lpstr>Cultivating Your Senses</vt:lpstr>
      <vt:lpstr>Inspection</vt:lpstr>
      <vt:lpstr>Palpation</vt:lpstr>
      <vt:lpstr>Palpation Techniques</vt:lpstr>
      <vt:lpstr>Palpation Sequence</vt:lpstr>
      <vt:lpstr>Percussion </vt:lpstr>
      <vt:lpstr>Percussion Methods</vt:lpstr>
      <vt:lpstr>Auscultation</vt:lpstr>
      <vt:lpstr>Equipment</vt:lpstr>
      <vt:lpstr>A Safer Environment:  Hand Hygiene</vt:lpstr>
      <vt:lpstr>A Safer Environment: Gloves</vt:lpstr>
      <vt:lpstr>Question</vt:lpstr>
      <vt:lpstr>The Clinical Setting:  General Approach</vt:lpstr>
      <vt:lpstr>The Clinical Setting: Hands On</vt:lpstr>
      <vt:lpstr>Question</vt:lpstr>
      <vt:lpstr>Developmental Competence</vt:lpstr>
      <vt:lpstr>Examination of the Person Who  Is Sick</vt:lpstr>
    </vt:vector>
  </TitlesOfParts>
  <Company>Elsevier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localadmin</dc:creator>
  <cp:lastModifiedBy>HBays</cp:lastModifiedBy>
  <cp:revision>132</cp:revision>
  <dcterms:created xsi:type="dcterms:W3CDTF">2014-11-03T22:52:55Z</dcterms:created>
  <dcterms:modified xsi:type="dcterms:W3CDTF">2015-02-03T18:02:33Z</dcterms:modified>
</cp:coreProperties>
</file>