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5" r:id="rId1"/>
  </p:sldMasterIdLst>
  <p:notesMasterIdLst>
    <p:notesMasterId r:id="rId63"/>
  </p:notesMasterIdLst>
  <p:handoutMasterIdLst>
    <p:handoutMasterId r:id="rId64"/>
  </p:handoutMasterIdLst>
  <p:sldIdLst>
    <p:sldId id="450" r:id="rId2"/>
    <p:sldId id="506" r:id="rId3"/>
    <p:sldId id="453" r:id="rId4"/>
    <p:sldId id="452" r:id="rId5"/>
    <p:sldId id="454" r:id="rId6"/>
    <p:sldId id="455" r:id="rId7"/>
    <p:sldId id="520" r:id="rId8"/>
    <p:sldId id="521" r:id="rId9"/>
    <p:sldId id="522" r:id="rId10"/>
    <p:sldId id="523" r:id="rId11"/>
    <p:sldId id="456" r:id="rId12"/>
    <p:sldId id="514" r:id="rId13"/>
    <p:sldId id="518" r:id="rId14"/>
    <p:sldId id="458" r:id="rId15"/>
    <p:sldId id="459" r:id="rId16"/>
    <p:sldId id="516" r:id="rId17"/>
    <p:sldId id="515" r:id="rId18"/>
    <p:sldId id="460" r:id="rId19"/>
    <p:sldId id="462" r:id="rId20"/>
    <p:sldId id="463" r:id="rId21"/>
    <p:sldId id="464" r:id="rId22"/>
    <p:sldId id="465" r:id="rId23"/>
    <p:sldId id="527" r:id="rId24"/>
    <p:sldId id="524" r:id="rId25"/>
    <p:sldId id="525" r:id="rId26"/>
    <p:sldId id="526" r:id="rId27"/>
    <p:sldId id="466" r:id="rId28"/>
    <p:sldId id="467" r:id="rId29"/>
    <p:sldId id="468" r:id="rId30"/>
    <p:sldId id="469" r:id="rId31"/>
    <p:sldId id="471" r:id="rId32"/>
    <p:sldId id="470" r:id="rId33"/>
    <p:sldId id="473" r:id="rId34"/>
    <p:sldId id="472" r:id="rId35"/>
    <p:sldId id="475" r:id="rId36"/>
    <p:sldId id="474" r:id="rId37"/>
    <p:sldId id="528" r:id="rId38"/>
    <p:sldId id="508" r:id="rId39"/>
    <p:sldId id="477" r:id="rId40"/>
    <p:sldId id="478" r:id="rId41"/>
    <p:sldId id="479" r:id="rId42"/>
    <p:sldId id="480" r:id="rId43"/>
    <p:sldId id="482" r:id="rId44"/>
    <p:sldId id="483" r:id="rId45"/>
    <p:sldId id="484" r:id="rId46"/>
    <p:sldId id="509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510" r:id="rId58"/>
    <p:sldId id="496" r:id="rId59"/>
    <p:sldId id="497" r:id="rId60"/>
    <p:sldId id="498" r:id="rId61"/>
    <p:sldId id="49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50" autoAdjust="0"/>
  </p:normalViewPr>
  <p:slideViewPr>
    <p:cSldViewPr snapToGrid="0">
      <p:cViewPr>
        <p:scale>
          <a:sx n="80" d="100"/>
          <a:sy n="80" d="100"/>
        </p:scale>
        <p:origin x="-864" y="-432"/>
      </p:cViewPr>
      <p:guideLst>
        <p:guide orient="horz" pos="2160"/>
        <p:guide orient="horz" pos="670"/>
        <p:guide orient="horz" pos="1121"/>
        <p:guide orient="horz" pos="1505"/>
        <p:guide pos="2880"/>
        <p:guide pos="501"/>
      </p:guideLst>
    </p:cSldViewPr>
  </p:slideViewPr>
  <p:outlineViewPr>
    <p:cViewPr>
      <p:scale>
        <a:sx n="33" d="100"/>
        <a:sy n="33" d="100"/>
      </p:scale>
      <p:origin x="0" y="230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7C1012-CC8C-4E1C-BF5A-5B9B20C1A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7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236DE4-0FC4-435B-8293-45D9DF044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611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5177E37-A8DA-4C25-BB6E-E7B84A692F0E}" type="slidenum">
              <a:rPr lang="en-US" altLang="en-US" sz="1200" smtClean="0">
                <a:latin typeface="Arial" pitchFamily="34" charset="0"/>
              </a:rPr>
              <a:pPr eaLnBrk="1" hangingPunct="1"/>
              <a:t>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50637FA-E52C-4591-A3BE-97078F0835EE}" type="slidenum">
              <a:rPr lang="en-US" altLang="en-US" sz="1200" smtClean="0">
                <a:latin typeface="Arial" pitchFamily="34" charset="0"/>
              </a:rPr>
              <a:pPr eaLnBrk="1" hangingPunct="1"/>
              <a:t>30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FD3217B-03F5-4F80-B69B-1C4AFB3E4898}" type="slidenum">
              <a:rPr lang="en-US" altLang="en-US" sz="1200" smtClean="0">
                <a:latin typeface="Arial" pitchFamily="34" charset="0"/>
              </a:rPr>
              <a:pPr eaLnBrk="1" hangingPunct="1"/>
              <a:t>31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2050768-A6DD-4CCB-A47E-14D388DF5EFC}" type="slidenum">
              <a:rPr lang="en-US" altLang="en-US" sz="1200" smtClean="0">
                <a:latin typeface="Arial" pitchFamily="34" charset="0"/>
              </a:rPr>
              <a:pPr eaLnBrk="1" hangingPunct="1"/>
              <a:t>32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D93DB4B-4562-4E80-9686-BD21129CDA84}" type="slidenum">
              <a:rPr lang="en-US" altLang="en-US" sz="1200" smtClean="0">
                <a:latin typeface="Arial" pitchFamily="34" charset="0"/>
              </a:rPr>
              <a:pPr eaLnBrk="1" hangingPunct="1"/>
              <a:t>33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FD27F6A-378E-43E8-874F-6DEDF076F283}" type="slidenum">
              <a:rPr lang="en-US" altLang="en-US" sz="1200" smtClean="0">
                <a:latin typeface="Arial" pitchFamily="34" charset="0"/>
              </a:rPr>
              <a:pPr eaLnBrk="1" hangingPunct="1"/>
              <a:t>34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B3AEC5-4F8C-410E-AD15-AFD5983A4F46}" type="slidenum">
              <a:rPr lang="en-US" altLang="en-US" sz="1200" smtClean="0">
                <a:latin typeface="Arial" pitchFamily="34" charset="0"/>
              </a:rPr>
              <a:pPr eaLnBrk="1" hangingPunct="1"/>
              <a:t>35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8D2261A-E593-49BB-AE02-D4BEE9F7193B}" type="slidenum">
              <a:rPr lang="en-US" altLang="en-US" sz="1200" smtClean="0">
                <a:latin typeface="Arial" pitchFamily="34" charset="0"/>
              </a:rPr>
              <a:pPr eaLnBrk="1" hangingPunct="1"/>
              <a:t>36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The correct answer is 2. Although there are other ways to describe these lesions, the fact that they follow the dermatome profile is a key feature because they associate these lesions with the possibility of herpes zoster, or shingles. </a:t>
            </a:r>
            <a:r>
              <a:rPr lang="en-US" altLang="en-US" smtClean="0"/>
              <a:t>Herpes zoster is extremely painful and highly contagious, which make early detection very important for the care of the patient and those around him or her.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36DE4-0FC4-435B-8293-45D9DF04414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141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EAB9B48-85C6-4483-860B-75F5D512238F}" type="slidenum">
              <a:rPr lang="en-US" altLang="en-US" sz="1200" smtClean="0">
                <a:latin typeface="Arial" pitchFamily="34" charset="0"/>
              </a:rPr>
              <a:pPr eaLnBrk="1" hangingPunct="1"/>
              <a:t>39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0682C6B-8DEB-4400-BE48-AEC17EEE4350}" type="slidenum">
              <a:rPr lang="en-US" altLang="en-US" sz="1200" smtClean="0">
                <a:latin typeface="Arial" pitchFamily="34" charset="0"/>
              </a:rPr>
              <a:pPr eaLnBrk="1" hangingPunct="1"/>
              <a:t>40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BE7C860-F40B-4578-B33A-43C0FD9FF1C4}" type="slidenum">
              <a:rPr lang="en-US" altLang="en-US" sz="1200" smtClean="0">
                <a:latin typeface="Arial" pitchFamily="34" charset="0"/>
              </a:rPr>
              <a:pPr eaLnBrk="1" hangingPunct="1"/>
              <a:t>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76DF2D-C7AB-4EF3-91D6-787F37D88EDA}" type="slidenum">
              <a:rPr lang="en-US" altLang="en-US" sz="1200" smtClean="0">
                <a:latin typeface="Arial" pitchFamily="34" charset="0"/>
              </a:rPr>
              <a:pPr eaLnBrk="1" hangingPunct="1"/>
              <a:t>41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59D9F3F-F501-480D-A706-66E0734E7624}" type="slidenum">
              <a:rPr lang="en-US" altLang="en-US" sz="1200" smtClean="0">
                <a:latin typeface="Arial" pitchFamily="34" charset="0"/>
              </a:rPr>
              <a:pPr eaLnBrk="1" hangingPunct="1"/>
              <a:t>42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92A87FF-AD3A-4DD5-9DD4-D9435EAF3FDE}" type="slidenum">
              <a:rPr lang="en-US" altLang="en-US" sz="1200" smtClean="0">
                <a:latin typeface="Arial" pitchFamily="34" charset="0"/>
              </a:rPr>
              <a:pPr eaLnBrk="1" hangingPunct="1"/>
              <a:t>43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AC8B370-A414-41CA-ACAD-A63297D32704}" type="slidenum">
              <a:rPr lang="en-US" altLang="en-US" sz="1200" smtClean="0">
                <a:latin typeface="Arial" pitchFamily="34" charset="0"/>
              </a:rPr>
              <a:pPr eaLnBrk="1" hangingPunct="1"/>
              <a:t>44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45885D-BD81-438F-A70E-473780A0B948}" type="slidenum">
              <a:rPr lang="en-US" altLang="en-US" sz="1200" smtClean="0">
                <a:latin typeface="Arial" pitchFamily="34" charset="0"/>
              </a:rPr>
              <a:pPr eaLnBrk="1" hangingPunct="1"/>
              <a:t>45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D839D0B-9607-4721-BA7A-4350D3AE6D6D}" type="slidenum">
              <a:rPr lang="en-US" altLang="en-US" sz="1200" smtClean="0">
                <a:latin typeface="Arial" pitchFamily="34" charset="0"/>
              </a:rPr>
              <a:pPr eaLnBrk="1" hangingPunct="1"/>
              <a:t>47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20259B0-6391-4BEC-8293-98783B91758A}" type="slidenum">
              <a:rPr lang="en-US" altLang="en-US" sz="1200" smtClean="0">
                <a:latin typeface="Arial" pitchFamily="34" charset="0"/>
              </a:rPr>
              <a:pPr eaLnBrk="1" hangingPunct="1"/>
              <a:t>48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32047BF-9817-4027-83A8-293FB2DA0528}" type="slidenum">
              <a:rPr lang="en-US" altLang="en-US" sz="1200" smtClean="0">
                <a:latin typeface="Arial" pitchFamily="34" charset="0"/>
              </a:rPr>
              <a:pPr eaLnBrk="1" hangingPunct="1"/>
              <a:t>49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A7BB639-EA7D-4035-ABC4-6AC1344506AF}" type="slidenum">
              <a:rPr lang="en-US" altLang="en-US" sz="1200" smtClean="0">
                <a:latin typeface="Arial" pitchFamily="34" charset="0"/>
              </a:rPr>
              <a:pPr eaLnBrk="1" hangingPunct="1"/>
              <a:t>50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9FF280D-752C-452F-87FA-35C4E9D9CDE9}" type="slidenum">
              <a:rPr lang="en-US" altLang="en-US" sz="1200" smtClean="0">
                <a:latin typeface="Arial" pitchFamily="34" charset="0"/>
              </a:rPr>
              <a:pPr eaLnBrk="1" hangingPunct="1"/>
              <a:t>51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258DD45-6F08-42AF-A4BA-16DB3DD83EF5}" type="slidenum">
              <a:rPr lang="en-US" altLang="en-US" sz="1200" smtClean="0">
                <a:latin typeface="Arial" pitchFamily="34" charset="0"/>
              </a:rPr>
              <a:pPr eaLnBrk="1" hangingPunct="1"/>
              <a:t>11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latin typeface="Arial" pitchFamily="34" charset="0"/>
              </a:rPr>
              <a:t>Edition Change: I</a:t>
            </a:r>
            <a:r>
              <a:rPr lang="en-US" altLang="en-US" smtClean="0">
                <a:latin typeface="Times New Roman" pitchFamily="18" charset="0"/>
              </a:rPr>
              <a:t>ncidence of melanoma in Whites is noted to be 20 times higher than in Blacks and 4 times higher than in Hispanics. </a:t>
            </a:r>
            <a:endParaRPr lang="en-US" altLang="en-US" smtClean="0">
              <a:latin typeface="Symbol" pitchFamily="18" charset="2"/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</a:rPr>
              <a:t>Edition Change: Skin conditions that are noted to be specific to Black patients are as follows: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Keloids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Pigmentary disorders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Pseudofolliculitis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Melasma</a:t>
            </a:r>
          </a:p>
          <a:p>
            <a:pPr lvl="3" eaLnBrk="1" hangingPunct="1">
              <a:buFontTx/>
              <a:buChar char="•"/>
            </a:pPr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  <a:p>
            <a:pPr lvl="3" eaLnBrk="1" hangingPunct="1">
              <a:buFontTx/>
              <a:buChar char="•"/>
            </a:pPr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4E3F0C6-114F-4E42-BD20-8190B1AA9094}" type="slidenum">
              <a:rPr lang="en-US" altLang="en-US" sz="1200" smtClean="0">
                <a:latin typeface="Arial" pitchFamily="34" charset="0"/>
              </a:rPr>
              <a:pPr eaLnBrk="1" hangingPunct="1"/>
              <a:t>52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3031043-2F3C-4AEF-B920-AF7432AFDA16}" type="slidenum">
              <a:rPr lang="en-US" altLang="en-US" sz="1200" smtClean="0">
                <a:latin typeface="Arial" pitchFamily="34" charset="0"/>
              </a:rPr>
              <a:pPr eaLnBrk="1" hangingPunct="1"/>
              <a:t>53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986B721-91F1-4BD3-990A-3A7AC315F3F1}" type="slidenum">
              <a:rPr lang="en-US" altLang="en-US" sz="1200" smtClean="0">
                <a:latin typeface="Arial" pitchFamily="34" charset="0"/>
              </a:rPr>
              <a:pPr eaLnBrk="1" hangingPunct="1"/>
              <a:t>54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2E20D6D-831D-476D-B39E-2847BCEB117E}" type="slidenum">
              <a:rPr lang="en-US" altLang="en-US" sz="1200" smtClean="0">
                <a:latin typeface="Arial" pitchFamily="34" charset="0"/>
              </a:rPr>
              <a:pPr eaLnBrk="1" hangingPunct="1"/>
              <a:t>55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1367929-BFA5-4759-9971-9E1807C899DD}" type="slidenum">
              <a:rPr lang="en-US" altLang="en-US" sz="1200" smtClean="0">
                <a:latin typeface="Arial" pitchFamily="34" charset="0"/>
              </a:rPr>
              <a:pPr eaLnBrk="1" hangingPunct="1"/>
              <a:t>56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BD1AA17-0314-4044-B31B-9055CC72FAF0}" type="slidenum">
              <a:rPr lang="en-US" altLang="en-US" sz="1200" smtClean="0">
                <a:latin typeface="Arial" pitchFamily="34" charset="0"/>
              </a:rPr>
              <a:pPr eaLnBrk="1" hangingPunct="1"/>
              <a:t>58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D7F63E3-91F5-4BA5-B2F5-2112E0EF9D89}" type="slidenum">
              <a:rPr lang="en-US" altLang="en-US" sz="1200" smtClean="0">
                <a:latin typeface="Arial" pitchFamily="34" charset="0"/>
              </a:rPr>
              <a:pPr eaLnBrk="1" hangingPunct="1"/>
              <a:t>59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5FCD23B-D389-4E6D-AA68-35043DCAE1CD}" type="slidenum">
              <a:rPr lang="en-US" altLang="en-US" sz="1200" smtClean="0">
                <a:latin typeface="Arial" pitchFamily="34" charset="0"/>
              </a:rPr>
              <a:pPr eaLnBrk="1" hangingPunct="1"/>
              <a:t>60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291E83A-5621-45CB-9C5A-8A9E9C50E6CA}" type="slidenum">
              <a:rPr lang="en-US" altLang="en-US" sz="1200" smtClean="0">
                <a:latin typeface="Arial" pitchFamily="34" charset="0"/>
              </a:rPr>
              <a:pPr eaLnBrk="1" hangingPunct="1"/>
              <a:t>12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latin typeface="Arial" pitchFamily="34" charset="0"/>
              </a:rPr>
              <a:t> Edition change: I</a:t>
            </a:r>
            <a:r>
              <a:rPr lang="en-US" altLang="en-US" smtClean="0">
                <a:latin typeface="Times New Roman" pitchFamily="18" charset="0"/>
              </a:rPr>
              <a:t>ncidence of melanoma in Whites is noted to be 20 times higher than in Blacks and 4 times higher than in Hispanics. </a:t>
            </a:r>
            <a:endParaRPr lang="en-US" altLang="en-US" smtClean="0">
              <a:latin typeface="Symbol" pitchFamily="18" charset="2"/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</a:rPr>
              <a:t> Edition change: Skin conditions that are noted to be specific to Black patients are as follows: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Keloids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Pigmentary disorders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Pseudofolliculitis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Melasma</a:t>
            </a:r>
          </a:p>
          <a:p>
            <a:pPr lvl="3" eaLnBrk="1" hangingPunct="1">
              <a:buFontTx/>
              <a:buChar char="•"/>
            </a:pPr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  <a:p>
            <a:pPr lvl="3" eaLnBrk="1" hangingPunct="1">
              <a:buFontTx/>
              <a:buChar char="•"/>
            </a:pPr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5983ED-8D51-4FD9-964E-0835BC6ECF1D}" type="slidenum">
              <a:rPr lang="en-US" altLang="en-US" sz="1200" smtClean="0">
                <a:latin typeface="Arial" pitchFamily="34" charset="0"/>
              </a:rPr>
              <a:pPr eaLnBrk="1" hangingPunct="1"/>
              <a:t>13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latin typeface="Arial" pitchFamily="34" charset="0"/>
              </a:rPr>
              <a:t> Edition change: I</a:t>
            </a:r>
            <a:r>
              <a:rPr lang="en-US" altLang="en-US" smtClean="0">
                <a:latin typeface="Times New Roman" pitchFamily="18" charset="0"/>
              </a:rPr>
              <a:t>ncidence of melanoma in Whites is noted to be 20 times higher than in Blacks and 4 times higher than in Hispanics. </a:t>
            </a:r>
            <a:endParaRPr lang="en-US" altLang="en-US" smtClean="0">
              <a:latin typeface="Symbol" pitchFamily="18" charset="2"/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</a:rPr>
              <a:t> Edition change: Skin conditions that are noted to be specific to Black patients are as follows: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Keloids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Pigmentary disorders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Pseudofolliculitis</a:t>
            </a:r>
          </a:p>
          <a:p>
            <a:pPr lvl="3"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ea typeface="ＭＳ Ｐゴシック" pitchFamily="34" charset="-128"/>
              </a:rPr>
              <a:t> Melasma</a:t>
            </a:r>
          </a:p>
          <a:p>
            <a:pPr lvl="3" eaLnBrk="1" hangingPunct="1">
              <a:buFontTx/>
              <a:buChar char="•"/>
            </a:pPr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  <a:p>
            <a:pPr lvl="3" eaLnBrk="1" hangingPunct="1">
              <a:buFontTx/>
              <a:buChar char="•"/>
            </a:pPr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F2A6687-D728-4533-9A7F-A6BAAB37436E}" type="slidenum">
              <a:rPr lang="en-US" altLang="en-US" sz="1200" smtClean="0">
                <a:latin typeface="Arial" pitchFamily="34" charset="0"/>
              </a:rPr>
              <a:pPr eaLnBrk="1" hangingPunct="1"/>
              <a:t>14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Variables that influence skin color include emotional states, temperature, cigarette smoking, prolonged elevation/dependent position of extremities, and prolonged inactivity.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correct answer is 4. Jaundice is a common hallmark of cirrhosis, which is one complication of liver failure.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Answers 1, 2, and 3 have no common connection to liver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36DE4-0FC4-435B-8293-45D9DF0441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91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134E606-7414-4E13-AF05-D7B6B8119C44}" type="slidenum">
              <a:rPr lang="en-US" altLang="en-US" sz="1200" smtClean="0">
                <a:latin typeface="Arial" pitchFamily="34" charset="0"/>
              </a:rPr>
              <a:pPr eaLnBrk="1" hangingPunct="1"/>
              <a:t>28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701E18C-641F-45BA-A991-C57C97537B1E}" type="slidenum">
              <a:rPr lang="en-US" altLang="en-US" sz="1200" smtClean="0">
                <a:latin typeface="Arial" pitchFamily="34" charset="0"/>
              </a:rPr>
              <a:pPr eaLnBrk="1" hangingPunct="1"/>
              <a:t>29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6692DD62-8E87-4042-B50B-41333A48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272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73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E6760647-6E6A-422A-B449-55721D5EDA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640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93" y="1620177"/>
            <a:ext cx="7772400" cy="570136"/>
          </a:xfrm>
        </p:spPr>
        <p:txBody>
          <a:bodyPr anchor="ctr"/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3476"/>
            <a:ext cx="4032504" cy="40315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8673"/>
            <a:ext cx="4032504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6DFA5C54-62F3-4612-8EB0-E09A4BD631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433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FC79E917-BB1D-45AE-804F-821191A4CC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84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1E999C46-C829-444F-85D6-23297B62F4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72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71F705D9-A53F-4BDC-ACE1-D2CF904441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07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A902277F-5B2B-40FF-912B-F483627EEF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25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3BA8BF6C-6326-4DA3-841E-C4CEB108D1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1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B23C1D8B-8267-4708-BF6F-71A3B3F58C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8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5920"/>
            <a:ext cx="7772400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E6981629-29DF-48E3-8289-0F2B571190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264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 </a:t>
            </a:r>
            <a:fld id="{C3BDE8FE-340F-4464-BB47-3732C86CA6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36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altLang="en-US"/>
              <a:t> </a:t>
            </a:r>
            <a:fld id="{C69F6D5B-9FBC-454C-A18C-CCC28B9432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990600" y="6461125"/>
            <a:ext cx="71628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Copyright © 2016 by Elsevier, Inc. All rights reserved.  </a:t>
            </a:r>
          </a:p>
          <a:p>
            <a:pPr algn="ctr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Copyright © 2012, 2008, 2004, 2000, 1996, 1993 by Saunders, an affiliate of Elsevier Inc. 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pitchFamily="-11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itchFamily="18" charset="2"/>
        <a:buChar char=""/>
        <a:defRPr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Arial" pitchFamily="-111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6275" y="1604963"/>
            <a:ext cx="7772400" cy="1470025"/>
          </a:xfrm>
        </p:spPr>
        <p:txBody>
          <a:bodyPr/>
          <a:lstStyle/>
          <a:p>
            <a:r>
              <a:rPr lang="en-US" altLang="en-US" sz="4000" dirty="0" smtClean="0"/>
              <a:t>Chapter 12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92475"/>
            <a:ext cx="6400800" cy="1752600"/>
          </a:xfrm>
        </p:spPr>
        <p:txBody>
          <a:bodyPr/>
          <a:lstStyle/>
          <a:p>
            <a:endParaRPr lang="en-US" altLang="en-US" sz="3600" dirty="0" smtClean="0"/>
          </a:p>
          <a:p>
            <a:r>
              <a:rPr lang="en-US" altLang="en-US" sz="3600" dirty="0" smtClean="0"/>
              <a:t>Skin, Hair, and Nails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Culture and Genetics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400" smtClean="0"/>
              <a:t>Genetic attributes of dark-skinned individuals afford protection against skin cancer due to melanin</a:t>
            </a:r>
          </a:p>
          <a:p>
            <a:r>
              <a:rPr lang="en-US" altLang="en-US" sz="2400" smtClean="0"/>
              <a:t>Increased likelihood of skin cancer in Whites than in Black and Hispanic populations</a:t>
            </a:r>
          </a:p>
          <a:p>
            <a:r>
              <a:rPr lang="en-US" altLang="en-US" sz="2400" smtClean="0"/>
              <a:t>Most important environmental risk factor for skin cancer is exposure to ultraviolet (UV) radiation both from sun and tanning sources</a:t>
            </a:r>
          </a:p>
          <a:p>
            <a:r>
              <a:rPr lang="en-US" altLang="en-US" sz="2400" smtClean="0"/>
              <a:t>Increased risk for melanoma related to increased number of sunburns during one’s lifetime</a:t>
            </a:r>
          </a:p>
          <a:p>
            <a:r>
              <a:rPr lang="en-US" altLang="en-US" sz="2400" smtClean="0"/>
              <a:t>Certain skin presentations associated with different ethnic groups</a:t>
            </a:r>
          </a:p>
        </p:txBody>
      </p:sp>
      <p:sp>
        <p:nvSpPr>
          <p:cNvPr id="1126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33F5BEB4-1532-4FA2-935A-AD5A7E4179F7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Subjective Data Health History Questions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z="2000" smtClean="0"/>
              <a:t>Past history of skin disease, allergies, hives, psoriasis, or eczema?</a:t>
            </a:r>
          </a:p>
          <a:p>
            <a:r>
              <a:rPr lang="en-US" altLang="en-US" sz="2000" smtClean="0"/>
              <a:t>Change in pigmentation or color, size, shape, tenderness?</a:t>
            </a:r>
          </a:p>
          <a:p>
            <a:r>
              <a:rPr lang="en-US" altLang="en-US" sz="2000" smtClean="0"/>
              <a:t>Excessive dryness or moisture?</a:t>
            </a:r>
          </a:p>
          <a:p>
            <a:r>
              <a:rPr lang="en-US" altLang="en-US" sz="2000" smtClean="0"/>
              <a:t>Pruritus or skin itching?</a:t>
            </a:r>
          </a:p>
          <a:p>
            <a:r>
              <a:rPr lang="en-US" altLang="en-US" sz="2000" smtClean="0"/>
              <a:t>Excessive bruising?</a:t>
            </a:r>
          </a:p>
          <a:p>
            <a:r>
              <a:rPr lang="en-US" altLang="en-US" sz="2000" smtClean="0"/>
              <a:t>Rash or lesions?</a:t>
            </a:r>
          </a:p>
          <a:p>
            <a:r>
              <a:rPr lang="en-US" altLang="en-US" sz="2000" smtClean="0"/>
              <a:t>Medications: prescription and over-the-counter?</a:t>
            </a:r>
          </a:p>
          <a:p>
            <a:r>
              <a:rPr lang="en-US" altLang="en-US" sz="2000" smtClean="0"/>
              <a:t>Hair loss?</a:t>
            </a:r>
          </a:p>
          <a:p>
            <a:r>
              <a:rPr lang="en-US" altLang="en-US" sz="2000" smtClean="0"/>
              <a:t>Change in nails’ shape, color, or brittleness?</a:t>
            </a:r>
          </a:p>
          <a:p>
            <a:r>
              <a:rPr lang="en-US" altLang="en-US" sz="2000" smtClean="0"/>
              <a:t>Environmental or occupational hazards?</a:t>
            </a:r>
          </a:p>
          <a:p>
            <a:r>
              <a:rPr lang="en-US" altLang="en-US" sz="2000" smtClean="0"/>
              <a:t>Self-care behaviors?</a:t>
            </a:r>
            <a:endParaRPr lang="en-US" altLang="en-US" sz="1700" smtClean="0"/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CD023419-D79F-41D4-932A-F0FCAAEBFA45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11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Health History Questions for Infants and Children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Does child have any birthmarks?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Any change in skin color as a newborn?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Does child have any rash or sores?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Does child have diaper rash?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Does child have any burns or bruises?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Has child been exposed to contagious or communicable disease?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Does child have habits such as nail biting or twisting hair?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What steps are taken to protect child from sun exposure?</a:t>
            </a:r>
          </a:p>
        </p:txBody>
      </p:sp>
      <p:sp>
        <p:nvSpPr>
          <p:cNvPr id="1331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1228CA7A-D515-4E08-9313-633849B226D2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12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Health History Questions 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912100" cy="4454525"/>
          </a:xfrm>
        </p:spPr>
        <p:txBody>
          <a:bodyPr/>
          <a:lstStyle/>
          <a:p>
            <a:r>
              <a:rPr lang="en-US" altLang="en-US" b="1" smtClean="0"/>
              <a:t>Adolescents</a:t>
            </a:r>
          </a:p>
          <a:p>
            <a:pPr lvl="1"/>
            <a:r>
              <a:rPr lang="en-US" altLang="en-US" smtClean="0"/>
              <a:t>Skin problems such as pimples, blackheads?</a:t>
            </a:r>
          </a:p>
          <a:p>
            <a:r>
              <a:rPr lang="en-US" altLang="en-US" b="1" smtClean="0"/>
              <a:t>Aging adults</a:t>
            </a:r>
          </a:p>
          <a:p>
            <a:pPr lvl="1"/>
            <a:r>
              <a:rPr lang="en-US" altLang="en-US" smtClean="0"/>
              <a:t>What changes have you noticed in your skin in past few years? </a:t>
            </a:r>
          </a:p>
          <a:p>
            <a:pPr lvl="1"/>
            <a:r>
              <a:rPr lang="en-US" altLang="en-US" smtClean="0"/>
              <a:t>Any delay in wound healing?</a:t>
            </a:r>
          </a:p>
          <a:p>
            <a:pPr lvl="1"/>
            <a:r>
              <a:rPr lang="en-US" altLang="en-US" smtClean="0"/>
              <a:t>Any change in feet: toenails, bunions, wearing shoes?</a:t>
            </a:r>
          </a:p>
          <a:p>
            <a:pPr lvl="1"/>
            <a:r>
              <a:rPr lang="en-US" altLang="en-US" smtClean="0"/>
              <a:t>Falling: bruises, trauma?</a:t>
            </a:r>
          </a:p>
          <a:p>
            <a:pPr lvl="1"/>
            <a:r>
              <a:rPr lang="en-US" altLang="en-US" smtClean="0"/>
              <a:t>History of diabetes or peripheral vascular disease?</a:t>
            </a:r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75564484-8C31-4297-A22D-36642E827E63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13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Objective Data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635500"/>
          </a:xfrm>
        </p:spPr>
        <p:txBody>
          <a:bodyPr/>
          <a:lstStyle/>
          <a:p>
            <a:r>
              <a:rPr lang="en-US" altLang="en-US" b="1" smtClean="0"/>
              <a:t>Preparation</a:t>
            </a:r>
          </a:p>
          <a:p>
            <a:pPr lvl="1"/>
            <a:r>
              <a:rPr lang="en-US" altLang="en-US" smtClean="0"/>
              <a:t>Consciously attend to skin characteristics; the danger is one of omission</a:t>
            </a:r>
          </a:p>
          <a:p>
            <a:r>
              <a:rPr lang="en-US" altLang="en-US" b="1" smtClean="0"/>
              <a:t>Equipment needed</a:t>
            </a:r>
          </a:p>
          <a:p>
            <a:pPr lvl="1"/>
            <a:r>
              <a:rPr lang="en-US" altLang="en-US" smtClean="0"/>
              <a:t>Strong direct lighting, gloves, penlight, and small centimeter ruler</a:t>
            </a:r>
          </a:p>
          <a:p>
            <a:pPr lvl="1"/>
            <a:r>
              <a:rPr lang="en-US" altLang="en-US" smtClean="0"/>
              <a:t>For special procedures</a:t>
            </a:r>
          </a:p>
          <a:p>
            <a:pPr lvl="2"/>
            <a:r>
              <a:rPr lang="en-US" altLang="en-US" smtClean="0"/>
              <a:t>Wood’s light</a:t>
            </a:r>
          </a:p>
          <a:p>
            <a:pPr lvl="2"/>
            <a:r>
              <a:rPr lang="en-US" altLang="en-US" smtClean="0"/>
              <a:t>Magnifying glass</a:t>
            </a:r>
          </a:p>
          <a:p>
            <a:pPr lvl="2"/>
            <a:r>
              <a:rPr lang="en-US" altLang="en-US" smtClean="0"/>
              <a:t>Materials for laboratory tests: potassium hydroxide (KOH) and glass slide</a:t>
            </a:r>
          </a:p>
        </p:txBody>
      </p:sp>
      <p:sp>
        <p:nvSpPr>
          <p:cNvPr id="1536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AC2E3F95-75A3-45E5-BB87-A80808C5564C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14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Complete Physical Examination</a:t>
            </a:r>
          </a:p>
        </p:txBody>
      </p:sp>
      <p:sp>
        <p:nvSpPr>
          <p:cNvPr id="723976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Skin assessment integrated throughout examination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Scrutinize the outer skin surface first before you concentrate on underlying structures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Separate intertriginous areas (areas with skinfolds) such as under large breasts, obese abdomen, and groin, and inspect them thoroughly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These areas are dark, warm, and moist and provide perfect conditions for irritation or infection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Always inspect feet, toenails, and between toes</a:t>
            </a:r>
          </a:p>
        </p:txBody>
      </p:sp>
      <p:sp>
        <p:nvSpPr>
          <p:cNvPr id="1638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EFBE9B27-C963-4909-91C6-6B05062AB594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15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Regional Examination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Individuals may seek health care for skin problems and assessment focused on skin alone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Assess skin as one entity; getting overall impression helps reveal distribution patterns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Inspect lesions carefully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With a rash, check all areas of body as you cannot rely on the history that rash is in only one location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Skills used are inspection and palpation because some skin changes have accompanying signs that can be felt</a:t>
            </a:r>
          </a:p>
          <a:p>
            <a:pPr lvl="2">
              <a:lnSpc>
                <a:spcPct val="90000"/>
              </a:lnSpc>
            </a:pPr>
            <a:endParaRPr lang="en-US" altLang="en-US" sz="1800" smtClean="0"/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BA9E49CD-4B83-44AD-A5E6-1421702BF3FD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16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Inspection and Palpation: Skin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 smtClean="0"/>
              <a:t>Color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General pigmentation, freckles, moles, birthmarks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Widespread color change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Note color change over entire body skin, such as pallor (pale), erythema (red), cyanosis (blue), or jaundice (yellow)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Note if color change transient or due to pathology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 smtClean="0"/>
              <a:t>Temperature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Use backs of hands to palpate person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Skin should be warm, and temperature equal bilaterally; warmth suggests normal circulatory status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Hands and feet may be slightly cooler in a cool environment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Hypothermia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Hyperthermia</a:t>
            </a:r>
          </a:p>
          <a:p>
            <a:pPr lvl="3">
              <a:lnSpc>
                <a:spcPct val="80000"/>
              </a:lnSpc>
            </a:pPr>
            <a:endParaRPr lang="en-US" altLang="en-US" sz="1600" dirty="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85F70F8C-E459-41B4-ADD3-211BE6FB6BBA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17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633846" y="338138"/>
            <a:ext cx="7876309" cy="1219200"/>
          </a:xfrm>
        </p:spPr>
        <p:txBody>
          <a:bodyPr/>
          <a:lstStyle/>
          <a:p>
            <a:r>
              <a:rPr lang="en-US" altLang="en-US" dirty="0" smtClean="0"/>
              <a:t>Inspection and Palpation: Skin (Cont.)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Moisture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Diaphoresis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Dehydration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Texture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Thickness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Edema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Mobility and turgor</a:t>
            </a:r>
          </a:p>
          <a:p>
            <a:pPr>
              <a:lnSpc>
                <a:spcPct val="80000"/>
              </a:lnSpc>
            </a:pPr>
            <a:r>
              <a:rPr lang="en-US" altLang="en-US" sz="2400" smtClean="0"/>
              <a:t>Vascularity or bruising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Multiple bruises at different stages of healing and excessive bruises above knees or elbows should raise concern about physical abuse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Needle marks or tracks from intravenous injection of street drugs may be visible on antecubital fossae, forearms, or on any available vein</a:t>
            </a:r>
          </a:p>
          <a:p>
            <a:pPr lvl="1">
              <a:lnSpc>
                <a:spcPct val="80000"/>
              </a:lnSpc>
            </a:pPr>
            <a:endParaRPr lang="en-US" altLang="en-US" sz="2000" smtClean="0"/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189A9D8F-20BB-4985-B645-926B4E130B7D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18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Lesions: if any are present, note the following:</a:t>
            </a:r>
          </a:p>
          <a:p>
            <a:pPr lvl="1"/>
            <a:r>
              <a:rPr lang="en-US" altLang="en-US" smtClean="0"/>
              <a:t>Color</a:t>
            </a:r>
          </a:p>
          <a:p>
            <a:pPr lvl="1"/>
            <a:r>
              <a:rPr lang="en-US" altLang="en-US" smtClean="0"/>
              <a:t>Elevation</a:t>
            </a:r>
          </a:p>
          <a:p>
            <a:pPr lvl="1"/>
            <a:r>
              <a:rPr lang="en-US" altLang="en-US" smtClean="0"/>
              <a:t>Pattern or shape</a:t>
            </a:r>
          </a:p>
          <a:p>
            <a:pPr lvl="1"/>
            <a:r>
              <a:rPr lang="en-US" altLang="en-US" smtClean="0"/>
              <a:t>Size</a:t>
            </a:r>
          </a:p>
          <a:p>
            <a:pPr lvl="1"/>
            <a:r>
              <a:rPr lang="en-US" altLang="en-US" smtClean="0"/>
              <a:t>Location and distribution on body</a:t>
            </a:r>
          </a:p>
          <a:p>
            <a:pPr lvl="1"/>
            <a:r>
              <a:rPr lang="en-US" altLang="en-US" smtClean="0"/>
              <a:t>Any exudate: note color and odor</a:t>
            </a:r>
          </a:p>
          <a:p>
            <a:pPr lvl="1"/>
            <a:r>
              <a:rPr lang="en-US" altLang="en-US" smtClean="0"/>
              <a:t>Use a Wood’s light (ultraviolet light filtered through special glass) to detect fluorescing lesions</a:t>
            </a:r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B2B36F8A-F149-4C6C-A52F-C9998085543D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19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title"/>
          </p:nvPr>
        </p:nvSpPr>
        <p:spPr>
          <a:xfrm>
            <a:off x="633846" y="338138"/>
            <a:ext cx="7876309" cy="1219200"/>
          </a:xfrm>
        </p:spPr>
        <p:txBody>
          <a:bodyPr/>
          <a:lstStyle/>
          <a:p>
            <a:r>
              <a:rPr lang="en-US" altLang="en-US" dirty="0" smtClean="0"/>
              <a:t>Inspection and Palpation: Skin (Cont.)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Structure: Skin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/>
              <a:t>Think of skin as body’s largest organ system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Covers 20 square feet of surface area in adults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Skin is the sentry that guards body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Skin has two layers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Epidermis: outer highly differentiated layer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Basal cell layer forms new skin cells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Outer horny cell layer of dead keratinized cells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Dermis: inner supportive layer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Connective tissue or collagen</a:t>
            </a:r>
          </a:p>
          <a:p>
            <a:pPr lvl="2">
              <a:lnSpc>
                <a:spcPct val="90000"/>
              </a:lnSpc>
            </a:pPr>
            <a:r>
              <a:rPr lang="en-US" altLang="en-US" sz="1800" smtClean="0"/>
              <a:t>Elastic tissue</a:t>
            </a:r>
          </a:p>
          <a:p>
            <a:pPr>
              <a:lnSpc>
                <a:spcPct val="90000"/>
              </a:lnSpc>
            </a:pPr>
            <a:r>
              <a:rPr lang="en-US" altLang="en-US" sz="2400" smtClean="0"/>
              <a:t>Beneath these layers is a subcutaneous layer of adipose tissue</a:t>
            </a:r>
          </a:p>
          <a:p>
            <a:pPr lvl="2">
              <a:lnSpc>
                <a:spcPct val="90000"/>
              </a:lnSpc>
            </a:pPr>
            <a:endParaRPr lang="en-US" altLang="en-US" sz="1800" smtClean="0"/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F2031720-DC62-4500-8174-B2EF6024D4D5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Inspection and Palpation: Hair</a:t>
            </a:r>
          </a:p>
        </p:txBody>
      </p:sp>
      <p:sp>
        <p:nvSpPr>
          <p:cNvPr id="728072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ea typeface="+mn-ea"/>
              </a:rPr>
              <a:t>Color 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Due to melanin production</a:t>
            </a:r>
          </a:p>
          <a:p>
            <a:pPr>
              <a:defRPr/>
            </a:pPr>
            <a:r>
              <a:rPr lang="en-US" sz="2400" b="1" dirty="0" smtClean="0">
                <a:ea typeface="+mn-ea"/>
              </a:rPr>
              <a:t>Texture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Characteristics range from fine to thick to curly to straight and may be affected by use of hair care products</a:t>
            </a:r>
          </a:p>
          <a:p>
            <a:pPr>
              <a:defRPr/>
            </a:pPr>
            <a:r>
              <a:rPr lang="en-US" sz="2400" b="1" dirty="0" smtClean="0">
                <a:ea typeface="+mn-ea"/>
              </a:rPr>
              <a:t>Distribution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Tanner staging identifies gender patterns of hair distribution</a:t>
            </a:r>
          </a:p>
          <a:p>
            <a:pPr>
              <a:defRPr/>
            </a:pPr>
            <a:r>
              <a:rPr lang="en-US" sz="2400" b="1" dirty="0" smtClean="0">
                <a:ea typeface="+mn-ea"/>
              </a:rPr>
              <a:t>Lesions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Identification by looking at scalp and dividing hair into sections</a:t>
            </a:r>
          </a:p>
        </p:txBody>
      </p:sp>
      <p:sp>
        <p:nvSpPr>
          <p:cNvPr id="2150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9E8E6F54-DDE4-49D8-ACB2-E39B49C2E112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20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Inspection and Palpation: Nails </a:t>
            </a:r>
          </a:p>
        </p:txBody>
      </p:sp>
      <p:sp>
        <p:nvSpPr>
          <p:cNvPr id="729096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b="1" dirty="0" smtClean="0">
                <a:ea typeface="+mn-ea"/>
              </a:rPr>
              <a:t>Shape and contour</a:t>
            </a:r>
          </a:p>
          <a:p>
            <a:pPr lvl="1">
              <a:defRPr/>
            </a:pPr>
            <a:r>
              <a:rPr lang="en-US" altLang="en-US" sz="2000" dirty="0" smtClean="0">
                <a:ea typeface="+mn-ea"/>
              </a:rPr>
              <a:t>Profile sign: view index finger at its profile and note angle of nail base; it should be about 160 degrees</a:t>
            </a:r>
          </a:p>
          <a:p>
            <a:pPr>
              <a:defRPr/>
            </a:pPr>
            <a:r>
              <a:rPr lang="en-US" altLang="en-US" sz="2400" b="1" dirty="0" smtClean="0">
                <a:ea typeface="+mn-ea"/>
              </a:rPr>
              <a:t>Consistency</a:t>
            </a:r>
          </a:p>
          <a:p>
            <a:pPr>
              <a:defRPr/>
            </a:pPr>
            <a:r>
              <a:rPr lang="en-US" altLang="en-US" sz="2400" b="1" dirty="0" smtClean="0">
                <a:ea typeface="+mn-ea"/>
              </a:rPr>
              <a:t>Color</a:t>
            </a:r>
          </a:p>
          <a:p>
            <a:pPr>
              <a:defRPr/>
            </a:pPr>
            <a:r>
              <a:rPr lang="en-US" altLang="en-US" sz="2400" b="1" dirty="0" smtClean="0">
                <a:ea typeface="+mn-ea"/>
              </a:rPr>
              <a:t>Capillary refill</a:t>
            </a:r>
          </a:p>
          <a:p>
            <a:pPr lvl="1">
              <a:defRPr/>
            </a:pPr>
            <a:r>
              <a:rPr lang="en-US" altLang="en-US" sz="2000" dirty="0" smtClean="0">
                <a:ea typeface="+mn-ea"/>
              </a:rPr>
              <a:t>Depress nail edge to blanch and then release, noting return of color; indicates status of peripheral circulation</a:t>
            </a:r>
          </a:p>
          <a:p>
            <a:pPr lvl="1">
              <a:defRPr/>
            </a:pPr>
            <a:r>
              <a:rPr lang="en-US" altLang="en-US" sz="2000" dirty="0" smtClean="0">
                <a:ea typeface="+mn-ea"/>
              </a:rPr>
              <a:t>Color return is normally instant</a:t>
            </a:r>
          </a:p>
          <a:p>
            <a:pPr lvl="1">
              <a:defRPr/>
            </a:pPr>
            <a:r>
              <a:rPr lang="en-US" altLang="en-US" sz="2000" dirty="0" smtClean="0">
                <a:ea typeface="+mn-ea"/>
              </a:rPr>
              <a:t>Sluggish color return takes longer than 1 or 2 seconds</a:t>
            </a: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08E69EB2-9E57-41BC-A657-AA0971F549D0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21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ABCDE Skin Assessment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Promoting health and self-care</a:t>
            </a:r>
          </a:p>
          <a:p>
            <a:pPr lvl="1"/>
            <a:r>
              <a:rPr lang="en-US" altLang="en-US" smtClean="0"/>
              <a:t>Teach skin self-examination using </a:t>
            </a:r>
            <a:r>
              <a:rPr lang="en-US" altLang="en-US" b="1" smtClean="0"/>
              <a:t>ABCDE</a:t>
            </a:r>
            <a:r>
              <a:rPr lang="en-US" altLang="en-US" smtClean="0"/>
              <a:t> rule to detect suspicious lesions</a:t>
            </a:r>
          </a:p>
          <a:p>
            <a:pPr lvl="2"/>
            <a:r>
              <a:rPr lang="en-US" altLang="en-US" b="1" smtClean="0"/>
              <a:t>A: </a:t>
            </a:r>
            <a:r>
              <a:rPr lang="en-US" altLang="en-US" smtClean="0"/>
              <a:t>asymmetry</a:t>
            </a:r>
          </a:p>
          <a:p>
            <a:pPr lvl="2"/>
            <a:r>
              <a:rPr lang="en-US" altLang="en-US" b="1" smtClean="0"/>
              <a:t>B: </a:t>
            </a:r>
            <a:r>
              <a:rPr lang="en-US" altLang="en-US" smtClean="0"/>
              <a:t>border</a:t>
            </a:r>
          </a:p>
          <a:p>
            <a:pPr lvl="2"/>
            <a:r>
              <a:rPr lang="en-US" altLang="en-US" b="1" smtClean="0"/>
              <a:t>C: </a:t>
            </a:r>
            <a:r>
              <a:rPr lang="en-US" altLang="en-US" smtClean="0"/>
              <a:t>color</a:t>
            </a:r>
          </a:p>
          <a:p>
            <a:pPr lvl="2"/>
            <a:r>
              <a:rPr lang="en-US" altLang="en-US" b="1" smtClean="0"/>
              <a:t>D: </a:t>
            </a:r>
            <a:r>
              <a:rPr lang="en-US" altLang="en-US" smtClean="0"/>
              <a:t>diameter</a:t>
            </a:r>
          </a:p>
          <a:p>
            <a:pPr lvl="2"/>
            <a:r>
              <a:rPr lang="en-US" altLang="en-US" b="1" smtClean="0"/>
              <a:t>E: </a:t>
            </a:r>
            <a:r>
              <a:rPr lang="en-US" altLang="en-US" smtClean="0"/>
              <a:t>elevation and enlargement</a:t>
            </a:r>
          </a:p>
        </p:txBody>
      </p:sp>
      <p:sp>
        <p:nvSpPr>
          <p:cNvPr id="2355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77F11114-5D08-49A9-AB9F-D47F761D7C98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22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nurse is assessing a patient who has been admitted for liver failure. What finding would the nurse expect</a:t>
            </a:r>
            <a:r>
              <a:rPr lang="en-US" dirty="0" smtClean="0"/>
              <a:t>?</a:t>
            </a:r>
          </a:p>
          <a:p>
            <a:pPr marL="463550" indent="-463550" eaLnBrk="1" hangingPunct="1">
              <a:buSzTx/>
              <a:buFont typeface="+mj-lt"/>
              <a:buAutoNum type="arabicPeriod"/>
              <a:tabLst>
                <a:tab pos="463550" algn="l"/>
              </a:tabLst>
              <a:defRPr/>
            </a:pPr>
            <a:r>
              <a:rPr lang="en-US" dirty="0"/>
              <a:t>Cyanosis</a:t>
            </a:r>
          </a:p>
          <a:p>
            <a:pPr marL="463550" indent="-463550" eaLnBrk="1" hangingPunct="1">
              <a:buSzTx/>
              <a:buFont typeface="+mj-lt"/>
              <a:buAutoNum type="arabicPeriod"/>
              <a:tabLst>
                <a:tab pos="463550" algn="l"/>
              </a:tabLst>
              <a:defRPr/>
            </a:pPr>
            <a:r>
              <a:rPr lang="en-US" dirty="0"/>
              <a:t>Flushing</a:t>
            </a:r>
          </a:p>
          <a:p>
            <a:pPr marL="463550" indent="-463550" eaLnBrk="1" hangingPunct="1">
              <a:buSzTx/>
              <a:buFont typeface="+mj-lt"/>
              <a:buAutoNum type="arabicPeriod"/>
              <a:tabLst>
                <a:tab pos="463550" algn="l"/>
              </a:tabLst>
              <a:defRPr/>
            </a:pPr>
            <a:r>
              <a:rPr lang="en-US" dirty="0" err="1"/>
              <a:t>Rubor</a:t>
            </a:r>
            <a:endParaRPr lang="en-US" dirty="0"/>
          </a:p>
          <a:p>
            <a:pPr marL="463550" indent="-463550" eaLnBrk="1" hangingPunct="1">
              <a:buSzTx/>
              <a:buFont typeface="+mj-lt"/>
              <a:buAutoNum type="arabicPeriod"/>
              <a:tabLst>
                <a:tab pos="463550" algn="l"/>
              </a:tabLst>
              <a:defRPr/>
            </a:pPr>
            <a:r>
              <a:rPr lang="en-US" dirty="0"/>
              <a:t>Jaundice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 </a:t>
            </a:r>
            <a:fld id="{E6981629-29DF-48E3-8289-0F2B57119041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869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98450"/>
            <a:ext cx="7772400" cy="1219200"/>
          </a:xfrm>
        </p:spPr>
        <p:txBody>
          <a:bodyPr/>
          <a:lstStyle/>
          <a:p>
            <a:r>
              <a:rPr lang="en-US" altLang="en-US" smtClean="0"/>
              <a:t>Infant Skin Presentations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Skin color general pigmentation</a:t>
            </a:r>
          </a:p>
          <a:p>
            <a:pPr lvl="1"/>
            <a:r>
              <a:rPr lang="en-US" altLang="en-US" smtClean="0"/>
              <a:t>Mongolian spot</a:t>
            </a:r>
          </a:p>
          <a:p>
            <a:pPr lvl="1"/>
            <a:r>
              <a:rPr lang="en-US" altLang="en-US" smtClean="0"/>
              <a:t>Café-au-lait spot</a:t>
            </a:r>
          </a:p>
          <a:p>
            <a:r>
              <a:rPr lang="en-US" altLang="en-US" smtClean="0"/>
              <a:t>Skin color change</a:t>
            </a:r>
          </a:p>
          <a:p>
            <a:pPr lvl="1"/>
            <a:r>
              <a:rPr lang="en-US" altLang="en-US" smtClean="0"/>
              <a:t>Beefy red flush</a:t>
            </a:r>
          </a:p>
          <a:p>
            <a:pPr lvl="1"/>
            <a:r>
              <a:rPr lang="en-US" altLang="en-US" smtClean="0"/>
              <a:t>Harlequin color change</a:t>
            </a:r>
          </a:p>
          <a:p>
            <a:pPr lvl="1"/>
            <a:r>
              <a:rPr lang="en-US" altLang="en-US" smtClean="0"/>
              <a:t>Erythema toxicum</a:t>
            </a:r>
          </a:p>
          <a:p>
            <a:endParaRPr lang="en-US" altLang="en-US" smtClean="0"/>
          </a:p>
        </p:txBody>
      </p:sp>
      <p:sp>
        <p:nvSpPr>
          <p:cNvPr id="2458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Temporary cyanotic conditions</a:t>
            </a:r>
          </a:p>
          <a:p>
            <a:pPr lvl="1"/>
            <a:r>
              <a:rPr lang="en-US" altLang="en-US" dirty="0" err="1" smtClean="0"/>
              <a:t>Acrocyanosis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Cutis </a:t>
            </a:r>
            <a:r>
              <a:rPr lang="en-US" altLang="en-US" dirty="0" err="1" smtClean="0"/>
              <a:t>marmorata</a:t>
            </a:r>
            <a:endParaRPr lang="en-US" altLang="en-US" dirty="0" smtClean="0"/>
          </a:p>
          <a:p>
            <a:r>
              <a:rPr lang="en-US" altLang="en-US" dirty="0" smtClean="0"/>
              <a:t>Physiologic jaundice</a:t>
            </a:r>
          </a:p>
          <a:p>
            <a:r>
              <a:rPr lang="en-US" altLang="en-US" dirty="0" err="1" smtClean="0"/>
              <a:t>Carotenemia</a:t>
            </a:r>
            <a:endParaRPr lang="en-US" altLang="en-US" dirty="0" smtClean="0"/>
          </a:p>
          <a:p>
            <a:r>
              <a:rPr lang="en-US" altLang="en-US" dirty="0" smtClean="0"/>
              <a:t>Vascularity or bruising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2C3476E9-CF16-4AEC-85C7-FE0512234392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24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98450"/>
            <a:ext cx="7772400" cy="1219200"/>
          </a:xfrm>
        </p:spPr>
        <p:txBody>
          <a:bodyPr/>
          <a:lstStyle/>
          <a:p>
            <a:r>
              <a:rPr lang="en-US" altLang="en-US" smtClean="0"/>
              <a:t>Skin Presentations: Life Cycle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b="1" smtClean="0"/>
              <a:t>Adolescent</a:t>
            </a:r>
          </a:p>
          <a:p>
            <a:pPr lvl="1"/>
            <a:r>
              <a:rPr lang="en-US" altLang="en-US" smtClean="0"/>
              <a:t>Acne</a:t>
            </a:r>
          </a:p>
          <a:p>
            <a:pPr lvl="1"/>
            <a:r>
              <a:rPr lang="en-US" altLang="en-US" smtClean="0"/>
              <a:t>Open and closed comedones</a:t>
            </a:r>
          </a:p>
          <a:p>
            <a:r>
              <a:rPr lang="en-US" altLang="en-US" b="1" smtClean="0"/>
              <a:t>Pregnancy</a:t>
            </a:r>
          </a:p>
          <a:p>
            <a:pPr lvl="1"/>
            <a:r>
              <a:rPr lang="en-US" altLang="en-US" smtClean="0"/>
              <a:t>Striae</a:t>
            </a:r>
          </a:p>
          <a:p>
            <a:pPr lvl="1"/>
            <a:r>
              <a:rPr lang="en-US" altLang="en-US" smtClean="0"/>
              <a:t>Linea nigra</a:t>
            </a:r>
          </a:p>
          <a:p>
            <a:pPr lvl="1"/>
            <a:r>
              <a:rPr lang="en-US" altLang="en-US" smtClean="0"/>
              <a:t>Chloasma</a:t>
            </a:r>
          </a:p>
          <a:p>
            <a:pPr lvl="1"/>
            <a:r>
              <a:rPr lang="en-US" altLang="en-US" smtClean="0"/>
              <a:t>Vascular spiders</a:t>
            </a:r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389438" y="1641475"/>
            <a:ext cx="4068762" cy="4454525"/>
          </a:xfrm>
        </p:spPr>
        <p:txBody>
          <a:bodyPr/>
          <a:lstStyle/>
          <a:p>
            <a:r>
              <a:rPr lang="en-US" altLang="en-US" b="1" smtClean="0"/>
              <a:t>Aging </a:t>
            </a:r>
          </a:p>
          <a:p>
            <a:pPr lvl="1"/>
            <a:r>
              <a:rPr lang="en-US" altLang="en-US" smtClean="0"/>
              <a:t>Senile lentigines</a:t>
            </a:r>
          </a:p>
          <a:p>
            <a:pPr lvl="1"/>
            <a:r>
              <a:rPr lang="en-US" altLang="en-US" smtClean="0"/>
              <a:t>Keratoses</a:t>
            </a:r>
          </a:p>
          <a:p>
            <a:pPr lvl="1"/>
            <a:r>
              <a:rPr lang="en-US" altLang="en-US" smtClean="0"/>
              <a:t>Xerosis</a:t>
            </a:r>
          </a:p>
          <a:p>
            <a:pPr lvl="1"/>
            <a:r>
              <a:rPr lang="en-US" altLang="en-US" smtClean="0"/>
              <a:t>Skin tags or acrohordons</a:t>
            </a:r>
          </a:p>
          <a:p>
            <a:pPr lvl="1"/>
            <a:r>
              <a:rPr lang="en-US" altLang="en-US" smtClean="0"/>
              <a:t>Thin parchment </a:t>
            </a:r>
          </a:p>
          <a:p>
            <a:pPr lvl="1"/>
            <a:r>
              <a:rPr lang="en-US" altLang="en-US" smtClean="0"/>
              <a:t>Decreased hair growth</a:t>
            </a:r>
          </a:p>
          <a:p>
            <a:pPr lvl="1"/>
            <a:r>
              <a:rPr lang="en-US" altLang="en-US" smtClean="0"/>
              <a:t>Decreased nail growth and brittle nails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0F089EF8-24E3-473C-AC4C-D2F09264A587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25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dirty="0" smtClean="0"/>
              <a:t>Summary Checklist: Skin, Hair, </a:t>
            </a:r>
            <a:br>
              <a:rPr lang="en-US" altLang="en-US" dirty="0" smtClean="0"/>
            </a:br>
            <a:r>
              <a:rPr lang="en-US" altLang="en-US" dirty="0" smtClean="0"/>
              <a:t>and Nails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smtClean="0"/>
              <a:t>Inspection of the skin, hair, and nails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Color and pigmentation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Texture and distribution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Shape, contour, and consistency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Palpation of the skin, hair, and nails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Temperature and texture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Edema, mobility, and turgor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Note presence of lesions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Shape, configuration, and distribution </a:t>
            </a:r>
          </a:p>
          <a:p>
            <a:pPr>
              <a:lnSpc>
                <a:spcPct val="90000"/>
              </a:lnSpc>
            </a:pPr>
            <a:r>
              <a:rPr lang="en-US" altLang="en-US" sz="2400" b="1" smtClean="0"/>
              <a:t>Teach self-examination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smtClean="0"/>
              <a:t>Health promotion</a:t>
            </a:r>
          </a:p>
          <a:p>
            <a:pPr lvl="1"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E435342C-A853-4F13-930C-4E1DA1FA4FAE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26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Shapes and Configurations </a:t>
            </a:r>
            <a:br>
              <a:rPr lang="en-US" altLang="en-US" smtClean="0"/>
            </a:br>
            <a:r>
              <a:rPr lang="en-US" altLang="en-US" smtClean="0"/>
              <a:t>of Lesions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683125"/>
          </a:xfrm>
        </p:spPr>
        <p:txBody>
          <a:bodyPr/>
          <a:lstStyle/>
          <a:p>
            <a:r>
              <a:rPr lang="en-US" altLang="en-US" dirty="0" smtClean="0"/>
              <a:t>Annular or circular</a:t>
            </a:r>
          </a:p>
          <a:p>
            <a:r>
              <a:rPr lang="en-US" altLang="en-US" dirty="0" smtClean="0"/>
              <a:t>Confluent</a:t>
            </a:r>
          </a:p>
          <a:p>
            <a:r>
              <a:rPr lang="en-US" altLang="en-US" dirty="0" smtClean="0"/>
              <a:t>Discrete</a:t>
            </a:r>
          </a:p>
          <a:p>
            <a:r>
              <a:rPr lang="en-US" altLang="en-US" dirty="0" smtClean="0"/>
              <a:t>Grouped</a:t>
            </a:r>
          </a:p>
          <a:p>
            <a:r>
              <a:rPr lang="en-US" altLang="en-US" dirty="0" smtClean="0"/>
              <a:t>Gyrate</a:t>
            </a:r>
          </a:p>
          <a:p>
            <a:r>
              <a:rPr lang="en-US" altLang="en-US" dirty="0" smtClean="0"/>
              <a:t>Target or iris</a:t>
            </a:r>
          </a:p>
          <a:p>
            <a:r>
              <a:rPr lang="en-US" altLang="en-US" dirty="0" smtClean="0"/>
              <a:t>Linear</a:t>
            </a:r>
          </a:p>
          <a:p>
            <a:r>
              <a:rPr lang="en-US" altLang="en-US" dirty="0" smtClean="0"/>
              <a:t>Polycyclic</a:t>
            </a:r>
          </a:p>
          <a:p>
            <a:r>
              <a:rPr lang="en-US" altLang="en-US" dirty="0" err="1" smtClean="0"/>
              <a:t>Zosteriform</a:t>
            </a:r>
            <a:endParaRPr lang="en-US" altLang="en-US" dirty="0" smtClean="0"/>
          </a:p>
        </p:txBody>
      </p:sp>
      <p:sp>
        <p:nvSpPr>
          <p:cNvPr id="2765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9377B6A3-2A27-4653-82A4-1FB564D23561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27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Annular or Circular</a:t>
            </a:r>
          </a:p>
        </p:txBody>
      </p:sp>
      <p:pic>
        <p:nvPicPr>
          <p:cNvPr id="28675" name="Picture 6" descr="012t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"/>
          <a:stretch/>
        </p:blipFill>
        <p:spPr bwMode="auto">
          <a:xfrm>
            <a:off x="2481263" y="1651001"/>
            <a:ext cx="3963987" cy="467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E33DAFB1-A862-4787-9539-F862FCAB2E12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28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Confluent</a:t>
            </a:r>
          </a:p>
        </p:txBody>
      </p:sp>
      <p:pic>
        <p:nvPicPr>
          <p:cNvPr id="29699" name="Picture 6" descr="012t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"/>
          <a:stretch/>
        </p:blipFill>
        <p:spPr bwMode="auto">
          <a:xfrm>
            <a:off x="2184400" y="1617664"/>
            <a:ext cx="4851400" cy="47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C38D1B0F-5AE8-48C1-A4DF-1D03E6BCEE98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29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of Skin</a:t>
            </a:r>
          </a:p>
        </p:txBody>
      </p:sp>
      <p:pic>
        <p:nvPicPr>
          <p:cNvPr id="4099" name="Picture 6" descr="012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/>
        </p:blipFill>
        <p:spPr bwMode="auto">
          <a:xfrm>
            <a:off x="1949450" y="1377951"/>
            <a:ext cx="5245100" cy="46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73AF3E81-4C44-4ED9-8426-81336452118B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Discrete</a:t>
            </a:r>
          </a:p>
        </p:txBody>
      </p:sp>
      <p:pic>
        <p:nvPicPr>
          <p:cNvPr id="30723" name="Picture 6" descr="012t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"/>
          <a:stretch/>
        </p:blipFill>
        <p:spPr bwMode="auto">
          <a:xfrm>
            <a:off x="2146300" y="1527425"/>
            <a:ext cx="4851400" cy="47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AD105B8C-DCDD-47CB-B0F9-5E5767351443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30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Gyrate</a:t>
            </a:r>
          </a:p>
        </p:txBody>
      </p:sp>
      <p:pic>
        <p:nvPicPr>
          <p:cNvPr id="31747" name="Picture 6" descr="012t00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"/>
          <a:stretch/>
        </p:blipFill>
        <p:spPr bwMode="auto">
          <a:xfrm>
            <a:off x="2578100" y="1735138"/>
            <a:ext cx="3695700" cy="436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E24B9321-BB60-4818-A8F1-A652399DB202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31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Grouped</a:t>
            </a:r>
          </a:p>
        </p:txBody>
      </p:sp>
      <p:pic>
        <p:nvPicPr>
          <p:cNvPr id="32771" name="Picture 6" descr="012t0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"/>
          <a:stretch/>
        </p:blipFill>
        <p:spPr bwMode="auto">
          <a:xfrm>
            <a:off x="2076450" y="1614489"/>
            <a:ext cx="4559300" cy="45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F2BB336A-A683-4453-A5B5-3399A47CC7ED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32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</a:t>
            </a:r>
          </a:p>
        </p:txBody>
      </p:sp>
      <p:pic>
        <p:nvPicPr>
          <p:cNvPr id="33795" name="Picture 6" descr="012t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/>
        </p:blipFill>
        <p:spPr bwMode="auto">
          <a:xfrm>
            <a:off x="2146300" y="1782763"/>
            <a:ext cx="4635500" cy="451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3FC3D210-E5FD-4D1B-B6F6-62443612CE69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33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Target</a:t>
            </a:r>
          </a:p>
        </p:txBody>
      </p:sp>
      <p:pic>
        <p:nvPicPr>
          <p:cNvPr id="34819" name="Picture 6" descr="012t0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"/>
          <a:stretch/>
        </p:blipFill>
        <p:spPr bwMode="auto">
          <a:xfrm>
            <a:off x="2330450" y="1808163"/>
            <a:ext cx="4237038" cy="428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529740B1-3B82-46F1-B176-4619789A197A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34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Zosteriform</a:t>
            </a:r>
          </a:p>
        </p:txBody>
      </p:sp>
      <p:pic>
        <p:nvPicPr>
          <p:cNvPr id="35843" name="Picture 6" descr="012t0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"/>
          <a:stretch/>
        </p:blipFill>
        <p:spPr bwMode="auto">
          <a:xfrm>
            <a:off x="2159000" y="1766888"/>
            <a:ext cx="4532313" cy="44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7A8C8FD1-7ED7-42D9-A827-27061BDCF535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35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Polycyclic</a:t>
            </a:r>
          </a:p>
        </p:txBody>
      </p:sp>
      <p:pic>
        <p:nvPicPr>
          <p:cNvPr id="36867" name="Picture 6" descr="012t0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"/>
          <a:stretch/>
        </p:blipFill>
        <p:spPr bwMode="auto">
          <a:xfrm>
            <a:off x="2339975" y="1784351"/>
            <a:ext cx="4314825" cy="43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8458A805-662D-4344-8E3F-55685A96CFE8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36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lesions in the illustration are best described as</a:t>
            </a:r>
            <a:r>
              <a:rPr lang="en-US" dirty="0" smtClean="0"/>
              <a:t>:</a:t>
            </a:r>
          </a:p>
          <a:p>
            <a:pPr marL="533400" indent="-533400" eaLnBrk="1" hangingPunct="1">
              <a:buSzTx/>
              <a:buFont typeface="+mj-lt"/>
              <a:buAutoNum type="arabicPeriod"/>
              <a:defRPr/>
            </a:pPr>
            <a:r>
              <a:rPr lang="en-US" dirty="0"/>
              <a:t>grouped.</a:t>
            </a:r>
          </a:p>
          <a:p>
            <a:pPr marL="533400" indent="-533400" eaLnBrk="1" hangingPunct="1">
              <a:buSzTx/>
              <a:buFont typeface="+mj-lt"/>
              <a:buAutoNum type="arabicPeriod"/>
              <a:defRPr/>
            </a:pPr>
            <a:r>
              <a:rPr lang="en-US" dirty="0" err="1"/>
              <a:t>zosteriform</a:t>
            </a:r>
            <a:r>
              <a:rPr lang="en-US" dirty="0"/>
              <a:t>.</a:t>
            </a:r>
          </a:p>
          <a:p>
            <a:pPr marL="533400" indent="-533400" eaLnBrk="1" hangingPunct="1">
              <a:buSzTx/>
              <a:buFont typeface="+mj-lt"/>
              <a:buAutoNum type="arabicPeriod"/>
              <a:defRPr/>
            </a:pPr>
            <a:r>
              <a:rPr lang="en-US" dirty="0"/>
              <a:t>polycyclic.</a:t>
            </a:r>
          </a:p>
          <a:p>
            <a:pPr marL="533400" indent="-533400" eaLnBrk="1" hangingPunct="1">
              <a:buSzTx/>
              <a:buFont typeface="+mj-lt"/>
              <a:buAutoNum type="arabicPeriod"/>
              <a:defRPr/>
            </a:pPr>
            <a:r>
              <a:rPr lang="en-US" dirty="0"/>
              <a:t>linear.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altLang="en-US" smtClean="0"/>
              <a:t> </a:t>
            </a:r>
            <a:fld id="{C3BDE8FE-340F-4464-BB47-3732C86CA671}" type="slidenum">
              <a:rPr lang="en-GB" altLang="en-US" smtClean="0"/>
              <a:pPr/>
              <a:t>37</a:t>
            </a:fld>
            <a:endParaRPr lang="en-GB" altLang="en-US"/>
          </a:p>
        </p:txBody>
      </p:sp>
      <p:pic>
        <p:nvPicPr>
          <p:cNvPr id="7" name="Picture 6" descr="f12-U09-X3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03" y="2335069"/>
            <a:ext cx="3627438" cy="35179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81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98450"/>
            <a:ext cx="7772400" cy="1219200"/>
          </a:xfrm>
        </p:spPr>
        <p:txBody>
          <a:bodyPr/>
          <a:lstStyle/>
          <a:p>
            <a:r>
              <a:rPr lang="en-US" altLang="en-US" smtClean="0"/>
              <a:t>Primary Skin Lesions</a:t>
            </a:r>
          </a:p>
        </p:txBody>
      </p:sp>
      <p:sp>
        <p:nvSpPr>
          <p:cNvPr id="37891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Macules</a:t>
            </a:r>
          </a:p>
          <a:p>
            <a:r>
              <a:rPr lang="en-US" altLang="en-US" smtClean="0"/>
              <a:t>Papules</a:t>
            </a:r>
          </a:p>
          <a:p>
            <a:r>
              <a:rPr lang="en-US" altLang="en-US" smtClean="0"/>
              <a:t>Patches</a:t>
            </a:r>
          </a:p>
          <a:p>
            <a:r>
              <a:rPr lang="en-US" altLang="en-US" smtClean="0"/>
              <a:t>Plaques</a:t>
            </a:r>
          </a:p>
          <a:p>
            <a:r>
              <a:rPr lang="en-US" altLang="en-US" smtClean="0"/>
              <a:t>Nodules</a:t>
            </a:r>
          </a:p>
          <a:p>
            <a:r>
              <a:rPr lang="en-US" altLang="en-US" smtClean="0"/>
              <a:t>Wheals</a:t>
            </a:r>
          </a:p>
        </p:txBody>
      </p:sp>
      <p:sp>
        <p:nvSpPr>
          <p:cNvPr id="37892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Tumors</a:t>
            </a:r>
          </a:p>
          <a:p>
            <a:r>
              <a:rPr lang="en-US" altLang="en-US" smtClean="0"/>
              <a:t>Urticaria (hives)</a:t>
            </a:r>
          </a:p>
          <a:p>
            <a:r>
              <a:rPr lang="en-US" altLang="en-US" smtClean="0"/>
              <a:t>Vesicles</a:t>
            </a:r>
          </a:p>
          <a:p>
            <a:r>
              <a:rPr lang="en-US" altLang="en-US" smtClean="0"/>
              <a:t>Cysts</a:t>
            </a:r>
          </a:p>
          <a:p>
            <a:r>
              <a:rPr lang="en-US" altLang="en-US" smtClean="0"/>
              <a:t>Bullas </a:t>
            </a:r>
          </a:p>
          <a:p>
            <a:r>
              <a:rPr lang="en-US" altLang="en-US" smtClean="0"/>
              <a:t>Pustules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023A4E4D-292C-4BB2-B867-731DC538599D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38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Macule</a:t>
            </a:r>
          </a:p>
        </p:txBody>
      </p:sp>
      <p:pic>
        <p:nvPicPr>
          <p:cNvPr id="38915" name="Picture 7" descr="012t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793875"/>
            <a:ext cx="814705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5D4C6784-D667-4292-BC94-A200DAC2F2DF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39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Structure: Epidermal Appendages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pPr lvl="1"/>
            <a:r>
              <a:rPr lang="en-US" altLang="en-US" smtClean="0"/>
              <a:t>Structures formed by tubular invagination of epidermis down into underlying dermis</a:t>
            </a:r>
          </a:p>
          <a:p>
            <a:pPr lvl="1"/>
            <a:r>
              <a:rPr lang="en-US" altLang="en-US" smtClean="0"/>
              <a:t>Hair</a:t>
            </a:r>
          </a:p>
          <a:p>
            <a:pPr lvl="1"/>
            <a:r>
              <a:rPr lang="en-US" altLang="en-US" smtClean="0"/>
              <a:t>Sebaceous glands</a:t>
            </a:r>
          </a:p>
          <a:p>
            <a:pPr lvl="1"/>
            <a:r>
              <a:rPr lang="en-US" altLang="en-US" smtClean="0"/>
              <a:t>Sweat glands: important for fluid balance and thermoregulation</a:t>
            </a:r>
          </a:p>
          <a:p>
            <a:pPr lvl="2"/>
            <a:r>
              <a:rPr lang="en-US" altLang="en-US" smtClean="0"/>
              <a:t>Eccrine glands</a:t>
            </a:r>
          </a:p>
          <a:p>
            <a:pPr lvl="2"/>
            <a:r>
              <a:rPr lang="en-US" altLang="en-US" smtClean="0"/>
              <a:t>Apocrine glands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74211B8A-1850-4956-9528-C2C161E51FC5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Papule</a:t>
            </a:r>
          </a:p>
        </p:txBody>
      </p:sp>
      <p:pic>
        <p:nvPicPr>
          <p:cNvPr id="39939" name="Picture 7" descr="012t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57375"/>
            <a:ext cx="78232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1D2BB943-C14B-455D-9EF8-F639B60497E3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40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Nodule</a:t>
            </a:r>
          </a:p>
        </p:txBody>
      </p:sp>
      <p:pic>
        <p:nvPicPr>
          <p:cNvPr id="40963" name="Picture 7" descr="012t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866900"/>
            <a:ext cx="8267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ACE66083-DE0B-4589-9036-9CFF8F912A4B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41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Wheal</a:t>
            </a:r>
          </a:p>
        </p:txBody>
      </p:sp>
      <p:pic>
        <p:nvPicPr>
          <p:cNvPr id="41987" name="Picture 7" descr="012t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878013"/>
            <a:ext cx="81026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5B548FB4-2798-4EF8-A1B9-4897C20359C7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42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Vesicle/Bulla</a:t>
            </a:r>
          </a:p>
        </p:txBody>
      </p:sp>
      <p:pic>
        <p:nvPicPr>
          <p:cNvPr id="43011" name="Picture 7" descr="012t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901825"/>
            <a:ext cx="82454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026F8B32-B7E1-43BE-A288-5852F092DBCF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43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Cyst</a:t>
            </a:r>
          </a:p>
        </p:txBody>
      </p:sp>
      <p:pic>
        <p:nvPicPr>
          <p:cNvPr id="44035" name="Picture 7" descr="012t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1606550"/>
            <a:ext cx="3773488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F10BBB53-8215-418F-9694-F3721875FC6D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44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Pustule</a:t>
            </a:r>
          </a:p>
        </p:txBody>
      </p:sp>
      <p:pic>
        <p:nvPicPr>
          <p:cNvPr id="45059" name="Picture 8" descr="012t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876425"/>
            <a:ext cx="33972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6C22C032-05EB-41AC-A31C-765E20470857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45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298450"/>
            <a:ext cx="7772400" cy="1219200"/>
          </a:xfrm>
        </p:spPr>
        <p:txBody>
          <a:bodyPr/>
          <a:lstStyle/>
          <a:p>
            <a:r>
              <a:rPr lang="en-US" altLang="en-US" smtClean="0"/>
              <a:t>Secondary Skin Lesions</a:t>
            </a:r>
          </a:p>
        </p:txBody>
      </p:sp>
      <p:sp>
        <p:nvSpPr>
          <p:cNvPr id="46083" name="Rectangle 1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Debris on skin surface</a:t>
            </a:r>
          </a:p>
          <a:p>
            <a:pPr lvl="1"/>
            <a:r>
              <a:rPr lang="en-US" altLang="en-US" dirty="0" smtClean="0"/>
              <a:t>Crusts</a:t>
            </a:r>
          </a:p>
          <a:p>
            <a:pPr lvl="1"/>
            <a:r>
              <a:rPr lang="en-US" altLang="en-US" dirty="0" smtClean="0"/>
              <a:t>Scales</a:t>
            </a:r>
          </a:p>
        </p:txBody>
      </p:sp>
      <p:sp>
        <p:nvSpPr>
          <p:cNvPr id="46084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Break in continuity of skin surface</a:t>
            </a:r>
          </a:p>
          <a:p>
            <a:pPr lvl="1"/>
            <a:r>
              <a:rPr lang="en-US" altLang="en-US" dirty="0" smtClean="0"/>
              <a:t>Fissures</a:t>
            </a:r>
          </a:p>
          <a:p>
            <a:pPr lvl="1"/>
            <a:r>
              <a:rPr lang="en-US" altLang="en-US" dirty="0" smtClean="0"/>
              <a:t>Erosions</a:t>
            </a:r>
          </a:p>
          <a:p>
            <a:pPr lvl="1"/>
            <a:r>
              <a:rPr lang="en-US" altLang="en-US" dirty="0" smtClean="0"/>
              <a:t>Ulcers</a:t>
            </a:r>
          </a:p>
          <a:p>
            <a:pPr lvl="1"/>
            <a:r>
              <a:rPr lang="en-US" altLang="en-US" dirty="0" smtClean="0"/>
              <a:t>Excoriations</a:t>
            </a:r>
          </a:p>
          <a:p>
            <a:pPr lvl="1"/>
            <a:r>
              <a:rPr lang="en-US" altLang="en-US" dirty="0" smtClean="0"/>
              <a:t>Scars</a:t>
            </a:r>
          </a:p>
          <a:p>
            <a:pPr lvl="1"/>
            <a:r>
              <a:rPr lang="en-US" altLang="en-US" dirty="0" smtClean="0"/>
              <a:t>Atrophic scars</a:t>
            </a:r>
          </a:p>
          <a:p>
            <a:pPr lvl="1"/>
            <a:r>
              <a:rPr lang="en-US" altLang="en-US" dirty="0" err="1" smtClean="0"/>
              <a:t>Lichenifications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Keloids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2132293E-7BA4-4417-AAE1-8271CFEFD05C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46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Crust</a:t>
            </a:r>
          </a:p>
        </p:txBody>
      </p:sp>
      <p:pic>
        <p:nvPicPr>
          <p:cNvPr id="47107" name="Picture 7" descr="012t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906588"/>
            <a:ext cx="3325812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0B483F6D-F3F4-4FFF-A347-D65846F21CE9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47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Scale</a:t>
            </a:r>
          </a:p>
        </p:txBody>
      </p:sp>
      <p:pic>
        <p:nvPicPr>
          <p:cNvPr id="48131" name="Picture 7" descr="012t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12925"/>
            <a:ext cx="3370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AFA6C235-FB90-410C-AC56-1731DD889263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48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Fissure</a:t>
            </a:r>
          </a:p>
        </p:txBody>
      </p:sp>
      <p:pic>
        <p:nvPicPr>
          <p:cNvPr id="49155" name="Picture 7" descr="012t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709738"/>
            <a:ext cx="3378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AA939803-1170-4ABC-A566-197BEC9AA124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49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of Nails</a:t>
            </a:r>
          </a:p>
        </p:txBody>
      </p:sp>
      <p:pic>
        <p:nvPicPr>
          <p:cNvPr id="6147" name="Picture 6" descr="012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"/>
          <a:stretch/>
        </p:blipFill>
        <p:spPr bwMode="auto">
          <a:xfrm>
            <a:off x="1600200" y="1514476"/>
            <a:ext cx="5943600" cy="437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71A2FAC9-9F8A-4E6A-97AD-0DF1188D88D9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Erosion</a:t>
            </a:r>
          </a:p>
        </p:txBody>
      </p:sp>
      <p:pic>
        <p:nvPicPr>
          <p:cNvPr id="50179" name="Picture 7" descr="012t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733550"/>
            <a:ext cx="3036887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474553C7-E62D-47EC-AB58-9EF749A7B8B7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50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Ulcer</a:t>
            </a:r>
          </a:p>
        </p:txBody>
      </p:sp>
      <p:pic>
        <p:nvPicPr>
          <p:cNvPr id="51203" name="Picture 7" descr="012t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631950"/>
            <a:ext cx="348615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B1089925-14BE-4862-9F4F-383DD86D9493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51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Excoriation</a:t>
            </a:r>
          </a:p>
        </p:txBody>
      </p:sp>
      <p:pic>
        <p:nvPicPr>
          <p:cNvPr id="52227" name="Picture 7" descr="012t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724025"/>
            <a:ext cx="3609975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A3465FF7-D987-491C-9D90-186189401418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52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Scar</a:t>
            </a:r>
          </a:p>
        </p:txBody>
      </p:sp>
      <p:pic>
        <p:nvPicPr>
          <p:cNvPr id="53251" name="Picture 8" descr="012t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1038"/>
            <a:ext cx="7620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042EE32B-D9BE-40FD-8DC0-3BC8D6059912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53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Atrophic Scar</a:t>
            </a:r>
          </a:p>
        </p:txBody>
      </p:sp>
      <p:pic>
        <p:nvPicPr>
          <p:cNvPr id="54275" name="Picture 7" descr="012t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716088"/>
            <a:ext cx="301625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BAAE2E0C-F665-4736-9C11-3132927D6166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54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Lichenification</a:t>
            </a:r>
          </a:p>
        </p:txBody>
      </p:sp>
      <p:pic>
        <p:nvPicPr>
          <p:cNvPr id="55299" name="Picture 8" descr="012t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1582738"/>
            <a:ext cx="37242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1511463A-2127-420B-9D28-BF0F76148923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55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Keloid</a:t>
            </a:r>
          </a:p>
        </p:txBody>
      </p:sp>
      <p:pic>
        <p:nvPicPr>
          <p:cNvPr id="56323" name="Picture 7" descr="012t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6588"/>
            <a:ext cx="7620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F00A9CCD-8493-47C0-ABEC-158D66D1335B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56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98450"/>
            <a:ext cx="7772400" cy="1219200"/>
          </a:xfrm>
        </p:spPr>
        <p:txBody>
          <a:bodyPr/>
          <a:lstStyle/>
          <a:p>
            <a:r>
              <a:rPr lang="en-US" altLang="en-US" smtClean="0"/>
              <a:t>Vascular Lesions</a:t>
            </a:r>
          </a:p>
        </p:txBody>
      </p:sp>
      <p:sp>
        <p:nvSpPr>
          <p:cNvPr id="57347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200" b="1" smtClean="0"/>
              <a:t>Hemangiomas</a:t>
            </a:r>
          </a:p>
          <a:p>
            <a:pPr lvl="1"/>
            <a:r>
              <a:rPr lang="en-US" altLang="en-US" sz="2200" smtClean="0"/>
              <a:t>Port-wine stain (nevus flammeus)</a:t>
            </a:r>
          </a:p>
          <a:p>
            <a:pPr lvl="1"/>
            <a:r>
              <a:rPr lang="en-US" altLang="en-US" sz="2200" smtClean="0"/>
              <a:t>Strawberry mark (immature hemangioma)</a:t>
            </a:r>
          </a:p>
          <a:p>
            <a:pPr lvl="1"/>
            <a:r>
              <a:rPr lang="en-US" altLang="en-US" sz="2200" smtClean="0"/>
              <a:t>Cavernous hemangioma (mature)</a:t>
            </a:r>
          </a:p>
          <a:p>
            <a:r>
              <a:rPr lang="en-US" altLang="en-US" sz="2200" b="1" smtClean="0"/>
              <a:t>Telangiectases</a:t>
            </a:r>
          </a:p>
          <a:p>
            <a:pPr lvl="1"/>
            <a:r>
              <a:rPr lang="en-US" altLang="en-US" sz="2200" smtClean="0"/>
              <a:t>Spider or star angioma</a:t>
            </a:r>
          </a:p>
          <a:p>
            <a:pPr lvl="1"/>
            <a:r>
              <a:rPr lang="en-US" altLang="en-US" sz="2200" smtClean="0"/>
              <a:t>Venous lake</a:t>
            </a:r>
          </a:p>
        </p:txBody>
      </p:sp>
      <p:sp>
        <p:nvSpPr>
          <p:cNvPr id="57348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200" b="1" smtClean="0"/>
              <a:t>Purpuric lesions</a:t>
            </a:r>
          </a:p>
          <a:p>
            <a:pPr lvl="1"/>
            <a:r>
              <a:rPr lang="en-US" altLang="en-US" sz="2200" smtClean="0"/>
              <a:t>Petechiae</a:t>
            </a:r>
          </a:p>
          <a:p>
            <a:pPr lvl="1"/>
            <a:r>
              <a:rPr lang="en-US" altLang="en-US" sz="2200" smtClean="0"/>
              <a:t>Purpura</a:t>
            </a:r>
          </a:p>
          <a:p>
            <a:r>
              <a:rPr lang="en-US" altLang="en-US" sz="2200" b="1" smtClean="0"/>
              <a:t>Lesions caused by trauma or abuse</a:t>
            </a:r>
          </a:p>
          <a:p>
            <a:pPr lvl="1"/>
            <a:r>
              <a:rPr lang="en-US" altLang="en-US" sz="2200" smtClean="0"/>
              <a:t>Pattern injury</a:t>
            </a:r>
          </a:p>
          <a:p>
            <a:pPr lvl="1"/>
            <a:r>
              <a:rPr lang="en-US" altLang="en-US" sz="2200" smtClean="0"/>
              <a:t>Hematoma</a:t>
            </a:r>
          </a:p>
          <a:p>
            <a:pPr lvl="1"/>
            <a:r>
              <a:rPr lang="en-US" altLang="en-US" sz="2200" smtClean="0"/>
              <a:t>Contusion (bruise)</a:t>
            </a:r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F2BACE43-6DF8-4CB8-98B9-5FE9A22D1CE7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57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Lesions Caused by Trauma or Abuse: Pattern Injuries</a:t>
            </a:r>
          </a:p>
        </p:txBody>
      </p:sp>
      <p:pic>
        <p:nvPicPr>
          <p:cNvPr id="58371" name="Picture 6" descr="012t0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"/>
          <a:stretch/>
        </p:blipFill>
        <p:spPr bwMode="auto">
          <a:xfrm>
            <a:off x="1854200" y="1654175"/>
            <a:ext cx="5537200" cy="460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6D13ECA0-0E23-4A11-9F9D-19EA87B3CA22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58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Lesions Caused by Trauma or Abuse: Hematomas</a:t>
            </a:r>
          </a:p>
        </p:txBody>
      </p:sp>
      <p:pic>
        <p:nvPicPr>
          <p:cNvPr id="59395" name="Picture 8" descr="012t0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/>
        </p:blipFill>
        <p:spPr bwMode="auto">
          <a:xfrm>
            <a:off x="2205038" y="1879601"/>
            <a:ext cx="4392612" cy="42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91E0C77E-269B-4F22-8DAE-1E2CE24B3AE4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59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Skin Function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ea typeface="+mn-ea"/>
              </a:rPr>
              <a:t>Skin is waterproof, protective, and adaptive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Protection from environment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Prevents penetration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Perception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Temperature regulation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Identification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Communication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Wound repair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Absorption and excretion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Production of vitamin D</a:t>
            </a:r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FEBF7AEE-77B6-4AB0-B49A-2EE57444DDAA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6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Lesions Caused by Trauma or Abuse: Contusions</a:t>
            </a:r>
          </a:p>
        </p:txBody>
      </p:sp>
      <p:pic>
        <p:nvPicPr>
          <p:cNvPr id="60419" name="Picture 7" descr="012t0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"/>
          <a:stretch/>
        </p:blipFill>
        <p:spPr bwMode="auto">
          <a:xfrm>
            <a:off x="2574925" y="1604963"/>
            <a:ext cx="3968750" cy="465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7561C62B-8BC4-4503-92EE-5AA4EBA88AD6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60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Common Skin Lesions </a:t>
            </a:r>
            <a:br>
              <a:rPr lang="en-US" altLang="en-US" smtClean="0"/>
            </a:br>
            <a:r>
              <a:rPr lang="en-US" altLang="en-US" smtClean="0"/>
              <a:t>in Children</a:t>
            </a:r>
          </a:p>
        </p:txBody>
      </p:sp>
      <p:sp>
        <p:nvSpPr>
          <p:cNvPr id="61443" name="Rectangle 10"/>
          <p:cNvSpPr>
            <a:spLocks noGrp="1" noChangeArrowheads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smtClean="0"/>
              <a:t>Diaper dermatitis</a:t>
            </a:r>
          </a:p>
          <a:p>
            <a:r>
              <a:rPr lang="en-US" altLang="en-US" smtClean="0"/>
              <a:t>Intertrigo (candidiasis)</a:t>
            </a:r>
          </a:p>
          <a:p>
            <a:r>
              <a:rPr lang="en-US" altLang="en-US" smtClean="0"/>
              <a:t>Impetigo</a:t>
            </a:r>
          </a:p>
          <a:p>
            <a:r>
              <a:rPr lang="en-US" altLang="en-US" smtClean="0"/>
              <a:t>Atopic dermatitis (eczema)</a:t>
            </a:r>
          </a:p>
          <a:p>
            <a:r>
              <a:rPr lang="en-US" altLang="en-US" smtClean="0"/>
              <a:t>Measles (rubeola)</a:t>
            </a:r>
          </a:p>
          <a:p>
            <a:r>
              <a:rPr lang="en-US" altLang="en-US" smtClean="0"/>
              <a:t>German measles (rubella)</a:t>
            </a:r>
          </a:p>
          <a:p>
            <a:r>
              <a:rPr lang="en-US" altLang="en-US" smtClean="0"/>
              <a:t>Chickenpox (varicella)</a:t>
            </a:r>
          </a:p>
        </p:txBody>
      </p:sp>
      <p:sp>
        <p:nvSpPr>
          <p:cNvPr id="6144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F68ED900-CF83-4860-BD8A-F6CB33ECF9BF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61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929563" cy="1219200"/>
          </a:xfrm>
        </p:spPr>
        <p:txBody>
          <a:bodyPr/>
          <a:lstStyle/>
          <a:p>
            <a:r>
              <a:rPr lang="en-US" altLang="en-US" smtClean="0"/>
              <a:t>Developmental Competence: Infants, Children, and Adolescents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Newborn infants</a:t>
            </a:r>
          </a:p>
          <a:p>
            <a:pPr lvl="1">
              <a:defRPr/>
            </a:pPr>
            <a:r>
              <a:rPr lang="en-US" sz="2000" b="1" dirty="0" smtClean="0">
                <a:ea typeface="+mn-ea"/>
              </a:rPr>
              <a:t>Lanugo: </a:t>
            </a:r>
            <a:r>
              <a:rPr lang="en-US" sz="2000" dirty="0" smtClean="0">
                <a:ea typeface="+mn-ea"/>
              </a:rPr>
              <a:t>fine downy hair of newborn infant</a:t>
            </a:r>
          </a:p>
          <a:p>
            <a:pPr lvl="1">
              <a:defRPr/>
            </a:pPr>
            <a:r>
              <a:rPr lang="en-US" sz="2000" b="1" dirty="0" smtClean="0">
                <a:ea typeface="+mn-ea"/>
              </a:rPr>
              <a:t>Vernix caseosa: </a:t>
            </a:r>
            <a:r>
              <a:rPr lang="en-US" sz="2000" dirty="0" smtClean="0">
                <a:ea typeface="+mn-ea"/>
              </a:rPr>
              <a:t>thick, cheesy substance</a:t>
            </a:r>
          </a:p>
          <a:p>
            <a:pPr lvl="1">
              <a:defRPr/>
            </a:pPr>
            <a:r>
              <a:rPr lang="en-US" sz="2000" b="1" dirty="0" smtClean="0">
                <a:ea typeface="+mn-ea"/>
              </a:rPr>
              <a:t>Sebum: </a:t>
            </a:r>
            <a:r>
              <a:rPr lang="en-US" sz="2000" dirty="0" smtClean="0">
                <a:ea typeface="+mn-ea"/>
              </a:rPr>
              <a:t>holding water in the skin producing milia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Children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Epidermis thickens, darkens, and becomes lubricated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Hair growth accelerates</a:t>
            </a:r>
          </a:p>
          <a:p>
            <a:pPr>
              <a:defRPr/>
            </a:pPr>
            <a:r>
              <a:rPr lang="en-US" sz="2400" dirty="0" smtClean="0">
                <a:ea typeface="+mn-ea"/>
              </a:rPr>
              <a:t>Adolescents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Secretions from apocrine sweat glands increase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Subcutaneous fat deposits increase</a:t>
            </a:r>
          </a:p>
          <a:p>
            <a:pPr lvl="1">
              <a:defRPr/>
            </a:pPr>
            <a:r>
              <a:rPr lang="en-US" sz="2000" dirty="0" smtClean="0">
                <a:ea typeface="+mn-ea"/>
              </a:rPr>
              <a:t>Secondary sex characteristics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1527C18B-F6CD-4CC0-82BD-97D99058CFDE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Competence: </a:t>
            </a:r>
            <a:br>
              <a:rPr lang="en-US" altLang="en-US" smtClean="0"/>
            </a:br>
            <a:r>
              <a:rPr lang="en-US" altLang="en-US" smtClean="0"/>
              <a:t>The Pregnant Woman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454525"/>
          </a:xfrm>
        </p:spPr>
        <p:txBody>
          <a:bodyPr/>
          <a:lstStyle/>
          <a:p>
            <a:r>
              <a:rPr lang="en-US" altLang="en-US" b="1" smtClean="0"/>
              <a:t>Linea nigra</a:t>
            </a:r>
          </a:p>
          <a:p>
            <a:pPr lvl="1"/>
            <a:r>
              <a:rPr lang="en-US" altLang="en-US" smtClean="0"/>
              <a:t>Increased pigmentation midline of abdomen</a:t>
            </a:r>
          </a:p>
          <a:p>
            <a:r>
              <a:rPr lang="en-US" altLang="en-US" b="1" smtClean="0"/>
              <a:t>Chloasma</a:t>
            </a:r>
          </a:p>
          <a:p>
            <a:pPr lvl="1"/>
            <a:r>
              <a:rPr lang="en-US" altLang="en-US" smtClean="0"/>
              <a:t>Discoloration changes on face representing the “mask of pregnancy” </a:t>
            </a:r>
          </a:p>
          <a:p>
            <a:r>
              <a:rPr lang="en-US" altLang="en-US" b="1" smtClean="0"/>
              <a:t>Striae gravidarum</a:t>
            </a:r>
          </a:p>
          <a:p>
            <a:pPr lvl="1"/>
            <a:r>
              <a:rPr lang="en-US" altLang="en-US" smtClean="0"/>
              <a:t>Stretch marks, which can develop over the abdomen, breast, and thighs</a:t>
            </a:r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5051F99C-0FB9-4659-AF2C-6B0CA834566C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8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9200"/>
          </a:xfrm>
        </p:spPr>
        <p:txBody>
          <a:bodyPr/>
          <a:lstStyle/>
          <a:p>
            <a:r>
              <a:rPr lang="en-US" altLang="en-US" smtClean="0"/>
              <a:t>Developmental Competence: </a:t>
            </a:r>
            <a:br>
              <a:rPr lang="en-US" altLang="en-US" smtClean="0"/>
            </a:br>
            <a:r>
              <a:rPr lang="en-US" altLang="en-US" smtClean="0"/>
              <a:t>The Aging Adult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646238"/>
            <a:ext cx="7772400" cy="4635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smtClean="0"/>
              <a:t>Elasticity 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Loses elasticity; skin folds and sags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Sweat and sebaceous glands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Decrease in number and function, leaving skin dry 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Senile purpura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Discoloration due to increasing capillary fragility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Skin breakdown due to multiple factors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Cell replacement is slower and wound healing is delayed</a:t>
            </a:r>
          </a:p>
          <a:p>
            <a:pPr>
              <a:lnSpc>
                <a:spcPct val="80000"/>
              </a:lnSpc>
            </a:pPr>
            <a:r>
              <a:rPr lang="en-US" altLang="en-US" b="1" smtClean="0"/>
              <a:t>Hair matrix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Functioning melanocytes decrease, leading to gray fine hair </a:t>
            </a:r>
          </a:p>
          <a:p>
            <a:pPr>
              <a:lnSpc>
                <a:spcPct val="80000"/>
              </a:lnSpc>
            </a:pPr>
            <a:endParaRPr lang="en-US" altLang="en-US" smtClean="0"/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t> </a:t>
            </a:r>
            <a:fld id="{E55A22B0-2E7D-4AF0-9A20-77A499CE1B03}" type="slidenum">
              <a:rPr lang="en-GB" altLang="en-US" sz="1000">
                <a:solidFill>
                  <a:srgbClr val="000000"/>
                </a:solidFill>
                <a:latin typeface="Arial" pitchFamily="34" charset="0"/>
              </a:rPr>
              <a:pPr eaLnBrk="1" hangingPunct="1"/>
              <a:t>9</a:t>
            </a:fld>
            <a:endParaRPr lang="en-GB" altLang="en-US" sz="10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1946</Words>
  <Application>Microsoft Office PowerPoint</Application>
  <PresentationFormat>On-screen Show (4:3)</PresentationFormat>
  <Paragraphs>442</Paragraphs>
  <Slides>61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Chapter 12</vt:lpstr>
      <vt:lpstr>Structure: Skin</vt:lpstr>
      <vt:lpstr>Structure of Skin</vt:lpstr>
      <vt:lpstr>Structure: Epidermal Appendages</vt:lpstr>
      <vt:lpstr>Structure of Nails</vt:lpstr>
      <vt:lpstr>Skin Function</vt:lpstr>
      <vt:lpstr>Developmental Competence: Infants, Children, and Adolescents </vt:lpstr>
      <vt:lpstr>Developmental Competence:  The Pregnant Woman</vt:lpstr>
      <vt:lpstr>Developmental Competence:  The Aging Adult</vt:lpstr>
      <vt:lpstr>Culture and Genetics</vt:lpstr>
      <vt:lpstr>Subjective Data Health History Questions</vt:lpstr>
      <vt:lpstr>Health History Questions for Infants and Children</vt:lpstr>
      <vt:lpstr>Health History Questions </vt:lpstr>
      <vt:lpstr> Objective Data </vt:lpstr>
      <vt:lpstr>Complete Physical Examination</vt:lpstr>
      <vt:lpstr>Regional Examination</vt:lpstr>
      <vt:lpstr>Inspection and Palpation: Skin</vt:lpstr>
      <vt:lpstr>Inspection and Palpation: Skin (Cont.)</vt:lpstr>
      <vt:lpstr>Inspection and Palpation: Skin (Cont.)</vt:lpstr>
      <vt:lpstr>Inspection and Palpation: Hair</vt:lpstr>
      <vt:lpstr>Inspection and Palpation: Nails </vt:lpstr>
      <vt:lpstr>ABCDE Skin Assessment</vt:lpstr>
      <vt:lpstr>Question</vt:lpstr>
      <vt:lpstr>Infant Skin Presentations</vt:lpstr>
      <vt:lpstr>Skin Presentations: Life Cycle</vt:lpstr>
      <vt:lpstr>Summary Checklist: Skin, Hair,  and Nails</vt:lpstr>
      <vt:lpstr>Shapes and Configurations  of Lesions</vt:lpstr>
      <vt:lpstr>Annular or Circular</vt:lpstr>
      <vt:lpstr>Confluent</vt:lpstr>
      <vt:lpstr>Discrete</vt:lpstr>
      <vt:lpstr>Gyrate</vt:lpstr>
      <vt:lpstr>Grouped</vt:lpstr>
      <vt:lpstr>Linear</vt:lpstr>
      <vt:lpstr>Target</vt:lpstr>
      <vt:lpstr>Zosteriform</vt:lpstr>
      <vt:lpstr>Polycyclic</vt:lpstr>
      <vt:lpstr>Question</vt:lpstr>
      <vt:lpstr>Primary Skin Lesions</vt:lpstr>
      <vt:lpstr>Macule</vt:lpstr>
      <vt:lpstr>Papule</vt:lpstr>
      <vt:lpstr>Nodule</vt:lpstr>
      <vt:lpstr>Wheal</vt:lpstr>
      <vt:lpstr>Vesicle/Bulla</vt:lpstr>
      <vt:lpstr>Cyst</vt:lpstr>
      <vt:lpstr>Pustule</vt:lpstr>
      <vt:lpstr>Secondary Skin Lesions</vt:lpstr>
      <vt:lpstr>Crust</vt:lpstr>
      <vt:lpstr>Scale</vt:lpstr>
      <vt:lpstr>Fissure</vt:lpstr>
      <vt:lpstr>Erosion</vt:lpstr>
      <vt:lpstr>Ulcer</vt:lpstr>
      <vt:lpstr>Excoriation</vt:lpstr>
      <vt:lpstr>Scar</vt:lpstr>
      <vt:lpstr>Atrophic Scar</vt:lpstr>
      <vt:lpstr>Lichenification</vt:lpstr>
      <vt:lpstr>Keloid</vt:lpstr>
      <vt:lpstr>Vascular Lesions</vt:lpstr>
      <vt:lpstr>Lesions Caused by Trauma or Abuse: Pattern Injuries</vt:lpstr>
      <vt:lpstr>Lesions Caused by Trauma or Abuse: Hematomas</vt:lpstr>
      <vt:lpstr>Lesions Caused by Trauma or Abuse: Contusions</vt:lpstr>
      <vt:lpstr>Common Skin Lesions  in Children</vt:lpstr>
    </vt:vector>
  </TitlesOfParts>
  <Company>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localadmin</dc:creator>
  <cp:lastModifiedBy>HBays</cp:lastModifiedBy>
  <cp:revision>227</cp:revision>
  <dcterms:created xsi:type="dcterms:W3CDTF">2014-11-04T18:40:20Z</dcterms:created>
  <dcterms:modified xsi:type="dcterms:W3CDTF">2015-02-03T19:33:17Z</dcterms:modified>
</cp:coreProperties>
</file>