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Lst>
  <p:notesMasterIdLst>
    <p:notesMasterId r:id="rId70"/>
  </p:notesMasterIdLst>
  <p:handoutMasterIdLst>
    <p:handoutMasterId r:id="rId71"/>
  </p:handoutMasterIdLst>
  <p:sldIdLst>
    <p:sldId id="450" r:id="rId2"/>
    <p:sldId id="479" r:id="rId3"/>
    <p:sldId id="480" r:id="rId4"/>
    <p:sldId id="481" r:id="rId5"/>
    <p:sldId id="482" r:id="rId6"/>
    <p:sldId id="454" r:id="rId7"/>
    <p:sldId id="483" r:id="rId8"/>
    <p:sldId id="455" r:id="rId9"/>
    <p:sldId id="485" r:id="rId10"/>
    <p:sldId id="488" r:id="rId11"/>
    <p:sldId id="456" r:id="rId12"/>
    <p:sldId id="492" r:id="rId13"/>
    <p:sldId id="496" r:id="rId14"/>
    <p:sldId id="458" r:id="rId15"/>
    <p:sldId id="499" r:id="rId16"/>
    <p:sldId id="459" r:id="rId17"/>
    <p:sldId id="502" r:id="rId18"/>
    <p:sldId id="504" r:id="rId19"/>
    <p:sldId id="505" r:id="rId20"/>
    <p:sldId id="542" r:id="rId21"/>
    <p:sldId id="507" r:id="rId22"/>
    <p:sldId id="508" r:id="rId23"/>
    <p:sldId id="509" r:id="rId24"/>
    <p:sldId id="510" r:id="rId25"/>
    <p:sldId id="511" r:id="rId26"/>
    <p:sldId id="512" r:id="rId27"/>
    <p:sldId id="543" r:id="rId28"/>
    <p:sldId id="513" r:id="rId29"/>
    <p:sldId id="514" r:id="rId30"/>
    <p:sldId id="515" r:id="rId31"/>
    <p:sldId id="516" r:id="rId32"/>
    <p:sldId id="518" r:id="rId33"/>
    <p:sldId id="463" r:id="rId34"/>
    <p:sldId id="519" r:id="rId35"/>
    <p:sldId id="464" r:id="rId36"/>
    <p:sldId id="465" r:id="rId37"/>
    <p:sldId id="520" r:id="rId38"/>
    <p:sldId id="521" r:id="rId39"/>
    <p:sldId id="526" r:id="rId40"/>
    <p:sldId id="467" r:id="rId41"/>
    <p:sldId id="527" r:id="rId42"/>
    <p:sldId id="468" r:id="rId43"/>
    <p:sldId id="528" r:id="rId44"/>
    <p:sldId id="469" r:id="rId45"/>
    <p:sldId id="470" r:id="rId46"/>
    <p:sldId id="530" r:id="rId47"/>
    <p:sldId id="472" r:id="rId48"/>
    <p:sldId id="531" r:id="rId49"/>
    <p:sldId id="532" r:id="rId50"/>
    <p:sldId id="534" r:id="rId51"/>
    <p:sldId id="535" r:id="rId52"/>
    <p:sldId id="536" r:id="rId53"/>
    <p:sldId id="537" r:id="rId54"/>
    <p:sldId id="553" r:id="rId55"/>
    <p:sldId id="544" r:id="rId56"/>
    <p:sldId id="552" r:id="rId57"/>
    <p:sldId id="538" r:id="rId58"/>
    <p:sldId id="539" r:id="rId59"/>
    <p:sldId id="540" r:id="rId60"/>
    <p:sldId id="475" r:id="rId61"/>
    <p:sldId id="545" r:id="rId62"/>
    <p:sldId id="474" r:id="rId63"/>
    <p:sldId id="478" r:id="rId64"/>
    <p:sldId id="546" r:id="rId65"/>
    <p:sldId id="548" r:id="rId66"/>
    <p:sldId id="549" r:id="rId67"/>
    <p:sldId id="550" r:id="rId68"/>
    <p:sldId id="551" r:id="rId6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670">
          <p15:clr>
            <a:srgbClr val="A4A3A4"/>
          </p15:clr>
        </p15:guide>
        <p15:guide id="3" orient="horz" pos="1121">
          <p15:clr>
            <a:srgbClr val="A4A3A4"/>
          </p15:clr>
        </p15:guide>
        <p15:guide id="4" orient="horz" pos="1505">
          <p15:clr>
            <a:srgbClr val="A4A3A4"/>
          </p15:clr>
        </p15:guide>
        <p15:guide id="5" pos="2880">
          <p15:clr>
            <a:srgbClr val="A4A3A4"/>
          </p15:clr>
        </p15:guide>
        <p15:guide id="6" pos="50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88058" autoAdjust="0"/>
  </p:normalViewPr>
  <p:slideViewPr>
    <p:cSldViewPr snapToGrid="0">
      <p:cViewPr varScale="1">
        <p:scale>
          <a:sx n="97" d="100"/>
          <a:sy n="97" d="100"/>
        </p:scale>
        <p:origin x="-498" y="-96"/>
      </p:cViewPr>
      <p:guideLst>
        <p:guide orient="horz" pos="2160"/>
        <p:guide orient="horz" pos="670"/>
        <p:guide orient="horz" pos="1121"/>
        <p:guide orient="horz" pos="1505"/>
        <p:guide pos="2880"/>
        <p:guide pos="5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226"/>
    </p:cViewPr>
  </p:sorterViewPr>
  <p:notesViewPr>
    <p:cSldViewPr snapToGrid="0">
      <p:cViewPr varScale="1">
        <p:scale>
          <a:sx n="53" d="100"/>
          <a:sy n="53" d="100"/>
        </p:scale>
        <p:origin x="-18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8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8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8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D47B79A-284C-4648-8B46-0A5011228C69}" type="slidenum">
              <a:rPr lang="en-US"/>
              <a:pPr>
                <a:defRPr/>
              </a:pPr>
              <a:t>‹#›</a:t>
            </a:fld>
            <a:endParaRPr lang="en-US" dirty="0"/>
          </a:p>
        </p:txBody>
      </p:sp>
    </p:spTree>
    <p:extLst>
      <p:ext uri="{BB962C8B-B14F-4D97-AF65-F5344CB8AC3E}">
        <p14:creationId xmlns:p14="http://schemas.microsoft.com/office/powerpoint/2010/main" val="2724889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B4194F0-418D-4207-AAB2-88AF612CADA8}" type="slidenum">
              <a:rPr lang="en-US"/>
              <a:pPr>
                <a:defRPr/>
              </a:pPr>
              <a:t>‹#›</a:t>
            </a:fld>
            <a:endParaRPr lang="en-US" dirty="0"/>
          </a:p>
        </p:txBody>
      </p:sp>
    </p:spTree>
    <p:extLst>
      <p:ext uri="{BB962C8B-B14F-4D97-AF65-F5344CB8AC3E}">
        <p14:creationId xmlns:p14="http://schemas.microsoft.com/office/powerpoint/2010/main" val="1488546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42EF2A4-63DF-407F-AF17-BC060E50C14E}" type="slidenum">
              <a:rPr lang="en-US" altLang="en-US" sz="1200" smtClean="0">
                <a:latin typeface="Arial" pitchFamily="34" charset="0"/>
              </a:rPr>
              <a:pPr eaLnBrk="1" hangingPunct="1"/>
              <a:t>6</a:t>
            </a:fld>
            <a:endParaRPr lang="en-US" altLang="en-US" sz="1200" smtClean="0">
              <a:latin typeface="Arial" pitchFamily="34" charset="0"/>
            </a:endParaRPr>
          </a:p>
        </p:txBody>
      </p:sp>
      <p:sp>
        <p:nvSpPr>
          <p:cNvPr id="80899" name="Rectangle 2"/>
          <p:cNvSpPr>
            <a:spLocks noGrp="1" noRot="1" noChangeAspect="1" noChangeArrowheads="1" noTextEdit="1"/>
          </p:cNvSpPr>
          <p:nvPr>
            <p:ph type="sldImg"/>
          </p:nvPr>
        </p:nvSpPr>
        <p:spPr>
          <a:xfrm>
            <a:off x="1157288" y="681038"/>
            <a:ext cx="4545012" cy="3408362"/>
          </a:xfrm>
          <a:ln/>
        </p:spPr>
      </p:sp>
      <p:sp>
        <p:nvSpPr>
          <p:cNvPr id="8090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131116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EAB000-7DE8-4307-A819-CA7C98E5C20F}" type="slidenum">
              <a:rPr lang="en-US" altLang="en-US" sz="1200" smtClean="0">
                <a:latin typeface="Arial" pitchFamily="34" charset="0"/>
              </a:rPr>
              <a:pPr eaLnBrk="1" hangingPunct="1"/>
              <a:t>42</a:t>
            </a:fld>
            <a:endParaRPr lang="en-US" altLang="en-US" sz="1200" smtClean="0">
              <a:latin typeface="Arial" pitchFamily="34" charset="0"/>
            </a:endParaRPr>
          </a:p>
        </p:txBody>
      </p:sp>
      <p:sp>
        <p:nvSpPr>
          <p:cNvPr id="90115" name="Rectangle 2"/>
          <p:cNvSpPr>
            <a:spLocks noGrp="1" noRot="1" noChangeAspect="1" noChangeArrowheads="1" noTextEdit="1"/>
          </p:cNvSpPr>
          <p:nvPr>
            <p:ph type="sldImg"/>
          </p:nvPr>
        </p:nvSpPr>
        <p:spPr>
          <a:xfrm>
            <a:off x="1157288" y="681038"/>
            <a:ext cx="4545012" cy="3408362"/>
          </a:xfrm>
          <a:ln/>
        </p:spPr>
      </p:sp>
      <p:sp>
        <p:nvSpPr>
          <p:cNvPr id="90116"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854943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1D6232-35E9-4F8F-BC4A-F60A42E1716C}" type="slidenum">
              <a:rPr lang="en-US" altLang="en-US" sz="1200" smtClean="0">
                <a:latin typeface="Arial" pitchFamily="34" charset="0"/>
              </a:rPr>
              <a:pPr eaLnBrk="1" hangingPunct="1"/>
              <a:t>44</a:t>
            </a:fld>
            <a:endParaRPr lang="en-US" altLang="en-US" sz="1200" smtClean="0">
              <a:latin typeface="Arial" pitchFamily="34" charset="0"/>
            </a:endParaRPr>
          </a:p>
        </p:txBody>
      </p:sp>
      <p:sp>
        <p:nvSpPr>
          <p:cNvPr id="91139" name="Rectangle 2"/>
          <p:cNvSpPr>
            <a:spLocks noGrp="1" noRot="1" noChangeAspect="1" noChangeArrowheads="1" noTextEdit="1"/>
          </p:cNvSpPr>
          <p:nvPr>
            <p:ph type="sldImg"/>
          </p:nvPr>
        </p:nvSpPr>
        <p:spPr>
          <a:xfrm>
            <a:off x="1157288" y="681038"/>
            <a:ext cx="4545012" cy="3408362"/>
          </a:xfrm>
          <a:ln/>
        </p:spPr>
      </p:sp>
      <p:sp>
        <p:nvSpPr>
          <p:cNvPr id="9114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160495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07C069-8E16-4273-A196-3A45FFDCC575}" type="slidenum">
              <a:rPr lang="en-US" altLang="en-US" sz="1200" smtClean="0">
                <a:latin typeface="Arial" pitchFamily="34" charset="0"/>
              </a:rPr>
              <a:pPr eaLnBrk="1" hangingPunct="1"/>
              <a:t>45</a:t>
            </a:fld>
            <a:endParaRPr lang="en-US" altLang="en-US" sz="1200" smtClean="0">
              <a:latin typeface="Arial" pitchFamily="34" charset="0"/>
            </a:endParaRPr>
          </a:p>
        </p:txBody>
      </p:sp>
      <p:sp>
        <p:nvSpPr>
          <p:cNvPr id="92163" name="Rectangle 2"/>
          <p:cNvSpPr>
            <a:spLocks noGrp="1" noRot="1" noChangeAspect="1" noChangeArrowheads="1" noTextEdit="1"/>
          </p:cNvSpPr>
          <p:nvPr>
            <p:ph type="sldImg"/>
          </p:nvPr>
        </p:nvSpPr>
        <p:spPr>
          <a:xfrm>
            <a:off x="1157288" y="681038"/>
            <a:ext cx="4545012" cy="3408362"/>
          </a:xfrm>
          <a:ln/>
        </p:spPr>
      </p:sp>
      <p:sp>
        <p:nvSpPr>
          <p:cNvPr id="92164"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510954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3E2839-F445-43AB-875D-49389D6E781B}" type="slidenum">
              <a:rPr lang="en-US" altLang="en-US" sz="1200" smtClean="0">
                <a:latin typeface="Arial" pitchFamily="34" charset="0"/>
              </a:rPr>
              <a:pPr eaLnBrk="1" hangingPunct="1"/>
              <a:t>47</a:t>
            </a:fld>
            <a:endParaRPr lang="en-US" altLang="en-US" sz="1200" smtClean="0">
              <a:latin typeface="Arial" pitchFamily="34" charset="0"/>
            </a:endParaRPr>
          </a:p>
        </p:txBody>
      </p:sp>
      <p:sp>
        <p:nvSpPr>
          <p:cNvPr id="93187" name="Rectangle 2"/>
          <p:cNvSpPr>
            <a:spLocks noGrp="1" noRot="1" noChangeAspect="1" noChangeArrowheads="1" noTextEdit="1"/>
          </p:cNvSpPr>
          <p:nvPr>
            <p:ph type="sldImg"/>
          </p:nvPr>
        </p:nvSpPr>
        <p:spPr>
          <a:xfrm>
            <a:off x="1157288" y="681038"/>
            <a:ext cx="4545012" cy="3408362"/>
          </a:xfrm>
          <a:ln/>
        </p:spPr>
      </p:sp>
      <p:sp>
        <p:nvSpPr>
          <p:cNvPr id="93188"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348223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Correct answer is 4. An ABI of less than 0.5 indicates moderate PAD. The lower the number, the higher the risk for myocardial infarction and cerebrovascular accident. </a:t>
            </a:r>
          </a:p>
          <a:p>
            <a:pPr eaLnBrk="1" hangingPunct="1">
              <a:spcBef>
                <a:spcPct val="0"/>
              </a:spcBef>
            </a:pPr>
            <a:r>
              <a:rPr lang="en-US" altLang="en-US" dirty="0" smtClean="0"/>
              <a:t>Answers 1 and 2 are incorrect because the ABI is normally between 1.0 and 1.2, because the pressure in the ankles is usually slightly higher than the pressure in the arms. </a:t>
            </a:r>
          </a:p>
          <a:p>
            <a:pPr eaLnBrk="1" hangingPunct="1">
              <a:spcBef>
                <a:spcPct val="0"/>
              </a:spcBef>
            </a:pPr>
            <a:r>
              <a:rPr lang="en-US" altLang="en-US" smtClean="0"/>
              <a:t>Answer 3 is incorrect because a negative number is mathematically impossible.</a:t>
            </a:r>
          </a:p>
          <a:p>
            <a:endParaRPr lang="en-US"/>
          </a:p>
        </p:txBody>
      </p:sp>
      <p:sp>
        <p:nvSpPr>
          <p:cNvPr id="4" name="Slide Number Placeholder 3"/>
          <p:cNvSpPr>
            <a:spLocks noGrp="1"/>
          </p:cNvSpPr>
          <p:nvPr>
            <p:ph type="sldNum" sz="quarter" idx="10"/>
          </p:nvPr>
        </p:nvSpPr>
        <p:spPr/>
        <p:txBody>
          <a:bodyPr/>
          <a:lstStyle/>
          <a:p>
            <a:pPr>
              <a:defRPr/>
            </a:pPr>
            <a:fld id="{3B4194F0-418D-4207-AAB2-88AF612CADA8}" type="slidenum">
              <a:rPr lang="en-US" smtClean="0"/>
              <a:pPr>
                <a:defRPr/>
              </a:pPr>
              <a:t>54</a:t>
            </a:fld>
            <a:endParaRPr lang="en-US" dirty="0"/>
          </a:p>
        </p:txBody>
      </p:sp>
    </p:spTree>
    <p:extLst>
      <p:ext uri="{BB962C8B-B14F-4D97-AF65-F5344CB8AC3E}">
        <p14:creationId xmlns:p14="http://schemas.microsoft.com/office/powerpoint/2010/main" val="441973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The correct answer is 1. Bed rest and inactivity increase a patient’s risk of DVT.</a:t>
            </a:r>
          </a:p>
          <a:p>
            <a:pPr eaLnBrk="1" hangingPunct="1">
              <a:spcBef>
                <a:spcPct val="0"/>
              </a:spcBef>
            </a:pPr>
            <a:r>
              <a:rPr lang="en-US" altLang="en-US" dirty="0" smtClean="0"/>
              <a:t>Answer 2 is incorrect because although this patient would be considered at risk, knee replacement patients are not the highest risk. </a:t>
            </a:r>
          </a:p>
          <a:p>
            <a:pPr eaLnBrk="1" hangingPunct="1">
              <a:spcBef>
                <a:spcPct val="0"/>
              </a:spcBef>
            </a:pPr>
            <a:r>
              <a:rPr lang="en-US" altLang="en-US" dirty="0" smtClean="0"/>
              <a:t>Answer 3 is incorrect because this would be a normal assessment of calf and thigh for DVT.</a:t>
            </a:r>
          </a:p>
          <a:p>
            <a:pPr eaLnBrk="1" hangingPunct="1">
              <a:spcBef>
                <a:spcPct val="0"/>
              </a:spcBef>
            </a:pPr>
            <a:r>
              <a:rPr lang="en-US" altLang="en-US" dirty="0" smtClean="0"/>
              <a:t>Answer 4 is incorrect because this patient would not be at high risk for DVT.</a:t>
            </a:r>
          </a:p>
          <a:p>
            <a:endParaRPr lang="en-US" dirty="0"/>
          </a:p>
        </p:txBody>
      </p:sp>
      <p:sp>
        <p:nvSpPr>
          <p:cNvPr id="4" name="Slide Number Placeholder 3"/>
          <p:cNvSpPr>
            <a:spLocks noGrp="1"/>
          </p:cNvSpPr>
          <p:nvPr>
            <p:ph type="sldNum" sz="quarter" idx="10"/>
          </p:nvPr>
        </p:nvSpPr>
        <p:spPr/>
        <p:txBody>
          <a:bodyPr/>
          <a:lstStyle/>
          <a:p>
            <a:pPr>
              <a:defRPr/>
            </a:pPr>
            <a:fld id="{3B4194F0-418D-4207-AAB2-88AF612CADA8}" type="slidenum">
              <a:rPr lang="en-US" smtClean="0"/>
              <a:pPr>
                <a:defRPr/>
              </a:pPr>
              <a:t>56</a:t>
            </a:fld>
            <a:endParaRPr lang="en-US" dirty="0"/>
          </a:p>
        </p:txBody>
      </p:sp>
    </p:spTree>
    <p:extLst>
      <p:ext uri="{BB962C8B-B14F-4D97-AF65-F5344CB8AC3E}">
        <p14:creationId xmlns:p14="http://schemas.microsoft.com/office/powerpoint/2010/main" val="69696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B007C6-2ED2-4473-9876-A548A15AFE3C}" type="slidenum">
              <a:rPr lang="en-US" altLang="en-US" sz="1200" smtClean="0">
                <a:latin typeface="Arial" pitchFamily="34" charset="0"/>
              </a:rPr>
              <a:pPr eaLnBrk="1" hangingPunct="1"/>
              <a:t>62</a:t>
            </a:fld>
            <a:endParaRPr lang="en-US" altLang="en-US" sz="1200" smtClean="0">
              <a:latin typeface="Arial" pitchFamily="34" charset="0"/>
            </a:endParaRPr>
          </a:p>
        </p:txBody>
      </p:sp>
      <p:sp>
        <p:nvSpPr>
          <p:cNvPr id="94211" name="Rectangle 2"/>
          <p:cNvSpPr>
            <a:spLocks noGrp="1" noRot="1" noChangeAspect="1" noChangeArrowheads="1" noTextEdit="1"/>
          </p:cNvSpPr>
          <p:nvPr>
            <p:ph type="sldImg"/>
          </p:nvPr>
        </p:nvSpPr>
        <p:spPr>
          <a:xfrm>
            <a:off x="1157288" y="681038"/>
            <a:ext cx="4545012" cy="3408362"/>
          </a:xfrm>
          <a:ln/>
        </p:spPr>
      </p:sp>
      <p:sp>
        <p:nvSpPr>
          <p:cNvPr id="94212"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a:p>
            <a:pPr eaLnBrk="1" hangingPunct="1"/>
            <a:endParaRPr lang="en-US" altLang="en-US" smtClean="0">
              <a:latin typeface="Arial" pitchFamily="34" charset="0"/>
            </a:endParaRPr>
          </a:p>
        </p:txBody>
      </p:sp>
    </p:spTree>
    <p:extLst>
      <p:ext uri="{BB962C8B-B14F-4D97-AF65-F5344CB8AC3E}">
        <p14:creationId xmlns:p14="http://schemas.microsoft.com/office/powerpoint/2010/main" val="305300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i="1" dirty="0" smtClean="0">
                <a:latin typeface="Arial" pitchFamily="34" charset="0"/>
              </a:rPr>
              <a:t>The physician calls into the nurses station and asks the primary nurse for an updated report. How would the nurse respond to the physician’s question? </a:t>
            </a:r>
          </a:p>
          <a:p>
            <a:pPr eaLnBrk="1" hangingPunct="1">
              <a:spcBef>
                <a:spcPct val="0"/>
              </a:spcBef>
            </a:pPr>
            <a:endParaRPr lang="en-US" altLang="en-US" b="1" i="1" dirty="0" smtClean="0">
              <a:latin typeface="Arial" pitchFamily="34" charset="0"/>
            </a:endParaRPr>
          </a:p>
          <a:p>
            <a:pPr>
              <a:buFont typeface="+mj-lt"/>
              <a:buNone/>
            </a:pPr>
            <a:r>
              <a:rPr lang="en-US" altLang="en-US" dirty="0" smtClean="0">
                <a:latin typeface="Arial" pitchFamily="34" charset="0"/>
              </a:rPr>
              <a:t>See Chapter 20: Peripheral Vascular System and Lymphatic System </a:t>
            </a:r>
          </a:p>
          <a:p>
            <a:pPr>
              <a:buFont typeface="+mj-lt"/>
              <a:buNone/>
            </a:pPr>
            <a:r>
              <a:rPr lang="en-US" altLang="en-US" dirty="0" smtClean="0">
                <a:latin typeface="Arial" pitchFamily="34" charset="0"/>
              </a:rPr>
              <a:t> </a:t>
            </a:r>
          </a:p>
          <a:p>
            <a:pPr>
              <a:buFont typeface="+mj-lt"/>
              <a:buNone/>
            </a:pPr>
            <a:r>
              <a:rPr lang="en-US" altLang="en-US" dirty="0" smtClean="0">
                <a:latin typeface="Arial" pitchFamily="34" charset="0"/>
              </a:rPr>
              <a:t>Based on the provided assessment data, the patient is having signs and symptoms of vascular insufficiency.  The skin is slightly cool to touch, sparse hair growth and trophic changes which may indicate arterial insufficiency.  Although the patient is not reporting any pain, alterations in sensory function may have already occurred based on recorded observations.  The patient should be assessed further for vascular compromise.  The nurse should perform sensory testing with a 5.07 mono filament to detect neuropathy and perform a Homan’s test to assess for presence of thrombophlebitis to rule out DVT. </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B32E90-302B-452C-842B-4CA4F604F19B}" type="slidenum">
              <a:rPr lang="en-US" altLang="en-US" sz="1200" smtClean="0">
                <a:latin typeface="Arial" pitchFamily="34" charset="0"/>
              </a:rPr>
              <a:pPr eaLnBrk="1" hangingPunct="1"/>
              <a:t>65</a:t>
            </a:fld>
            <a:endParaRPr lang="en-US" altLang="en-US" sz="1200" smtClean="0">
              <a:latin typeface="Arial" pitchFamily="34" charset="0"/>
            </a:endParaRPr>
          </a:p>
        </p:txBody>
      </p:sp>
    </p:spTree>
    <p:extLst>
      <p:ext uri="{BB962C8B-B14F-4D97-AF65-F5344CB8AC3E}">
        <p14:creationId xmlns:p14="http://schemas.microsoft.com/office/powerpoint/2010/main" val="1221861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See Chapter 12: Peripheral Vascular System and Lymphatic System</a:t>
            </a:r>
          </a:p>
          <a:p>
            <a:endParaRPr lang="en-US" altLang="en-US" smtClean="0">
              <a:latin typeface="Arial" pitchFamily="34" charset="0"/>
            </a:endParaRPr>
          </a:p>
          <a:p>
            <a:r>
              <a:rPr lang="en-US" altLang="en-US" smtClean="0">
                <a:latin typeface="Arial" pitchFamily="34" charset="0"/>
              </a:rPr>
              <a:t>From textbook: </a:t>
            </a:r>
          </a:p>
          <a:p>
            <a:endParaRPr lang="en-US" altLang="en-US" smtClean="0">
              <a:latin typeface="Arial" pitchFamily="34" charset="0"/>
            </a:endParaRPr>
          </a:p>
          <a:p>
            <a:r>
              <a:rPr lang="en-US" altLang="en-US" smtClean="0">
                <a:latin typeface="Arial" pitchFamily="34" charset="0"/>
              </a:rPr>
              <a:t>Signs and symptoms relative to a thrombophlebitis would include: </a:t>
            </a:r>
          </a:p>
          <a:p>
            <a:r>
              <a:rPr lang="en-US" altLang="en-US" smtClean="0">
                <a:latin typeface="Arial" pitchFamily="34" charset="0"/>
              </a:rPr>
              <a:t>S: Sudden onset of intense, sharp, deep muscle pain.</a:t>
            </a:r>
          </a:p>
          <a:p>
            <a:r>
              <a:rPr lang="en-US" altLang="en-US" smtClean="0">
                <a:latin typeface="Arial" pitchFamily="34" charset="0"/>
              </a:rPr>
              <a:t>O: Increased warmth; swelling; redness; dependent cyanosis is mild or may be absent; tender to palpation  </a:t>
            </a:r>
          </a:p>
          <a:p>
            <a:endParaRPr lang="en-US" altLang="en-US" smtClean="0">
              <a:latin typeface="Arial" pitchFamily="34" charset="0"/>
            </a:endParaRPr>
          </a:p>
          <a:p>
            <a:r>
              <a:rPr lang="en-US" altLang="en-US" smtClean="0">
                <a:latin typeface="Arial" pitchFamily="34" charset="0"/>
              </a:rPr>
              <a:t>As the patient is not experiencing any of these symptoms, the nurse would respond with a negative assessment with regard to these criteria.  </a:t>
            </a:r>
          </a:p>
          <a:p>
            <a:endParaRPr lang="en-US" altLang="en-US" smtClean="0">
              <a:latin typeface="Arial"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E46154-A81C-4B68-ACB1-E9EC36B23442}" type="slidenum">
              <a:rPr lang="en-US" altLang="en-US" sz="1200" smtClean="0">
                <a:latin typeface="Arial" pitchFamily="34" charset="0"/>
              </a:rPr>
              <a:pPr eaLnBrk="1" hangingPunct="1"/>
              <a:t>66</a:t>
            </a:fld>
            <a:endParaRPr lang="en-US" altLang="en-US" sz="1200" smtClean="0">
              <a:latin typeface="Arial" pitchFamily="34" charset="0"/>
            </a:endParaRPr>
          </a:p>
        </p:txBody>
      </p:sp>
    </p:spTree>
    <p:extLst>
      <p:ext uri="{BB962C8B-B14F-4D97-AF65-F5344CB8AC3E}">
        <p14:creationId xmlns:p14="http://schemas.microsoft.com/office/powerpoint/2010/main" val="2847009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See sections in Chapter 20:  Peripheral Vascular System and Lymphatic System </a:t>
            </a:r>
          </a:p>
          <a:p>
            <a:endParaRPr lang="en-US" altLang="en-US" smtClean="0">
              <a:latin typeface="Arial" pitchFamily="34" charset="0"/>
            </a:endParaRPr>
          </a:p>
          <a:p>
            <a:r>
              <a:rPr lang="en-US" altLang="en-US" smtClean="0">
                <a:latin typeface="Arial" pitchFamily="34" charset="0"/>
              </a:rPr>
              <a:t>The nurse would assess the following categories:  location, character, onset and duration, aggravating and relieving factors, and associated symptoms</a:t>
            </a:r>
          </a:p>
          <a:p>
            <a:endParaRPr lang="en-US" altLang="en-US" smtClean="0">
              <a:latin typeface="Arial" pitchFamily="34" charset="0"/>
            </a:endParaRPr>
          </a:p>
          <a:p>
            <a:r>
              <a:rPr lang="en-US" altLang="en-US" smtClean="0">
                <a:latin typeface="Arial" pitchFamily="34" charset="0"/>
              </a:rPr>
              <a:t>Chronic presentations would involve the calf/lower leg, present with aching, tiredness and feeling of fullness. Onset and duration would present as chronic pain that would increase by the end of the day. Aggravating factors would be prolonged standing or sitting. Relieving factors would be elevation of extremity, lying down or walking.  Associated symptoms would be edema, varicosities and weeping ulcers of the ankles.</a:t>
            </a:r>
          </a:p>
          <a:p>
            <a:endParaRPr lang="en-US" altLang="en-US" smtClean="0">
              <a:latin typeface="Arial" pitchFamily="34" charset="0"/>
            </a:endParaRPr>
          </a:p>
          <a:p>
            <a:r>
              <a:rPr lang="en-US" altLang="en-US" smtClean="0">
                <a:latin typeface="Arial" pitchFamily="34" charset="0"/>
              </a:rPr>
              <a:t>Acute presentations would involve the calf and present with an intense, sharp, deep type of muscle pain that is tender to the touch.  Onset and duration would be sudden (within one hour). Aggravating factors would be pain increasing with dorsiflexion of the foot. Due to the acute presentation, relieving factors would require a therapeutic intervention.  Associated symptoms would involve a red, swollen extremity. </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827213-9481-4BCF-A7CB-0732001AAEA4}" type="slidenum">
              <a:rPr lang="en-US" altLang="en-US" sz="1200" smtClean="0">
                <a:latin typeface="Arial" pitchFamily="34" charset="0"/>
              </a:rPr>
              <a:pPr eaLnBrk="1" hangingPunct="1"/>
              <a:t>67</a:t>
            </a:fld>
            <a:endParaRPr lang="en-US" altLang="en-US" sz="1200" smtClean="0">
              <a:latin typeface="Arial" pitchFamily="34" charset="0"/>
            </a:endParaRPr>
          </a:p>
        </p:txBody>
      </p:sp>
    </p:spTree>
    <p:extLst>
      <p:ext uri="{BB962C8B-B14F-4D97-AF65-F5344CB8AC3E}">
        <p14:creationId xmlns:p14="http://schemas.microsoft.com/office/powerpoint/2010/main" val="395925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E3AC70-4A3A-4EEE-9840-9D0F2DDBD903}" type="slidenum">
              <a:rPr lang="en-US" altLang="en-US" sz="1200" smtClean="0">
                <a:latin typeface="Arial" pitchFamily="34" charset="0"/>
              </a:rPr>
              <a:pPr eaLnBrk="1" hangingPunct="1"/>
              <a:t>8</a:t>
            </a:fld>
            <a:endParaRPr lang="en-US" altLang="en-US" sz="1200" smtClean="0">
              <a:latin typeface="Arial" pitchFamily="34" charset="0"/>
            </a:endParaRPr>
          </a:p>
        </p:txBody>
      </p:sp>
      <p:sp>
        <p:nvSpPr>
          <p:cNvPr id="81923" name="Rectangle 2"/>
          <p:cNvSpPr>
            <a:spLocks noGrp="1" noRot="1" noChangeAspect="1" noChangeArrowheads="1" noTextEdit="1"/>
          </p:cNvSpPr>
          <p:nvPr>
            <p:ph type="sldImg"/>
          </p:nvPr>
        </p:nvSpPr>
        <p:spPr>
          <a:xfrm>
            <a:off x="1157288" y="681038"/>
            <a:ext cx="4545012" cy="3408362"/>
          </a:xfrm>
          <a:ln/>
        </p:spPr>
      </p:sp>
      <p:sp>
        <p:nvSpPr>
          <p:cNvPr id="81924"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89526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ln/>
          <a:extLst/>
        </p:spPr>
        <p:txBody>
          <a:bodyPr/>
          <a:lstStyle/>
          <a:p>
            <a:pPr eaLnBrk="1" hangingPunct="1">
              <a:spcBef>
                <a:spcPct val="0"/>
              </a:spcBef>
              <a:defRPr/>
            </a:pPr>
            <a:r>
              <a:rPr lang="en-US" altLang="en-US" dirty="0" smtClean="0">
                <a:latin typeface="Arial" pitchFamily="34" charset="0"/>
              </a:rPr>
              <a:t>See Promoting a Healthy Lifestyle Foot Care in Chapter 20: Peripheral Vascular System &amp; Lymphatic System </a:t>
            </a:r>
          </a:p>
          <a:p>
            <a:pPr eaLnBrk="1" hangingPunct="1">
              <a:spcBef>
                <a:spcPct val="0"/>
              </a:spcBef>
              <a:defRPr/>
            </a:pPr>
            <a:r>
              <a:rPr lang="en-US" altLang="en-US" dirty="0" smtClean="0">
                <a:latin typeface="Arial" pitchFamily="34" charset="0"/>
              </a:rPr>
              <a:t>From Textbook:</a:t>
            </a:r>
          </a:p>
          <a:p>
            <a:pPr eaLnBrk="1" hangingPunct="1">
              <a:spcBef>
                <a:spcPct val="0"/>
              </a:spcBef>
              <a:defRPr/>
            </a:pPr>
            <a:endParaRPr lang="en-US" altLang="en-US" dirty="0" smtClean="0">
              <a:latin typeface="Arial" pitchFamily="34" charset="0"/>
            </a:endParaRPr>
          </a:p>
          <a:p>
            <a:pPr>
              <a:defRPr/>
            </a:pPr>
            <a:r>
              <a:rPr lang="en-US" dirty="0" smtClean="0"/>
              <a:t>Checking your feet every day. </a:t>
            </a:r>
          </a:p>
          <a:p>
            <a:pPr>
              <a:defRPr/>
            </a:pPr>
            <a:r>
              <a:rPr lang="en-US" dirty="0" smtClean="0"/>
              <a:t>If you are unable to see the bottoms of your feet, use a mirror or ask someone to help you.</a:t>
            </a:r>
          </a:p>
          <a:p>
            <a:pPr>
              <a:defRPr/>
            </a:pPr>
            <a:r>
              <a:rPr lang="en-US" dirty="0" smtClean="0"/>
              <a:t>Dry feet carefully after a shower or bath. Examine each foot for red spots or sensitive areas, discoloration of skin or nails, ingrown nails, pain, cuts, swelling, or blisters. </a:t>
            </a:r>
          </a:p>
          <a:p>
            <a:pPr>
              <a:defRPr/>
            </a:pPr>
            <a:r>
              <a:rPr lang="en-US" dirty="0" smtClean="0"/>
              <a:t>Keep toenails trimmed, straight across, and filed at the edges with an emery board or nail file.</a:t>
            </a:r>
          </a:p>
          <a:p>
            <a:pPr>
              <a:defRPr/>
            </a:pPr>
            <a:r>
              <a:rPr lang="en-US" dirty="0" smtClean="0"/>
              <a:t> Nail polish… do’s and don’ts.</a:t>
            </a:r>
          </a:p>
          <a:p>
            <a:pPr>
              <a:defRPr/>
            </a:pPr>
            <a:r>
              <a:rPr lang="en-US" dirty="0" smtClean="0"/>
              <a:t>Chipped nail polish may support the growth of larger numbers of organisms on nails. This is especially important for those already at risk for infection. </a:t>
            </a:r>
          </a:p>
          <a:p>
            <a:pPr>
              <a:defRPr/>
            </a:pPr>
            <a:r>
              <a:rPr lang="en-US" dirty="0" smtClean="0"/>
              <a:t>Do not use nail polish to cover up discolored nails. Nail polish locks out moisture and keeps the nail bed from being able to ‘breathe’.   </a:t>
            </a:r>
          </a:p>
          <a:p>
            <a:pPr>
              <a:defRPr/>
            </a:pPr>
            <a:r>
              <a:rPr lang="en-US" dirty="0" smtClean="0"/>
              <a:t>Keeping blood flowing to your feet. </a:t>
            </a:r>
          </a:p>
          <a:p>
            <a:pPr>
              <a:defRPr/>
            </a:pPr>
            <a:r>
              <a:rPr lang="en-US" dirty="0" smtClean="0"/>
              <a:t> Walking is a great way to exercise your feet or try foot exercises such as:</a:t>
            </a:r>
          </a:p>
          <a:p>
            <a:pPr>
              <a:defRPr/>
            </a:pPr>
            <a:r>
              <a:rPr lang="en-US" dirty="0" smtClean="0"/>
              <a:t>Sitting down and rotating your ankles in one direction, then the other, or try writing the alphabet from A to Z!</a:t>
            </a:r>
          </a:p>
          <a:p>
            <a:pPr>
              <a:defRPr/>
            </a:pPr>
            <a:r>
              <a:rPr lang="en-US" dirty="0" smtClean="0"/>
              <a:t>In bare feet curl your toes and spread them out.  </a:t>
            </a:r>
          </a:p>
          <a:p>
            <a:pPr>
              <a:defRPr/>
            </a:pPr>
            <a:r>
              <a:rPr lang="en-US" dirty="0" smtClean="0"/>
              <a:t> </a:t>
            </a:r>
            <a:r>
              <a:rPr lang="en-US" u="dotDash" dirty="0" smtClean="0"/>
              <a:t>When an individual is not able to walk, putting the feet up when sitting or lying down, stretching, wiggling toes, or having a gentle foot massage or warm foot bath is a great alternative. </a:t>
            </a:r>
            <a:r>
              <a:rPr lang="en-US" dirty="0" smtClean="0"/>
              <a:t> </a:t>
            </a:r>
          </a:p>
          <a:p>
            <a:pPr>
              <a:defRPr/>
            </a:pPr>
            <a:r>
              <a:rPr lang="en-US" dirty="0" smtClean="0"/>
              <a:t>Wearing shoes that fit and are comfortable. </a:t>
            </a:r>
          </a:p>
          <a:p>
            <a:pPr>
              <a:defRPr/>
            </a:pPr>
            <a:r>
              <a:rPr lang="en-US" u="dotDash" dirty="0" smtClean="0"/>
              <a:t>The best time to measure feet is toward the end of the day, when feet tend to be the largest. </a:t>
            </a:r>
            <a:endParaRPr lang="en-US" dirty="0" smtClean="0"/>
          </a:p>
          <a:p>
            <a:pPr>
              <a:defRPr/>
            </a:pPr>
            <a:r>
              <a:rPr lang="en-US" u="dotDash" dirty="0" smtClean="0"/>
              <a:t> Individuals often have one foot that is larger than the other. They should fit their shoes to the larger foot. </a:t>
            </a:r>
            <a:endParaRPr lang="en-US" dirty="0" smtClean="0"/>
          </a:p>
          <a:p>
            <a:pPr>
              <a:defRPr/>
            </a:pPr>
            <a:r>
              <a:rPr lang="en-US" u="dotDash" dirty="0" smtClean="0"/>
              <a:t> Select shoes that are shaped like one’s feet. The ball of the foot should fit comfortably into the widest part of the shoe. Toes should not be crowded. </a:t>
            </a:r>
            <a:endParaRPr lang="en-US" dirty="0" smtClean="0"/>
          </a:p>
          <a:p>
            <a:pPr>
              <a:defRPr/>
            </a:pPr>
            <a:r>
              <a:rPr lang="en-US" u="dotDash" dirty="0" smtClean="0"/>
              <a:t>For women, low-heeled shoes are safer and less damaging than high-heeled shoes. </a:t>
            </a:r>
            <a:r>
              <a:rPr lang="en-US" dirty="0" smtClean="0"/>
              <a:t> </a:t>
            </a:r>
          </a:p>
          <a:p>
            <a:pPr>
              <a:defRPr/>
            </a:pPr>
            <a:r>
              <a:rPr lang="en-US" dirty="0" smtClean="0"/>
              <a:t>Keeping skin soft and smooth.</a:t>
            </a:r>
          </a:p>
          <a:p>
            <a:pPr>
              <a:defRPr/>
            </a:pPr>
            <a:r>
              <a:rPr lang="en-US" u="dotDash" dirty="0" smtClean="0"/>
              <a:t>Use mild soap.</a:t>
            </a:r>
            <a:endParaRPr lang="en-US" dirty="0" smtClean="0"/>
          </a:p>
          <a:p>
            <a:pPr>
              <a:defRPr/>
            </a:pPr>
            <a:r>
              <a:rPr lang="en-US" u="dotDash" dirty="0" smtClean="0"/>
              <a:t>Be careful about adding oils to bath water. They can make your feet and the bathtub both very slippery.</a:t>
            </a:r>
            <a:endParaRPr lang="en-US" dirty="0" smtClean="0"/>
          </a:p>
          <a:p>
            <a:pPr>
              <a:defRPr/>
            </a:pPr>
            <a:r>
              <a:rPr lang="en-US" u="dotDash" dirty="0" smtClean="0"/>
              <a:t>A thin coat of skin lotion over the tops and bottoms of one’s feet help to keep skin soft and smooth.</a:t>
            </a:r>
            <a:r>
              <a:rPr lang="en-US" dirty="0" smtClean="0"/>
              <a:t> </a:t>
            </a:r>
          </a:p>
          <a:p>
            <a:pPr>
              <a:defRPr/>
            </a:pPr>
            <a:r>
              <a:rPr lang="en-US" dirty="0" smtClean="0"/>
              <a:t> </a:t>
            </a:r>
          </a:p>
          <a:p>
            <a:pPr>
              <a:defRPr/>
            </a:pPr>
            <a:r>
              <a:rPr lang="en-US" dirty="0" smtClean="0"/>
              <a:t> </a:t>
            </a:r>
            <a:endParaRPr lang="en-US" altLang="en-US" dirty="0" smtClean="0">
              <a:latin typeface="Arial"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3A349AA-6788-4369-B47F-ED693A5267CF}" type="slidenum">
              <a:rPr lang="en-US" altLang="en-US" sz="1200" smtClean="0">
                <a:latin typeface="Arial" pitchFamily="34" charset="0"/>
              </a:rPr>
              <a:pPr eaLnBrk="1" hangingPunct="1"/>
              <a:t>68</a:t>
            </a:fld>
            <a:endParaRPr lang="en-US" altLang="en-US" sz="1200" smtClean="0">
              <a:latin typeface="Arial" pitchFamily="34" charset="0"/>
            </a:endParaRPr>
          </a:p>
        </p:txBody>
      </p:sp>
    </p:spTree>
    <p:extLst>
      <p:ext uri="{BB962C8B-B14F-4D97-AF65-F5344CB8AC3E}">
        <p14:creationId xmlns:p14="http://schemas.microsoft.com/office/powerpoint/2010/main" val="86673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C4407D-7DBE-43D6-8087-F4E442971F51}" type="slidenum">
              <a:rPr lang="en-US" altLang="en-US" sz="1200" smtClean="0">
                <a:latin typeface="Arial" pitchFamily="34" charset="0"/>
              </a:rPr>
              <a:pPr eaLnBrk="1" hangingPunct="1"/>
              <a:t>11</a:t>
            </a:fld>
            <a:endParaRPr lang="en-US" altLang="en-US" sz="1200" smtClean="0">
              <a:latin typeface="Arial" pitchFamily="34" charset="0"/>
            </a:endParaRPr>
          </a:p>
        </p:txBody>
      </p:sp>
      <p:sp>
        <p:nvSpPr>
          <p:cNvPr id="82947" name="Rectangle 2"/>
          <p:cNvSpPr>
            <a:spLocks noGrp="1" noRot="1" noChangeAspect="1" noChangeArrowheads="1" noTextEdit="1"/>
          </p:cNvSpPr>
          <p:nvPr>
            <p:ph type="sldImg"/>
          </p:nvPr>
        </p:nvSpPr>
        <p:spPr>
          <a:xfrm>
            <a:off x="1157288" y="681038"/>
            <a:ext cx="4545012" cy="3408362"/>
          </a:xfrm>
          <a:ln/>
        </p:spPr>
      </p:sp>
      <p:sp>
        <p:nvSpPr>
          <p:cNvPr id="82948"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8633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5ABA562-52F8-4684-8227-21BD6C3BE188}" type="slidenum">
              <a:rPr lang="en-US" altLang="en-US" sz="1200" smtClean="0">
                <a:latin typeface="Arial" pitchFamily="34" charset="0"/>
              </a:rPr>
              <a:pPr eaLnBrk="1" hangingPunct="1"/>
              <a:t>14</a:t>
            </a:fld>
            <a:endParaRPr lang="en-US" altLang="en-US" sz="1200" smtClean="0">
              <a:latin typeface="Arial" pitchFamily="34" charset="0"/>
            </a:endParaRPr>
          </a:p>
        </p:txBody>
      </p:sp>
      <p:sp>
        <p:nvSpPr>
          <p:cNvPr id="83971" name="Rectangle 2"/>
          <p:cNvSpPr>
            <a:spLocks noGrp="1" noRot="1" noChangeAspect="1" noChangeArrowheads="1" noTextEdit="1"/>
          </p:cNvSpPr>
          <p:nvPr>
            <p:ph type="sldImg"/>
          </p:nvPr>
        </p:nvSpPr>
        <p:spPr>
          <a:xfrm>
            <a:off x="1157288" y="681038"/>
            <a:ext cx="4545012" cy="3408362"/>
          </a:xfrm>
          <a:ln/>
        </p:spPr>
      </p:sp>
      <p:sp>
        <p:nvSpPr>
          <p:cNvPr id="83972"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267351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8CED5D4-8FD0-483E-900F-20EA686D4603}" type="slidenum">
              <a:rPr lang="en-US" altLang="en-US" sz="1200" smtClean="0">
                <a:latin typeface="Arial" pitchFamily="34" charset="0"/>
              </a:rPr>
              <a:pPr eaLnBrk="1" hangingPunct="1"/>
              <a:t>16</a:t>
            </a:fld>
            <a:endParaRPr lang="en-US" altLang="en-US" sz="1200" smtClean="0">
              <a:latin typeface="Arial" pitchFamily="34" charset="0"/>
            </a:endParaRPr>
          </a:p>
        </p:txBody>
      </p:sp>
      <p:sp>
        <p:nvSpPr>
          <p:cNvPr id="84995" name="Rectangle 2"/>
          <p:cNvSpPr>
            <a:spLocks noGrp="1" noRot="1" noChangeAspect="1" noChangeArrowheads="1" noTextEdit="1"/>
          </p:cNvSpPr>
          <p:nvPr>
            <p:ph type="sldImg"/>
          </p:nvPr>
        </p:nvSpPr>
        <p:spPr>
          <a:xfrm>
            <a:off x="1157288" y="681038"/>
            <a:ext cx="4545012" cy="3408362"/>
          </a:xfrm>
          <a:ln/>
        </p:spPr>
      </p:sp>
      <p:sp>
        <p:nvSpPr>
          <p:cNvPr id="84996"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78296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4097E4-8823-4E74-849D-B06306183346}" type="slidenum">
              <a:rPr lang="en-US" altLang="en-US" sz="1200" smtClean="0">
                <a:latin typeface="Arial" pitchFamily="34" charset="0"/>
              </a:rPr>
              <a:pPr eaLnBrk="1" hangingPunct="1"/>
              <a:t>33</a:t>
            </a:fld>
            <a:endParaRPr lang="en-US" altLang="en-US" sz="1200" smtClean="0">
              <a:latin typeface="Arial" pitchFamily="34" charset="0"/>
            </a:endParaRPr>
          </a:p>
        </p:txBody>
      </p:sp>
      <p:sp>
        <p:nvSpPr>
          <p:cNvPr id="86019" name="Rectangle 2"/>
          <p:cNvSpPr>
            <a:spLocks noGrp="1" noRot="1" noChangeAspect="1" noChangeArrowheads="1" noTextEdit="1"/>
          </p:cNvSpPr>
          <p:nvPr>
            <p:ph type="sldImg"/>
          </p:nvPr>
        </p:nvSpPr>
        <p:spPr>
          <a:xfrm>
            <a:off x="1157288" y="681038"/>
            <a:ext cx="4545012" cy="3408362"/>
          </a:xfrm>
          <a:ln/>
        </p:spPr>
      </p:sp>
      <p:sp>
        <p:nvSpPr>
          <p:cNvPr id="86020"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7568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8500263-F384-47AA-90C4-F8C1A8A45679}" type="slidenum">
              <a:rPr lang="en-US" altLang="en-US" sz="1200" smtClean="0">
                <a:latin typeface="Arial" pitchFamily="34" charset="0"/>
              </a:rPr>
              <a:pPr eaLnBrk="1" hangingPunct="1"/>
              <a:t>35</a:t>
            </a:fld>
            <a:endParaRPr lang="en-US" altLang="en-US" sz="1200" smtClean="0">
              <a:latin typeface="Arial" pitchFamily="34" charset="0"/>
            </a:endParaRPr>
          </a:p>
        </p:txBody>
      </p:sp>
      <p:sp>
        <p:nvSpPr>
          <p:cNvPr id="87043" name="Rectangle 2"/>
          <p:cNvSpPr>
            <a:spLocks noGrp="1" noRot="1" noChangeAspect="1" noChangeArrowheads="1" noTextEdit="1"/>
          </p:cNvSpPr>
          <p:nvPr>
            <p:ph type="sldImg"/>
          </p:nvPr>
        </p:nvSpPr>
        <p:spPr>
          <a:xfrm>
            <a:off x="1157288" y="681038"/>
            <a:ext cx="4545012" cy="3408362"/>
          </a:xfrm>
          <a:ln/>
        </p:spPr>
      </p:sp>
      <p:sp>
        <p:nvSpPr>
          <p:cNvPr id="87044"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602071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233B24-A2B6-4557-849A-F1B5225D1781}" type="slidenum">
              <a:rPr lang="en-US" altLang="en-US" sz="1200" smtClean="0">
                <a:latin typeface="Arial" pitchFamily="34" charset="0"/>
              </a:rPr>
              <a:pPr eaLnBrk="1" hangingPunct="1"/>
              <a:t>36</a:t>
            </a:fld>
            <a:endParaRPr lang="en-US" altLang="en-US" sz="1200" smtClean="0">
              <a:latin typeface="Arial" pitchFamily="34" charset="0"/>
            </a:endParaRPr>
          </a:p>
        </p:txBody>
      </p:sp>
      <p:sp>
        <p:nvSpPr>
          <p:cNvPr id="88067" name="Rectangle 2"/>
          <p:cNvSpPr>
            <a:spLocks noGrp="1" noRot="1" noChangeAspect="1" noChangeArrowheads="1" noTextEdit="1"/>
          </p:cNvSpPr>
          <p:nvPr>
            <p:ph type="sldImg"/>
          </p:nvPr>
        </p:nvSpPr>
        <p:spPr>
          <a:xfrm>
            <a:off x="1157288" y="681038"/>
            <a:ext cx="4545012" cy="3408362"/>
          </a:xfrm>
          <a:ln/>
        </p:spPr>
      </p:sp>
      <p:sp>
        <p:nvSpPr>
          <p:cNvPr id="88068"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337299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6FAE83-30A7-4406-9708-EDC51BDC7103}" type="slidenum">
              <a:rPr lang="en-US" altLang="en-US" sz="1200" smtClean="0">
                <a:latin typeface="Arial" pitchFamily="34" charset="0"/>
              </a:rPr>
              <a:pPr eaLnBrk="1" hangingPunct="1"/>
              <a:t>40</a:t>
            </a:fld>
            <a:endParaRPr lang="en-US" altLang="en-US" sz="1200" smtClean="0">
              <a:latin typeface="Arial" pitchFamily="34" charset="0"/>
            </a:endParaRPr>
          </a:p>
        </p:txBody>
      </p:sp>
      <p:sp>
        <p:nvSpPr>
          <p:cNvPr id="89091" name="Rectangle 2"/>
          <p:cNvSpPr>
            <a:spLocks noGrp="1" noRot="1" noChangeAspect="1" noChangeArrowheads="1" noTextEdit="1"/>
          </p:cNvSpPr>
          <p:nvPr>
            <p:ph type="sldImg"/>
          </p:nvPr>
        </p:nvSpPr>
        <p:spPr>
          <a:xfrm>
            <a:off x="1157288" y="681038"/>
            <a:ext cx="4545012" cy="3408362"/>
          </a:xfrm>
          <a:ln/>
        </p:spPr>
      </p:sp>
      <p:sp>
        <p:nvSpPr>
          <p:cNvPr id="89092" name="Rectangle 3"/>
          <p:cNvSpPr>
            <a:spLocks noGrp="1" noChangeArrowheads="1"/>
          </p:cNvSpPr>
          <p:nvPr>
            <p:ph type="body" idx="1"/>
          </p:nvPr>
        </p:nvSpPr>
        <p:spPr>
          <a:xfrm>
            <a:off x="914400" y="4316413"/>
            <a:ext cx="5029200" cy="416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10113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56341182-07B4-4C3F-836B-40EB2A033D44}"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91305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p:txBody>
          <a:bodyPr/>
          <a:lstStyle>
            <a:lvl1pPr>
              <a:defRPr/>
            </a:lvl1pPr>
          </a:lstStyle>
          <a:p>
            <a:pPr>
              <a:defRPr/>
            </a:pPr>
            <a:fld id="{CF51AF51-C436-4C1F-957D-031228BFDB8D}"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50315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D1A91F07-2985-4125-8FBB-5506F0BD294D}"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84345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E6DE1ED4-F2FF-4C47-994A-184A535A428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809731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idx="1"/>
          </p:nvPr>
        </p:nvSpPr>
        <p:spPr>
          <a:xfrm>
            <a:off x="464457" y="1641475"/>
            <a:ext cx="8229599" cy="4454525"/>
          </a:xfrm>
        </p:spPr>
        <p:txBody>
          <a:bodyPr/>
          <a:lstStyle>
            <a:lvl1pPr>
              <a:buClr>
                <a:schemeClr val="tx1"/>
              </a:buClr>
              <a:defRPr/>
            </a:lvl1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849C1584-7EFB-4C97-8556-D0758E1A8A49}"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409661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7" name="Slide Number Placeholder 1"/>
          <p:cNvSpPr>
            <a:spLocks noGrp="1"/>
          </p:cNvSpPr>
          <p:nvPr>
            <p:ph type="sldNum" sz="quarter" idx="10"/>
          </p:nvPr>
        </p:nvSpPr>
        <p:spPr/>
        <p:txBody>
          <a:bodyPr/>
          <a:lstStyle>
            <a:lvl1pPr>
              <a:defRPr/>
            </a:lvl1pPr>
          </a:lstStyle>
          <a:p>
            <a:pPr>
              <a:defRPr/>
            </a:pPr>
            <a:fld id="{3C8ED160-E1F6-40DD-955B-83B4B056B921}"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04042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half" idx="12"/>
          </p:nvPr>
        </p:nvSpPr>
        <p:spPr>
          <a:xfrm>
            <a:off x="4642413" y="1641475"/>
            <a:ext cx="4044387"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
          <p:cNvSpPr>
            <a:spLocks noGrp="1"/>
          </p:cNvSpPr>
          <p:nvPr>
            <p:ph type="sldNum" sz="quarter" idx="13"/>
          </p:nvPr>
        </p:nvSpPr>
        <p:spPr/>
        <p:txBody>
          <a:bodyPr/>
          <a:lstStyle>
            <a:lvl1pPr>
              <a:defRPr/>
            </a:lvl1pPr>
          </a:lstStyle>
          <a:p>
            <a:pPr>
              <a:defRPr/>
            </a:pPr>
            <a:fld id="{A870A2BD-5E64-4B95-BB41-8B7B5CB3BBFF}" type="slidenum">
              <a:rPr lang="en-US"/>
              <a:pPr>
                <a:defRPr/>
              </a:pPr>
              <a:t>‹#›</a:t>
            </a:fld>
            <a:endParaRPr lang="en-US" dirty="0"/>
          </a:p>
        </p:txBody>
      </p:sp>
      <p:sp>
        <p:nvSpPr>
          <p:cNvPr id="9" name="Footer Placeholder 4"/>
          <p:cNvSpPr>
            <a:spLocks noGrp="1"/>
          </p:cNvSpPr>
          <p:nvPr>
            <p:ph type="ftr" sz="quarter" idx="14"/>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345255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464457" y="1641475"/>
            <a:ext cx="8229599"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D7EDC81D-5517-4F9B-BF1E-11227865A23E}"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424755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Regular">
    <p:spTree>
      <p:nvGrpSpPr>
        <p:cNvPr id="1" name=""/>
        <p:cNvGrpSpPr/>
        <p:nvPr/>
      </p:nvGrpSpPr>
      <p:grpSpPr>
        <a:xfrm>
          <a:off x="0" y="0"/>
          <a:ext cx="0" cy="0"/>
          <a:chOff x="0" y="0"/>
          <a:chExt cx="0" cy="0"/>
        </a:xfrm>
      </p:grpSpPr>
      <p:sp>
        <p:nvSpPr>
          <p:cNvPr id="2" name="Title 1"/>
          <p:cNvSpPr>
            <a:spLocks noGrp="1"/>
          </p:cNvSpPr>
          <p:nvPr>
            <p:ph type="title"/>
          </p:nvPr>
        </p:nvSpPr>
        <p:spPr>
          <a:xfrm>
            <a:off x="685800" y="338328"/>
            <a:ext cx="7772400" cy="1219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5800" y="1645920"/>
            <a:ext cx="7772400" cy="4454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C3D13358-3AA4-4055-984C-2FEE6A9C3DC5}"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192139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384192A8-353D-44AC-855D-841FFAAD3964}"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extLst>
      <p:ext uri="{BB962C8B-B14F-4D97-AF65-F5344CB8AC3E}">
        <p14:creationId xmlns:p14="http://schemas.microsoft.com/office/powerpoint/2010/main" val="211930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Slide Number Placeholder 1"/>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pPr>
              <a:defRPr/>
            </a:pPr>
            <a:fld id="{3BEDBCD4-085C-459E-A41B-695246D8F47B}" type="slidenum">
              <a:rPr lang="en-US"/>
              <a:pPr>
                <a:defRPr/>
              </a:pPr>
              <a:t>‹#›</a:t>
            </a:fld>
            <a:endParaRPr lang="en-US" dirty="0"/>
          </a:p>
        </p:txBody>
      </p:sp>
      <p:sp>
        <p:nvSpPr>
          <p:cNvPr id="6" name="Footer Placeholder 4"/>
          <p:cNvSpPr>
            <a:spLocks noGrp="1"/>
          </p:cNvSpPr>
          <p:nvPr>
            <p:ph type="ftr" sz="quarter" idx="3"/>
          </p:nvPr>
        </p:nvSpPr>
        <p:spPr>
          <a:xfrm>
            <a:off x="990600" y="6461125"/>
            <a:ext cx="7162800" cy="381000"/>
          </a:xfrm>
          <a:prstGeom prst="rect">
            <a:avLst/>
          </a:prstGeom>
        </p:spPr>
        <p:txBody>
          <a:bodyPr/>
          <a:lstStyle>
            <a:lvl1pPr algn="ctr">
              <a:defRPr sz="1000" dirty="0" smtClean="0">
                <a:latin typeface="Arial" panose="020B0604020202020204" pitchFamily="34" charset="0"/>
                <a:cs typeface="Arial" panose="020B0604020202020204" pitchFamily="34" charset="0"/>
              </a:defRPr>
            </a:lvl1pPr>
          </a:lstStyle>
          <a:p>
            <a:pPr>
              <a:defRPr/>
            </a:pPr>
            <a:r>
              <a:rPr lang="en-US"/>
              <a:t>Copyright © 2016 by Elsevier, Inc. All rights reserved.</a:t>
            </a:r>
          </a:p>
          <a:p>
            <a:pPr>
              <a:defRPr/>
            </a:pPr>
            <a:r>
              <a:rPr lang="en-US"/>
              <a:t>Copyright © 2012, 2008, 2004, 2000, 1996, 1993 by Saunders, an affiliate of Elsevier Inc. </a:t>
            </a:r>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Lst>
  <p:hf hdr="0" dt="0"/>
  <p:txStyles>
    <p:titleStyle>
      <a:lvl1pPr algn="ctr"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600">
          <a:solidFill>
            <a:schemeClr val="tx1"/>
          </a:solidFill>
          <a:latin typeface="Arial" charset="0"/>
          <a:cs typeface="Arial" charset="0"/>
        </a:defRPr>
      </a:lvl2pPr>
      <a:lvl3pPr algn="ctr" rtl="0" eaLnBrk="0" fontAlgn="base" hangingPunct="0">
        <a:spcBef>
          <a:spcPct val="0"/>
        </a:spcBef>
        <a:spcAft>
          <a:spcPct val="0"/>
        </a:spcAft>
        <a:defRPr sz="3600">
          <a:solidFill>
            <a:schemeClr val="tx1"/>
          </a:solidFill>
          <a:latin typeface="Arial" charset="0"/>
          <a:cs typeface="Arial" charset="0"/>
        </a:defRPr>
      </a:lvl3pPr>
      <a:lvl4pPr algn="ctr" rtl="0" eaLnBrk="0" fontAlgn="base" hangingPunct="0">
        <a:spcBef>
          <a:spcPct val="0"/>
        </a:spcBef>
        <a:spcAft>
          <a:spcPct val="0"/>
        </a:spcAft>
        <a:defRPr sz="3600">
          <a:solidFill>
            <a:schemeClr val="tx1"/>
          </a:solidFill>
          <a:latin typeface="Arial" charset="0"/>
          <a:cs typeface="Arial" charset="0"/>
        </a:defRPr>
      </a:lvl4pPr>
      <a:lvl5pPr algn="ctr" rtl="0" eaLnBrk="0" fontAlgn="base" hangingPunct="0">
        <a:spcBef>
          <a:spcPct val="0"/>
        </a:spcBef>
        <a:spcAft>
          <a:spcPct val="0"/>
        </a:spcAft>
        <a:defRPr sz="36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itchFamily="18"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SzPct val="80000"/>
        <a:buFont typeface="Wingdings" pitchFamily="2" charset="2"/>
        <a:buChar char="Ø"/>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itchFamily="18" charset="2"/>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tx1"/>
        </a:buClr>
        <a:buFont typeface="Calibri"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1622425"/>
            <a:ext cx="7772400" cy="1470025"/>
          </a:xfrm>
        </p:spPr>
        <p:txBody>
          <a:bodyPr/>
          <a:lstStyle/>
          <a:p>
            <a:r>
              <a:rPr lang="en-US" altLang="en-US" sz="4000" smtClean="0"/>
              <a:t>Chapter 20</a:t>
            </a:r>
          </a:p>
        </p:txBody>
      </p:sp>
      <p:sp>
        <p:nvSpPr>
          <p:cNvPr id="12291" name="Rectangle 3"/>
          <p:cNvSpPr>
            <a:spLocks noGrp="1" noChangeArrowheads="1"/>
          </p:cNvSpPr>
          <p:nvPr>
            <p:ph type="subTitle" idx="1"/>
          </p:nvPr>
        </p:nvSpPr>
        <p:spPr>
          <a:xfrm>
            <a:off x="1371600" y="3378200"/>
            <a:ext cx="6400800" cy="1752600"/>
          </a:xfrm>
        </p:spPr>
        <p:txBody>
          <a:bodyPr anchor="ctr"/>
          <a:lstStyle/>
          <a:p>
            <a:r>
              <a:rPr lang="en-US" altLang="en-US" sz="3600" smtClean="0">
                <a:solidFill>
                  <a:schemeClr val="tx1"/>
                </a:solidFill>
              </a:rPr>
              <a:t>Peripheral Vascular System and Lymphatic System</a:t>
            </a:r>
          </a:p>
        </p:txBody>
      </p:sp>
      <p:sp>
        <p:nvSpPr>
          <p:cNvPr id="122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dirty="0" smtClean="0"/>
              <a:t>Veins drain deoxygenated blood and its waste products from tissues and return it to heart</a:t>
            </a:r>
          </a:p>
          <a:p>
            <a:pPr lvl="1">
              <a:buSzPct val="60000"/>
              <a:buFont typeface="Wingdings 2" pitchFamily="18" charset="2"/>
              <a:buChar char=""/>
            </a:pPr>
            <a:r>
              <a:rPr lang="en-US" altLang="en-US" dirty="0" smtClean="0"/>
              <a:t>In the legs, this mechanism is called </a:t>
            </a:r>
            <a:r>
              <a:rPr lang="en-US" altLang="en-US" i="1" dirty="0" smtClean="0"/>
              <a:t>calf pump </a:t>
            </a:r>
            <a:r>
              <a:rPr lang="en-US" altLang="en-US" dirty="0" smtClean="0"/>
              <a:t>or </a:t>
            </a:r>
            <a:r>
              <a:rPr lang="en-US" altLang="en-US" i="1" dirty="0" smtClean="0"/>
              <a:t>peripheral heart</a:t>
            </a:r>
          </a:p>
          <a:p>
            <a:pPr lvl="1">
              <a:buSzPct val="60000"/>
              <a:buFont typeface="Wingdings 2" pitchFamily="18" charset="2"/>
              <a:buChar char=""/>
            </a:pPr>
            <a:r>
              <a:rPr lang="en-US" altLang="en-US" dirty="0" smtClean="0"/>
              <a:t>Veins are called </a:t>
            </a:r>
            <a:r>
              <a:rPr lang="en-US" altLang="en-US" i="1" dirty="0" smtClean="0"/>
              <a:t>capacitance vessels </a:t>
            </a:r>
            <a:r>
              <a:rPr lang="en-US" altLang="en-US" dirty="0" smtClean="0"/>
              <a:t>because of their ability to stretch</a:t>
            </a:r>
          </a:p>
          <a:p>
            <a:pPr lvl="1">
              <a:buSzPct val="60000"/>
              <a:buFont typeface="Wingdings 2" pitchFamily="18" charset="2"/>
              <a:buChar char=""/>
            </a:pPr>
            <a:r>
              <a:rPr lang="en-US" altLang="en-US" dirty="0" err="1" smtClean="0"/>
              <a:t>Hypercoagulable</a:t>
            </a:r>
            <a:r>
              <a:rPr lang="en-US" altLang="en-US" dirty="0" smtClean="0"/>
              <a:t> states and vein wall trauma lead to increased risk for venous disease </a:t>
            </a:r>
          </a:p>
          <a:p>
            <a:pPr lvl="1">
              <a:buSzPct val="60000"/>
              <a:buFont typeface="Wingdings 2" pitchFamily="18" charset="2"/>
              <a:buChar char=""/>
            </a:pPr>
            <a:r>
              <a:rPr lang="en-US" altLang="en-US" dirty="0" smtClean="0"/>
              <a:t>Dilated and tortuous (varicose) veins create incompetent valves leading to increased venous pressure, which further dilates the vein</a:t>
            </a:r>
          </a:p>
        </p:txBody>
      </p:sp>
      <p:sp>
        <p:nvSpPr>
          <p:cNvPr id="21507" name="Title 8"/>
          <p:cNvSpPr>
            <a:spLocks noGrp="1"/>
          </p:cNvSpPr>
          <p:nvPr>
            <p:ph type="title"/>
          </p:nvPr>
        </p:nvSpPr>
        <p:spPr/>
        <p:txBody>
          <a:bodyPr/>
          <a:lstStyle/>
          <a:p>
            <a:r>
              <a:rPr lang="en-US" altLang="en-US" smtClean="0"/>
              <a:t>Structure and Function: Venous Flow</a:t>
            </a:r>
          </a:p>
        </p:txBody>
      </p:sp>
      <p:sp>
        <p:nvSpPr>
          <p:cNvPr id="215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15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36B2241-E717-4B8B-AD28-2A29E1C4592B}" type="slidenum">
              <a:rPr lang="en-US" sz="1000" smtClean="0">
                <a:latin typeface="Arial" pitchFamily="34" charset="0"/>
              </a:rPr>
              <a:pPr eaLnBrk="1" hangingPunct="1"/>
              <a:t>10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Venous Flow</a:t>
            </a:r>
          </a:p>
        </p:txBody>
      </p:sp>
      <p:pic>
        <p:nvPicPr>
          <p:cNvPr id="17412" name="Picture 7" descr="f20-04-X3243"/>
          <p:cNvPicPr>
            <a:picLocks noChangeAspect="1" noChangeArrowheads="1"/>
          </p:cNvPicPr>
          <p:nvPr/>
        </p:nvPicPr>
        <p:blipFill>
          <a:blip r:embed="rId3">
            <a:grayscl/>
          </a:blip>
          <a:srcRect/>
          <a:stretch>
            <a:fillRect/>
          </a:stretch>
        </p:blipFill>
        <p:spPr bwMode="auto">
          <a:xfrm>
            <a:off x="2349500" y="1812925"/>
            <a:ext cx="4433888" cy="4338638"/>
          </a:xfrm>
          <a:prstGeom prst="rect">
            <a:avLst/>
          </a:prstGeom>
          <a:noFill/>
          <a:ln w="38100">
            <a:solidFill>
              <a:schemeClr val="tx2"/>
            </a:solidFill>
            <a:miter lim="800000"/>
            <a:headEnd/>
            <a:tailEnd/>
          </a:ln>
        </p:spPr>
      </p:pic>
      <p:sp>
        <p:nvSpPr>
          <p:cNvPr id="225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25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5416789-63E0-4A6D-985D-22F1392D1917}" type="slidenum">
              <a:rPr lang="en-US" sz="1000" smtClean="0">
                <a:latin typeface="Arial" pitchFamily="34" charset="0"/>
              </a:rPr>
              <a:pPr eaLnBrk="1" hangingPunct="1"/>
              <a:t>11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The lymphatics form a completely separate vessel system, which retrieves excess fluid from the tissue spaces and returns it to the bloodstream</a:t>
            </a:r>
          </a:p>
          <a:p>
            <a:pPr lvl="1">
              <a:buSzPct val="60000"/>
              <a:buFont typeface="Wingdings 2" pitchFamily="18" charset="2"/>
              <a:buChar char=""/>
            </a:pPr>
            <a:r>
              <a:rPr lang="en-US" altLang="en-US" smtClean="0"/>
              <a:t>Vessels drain into two main trunks, which empty into the venous system at the subclavian veins</a:t>
            </a:r>
          </a:p>
          <a:p>
            <a:pPr lvl="1">
              <a:buSzPct val="60000"/>
              <a:buFont typeface="Wingdings 2" pitchFamily="18" charset="2"/>
              <a:buChar char=""/>
            </a:pPr>
            <a:r>
              <a:rPr lang="en-US" altLang="en-US" smtClean="0"/>
              <a:t>The functions of lymphatic system are to</a:t>
            </a:r>
          </a:p>
          <a:p>
            <a:pPr lvl="2">
              <a:buSzPct val="80000"/>
              <a:buFont typeface="Wingdings" pitchFamily="2" charset="2"/>
              <a:buChar char="Ø"/>
            </a:pPr>
            <a:r>
              <a:rPr lang="en-US" altLang="en-US" smtClean="0"/>
              <a:t>Conserve fluid and plasma proteins that leak out of capillaries</a:t>
            </a:r>
          </a:p>
          <a:p>
            <a:pPr lvl="2">
              <a:buSzPct val="80000"/>
              <a:buFont typeface="Wingdings" pitchFamily="2" charset="2"/>
              <a:buChar char="Ø"/>
            </a:pPr>
            <a:r>
              <a:rPr lang="en-US" altLang="en-US" smtClean="0"/>
              <a:t>Form a major part of immune system that defends body against disease</a:t>
            </a:r>
          </a:p>
          <a:p>
            <a:pPr lvl="2">
              <a:buSzPct val="80000"/>
              <a:buFont typeface="Wingdings" pitchFamily="2" charset="2"/>
              <a:buChar char="Ø"/>
            </a:pPr>
            <a:r>
              <a:rPr lang="en-US" altLang="en-US" smtClean="0"/>
              <a:t>Absorb lipids from intestinal tract</a:t>
            </a:r>
          </a:p>
          <a:p>
            <a:pPr lvl="1"/>
            <a:endParaRPr lang="en-US" altLang="en-US" smtClean="0"/>
          </a:p>
        </p:txBody>
      </p:sp>
      <p:sp>
        <p:nvSpPr>
          <p:cNvPr id="23555" name="Title 8"/>
          <p:cNvSpPr>
            <a:spLocks noGrp="1"/>
          </p:cNvSpPr>
          <p:nvPr>
            <p:ph type="title"/>
          </p:nvPr>
        </p:nvSpPr>
        <p:spPr>
          <a:xfrm>
            <a:off x="457200" y="274638"/>
            <a:ext cx="7650163" cy="1143000"/>
          </a:xfrm>
        </p:spPr>
        <p:txBody>
          <a:bodyPr/>
          <a:lstStyle/>
          <a:p>
            <a:r>
              <a:rPr lang="en-US" altLang="en-US" smtClean="0"/>
              <a:t>Structure and Function: Lymphatics I</a:t>
            </a:r>
          </a:p>
        </p:txBody>
      </p:sp>
      <p:sp>
        <p:nvSpPr>
          <p:cNvPr id="235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35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DF7F5F2-9670-47EE-90E7-2C504652A9E5}" type="slidenum">
              <a:rPr lang="en-US" sz="1000" smtClean="0">
                <a:latin typeface="Arial" pitchFamily="34" charset="0"/>
              </a:rPr>
              <a:pPr eaLnBrk="1" hangingPunct="1"/>
              <a:t>12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Processes of immune system are complicated and not fully understood</a:t>
            </a:r>
          </a:p>
          <a:p>
            <a:pPr lvl="1">
              <a:buSzPct val="60000"/>
              <a:buFont typeface="Wingdings 2" pitchFamily="18" charset="2"/>
              <a:buChar char=""/>
            </a:pPr>
            <a:r>
              <a:rPr lang="en-US" altLang="en-US" sz="2800" smtClean="0"/>
              <a:t>Lymphatic vessels have a unique structure</a:t>
            </a:r>
          </a:p>
          <a:p>
            <a:pPr lvl="1">
              <a:buSzPct val="60000"/>
              <a:buFont typeface="Wingdings 2" pitchFamily="18" charset="2"/>
              <a:buChar char=""/>
            </a:pPr>
            <a:r>
              <a:rPr lang="en-US" altLang="en-US" sz="2800" smtClean="0"/>
              <a:t>Lymph nodes are small oval clumps of lymphatic tissue located at intervals along vessels</a:t>
            </a:r>
          </a:p>
          <a:p>
            <a:pPr lvl="1">
              <a:buSzPct val="60000"/>
              <a:buFont typeface="Wingdings 2" pitchFamily="18" charset="2"/>
              <a:buChar char=""/>
            </a:pPr>
            <a:r>
              <a:rPr lang="en-US" altLang="en-US" sz="2800" smtClean="0"/>
              <a:t>Superficial groups of nodes are accessible to inspection and palpation giving clues to status of lymphatic system</a:t>
            </a:r>
            <a:endParaRPr lang="en-US" altLang="en-US" smtClean="0"/>
          </a:p>
        </p:txBody>
      </p:sp>
      <p:sp>
        <p:nvSpPr>
          <p:cNvPr id="24579" name="Title 8"/>
          <p:cNvSpPr>
            <a:spLocks noGrp="1"/>
          </p:cNvSpPr>
          <p:nvPr>
            <p:ph type="title"/>
          </p:nvPr>
        </p:nvSpPr>
        <p:spPr/>
        <p:txBody>
          <a:bodyPr/>
          <a:lstStyle/>
          <a:p>
            <a:r>
              <a:rPr lang="en-US" altLang="en-US" smtClean="0"/>
              <a:t>Structure and Function: Lymphatics II</a:t>
            </a:r>
          </a:p>
        </p:txBody>
      </p:sp>
      <p:sp>
        <p:nvSpPr>
          <p:cNvPr id="245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45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F31967-CB50-45B6-838B-A655D8E4DA85}" type="slidenum">
              <a:rPr lang="en-US" sz="1000" smtClean="0">
                <a:latin typeface="Arial" pitchFamily="34" charset="0"/>
              </a:rPr>
              <a:pPr eaLnBrk="1" hangingPunct="1"/>
              <a:t>13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Lymphatic Ducts and Drainage Patterns</a:t>
            </a:r>
          </a:p>
        </p:txBody>
      </p:sp>
      <p:pic>
        <p:nvPicPr>
          <p:cNvPr id="20484" name="Picture 7" descr="f20-05-X3243"/>
          <p:cNvPicPr>
            <a:picLocks noChangeAspect="1" noChangeArrowheads="1"/>
          </p:cNvPicPr>
          <p:nvPr/>
        </p:nvPicPr>
        <p:blipFill>
          <a:blip r:embed="rId3">
            <a:grayscl/>
          </a:blip>
          <a:srcRect/>
          <a:stretch>
            <a:fillRect/>
          </a:stretch>
        </p:blipFill>
        <p:spPr bwMode="auto">
          <a:xfrm>
            <a:off x="2603500" y="1814513"/>
            <a:ext cx="3906838" cy="4330700"/>
          </a:xfrm>
          <a:prstGeom prst="rect">
            <a:avLst/>
          </a:prstGeom>
          <a:noFill/>
          <a:ln w="38100">
            <a:solidFill>
              <a:schemeClr val="tx2"/>
            </a:solidFill>
            <a:miter lim="800000"/>
            <a:headEnd/>
            <a:tailEnd/>
          </a:ln>
        </p:spPr>
      </p:pic>
      <p:sp>
        <p:nvSpPr>
          <p:cNvPr id="256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56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12A525A-50FC-4DA2-BD12-5F9934494585}" type="slidenum">
              <a:rPr lang="en-US" sz="1000" smtClean="0">
                <a:latin typeface="Arial" pitchFamily="34" charset="0"/>
              </a:rPr>
              <a:pPr eaLnBrk="1" hangingPunct="1"/>
              <a:t>14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Spleen, tonsils, and thymus aid lymphatic system </a:t>
            </a:r>
          </a:p>
          <a:p>
            <a:pPr lvl="1">
              <a:buSzPct val="60000"/>
              <a:buFont typeface="Wingdings 2" pitchFamily="18" charset="2"/>
              <a:buChar char=""/>
            </a:pPr>
            <a:r>
              <a:rPr lang="en-US" altLang="en-US" smtClean="0"/>
              <a:t>Located in left upper quadrant of abdomen, it has four functions: </a:t>
            </a:r>
          </a:p>
          <a:p>
            <a:pPr lvl="2">
              <a:buSzPct val="80000"/>
              <a:buFont typeface="Wingdings" pitchFamily="2" charset="2"/>
              <a:buChar char="Ø"/>
            </a:pPr>
            <a:r>
              <a:rPr lang="en-US" altLang="en-US" smtClean="0"/>
              <a:t>Destroy old red blood cells</a:t>
            </a:r>
          </a:p>
          <a:p>
            <a:pPr lvl="2">
              <a:buSzPct val="80000"/>
              <a:buFont typeface="Wingdings" pitchFamily="2" charset="2"/>
              <a:buChar char="Ø"/>
            </a:pPr>
            <a:r>
              <a:rPr lang="en-US" altLang="en-US" smtClean="0"/>
              <a:t>Produce antibodies</a:t>
            </a:r>
          </a:p>
          <a:p>
            <a:pPr lvl="2">
              <a:buSzPct val="80000"/>
              <a:buFont typeface="Wingdings" pitchFamily="2" charset="2"/>
              <a:buChar char="Ø"/>
            </a:pPr>
            <a:r>
              <a:rPr lang="en-US" altLang="en-US" smtClean="0"/>
              <a:t>Store red blood cells</a:t>
            </a:r>
          </a:p>
          <a:p>
            <a:pPr lvl="2">
              <a:buSzPct val="80000"/>
              <a:buFont typeface="Wingdings" pitchFamily="2" charset="2"/>
              <a:buChar char="Ø"/>
            </a:pPr>
            <a:r>
              <a:rPr lang="en-US" altLang="en-US" smtClean="0"/>
              <a:t>Filter microorganisms from blood</a:t>
            </a:r>
          </a:p>
          <a:p>
            <a:pPr lvl="1">
              <a:buSzPct val="60000"/>
              <a:buFont typeface="Wingdings 2" pitchFamily="18" charset="2"/>
              <a:buChar char=""/>
            </a:pPr>
            <a:r>
              <a:rPr lang="en-US" altLang="en-US" smtClean="0"/>
              <a:t>Tonsils (palatine, adenoid, and lingual) are located at entrance to respiratory and gastrointestinal tracts and respond to local inflammation</a:t>
            </a:r>
          </a:p>
          <a:p>
            <a:pPr lvl="1">
              <a:buSzPct val="60000"/>
              <a:buFont typeface="Wingdings 2" pitchFamily="18" charset="2"/>
              <a:buChar char=""/>
            </a:pPr>
            <a:r>
              <a:rPr lang="en-US" altLang="en-US" smtClean="0"/>
              <a:t>Thymus is flat, pink-gray gland located in superior mediastinum behind sternum and in front of aorta</a:t>
            </a:r>
          </a:p>
          <a:p>
            <a:pPr lvl="2"/>
            <a:endParaRPr lang="en-US" altLang="en-US" sz="1800" smtClean="0"/>
          </a:p>
        </p:txBody>
      </p:sp>
      <p:sp>
        <p:nvSpPr>
          <p:cNvPr id="26627" name="Title 8"/>
          <p:cNvSpPr>
            <a:spLocks noGrp="1"/>
          </p:cNvSpPr>
          <p:nvPr>
            <p:ph type="title"/>
          </p:nvPr>
        </p:nvSpPr>
        <p:spPr/>
        <p:txBody>
          <a:bodyPr/>
          <a:lstStyle/>
          <a:p>
            <a:r>
              <a:rPr lang="en-US" altLang="en-US" smtClean="0"/>
              <a:t>Structure and Function: Related Organs</a:t>
            </a:r>
          </a:p>
        </p:txBody>
      </p:sp>
      <p:sp>
        <p:nvSpPr>
          <p:cNvPr id="266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66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142F7E-8467-40B9-AE38-DFF73E31ADF3}" type="slidenum">
              <a:rPr lang="en-US" sz="1000" smtClean="0">
                <a:latin typeface="Arial" pitchFamily="34" charset="0"/>
              </a:rPr>
              <a:pPr eaLnBrk="1" hangingPunct="1"/>
              <a:t>15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Immune-Related Organs</a:t>
            </a:r>
          </a:p>
        </p:txBody>
      </p:sp>
      <p:pic>
        <p:nvPicPr>
          <p:cNvPr id="22532" name="Picture 7" descr="f20-06-X3243"/>
          <p:cNvPicPr>
            <a:picLocks noChangeAspect="1" noChangeArrowheads="1"/>
          </p:cNvPicPr>
          <p:nvPr/>
        </p:nvPicPr>
        <p:blipFill>
          <a:blip r:embed="rId3">
            <a:grayscl/>
          </a:blip>
          <a:srcRect/>
          <a:stretch>
            <a:fillRect/>
          </a:stretch>
        </p:blipFill>
        <p:spPr bwMode="auto">
          <a:xfrm>
            <a:off x="2846388" y="1814513"/>
            <a:ext cx="3441700" cy="4330700"/>
          </a:xfrm>
          <a:prstGeom prst="rect">
            <a:avLst/>
          </a:prstGeom>
          <a:noFill/>
          <a:ln w="38100">
            <a:solidFill>
              <a:schemeClr val="tx2"/>
            </a:solidFill>
            <a:miter lim="800000"/>
            <a:headEnd/>
            <a:tailEnd/>
          </a:ln>
        </p:spPr>
      </p:pic>
      <p:sp>
        <p:nvSpPr>
          <p:cNvPr id="276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76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360287D-BD5B-4FCE-B173-B0EEF706E983}" type="slidenum">
              <a:rPr lang="en-US" sz="1000" smtClean="0">
                <a:latin typeface="Arial" pitchFamily="34" charset="0"/>
              </a:rPr>
              <a:pPr eaLnBrk="1" hangingPunct="1"/>
              <a:t>16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idx="1"/>
          </p:nvPr>
        </p:nvSpPr>
        <p:spPr>
          <a:xfrm>
            <a:off x="465138" y="1641475"/>
            <a:ext cx="8229600" cy="4454525"/>
          </a:xfrm>
        </p:spPr>
        <p:txBody>
          <a:bodyPr/>
          <a:lstStyle/>
          <a:p>
            <a:r>
              <a:rPr lang="en-US" altLang="en-US" smtClean="0"/>
              <a:t>Lymphatic system has the same function in children as in adults</a:t>
            </a:r>
          </a:p>
          <a:p>
            <a:pPr lvl="1"/>
            <a:r>
              <a:rPr lang="en-US" altLang="en-US" smtClean="0"/>
              <a:t>Lymphoid tissue has a unique growth pattern compared with other body systems</a:t>
            </a:r>
          </a:p>
          <a:p>
            <a:pPr lvl="1"/>
            <a:r>
              <a:rPr lang="en-US" altLang="en-US" smtClean="0"/>
              <a:t>It is well developed at birth and grows rapidly until age 10 or 11</a:t>
            </a:r>
          </a:p>
          <a:p>
            <a:r>
              <a:rPr lang="en-US" altLang="en-US" smtClean="0"/>
              <a:t>Lymph nodes are relatively large in children</a:t>
            </a:r>
          </a:p>
          <a:p>
            <a:pPr lvl="1"/>
            <a:r>
              <a:rPr lang="en-US" altLang="en-US" smtClean="0"/>
              <a:t>Superficial nodes often palpable even when child is healthy</a:t>
            </a:r>
          </a:p>
          <a:p>
            <a:pPr lvl="1"/>
            <a:r>
              <a:rPr lang="en-US" altLang="en-US" smtClean="0"/>
              <a:t>With infection, excessive swelling and hyperplasia occur</a:t>
            </a:r>
          </a:p>
        </p:txBody>
      </p:sp>
      <p:sp>
        <p:nvSpPr>
          <p:cNvPr id="28675" name="Title 8"/>
          <p:cNvSpPr>
            <a:spLocks noGrp="1"/>
          </p:cNvSpPr>
          <p:nvPr>
            <p:ph type="title"/>
          </p:nvPr>
        </p:nvSpPr>
        <p:spPr/>
        <p:txBody>
          <a:bodyPr/>
          <a:lstStyle/>
          <a:p>
            <a:r>
              <a:rPr lang="en-US" altLang="en-US" smtClean="0"/>
              <a:t>Developmental Competence: Infants and Children</a:t>
            </a:r>
          </a:p>
        </p:txBody>
      </p:sp>
      <p:sp>
        <p:nvSpPr>
          <p:cNvPr id="286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867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97CD4DF-CFD1-4550-8884-52D2B95AB100}" type="slidenum">
              <a:rPr lang="en-US" sz="1000" smtClean="0">
                <a:latin typeface="Arial" pitchFamily="34" charset="0"/>
              </a:rPr>
              <a:pPr eaLnBrk="1" hangingPunct="1"/>
              <a:t>17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Hormonal changes cause vasodilation and a resulting drop in blood pressure</a:t>
            </a:r>
          </a:p>
          <a:p>
            <a:pPr lvl="2">
              <a:buSzPct val="80000"/>
              <a:buFont typeface="Wingdings" pitchFamily="2" charset="2"/>
              <a:buChar char="Ø"/>
            </a:pPr>
            <a:r>
              <a:rPr lang="en-US" altLang="en-US" sz="2400" smtClean="0"/>
              <a:t>Growing uterus obstructs drainage of iliac veins and inferior vena cava</a:t>
            </a:r>
          </a:p>
          <a:p>
            <a:pPr lvl="2">
              <a:buSzPct val="80000"/>
              <a:buFont typeface="Wingdings" pitchFamily="2" charset="2"/>
              <a:buChar char="Ø"/>
            </a:pPr>
            <a:r>
              <a:rPr lang="en-US" altLang="en-US" sz="2400" smtClean="0"/>
              <a:t>This condition causes low blood flow and increases venous pressure</a:t>
            </a:r>
          </a:p>
          <a:p>
            <a:pPr lvl="2">
              <a:buSzPct val="80000"/>
              <a:buFont typeface="Wingdings" pitchFamily="2" charset="2"/>
              <a:buChar char="Ø"/>
            </a:pPr>
            <a:r>
              <a:rPr lang="en-US" altLang="en-US" sz="2400" smtClean="0"/>
              <a:t>This, in turn, causes dependent edema, varicosities in legs and vulva, and hemorrhoids</a:t>
            </a:r>
          </a:p>
        </p:txBody>
      </p:sp>
      <p:sp>
        <p:nvSpPr>
          <p:cNvPr id="29699" name="Title 8"/>
          <p:cNvSpPr>
            <a:spLocks noGrp="1"/>
          </p:cNvSpPr>
          <p:nvPr>
            <p:ph type="title"/>
          </p:nvPr>
        </p:nvSpPr>
        <p:spPr/>
        <p:txBody>
          <a:bodyPr/>
          <a:lstStyle/>
          <a:p>
            <a:r>
              <a:rPr lang="en-US" altLang="en-US" smtClean="0"/>
              <a:t>Developmental Competence: Pregnant Woman</a:t>
            </a:r>
          </a:p>
        </p:txBody>
      </p:sp>
      <p:sp>
        <p:nvSpPr>
          <p:cNvPr id="297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97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5AA6E4-1209-430C-9844-5BADF68C6D81}" type="slidenum">
              <a:rPr lang="en-US" sz="1000" smtClean="0">
                <a:latin typeface="Arial" pitchFamily="34" charset="0"/>
              </a:rPr>
              <a:pPr eaLnBrk="1" hangingPunct="1"/>
              <a:t>18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Peripheral blood vessels grow more rigid with age, resulting in a condition called </a:t>
            </a:r>
            <a:r>
              <a:rPr lang="en-US" altLang="en-US" sz="2800" i="1" smtClean="0"/>
              <a:t>arteriosclerosis</a:t>
            </a:r>
          </a:p>
          <a:p>
            <a:pPr lvl="1">
              <a:buSzPct val="60000"/>
              <a:buFont typeface="Wingdings 2" pitchFamily="18" charset="2"/>
              <a:buChar char=""/>
            </a:pPr>
            <a:r>
              <a:rPr lang="en-US" altLang="en-US" sz="2800" smtClean="0"/>
              <a:t>Care for myocardial infarction (MI) now includes early mobilization and low-dose anticoagulant medication, which reduce risk of pulmonary embolism</a:t>
            </a:r>
          </a:p>
          <a:p>
            <a:pPr lvl="1">
              <a:buSzPct val="60000"/>
              <a:buFont typeface="Wingdings 2" pitchFamily="18" charset="2"/>
              <a:buChar char=""/>
            </a:pPr>
            <a:r>
              <a:rPr lang="en-US" altLang="en-US" sz="2800" smtClean="0"/>
              <a:t>Loss of lymphatic tissue leads to fewer numbers of lymph nodes in older people and to decrease in size of remaining nodes</a:t>
            </a:r>
          </a:p>
        </p:txBody>
      </p:sp>
      <p:sp>
        <p:nvSpPr>
          <p:cNvPr id="30723" name="Title 8"/>
          <p:cNvSpPr>
            <a:spLocks noGrp="1"/>
          </p:cNvSpPr>
          <p:nvPr>
            <p:ph type="title"/>
          </p:nvPr>
        </p:nvSpPr>
        <p:spPr/>
        <p:txBody>
          <a:bodyPr/>
          <a:lstStyle/>
          <a:p>
            <a:r>
              <a:rPr lang="en-US" altLang="en-US" smtClean="0"/>
              <a:t>Developmental Competence: </a:t>
            </a:r>
            <a:br>
              <a:rPr lang="en-US" altLang="en-US" smtClean="0"/>
            </a:br>
            <a:r>
              <a:rPr lang="en-US" altLang="en-US" smtClean="0"/>
              <a:t>Aging Adult</a:t>
            </a:r>
          </a:p>
        </p:txBody>
      </p:sp>
      <p:sp>
        <p:nvSpPr>
          <p:cNvPr id="307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07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2D1BDAE-A492-4CE6-9AAC-785AC410FAE3}" type="slidenum">
              <a:rPr lang="en-US" sz="1000" smtClean="0">
                <a:latin typeface="Arial" pitchFamily="34" charset="0"/>
              </a:rPr>
              <a:pPr eaLnBrk="1" hangingPunct="1"/>
              <a:t>19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idx="1"/>
          </p:nvPr>
        </p:nvSpPr>
        <p:spPr>
          <a:xfrm>
            <a:off x="465138" y="1641475"/>
            <a:ext cx="8229600" cy="4454525"/>
          </a:xfrm>
        </p:spPr>
        <p:txBody>
          <a:bodyPr/>
          <a:lstStyle/>
          <a:p>
            <a:r>
              <a:rPr lang="en-US" altLang="en-US" smtClean="0"/>
              <a:t>Vascular system consists of vessels of body</a:t>
            </a:r>
          </a:p>
          <a:p>
            <a:pPr lvl="1"/>
            <a:r>
              <a:rPr lang="en-US" altLang="en-US" smtClean="0"/>
              <a:t>Vessels are tubes for transporting fluid, such as blood or lymph</a:t>
            </a:r>
          </a:p>
          <a:p>
            <a:pPr lvl="1"/>
            <a:r>
              <a:rPr lang="en-US" altLang="en-US" smtClean="0"/>
              <a:t>Any disease in vascular system creates problems with delivery of oxygen and nutrients to tissues or elimination of waste products from cellular metabolism</a:t>
            </a:r>
          </a:p>
          <a:p>
            <a:pPr lvl="1"/>
            <a:r>
              <a:rPr lang="en-US" altLang="en-US" smtClean="0"/>
              <a:t>The lymphatics form completely separate vessel system, which retrieves excess fluid from tissue spaces and returns it to the bloodstream</a:t>
            </a:r>
          </a:p>
        </p:txBody>
      </p:sp>
      <p:sp>
        <p:nvSpPr>
          <p:cNvPr id="13315" name="Title 8"/>
          <p:cNvSpPr>
            <a:spLocks noGrp="1"/>
          </p:cNvSpPr>
          <p:nvPr>
            <p:ph type="title"/>
          </p:nvPr>
        </p:nvSpPr>
        <p:spPr/>
        <p:txBody>
          <a:bodyPr/>
          <a:lstStyle/>
          <a:p>
            <a:r>
              <a:rPr lang="en-US" altLang="en-US" smtClean="0"/>
              <a:t>Vascular System and Lymphatics</a:t>
            </a:r>
          </a:p>
        </p:txBody>
      </p:sp>
      <p:sp>
        <p:nvSpPr>
          <p:cNvPr id="133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33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5A81C29-3EA8-4211-AA6C-C882B1D3017C}" type="slidenum">
              <a:rPr lang="en-US" sz="1000" smtClean="0">
                <a:latin typeface="Arial" pitchFamily="34" charset="0"/>
              </a:rPr>
              <a:pPr eaLnBrk="1" hangingPunct="1"/>
              <a:t>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65138" y="1641475"/>
            <a:ext cx="8229600" cy="4454525"/>
          </a:xfrm>
        </p:spPr>
        <p:txBody>
          <a:bodyPr/>
          <a:lstStyle/>
          <a:p>
            <a:r>
              <a:rPr lang="en-US" altLang="en-US" sz="2000" dirty="0" smtClean="0"/>
              <a:t>American Heart Association (AHA) considers PAD a CAD risk equivalent, thus screening and treatment are essential</a:t>
            </a:r>
          </a:p>
          <a:p>
            <a:r>
              <a:rPr lang="en-US" altLang="en-US" sz="2000" dirty="0" smtClean="0"/>
              <a:t>PAD is associated with several genes interacting with themselves as well as the environment</a:t>
            </a:r>
          </a:p>
          <a:p>
            <a:r>
              <a:rPr lang="en-US" altLang="en-US" sz="2000" dirty="0" smtClean="0"/>
              <a:t>Smoking is the strongest risk factor associated with PAD</a:t>
            </a:r>
          </a:p>
          <a:p>
            <a:r>
              <a:rPr lang="en-US" altLang="en-US" sz="2000" dirty="0" smtClean="0"/>
              <a:t>PAD disproportionally affects Blacks, and the ethnic group with the highest PAD risk factors are non-Hispanic Blacks.</a:t>
            </a:r>
          </a:p>
          <a:p>
            <a:r>
              <a:rPr lang="en-US" altLang="en-US" sz="2000" dirty="0" smtClean="0"/>
              <a:t>Ankle brachial index (ABI) is a noninvasive screening tool for PAD</a:t>
            </a:r>
          </a:p>
          <a:p>
            <a:r>
              <a:rPr lang="en-US" altLang="en-US" sz="2000" dirty="0" smtClean="0"/>
              <a:t>AHA recommends screening for all people over age 70 and/or who are between ages 50 and 69 who have a history of smoking or diabetes</a:t>
            </a:r>
          </a:p>
        </p:txBody>
      </p:sp>
      <p:sp>
        <p:nvSpPr>
          <p:cNvPr id="31747" name="Title 1"/>
          <p:cNvSpPr>
            <a:spLocks noGrp="1"/>
          </p:cNvSpPr>
          <p:nvPr>
            <p:ph type="title"/>
          </p:nvPr>
        </p:nvSpPr>
        <p:spPr/>
        <p:txBody>
          <a:bodyPr/>
          <a:lstStyle/>
          <a:p>
            <a:r>
              <a:rPr lang="en-US" altLang="en-US" smtClean="0"/>
              <a:t>Culture and Genetics</a:t>
            </a:r>
          </a:p>
        </p:txBody>
      </p:sp>
      <p:sp>
        <p:nvSpPr>
          <p:cNvPr id="3174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174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75210A-2958-4817-8B82-C548EA2515DF}" type="slidenum">
              <a:rPr lang="en-US" sz="1000" smtClean="0">
                <a:latin typeface="Arial" pitchFamily="34" charset="0"/>
              </a:rPr>
              <a:pPr eaLnBrk="1" hangingPunct="1"/>
              <a:t>20</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idx="1"/>
          </p:nvPr>
        </p:nvSpPr>
        <p:spPr>
          <a:xfrm>
            <a:off x="465138" y="1641475"/>
            <a:ext cx="8229600" cy="4454525"/>
          </a:xfrm>
        </p:spPr>
        <p:txBody>
          <a:bodyPr/>
          <a:lstStyle/>
          <a:p>
            <a:r>
              <a:rPr lang="en-US" altLang="en-US" smtClean="0"/>
              <a:t>Leg pain or cramps</a:t>
            </a:r>
          </a:p>
          <a:p>
            <a:r>
              <a:rPr lang="en-US" altLang="en-US" smtClean="0"/>
              <a:t>Skin changes on arms or legs</a:t>
            </a:r>
          </a:p>
          <a:p>
            <a:r>
              <a:rPr lang="en-US" altLang="en-US" smtClean="0"/>
              <a:t>Swelling</a:t>
            </a:r>
          </a:p>
          <a:p>
            <a:r>
              <a:rPr lang="en-US" altLang="en-US" smtClean="0"/>
              <a:t>Lymph node enlargement</a:t>
            </a:r>
          </a:p>
          <a:p>
            <a:r>
              <a:rPr lang="en-US" altLang="en-US" smtClean="0"/>
              <a:t>Medications</a:t>
            </a:r>
          </a:p>
          <a:p>
            <a:r>
              <a:rPr lang="en-US" altLang="en-US" smtClean="0"/>
              <a:t>Smoking history</a:t>
            </a:r>
          </a:p>
        </p:txBody>
      </p:sp>
      <p:sp>
        <p:nvSpPr>
          <p:cNvPr id="32771" name="Title 8"/>
          <p:cNvSpPr>
            <a:spLocks noGrp="1"/>
          </p:cNvSpPr>
          <p:nvPr>
            <p:ph type="title"/>
          </p:nvPr>
        </p:nvSpPr>
        <p:spPr/>
        <p:txBody>
          <a:bodyPr/>
          <a:lstStyle/>
          <a:p>
            <a:r>
              <a:rPr lang="en-US" altLang="en-US" smtClean="0"/>
              <a:t>Subjective Data</a:t>
            </a:r>
          </a:p>
        </p:txBody>
      </p:sp>
      <p:sp>
        <p:nvSpPr>
          <p:cNvPr id="327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27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52454C-7347-4419-A68D-1E8C95EDBD8F}" type="slidenum">
              <a:rPr lang="en-US" sz="1000" smtClean="0">
                <a:latin typeface="Arial" pitchFamily="34" charset="0"/>
              </a:rPr>
              <a:pPr eaLnBrk="1" hangingPunct="1"/>
              <a:t>21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Any leg pain (cramps)? Where?</a:t>
            </a:r>
          </a:p>
          <a:p>
            <a:pPr lvl="1">
              <a:buSzPct val="60000"/>
              <a:buFont typeface="Wingdings 2" pitchFamily="18" charset="2"/>
              <a:buChar char=""/>
            </a:pPr>
            <a:r>
              <a:rPr lang="en-US" altLang="en-US" smtClean="0"/>
              <a:t>Describe the type of pain; is it burning, aching, cramping, stabbing? Did this come on gradually or suddenly?</a:t>
            </a:r>
          </a:p>
          <a:p>
            <a:pPr lvl="1">
              <a:buSzPct val="60000"/>
              <a:buFont typeface="Wingdings 2" pitchFamily="18" charset="2"/>
              <a:buChar char=""/>
            </a:pPr>
            <a:r>
              <a:rPr lang="en-US" altLang="en-US" smtClean="0"/>
              <a:t>Is it aggravated by activity or walking?</a:t>
            </a:r>
          </a:p>
          <a:p>
            <a:pPr lvl="1">
              <a:buSzPct val="60000"/>
              <a:buFont typeface="Wingdings 2" pitchFamily="18" charset="2"/>
              <a:buChar char=""/>
            </a:pPr>
            <a:r>
              <a:rPr lang="en-US" altLang="en-US" smtClean="0"/>
              <a:t>How many blocks (stairs) does it take to produce this pain?</a:t>
            </a:r>
          </a:p>
          <a:p>
            <a:pPr lvl="1">
              <a:buSzPct val="60000"/>
              <a:buFont typeface="Wingdings 2" pitchFamily="18" charset="2"/>
              <a:buChar char=""/>
            </a:pPr>
            <a:r>
              <a:rPr lang="en-US" altLang="en-US" smtClean="0"/>
              <a:t>Has this amount changed recently?</a:t>
            </a:r>
          </a:p>
          <a:p>
            <a:pPr lvl="1">
              <a:buSzPct val="60000"/>
              <a:buFont typeface="Wingdings 2" pitchFamily="18" charset="2"/>
              <a:buChar char=""/>
            </a:pPr>
            <a:r>
              <a:rPr lang="en-US" altLang="en-US" smtClean="0"/>
              <a:t>Is pain worse with elevation or cool temperature?</a:t>
            </a:r>
          </a:p>
        </p:txBody>
      </p:sp>
      <p:sp>
        <p:nvSpPr>
          <p:cNvPr id="33795" name="Title 8"/>
          <p:cNvSpPr>
            <a:spLocks noGrp="1"/>
          </p:cNvSpPr>
          <p:nvPr>
            <p:ph type="title"/>
          </p:nvPr>
        </p:nvSpPr>
        <p:spPr/>
        <p:txBody>
          <a:bodyPr/>
          <a:lstStyle/>
          <a:p>
            <a:r>
              <a:rPr lang="en-US" altLang="en-US" smtClean="0"/>
              <a:t>Leg Pain or Cramps Questions I</a:t>
            </a:r>
          </a:p>
        </p:txBody>
      </p:sp>
      <p:sp>
        <p:nvSpPr>
          <p:cNvPr id="3379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379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49F92D-D928-410E-BD0F-D4585F4CC65C}" type="slidenum">
              <a:rPr lang="en-US" sz="1000" smtClean="0">
                <a:latin typeface="Arial" pitchFamily="34" charset="0"/>
              </a:rPr>
              <a:pPr eaLnBrk="1" hangingPunct="1"/>
              <a:t>22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Does pain wake you up at night?</a:t>
            </a:r>
          </a:p>
          <a:p>
            <a:pPr lvl="1">
              <a:buSzPct val="60000"/>
              <a:buFont typeface="Wingdings 2" pitchFamily="18" charset="2"/>
              <a:buChar char=""/>
            </a:pPr>
            <a:r>
              <a:rPr lang="en-US" altLang="en-US" smtClean="0"/>
              <a:t>Have you had any recent change in exercise?</a:t>
            </a:r>
          </a:p>
          <a:p>
            <a:pPr lvl="1">
              <a:buSzPct val="60000"/>
              <a:buFont typeface="Wingdings 2" pitchFamily="18" charset="2"/>
              <a:buChar char=""/>
            </a:pPr>
            <a:r>
              <a:rPr lang="en-US" altLang="en-US" smtClean="0"/>
              <a:t>What relieves this pain: dangling, walking, rubbing? Is leg pain associated with any skin changes?</a:t>
            </a:r>
          </a:p>
          <a:p>
            <a:pPr lvl="1">
              <a:buSzPct val="60000"/>
              <a:buFont typeface="Wingdings 2" pitchFamily="18" charset="2"/>
              <a:buChar char=""/>
            </a:pPr>
            <a:r>
              <a:rPr lang="en-US" altLang="en-US" smtClean="0"/>
              <a:t>Is the leg pain associated with any change in sexual function (males)?</a:t>
            </a:r>
          </a:p>
          <a:p>
            <a:pPr lvl="1">
              <a:buSzPct val="60000"/>
              <a:buFont typeface="Wingdings 2" pitchFamily="18" charset="2"/>
              <a:buChar char=""/>
            </a:pPr>
            <a:r>
              <a:rPr lang="en-US" altLang="en-US" smtClean="0"/>
              <a:t>Do you have any history of vascular problems, heart problems, diabetes, obesity, pregnancy, smoking, trauma, prolonged standing, or bed rest?</a:t>
            </a:r>
          </a:p>
        </p:txBody>
      </p:sp>
      <p:sp>
        <p:nvSpPr>
          <p:cNvPr id="34819" name="Title 8"/>
          <p:cNvSpPr>
            <a:spLocks noGrp="1"/>
          </p:cNvSpPr>
          <p:nvPr>
            <p:ph type="title"/>
          </p:nvPr>
        </p:nvSpPr>
        <p:spPr/>
        <p:txBody>
          <a:bodyPr/>
          <a:lstStyle/>
          <a:p>
            <a:r>
              <a:rPr lang="en-US" altLang="en-US" smtClean="0"/>
              <a:t>Leg Pain or Cramps Questions II</a:t>
            </a:r>
          </a:p>
        </p:txBody>
      </p:sp>
      <p:sp>
        <p:nvSpPr>
          <p:cNvPr id="348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48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6A17797-C6F1-4099-9865-229BE09ACA80}" type="slidenum">
              <a:rPr lang="en-US" sz="1000" smtClean="0">
                <a:latin typeface="Arial" pitchFamily="34" charset="0"/>
              </a:rPr>
              <a:pPr eaLnBrk="1" hangingPunct="1"/>
              <a:t>23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idx="1"/>
          </p:nvPr>
        </p:nvSpPr>
        <p:spPr>
          <a:xfrm>
            <a:off x="465138" y="1641475"/>
            <a:ext cx="8229600" cy="4454525"/>
          </a:xfrm>
        </p:spPr>
        <p:txBody>
          <a:bodyPr/>
          <a:lstStyle/>
          <a:p>
            <a:r>
              <a:rPr lang="en-US" altLang="en-US" smtClean="0"/>
              <a:t>On arms or legs</a:t>
            </a:r>
          </a:p>
          <a:p>
            <a:pPr lvl="1"/>
            <a:r>
              <a:rPr lang="en-US" altLang="en-US" smtClean="0"/>
              <a:t>Any skin changes in arms or legs? What color: redness, pallor, blueness, brown discolorations?</a:t>
            </a:r>
          </a:p>
          <a:p>
            <a:pPr lvl="1"/>
            <a:r>
              <a:rPr lang="en-US" altLang="en-US" smtClean="0"/>
              <a:t>Any change in temperature: excess warmth or coolness?</a:t>
            </a:r>
          </a:p>
          <a:p>
            <a:pPr lvl="1"/>
            <a:r>
              <a:rPr lang="en-US" altLang="en-US" smtClean="0"/>
              <a:t>Do your leg veins look bulging and crooked? How have you treated these? Do you use support hose?</a:t>
            </a:r>
          </a:p>
          <a:p>
            <a:pPr lvl="1"/>
            <a:r>
              <a:rPr lang="en-US" altLang="en-US" smtClean="0"/>
              <a:t>Any leg sores or ulcers? Where on leg? Any pain with leg ulcer?</a:t>
            </a:r>
          </a:p>
        </p:txBody>
      </p:sp>
      <p:sp>
        <p:nvSpPr>
          <p:cNvPr id="35843" name="Title 8"/>
          <p:cNvSpPr>
            <a:spLocks noGrp="1"/>
          </p:cNvSpPr>
          <p:nvPr>
            <p:ph type="title"/>
          </p:nvPr>
        </p:nvSpPr>
        <p:spPr/>
        <p:txBody>
          <a:bodyPr/>
          <a:lstStyle/>
          <a:p>
            <a:r>
              <a:rPr lang="en-US" altLang="en-US" smtClean="0"/>
              <a:t>Skin Changes Questions </a:t>
            </a:r>
          </a:p>
        </p:txBody>
      </p:sp>
      <p:sp>
        <p:nvSpPr>
          <p:cNvPr id="358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58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27B7E2C-EF7E-4041-ADB2-5599A6CB9ECF}" type="slidenum">
              <a:rPr lang="en-US" sz="1000" smtClean="0">
                <a:latin typeface="Arial" pitchFamily="34" charset="0"/>
              </a:rPr>
              <a:pPr eaLnBrk="1" hangingPunct="1"/>
              <a:t>24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idx="1"/>
          </p:nvPr>
        </p:nvSpPr>
        <p:spPr>
          <a:xfrm>
            <a:off x="465138" y="1641475"/>
            <a:ext cx="8229600" cy="4454525"/>
          </a:xfrm>
        </p:spPr>
        <p:txBody>
          <a:bodyPr/>
          <a:lstStyle/>
          <a:p>
            <a:r>
              <a:rPr lang="en-US" altLang="en-US" smtClean="0"/>
              <a:t>In arms or legs</a:t>
            </a:r>
          </a:p>
          <a:p>
            <a:pPr lvl="1"/>
            <a:r>
              <a:rPr lang="en-US" altLang="en-US" smtClean="0"/>
              <a:t>Swelling in one or both legs? When did this start?</a:t>
            </a:r>
          </a:p>
          <a:p>
            <a:pPr lvl="1"/>
            <a:r>
              <a:rPr lang="en-US" altLang="en-US" smtClean="0"/>
              <a:t>What time of day is swelling at its worst: morning, or after up most of day?</a:t>
            </a:r>
          </a:p>
          <a:p>
            <a:pPr lvl="1"/>
            <a:r>
              <a:rPr lang="en-US" altLang="en-US" smtClean="0"/>
              <a:t>Does swelling come and go, or is it constant?</a:t>
            </a:r>
          </a:p>
          <a:p>
            <a:pPr lvl="1"/>
            <a:r>
              <a:rPr lang="en-US" altLang="en-US" smtClean="0"/>
              <a:t>What seems to bring it on: trauma, standing all day, sitting?</a:t>
            </a:r>
          </a:p>
          <a:p>
            <a:pPr lvl="1"/>
            <a:r>
              <a:rPr lang="en-US" altLang="en-US" smtClean="0"/>
              <a:t>What relieves swelling: elevation, support hose?</a:t>
            </a:r>
          </a:p>
          <a:p>
            <a:pPr lvl="1"/>
            <a:r>
              <a:rPr lang="en-US" altLang="en-US" smtClean="0"/>
              <a:t>Is swelling associated with pain, heat, redness, ulceration, or hardened skin?</a:t>
            </a:r>
          </a:p>
        </p:txBody>
      </p:sp>
      <p:sp>
        <p:nvSpPr>
          <p:cNvPr id="36867" name="Title 8"/>
          <p:cNvSpPr>
            <a:spLocks noGrp="1"/>
          </p:cNvSpPr>
          <p:nvPr>
            <p:ph type="title"/>
          </p:nvPr>
        </p:nvSpPr>
        <p:spPr/>
        <p:txBody>
          <a:bodyPr/>
          <a:lstStyle/>
          <a:p>
            <a:r>
              <a:rPr lang="en-US" altLang="en-US" smtClean="0"/>
              <a:t>Swelling Questions </a:t>
            </a:r>
          </a:p>
        </p:txBody>
      </p:sp>
      <p:sp>
        <p:nvSpPr>
          <p:cNvPr id="368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68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B7A9408-1ECE-431C-821E-FDD567222226}" type="slidenum">
              <a:rPr lang="en-US" sz="1000" smtClean="0">
                <a:latin typeface="Arial" pitchFamily="34" charset="0"/>
              </a:rPr>
              <a:pPr eaLnBrk="1" hangingPunct="1"/>
              <a:t>25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idx="1"/>
          </p:nvPr>
        </p:nvSpPr>
        <p:spPr>
          <a:xfrm>
            <a:off x="465138" y="1641475"/>
            <a:ext cx="8229600" cy="4454525"/>
          </a:xfrm>
        </p:spPr>
        <p:txBody>
          <a:bodyPr/>
          <a:lstStyle/>
          <a:p>
            <a:r>
              <a:rPr lang="en-US" altLang="en-US" smtClean="0"/>
              <a:t>Lymph node enlargement</a:t>
            </a:r>
          </a:p>
          <a:p>
            <a:pPr lvl="1"/>
            <a:r>
              <a:rPr lang="en-US" altLang="en-US" smtClean="0"/>
              <a:t>Any “swollen glands” (lumps, kernels)? Where in body? How long have you had them?</a:t>
            </a:r>
          </a:p>
          <a:p>
            <a:pPr lvl="2"/>
            <a:r>
              <a:rPr lang="en-US" altLang="en-US" smtClean="0"/>
              <a:t>Any recent change?</a:t>
            </a:r>
          </a:p>
          <a:p>
            <a:pPr lvl="2"/>
            <a:r>
              <a:rPr lang="en-US" altLang="en-US" smtClean="0"/>
              <a:t>How do they feel to you: hard, soft?</a:t>
            </a:r>
          </a:p>
          <a:p>
            <a:pPr lvl="2"/>
            <a:r>
              <a:rPr lang="en-US" altLang="en-US" smtClean="0"/>
              <a:t>Are swollen glands associated with pain or local infection?</a:t>
            </a:r>
          </a:p>
          <a:p>
            <a:r>
              <a:rPr lang="en-US" altLang="en-US" smtClean="0"/>
              <a:t>Medications</a:t>
            </a:r>
          </a:p>
          <a:p>
            <a:pPr lvl="1"/>
            <a:r>
              <a:rPr lang="en-US" altLang="en-US" smtClean="0"/>
              <a:t> What medications are you taking, for example, oral contraceptives, hormone replacement?</a:t>
            </a:r>
          </a:p>
        </p:txBody>
      </p:sp>
      <p:sp>
        <p:nvSpPr>
          <p:cNvPr id="37891" name="Title 8"/>
          <p:cNvSpPr>
            <a:spLocks noGrp="1"/>
          </p:cNvSpPr>
          <p:nvPr>
            <p:ph type="title"/>
          </p:nvPr>
        </p:nvSpPr>
        <p:spPr/>
        <p:txBody>
          <a:bodyPr/>
          <a:lstStyle/>
          <a:p>
            <a:r>
              <a:rPr lang="en-US" altLang="en-US" smtClean="0"/>
              <a:t>Lymph Node Enlargement and Medications Questions</a:t>
            </a:r>
          </a:p>
        </p:txBody>
      </p:sp>
      <p:sp>
        <p:nvSpPr>
          <p:cNvPr id="378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78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7697E0F-BED9-4805-A39C-CA41356B9AD1}" type="slidenum">
              <a:rPr lang="en-US" sz="1000" smtClean="0">
                <a:latin typeface="Arial" pitchFamily="34" charset="0"/>
              </a:rPr>
              <a:pPr eaLnBrk="1" hangingPunct="1"/>
              <a:t>26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65138" y="1641475"/>
            <a:ext cx="8229600" cy="4454525"/>
          </a:xfrm>
        </p:spPr>
        <p:txBody>
          <a:bodyPr/>
          <a:lstStyle/>
          <a:p>
            <a:r>
              <a:rPr lang="en-US" altLang="en-US" smtClean="0"/>
              <a:t>Do you smoke cigarettes?</a:t>
            </a:r>
          </a:p>
          <a:p>
            <a:r>
              <a:rPr lang="en-US" altLang="en-US" smtClean="0"/>
              <a:t>How many packs per day?</a:t>
            </a:r>
          </a:p>
          <a:p>
            <a:r>
              <a:rPr lang="en-US" altLang="en-US" smtClean="0"/>
              <a:t>At what age did you start?</a:t>
            </a:r>
          </a:p>
          <a:p>
            <a:r>
              <a:rPr lang="en-US" altLang="en-US" smtClean="0"/>
              <a:t>How many years have you smoked?</a:t>
            </a:r>
          </a:p>
          <a:p>
            <a:r>
              <a:rPr lang="en-US" altLang="en-US" smtClean="0"/>
              <a:t>Have you tried to quit? If so, what worked for you or what didn’t work for you? </a:t>
            </a:r>
          </a:p>
        </p:txBody>
      </p:sp>
      <p:sp>
        <p:nvSpPr>
          <p:cNvPr id="38915" name="Title 1"/>
          <p:cNvSpPr>
            <a:spLocks noGrp="1"/>
          </p:cNvSpPr>
          <p:nvPr>
            <p:ph type="title"/>
          </p:nvPr>
        </p:nvSpPr>
        <p:spPr/>
        <p:txBody>
          <a:bodyPr/>
          <a:lstStyle/>
          <a:p>
            <a:r>
              <a:rPr lang="en-US" altLang="en-US" smtClean="0"/>
              <a:t>Smoking History Questions</a:t>
            </a:r>
          </a:p>
        </p:txBody>
      </p:sp>
      <p:sp>
        <p:nvSpPr>
          <p:cNvPr id="389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89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2A9B3D6-AC21-4D77-856A-BCE9DF4579C3}" type="slidenum">
              <a:rPr lang="en-US" sz="1000" smtClean="0">
                <a:latin typeface="Arial" pitchFamily="34" charset="0"/>
              </a:rPr>
              <a:pPr eaLnBrk="1" hangingPunct="1"/>
              <a:t>27</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During a complete physical examination, examine arms at very beginning when you are checking vital signs and person is sitting</a:t>
            </a:r>
          </a:p>
          <a:p>
            <a:pPr lvl="2">
              <a:buSzPct val="80000"/>
              <a:buFont typeface="Wingdings" pitchFamily="2" charset="2"/>
              <a:buChar char="Ø"/>
            </a:pPr>
            <a:r>
              <a:rPr lang="en-US" altLang="en-US" smtClean="0"/>
              <a:t>Examine legs directly after abdominal examination while person is still supine; then stand person up to evaluate leg veins</a:t>
            </a:r>
          </a:p>
          <a:p>
            <a:pPr lvl="2">
              <a:buSzPct val="80000"/>
              <a:buFont typeface="Wingdings" pitchFamily="2" charset="2"/>
              <a:buChar char="Ø"/>
            </a:pPr>
            <a:r>
              <a:rPr lang="en-US" altLang="en-US" smtClean="0"/>
              <a:t>Examination of arms and legs includes peripheral vascular characteristics</a:t>
            </a:r>
          </a:p>
          <a:p>
            <a:pPr lvl="2">
              <a:buSzPct val="80000"/>
              <a:buFont typeface="Wingdings" pitchFamily="2" charset="2"/>
              <a:buChar char="Ø"/>
            </a:pPr>
            <a:r>
              <a:rPr lang="en-US" altLang="en-US" smtClean="0"/>
              <a:t>Room temperature should be about 22°C and free of drafts to prevent vasodilation or vasoconstriction</a:t>
            </a:r>
          </a:p>
          <a:p>
            <a:pPr lvl="2">
              <a:buSzPct val="80000"/>
              <a:buFont typeface="Wingdings" pitchFamily="2" charset="2"/>
              <a:buChar char="Ø"/>
            </a:pPr>
            <a:r>
              <a:rPr lang="en-US" altLang="en-US" smtClean="0"/>
              <a:t>Use inspection and palpation</a:t>
            </a:r>
          </a:p>
          <a:p>
            <a:pPr lvl="2">
              <a:buSzPct val="80000"/>
              <a:buFont typeface="Wingdings" pitchFamily="2" charset="2"/>
              <a:buChar char="Ø"/>
            </a:pPr>
            <a:r>
              <a:rPr lang="en-US" altLang="en-US" smtClean="0"/>
              <a:t>Compare your findings with opposite extremity</a:t>
            </a:r>
          </a:p>
        </p:txBody>
      </p:sp>
      <p:sp>
        <p:nvSpPr>
          <p:cNvPr id="39939" name="Title 8"/>
          <p:cNvSpPr>
            <a:spLocks noGrp="1"/>
          </p:cNvSpPr>
          <p:nvPr>
            <p:ph type="title"/>
          </p:nvPr>
        </p:nvSpPr>
        <p:spPr/>
        <p:txBody>
          <a:bodyPr/>
          <a:lstStyle/>
          <a:p>
            <a:r>
              <a:rPr lang="en-US" altLang="en-US" smtClean="0"/>
              <a:t>Objective Data: Preparation</a:t>
            </a:r>
          </a:p>
        </p:txBody>
      </p:sp>
      <p:sp>
        <p:nvSpPr>
          <p:cNvPr id="399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399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8E9A8F4-3BB1-429D-AF95-86FB27B2ECE2}" type="slidenum">
              <a:rPr lang="en-US" sz="1000" smtClean="0">
                <a:latin typeface="Arial" pitchFamily="34" charset="0"/>
              </a:rPr>
              <a:pPr eaLnBrk="1" hangingPunct="1"/>
              <a:t>28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Occasionally need </a:t>
            </a:r>
          </a:p>
          <a:p>
            <a:pPr lvl="2">
              <a:buSzPct val="80000"/>
              <a:buFont typeface="Wingdings" pitchFamily="2" charset="2"/>
              <a:buChar char="Ø"/>
            </a:pPr>
            <a:r>
              <a:rPr lang="en-US" altLang="en-US" sz="2400" smtClean="0"/>
              <a:t>Paper tape measure</a:t>
            </a:r>
          </a:p>
          <a:p>
            <a:pPr lvl="2">
              <a:buSzPct val="80000"/>
              <a:buFont typeface="Wingdings" pitchFamily="2" charset="2"/>
              <a:buChar char="Ø"/>
            </a:pPr>
            <a:r>
              <a:rPr lang="en-US" altLang="en-US" sz="2400" smtClean="0"/>
              <a:t>Tourniquet or blood pressure cuff</a:t>
            </a:r>
          </a:p>
          <a:p>
            <a:pPr lvl="2">
              <a:buSzPct val="80000"/>
              <a:buFont typeface="Wingdings" pitchFamily="2" charset="2"/>
              <a:buChar char="Ø"/>
            </a:pPr>
            <a:r>
              <a:rPr lang="en-US" altLang="en-US" sz="2400" smtClean="0"/>
              <a:t>Stethoscope</a:t>
            </a:r>
          </a:p>
          <a:p>
            <a:pPr lvl="2">
              <a:buSzPct val="80000"/>
              <a:buFont typeface="Wingdings" pitchFamily="2" charset="2"/>
              <a:buChar char="Ø"/>
            </a:pPr>
            <a:r>
              <a:rPr lang="en-US" altLang="en-US" sz="2400" smtClean="0"/>
              <a:t>Doppler ultrasonic stethoscope</a:t>
            </a:r>
          </a:p>
        </p:txBody>
      </p:sp>
      <p:sp>
        <p:nvSpPr>
          <p:cNvPr id="40963" name="Title 8"/>
          <p:cNvSpPr>
            <a:spLocks noGrp="1"/>
          </p:cNvSpPr>
          <p:nvPr>
            <p:ph type="title"/>
          </p:nvPr>
        </p:nvSpPr>
        <p:spPr/>
        <p:txBody>
          <a:bodyPr/>
          <a:lstStyle/>
          <a:p>
            <a:r>
              <a:rPr lang="en-US" altLang="en-US" smtClean="0"/>
              <a:t>Objective Data: Equipment</a:t>
            </a:r>
          </a:p>
        </p:txBody>
      </p:sp>
      <p:sp>
        <p:nvSpPr>
          <p:cNvPr id="409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09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E2E94C0-B237-4CFE-9F9D-8243938A9DA4}" type="slidenum">
              <a:rPr lang="en-US" sz="1000" smtClean="0">
                <a:latin typeface="Arial" pitchFamily="34" charset="0"/>
              </a:rPr>
              <a:pPr eaLnBrk="1" hangingPunct="1"/>
              <a:t>29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Heart pumps freshly oxygenated blood through arteries to all body tissues</a:t>
            </a:r>
          </a:p>
          <a:p>
            <a:pPr lvl="2">
              <a:buSzPct val="80000"/>
              <a:buFont typeface="Wingdings" pitchFamily="2" charset="2"/>
              <a:buChar char="Ø"/>
            </a:pPr>
            <a:r>
              <a:rPr lang="en-US" altLang="en-US" smtClean="0"/>
              <a:t>Pumping heart makes this a high-pressure system</a:t>
            </a:r>
          </a:p>
          <a:p>
            <a:pPr lvl="2">
              <a:buSzPct val="80000"/>
              <a:buFont typeface="Wingdings" pitchFamily="2" charset="2"/>
              <a:buChar char="Ø"/>
            </a:pPr>
            <a:r>
              <a:rPr lang="en-US" altLang="en-US" smtClean="0"/>
              <a:t>Artery walls are strong, tough, and tense to withstand pressure demands</a:t>
            </a:r>
          </a:p>
          <a:p>
            <a:pPr lvl="2">
              <a:buSzPct val="80000"/>
              <a:buFont typeface="Wingdings" pitchFamily="2" charset="2"/>
              <a:buChar char="Ø"/>
            </a:pPr>
            <a:r>
              <a:rPr lang="en-US" altLang="en-US" smtClean="0"/>
              <a:t>Contain elastic fibers, which allow their walls to stretch with systole and recoil with diastole</a:t>
            </a:r>
          </a:p>
          <a:p>
            <a:pPr lvl="2">
              <a:buSzPct val="80000"/>
              <a:buFont typeface="Wingdings" pitchFamily="2" charset="2"/>
              <a:buChar char="Ø"/>
            </a:pPr>
            <a:r>
              <a:rPr lang="en-US" altLang="en-US" smtClean="0"/>
              <a:t>Contain muscle fibers (vascular smooth muscle, or VSM), which control amount of blood delivered to tissues</a:t>
            </a:r>
          </a:p>
          <a:p>
            <a:pPr lvl="2">
              <a:buSzPct val="80000"/>
              <a:buFont typeface="Wingdings" pitchFamily="2" charset="2"/>
              <a:buChar char="Ø"/>
            </a:pPr>
            <a:r>
              <a:rPr lang="en-US" altLang="en-US" smtClean="0"/>
              <a:t>VSM contracts or dilates, which changes the diameter of arteries to control the rate of blood flow</a:t>
            </a:r>
          </a:p>
        </p:txBody>
      </p:sp>
      <p:sp>
        <p:nvSpPr>
          <p:cNvPr id="14339" name="Title 8"/>
          <p:cNvSpPr>
            <a:spLocks noGrp="1"/>
          </p:cNvSpPr>
          <p:nvPr>
            <p:ph type="title"/>
          </p:nvPr>
        </p:nvSpPr>
        <p:spPr/>
        <p:txBody>
          <a:bodyPr/>
          <a:lstStyle/>
          <a:p>
            <a:r>
              <a:rPr lang="en-US" altLang="en-US" smtClean="0"/>
              <a:t>Structure and Function: Arteries I</a:t>
            </a:r>
          </a:p>
        </p:txBody>
      </p:sp>
      <p:sp>
        <p:nvSpPr>
          <p:cNvPr id="143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43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750422-9B9B-4DDF-8EB5-F9B27875C0BA}" type="slidenum">
              <a:rPr lang="en-US" sz="1000" smtClean="0">
                <a:latin typeface="Arial" pitchFamily="34" charset="0"/>
              </a:rPr>
              <a:pPr eaLnBrk="1" hangingPunct="1"/>
              <a:t>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Lift person’s both hands in your hands</a:t>
            </a:r>
          </a:p>
          <a:p>
            <a:pPr lvl="2">
              <a:buSzPct val="80000"/>
              <a:buFont typeface="Wingdings" pitchFamily="2" charset="2"/>
              <a:buChar char="Ø"/>
            </a:pPr>
            <a:r>
              <a:rPr lang="en-US" altLang="en-US" sz="2400" smtClean="0"/>
              <a:t>Inspect, then turn person’s hands over, noting color of skin and nail beds; temperature, texture, and turgor of skin; and the presence of any lesions, edema, or clubbing</a:t>
            </a:r>
          </a:p>
          <a:p>
            <a:pPr lvl="2">
              <a:buSzPct val="80000"/>
              <a:buFont typeface="Wingdings" pitchFamily="2" charset="2"/>
              <a:buChar char="Ø"/>
            </a:pPr>
            <a:r>
              <a:rPr lang="en-US" altLang="en-US" sz="2400" smtClean="0"/>
              <a:t>Use profile sign (viewing finger from side) to detect early clubbing</a:t>
            </a:r>
          </a:p>
          <a:p>
            <a:pPr lvl="2">
              <a:buSzPct val="80000"/>
              <a:buFont typeface="Wingdings" pitchFamily="2" charset="2"/>
              <a:buChar char="Ø"/>
            </a:pPr>
            <a:r>
              <a:rPr lang="en-US" altLang="en-US" sz="2400" smtClean="0"/>
              <a:t>Normal nail bed angle is 160 degrees</a:t>
            </a:r>
          </a:p>
          <a:p>
            <a:pPr lvl="2">
              <a:buSzPct val="80000"/>
              <a:buFont typeface="Wingdings" pitchFamily="2" charset="2"/>
              <a:buChar char="Ø"/>
            </a:pPr>
            <a:r>
              <a:rPr lang="en-US" altLang="en-US" sz="2400" smtClean="0"/>
              <a:t>Note presence of any scars on hands and arms </a:t>
            </a:r>
          </a:p>
          <a:p>
            <a:pPr lvl="2"/>
            <a:endParaRPr lang="en-US" altLang="en-US" smtClean="0"/>
          </a:p>
        </p:txBody>
      </p:sp>
      <p:sp>
        <p:nvSpPr>
          <p:cNvPr id="41987" name="Title 8"/>
          <p:cNvSpPr>
            <a:spLocks noGrp="1"/>
          </p:cNvSpPr>
          <p:nvPr>
            <p:ph type="title"/>
          </p:nvPr>
        </p:nvSpPr>
        <p:spPr/>
        <p:txBody>
          <a:bodyPr/>
          <a:lstStyle/>
          <a:p>
            <a:r>
              <a:rPr lang="en-US" altLang="en-US" smtClean="0"/>
              <a:t>Inspect and Palpate the Arms </a:t>
            </a:r>
          </a:p>
        </p:txBody>
      </p:sp>
      <p:sp>
        <p:nvSpPr>
          <p:cNvPr id="419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19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91EB52-9F83-4124-AED8-24D821BB4CA2}" type="slidenum">
              <a:rPr lang="en-US" sz="1000" smtClean="0">
                <a:latin typeface="Arial" pitchFamily="34" charset="0"/>
              </a:rPr>
              <a:pPr eaLnBrk="1" hangingPunct="1"/>
              <a:t>30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With person’s hands near level of the heart, check capillary refill</a:t>
            </a:r>
          </a:p>
          <a:p>
            <a:pPr lvl="2">
              <a:buSzPct val="80000"/>
              <a:buFont typeface="Wingdings" pitchFamily="2" charset="2"/>
              <a:buChar char="Ø"/>
            </a:pPr>
            <a:r>
              <a:rPr lang="en-US" altLang="en-US" smtClean="0"/>
              <a:t>An index of peripheral perfusion and cardiac output</a:t>
            </a:r>
          </a:p>
          <a:p>
            <a:pPr lvl="2">
              <a:buSzPct val="80000"/>
              <a:buFont typeface="Wingdings" pitchFamily="2" charset="2"/>
              <a:buChar char="Ø"/>
            </a:pPr>
            <a:r>
              <a:rPr lang="en-US" altLang="en-US" smtClean="0"/>
              <a:t>Depress and blanch nail beds; release and note time for color return</a:t>
            </a:r>
          </a:p>
          <a:p>
            <a:pPr lvl="2">
              <a:buSzPct val="80000"/>
              <a:buFont typeface="Wingdings" pitchFamily="2" charset="2"/>
              <a:buChar char="Ø"/>
            </a:pPr>
            <a:r>
              <a:rPr lang="en-US" altLang="en-US" smtClean="0"/>
              <a:t>Usually vessels refill within a fraction of a second </a:t>
            </a:r>
          </a:p>
          <a:p>
            <a:pPr lvl="2">
              <a:buSzPct val="80000"/>
              <a:buFont typeface="Wingdings" pitchFamily="2" charset="2"/>
              <a:buChar char="Ø"/>
            </a:pPr>
            <a:r>
              <a:rPr lang="en-US" altLang="en-US" smtClean="0"/>
              <a:t>Normal if color returns in less than 1 or 2 seconds</a:t>
            </a:r>
          </a:p>
          <a:p>
            <a:pPr lvl="2">
              <a:buSzPct val="80000"/>
              <a:buFont typeface="Wingdings" pitchFamily="2" charset="2"/>
              <a:buChar char="Ø"/>
            </a:pPr>
            <a:r>
              <a:rPr lang="en-US" altLang="en-US" smtClean="0"/>
              <a:t>Note conditions that can skew your findings: a cool room, decreased body temperature, cigarette smoking, peripheral edema, and anemia</a:t>
            </a:r>
          </a:p>
        </p:txBody>
      </p:sp>
      <p:sp>
        <p:nvSpPr>
          <p:cNvPr id="43011" name="Title 8"/>
          <p:cNvSpPr>
            <a:spLocks noGrp="1"/>
          </p:cNvSpPr>
          <p:nvPr>
            <p:ph type="title"/>
          </p:nvPr>
        </p:nvSpPr>
        <p:spPr/>
        <p:txBody>
          <a:bodyPr/>
          <a:lstStyle/>
          <a:p>
            <a:r>
              <a:rPr lang="en-US" altLang="en-US" smtClean="0"/>
              <a:t>Check Capillary Refill</a:t>
            </a:r>
          </a:p>
        </p:txBody>
      </p:sp>
      <p:sp>
        <p:nvSpPr>
          <p:cNvPr id="430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30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9FFE3E-73A2-4031-864E-BF28995E86B0}" type="slidenum">
              <a:rPr lang="en-US" sz="1000" smtClean="0">
                <a:latin typeface="Arial" pitchFamily="34" charset="0"/>
              </a:rPr>
              <a:pPr eaLnBrk="1" hangingPunct="1"/>
              <a:t>31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Palpate both radial pulses, noting rate, rhythm, elasticity of vessel wall, and equal force </a:t>
            </a:r>
          </a:p>
          <a:p>
            <a:pPr lvl="1">
              <a:buSzPct val="60000"/>
              <a:buFont typeface="Wingdings 2" pitchFamily="18" charset="2"/>
              <a:buChar char=""/>
            </a:pPr>
            <a:r>
              <a:rPr lang="en-US" altLang="en-US" sz="2800" smtClean="0"/>
              <a:t>Grade force (amplitude) on a three-point scale</a:t>
            </a:r>
          </a:p>
          <a:p>
            <a:pPr lvl="2">
              <a:buSzPct val="80000"/>
              <a:buFont typeface="Wingdings" pitchFamily="2" charset="2"/>
              <a:buChar char="Ø"/>
            </a:pPr>
            <a:r>
              <a:rPr lang="en-US" altLang="en-US" sz="2400" smtClean="0"/>
              <a:t>3+, increased, full, bounding</a:t>
            </a:r>
          </a:p>
          <a:p>
            <a:pPr lvl="2">
              <a:buSzPct val="80000"/>
              <a:buFont typeface="Wingdings" pitchFamily="2" charset="2"/>
              <a:buChar char="Ø"/>
            </a:pPr>
            <a:r>
              <a:rPr lang="en-US" altLang="en-US" sz="2400" smtClean="0"/>
              <a:t>2+, normal</a:t>
            </a:r>
          </a:p>
          <a:p>
            <a:pPr lvl="2">
              <a:buSzPct val="80000"/>
              <a:buFont typeface="Wingdings" pitchFamily="2" charset="2"/>
              <a:buChar char="Ø"/>
            </a:pPr>
            <a:r>
              <a:rPr lang="en-US" altLang="en-US" sz="2400" smtClean="0"/>
              <a:t>1+, weak</a:t>
            </a:r>
          </a:p>
          <a:p>
            <a:pPr lvl="2">
              <a:buSzPct val="80000"/>
              <a:buFont typeface="Wingdings" pitchFamily="2" charset="2"/>
              <a:buChar char="Ø"/>
            </a:pPr>
            <a:r>
              <a:rPr lang="en-US" altLang="en-US" sz="2400" smtClean="0"/>
              <a:t>0, absent</a:t>
            </a:r>
          </a:p>
        </p:txBody>
      </p:sp>
      <p:sp>
        <p:nvSpPr>
          <p:cNvPr id="44035" name="Title 8"/>
          <p:cNvSpPr>
            <a:spLocks noGrp="1"/>
          </p:cNvSpPr>
          <p:nvPr>
            <p:ph type="title"/>
          </p:nvPr>
        </p:nvSpPr>
        <p:spPr/>
        <p:txBody>
          <a:bodyPr/>
          <a:lstStyle/>
          <a:p>
            <a:r>
              <a:rPr lang="en-US" altLang="en-US" smtClean="0"/>
              <a:t>Radial Pulses</a:t>
            </a:r>
          </a:p>
        </p:txBody>
      </p:sp>
      <p:sp>
        <p:nvSpPr>
          <p:cNvPr id="440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40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88D6C1-9504-47D8-9BEC-B835C51151CD}" type="slidenum">
              <a:rPr lang="en-US" sz="1000" smtClean="0">
                <a:latin typeface="Arial" pitchFamily="34" charset="0"/>
              </a:rPr>
              <a:pPr eaLnBrk="1" hangingPunct="1"/>
              <a:t>32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altLang="en-US" smtClean="0"/>
              <a:t>Radial Pulse</a:t>
            </a:r>
          </a:p>
        </p:txBody>
      </p:sp>
      <p:sp>
        <p:nvSpPr>
          <p:cNvPr id="450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506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B87AD6-5B24-4E22-B023-0C24FE8CC4C6}" type="slidenum">
              <a:rPr lang="en-US" sz="1000" smtClean="0">
                <a:latin typeface="Arial" pitchFamily="34" charset="0"/>
              </a:rPr>
              <a:pPr eaLnBrk="1" hangingPunct="1"/>
              <a:t>33</a:t>
            </a:fld>
            <a:endParaRPr lang="en-US" sz="1000" smtClean="0">
              <a:latin typeface="Arial" pitchFamily="34" charset="0"/>
            </a:endParaRPr>
          </a:p>
        </p:txBody>
      </p:sp>
      <p:pic>
        <p:nvPicPr>
          <p:cNvPr id="1026" name="Picture 2" descr="E:\Jarvis IC\Step 4 [merge]\020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306" y="1871663"/>
            <a:ext cx="5931388" cy="3713296"/>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It usually is not necessary to palpate ulnar pulses</a:t>
            </a:r>
          </a:p>
          <a:p>
            <a:pPr lvl="2">
              <a:buSzPct val="80000"/>
              <a:buFont typeface="Wingdings" pitchFamily="2" charset="2"/>
              <a:buChar char="Ø"/>
            </a:pPr>
            <a:r>
              <a:rPr lang="en-US" altLang="en-US" smtClean="0"/>
              <a:t>If indicated, palpate along medial side of inner forearm, although ulnar pulses often are not palpable in normal person</a:t>
            </a:r>
          </a:p>
          <a:p>
            <a:pPr lvl="2">
              <a:buSzPct val="80000"/>
              <a:buFont typeface="Wingdings" pitchFamily="2" charset="2"/>
              <a:buChar char="Ø"/>
            </a:pPr>
            <a:r>
              <a:rPr lang="en-US" altLang="en-US" smtClean="0"/>
              <a:t>Palpate the brachial pulses: their force should be equal bilaterally</a:t>
            </a:r>
          </a:p>
          <a:p>
            <a:pPr lvl="2">
              <a:buSzPct val="80000"/>
              <a:buFont typeface="Wingdings" pitchFamily="2" charset="2"/>
              <a:buChar char="Ø"/>
            </a:pPr>
            <a:r>
              <a:rPr lang="en-US" altLang="en-US" smtClean="0"/>
              <a:t>Check epitrochlear lymph node in depression above and behind medial condyle of humerus</a:t>
            </a:r>
          </a:p>
          <a:p>
            <a:pPr lvl="3">
              <a:buSzPct val="100000"/>
              <a:buFont typeface="Arial" pitchFamily="34" charset="0"/>
              <a:buChar char="•"/>
            </a:pPr>
            <a:r>
              <a:rPr lang="en-US" altLang="en-US" smtClean="0"/>
              <a:t>Do this by “shaking hands” with person and reaching your other hand under person’s elbow to groove between biceps and triceps muscles, above medial epicondyle </a:t>
            </a:r>
          </a:p>
          <a:p>
            <a:pPr lvl="3">
              <a:buSzPct val="100000"/>
              <a:buFont typeface="Arial" pitchFamily="34" charset="0"/>
              <a:buChar char="•"/>
            </a:pPr>
            <a:r>
              <a:rPr lang="en-US" altLang="en-US" smtClean="0"/>
              <a:t>This node is not palpable normally</a:t>
            </a:r>
          </a:p>
        </p:txBody>
      </p:sp>
      <p:sp>
        <p:nvSpPr>
          <p:cNvPr id="46083" name="Title 8"/>
          <p:cNvSpPr>
            <a:spLocks noGrp="1"/>
          </p:cNvSpPr>
          <p:nvPr>
            <p:ph type="title"/>
          </p:nvPr>
        </p:nvSpPr>
        <p:spPr/>
        <p:txBody>
          <a:bodyPr/>
          <a:lstStyle/>
          <a:p>
            <a:r>
              <a:rPr lang="en-US" altLang="en-US" smtClean="0"/>
              <a:t>Ulnar and Brachial Pulses</a:t>
            </a:r>
          </a:p>
        </p:txBody>
      </p:sp>
      <p:sp>
        <p:nvSpPr>
          <p:cNvPr id="460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60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0AD700-54A9-43CB-8F2A-8D600C18FD23}" type="slidenum">
              <a:rPr lang="en-US" sz="1000" smtClean="0">
                <a:latin typeface="Arial" pitchFamily="34" charset="0"/>
              </a:rPr>
              <a:pPr eaLnBrk="1" hangingPunct="1"/>
              <a:t>34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altLang="en-US" smtClean="0"/>
              <a:t>Ulnar Pulse</a:t>
            </a:r>
          </a:p>
        </p:txBody>
      </p:sp>
      <p:sp>
        <p:nvSpPr>
          <p:cNvPr id="471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71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0DA32D1-48FE-41D1-8FC9-D14207217B8B}" type="slidenum">
              <a:rPr lang="en-US" sz="1000" smtClean="0">
                <a:latin typeface="Arial" pitchFamily="34" charset="0"/>
              </a:rPr>
              <a:pPr eaLnBrk="1" hangingPunct="1"/>
              <a:t>35</a:t>
            </a:fld>
            <a:endParaRPr lang="en-US" sz="1000" smtClean="0">
              <a:latin typeface="Arial" pitchFamily="34" charset="0"/>
            </a:endParaRPr>
          </a:p>
        </p:txBody>
      </p:sp>
      <p:pic>
        <p:nvPicPr>
          <p:cNvPr id="2050" name="Picture 2" descr="E:\Jarvis IC\Step 4 [merge]\020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081" y="1465385"/>
            <a:ext cx="5791838" cy="4645536"/>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altLang="en-US" smtClean="0"/>
              <a:t>Brachial Pulse</a:t>
            </a:r>
          </a:p>
        </p:txBody>
      </p:sp>
      <p:sp>
        <p:nvSpPr>
          <p:cNvPr id="481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81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706630-9D6B-422E-9F9E-35FE301FBE93}" type="slidenum">
              <a:rPr lang="en-US" sz="1000" smtClean="0">
                <a:latin typeface="Arial" pitchFamily="34" charset="0"/>
              </a:rPr>
              <a:pPr eaLnBrk="1" hangingPunct="1"/>
              <a:t>36</a:t>
            </a:fld>
            <a:endParaRPr lang="en-US" sz="1000" smtClean="0">
              <a:latin typeface="Arial" pitchFamily="34" charset="0"/>
            </a:endParaRPr>
          </a:p>
        </p:txBody>
      </p:sp>
      <p:pic>
        <p:nvPicPr>
          <p:cNvPr id="3074" name="Picture 2" descr="E:\Jarvis IC\Step 4 [merge]\02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155" y="1738070"/>
            <a:ext cx="5521690" cy="4195908"/>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Used to evaluate collateral circulation prior to cannulating radial artery </a:t>
            </a:r>
          </a:p>
          <a:p>
            <a:pPr lvl="2">
              <a:buSzPct val="80000"/>
              <a:buFont typeface="Wingdings" pitchFamily="2" charset="2"/>
              <a:buChar char="Ø"/>
            </a:pPr>
            <a:r>
              <a:rPr lang="en-US" altLang="en-US" smtClean="0"/>
              <a:t>Firmly occlude both ulnar and radial arteries of one hand while person makes a fist several times; this causes hand to blanch</a:t>
            </a:r>
          </a:p>
          <a:p>
            <a:pPr lvl="2">
              <a:buSzPct val="80000"/>
              <a:buFont typeface="Wingdings" pitchFamily="2" charset="2"/>
              <a:buChar char="Ø"/>
            </a:pPr>
            <a:r>
              <a:rPr lang="en-US" altLang="en-US" smtClean="0"/>
              <a:t>Ask person to open hand without hyperextending it; then release pressure on ulnar artery while maintaining pressure on radial artery</a:t>
            </a:r>
          </a:p>
          <a:p>
            <a:pPr lvl="2">
              <a:buSzPct val="80000"/>
              <a:buFont typeface="Wingdings" pitchFamily="2" charset="2"/>
              <a:buChar char="Ø"/>
            </a:pPr>
            <a:r>
              <a:rPr lang="en-US" altLang="en-US" smtClean="0"/>
              <a:t>Adequate circulation is suggested by a return to hand’s normal color in approximately 2 to 5 seconds</a:t>
            </a:r>
          </a:p>
          <a:p>
            <a:pPr lvl="2">
              <a:buSzPct val="80000"/>
              <a:buFont typeface="Wingdings" pitchFamily="2" charset="2"/>
              <a:buChar char="Ø"/>
            </a:pPr>
            <a:r>
              <a:rPr lang="en-US" altLang="en-US" smtClean="0"/>
              <a:t>Although test is simple and useful, it is relatively crude and subject to error</a:t>
            </a:r>
          </a:p>
          <a:p>
            <a:pPr lvl="2"/>
            <a:endParaRPr lang="en-US" altLang="en-US" smtClean="0"/>
          </a:p>
        </p:txBody>
      </p:sp>
      <p:sp>
        <p:nvSpPr>
          <p:cNvPr id="49155" name="Title 8"/>
          <p:cNvSpPr>
            <a:spLocks noGrp="1"/>
          </p:cNvSpPr>
          <p:nvPr>
            <p:ph type="title"/>
          </p:nvPr>
        </p:nvSpPr>
        <p:spPr/>
        <p:txBody>
          <a:bodyPr/>
          <a:lstStyle/>
          <a:p>
            <a:r>
              <a:rPr lang="en-US" altLang="en-US" smtClean="0"/>
              <a:t>Modified Allen Test</a:t>
            </a:r>
          </a:p>
        </p:txBody>
      </p:sp>
      <p:sp>
        <p:nvSpPr>
          <p:cNvPr id="491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491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23E65CF-1963-4878-BA01-1C17CBA2100A}" type="slidenum">
              <a:rPr lang="en-US" sz="1000" smtClean="0">
                <a:latin typeface="Arial" pitchFamily="34" charset="0"/>
              </a:rPr>
              <a:pPr eaLnBrk="1" hangingPunct="1"/>
              <a:t>37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Uncover the legs while keeping genitalia draped</a:t>
            </a:r>
          </a:p>
          <a:p>
            <a:pPr lvl="1">
              <a:buSzPct val="60000"/>
              <a:buFont typeface="Wingdings 2" pitchFamily="18" charset="2"/>
              <a:buChar char=""/>
            </a:pPr>
            <a:r>
              <a:rPr lang="en-US" altLang="en-US" smtClean="0"/>
              <a:t>If lower legs look asymmetric, measure leg at widest point, taking care to measure other leg in exactly same place, same number of centimeters down from patella or other landmark </a:t>
            </a:r>
          </a:p>
          <a:p>
            <a:pPr lvl="1">
              <a:buSzPct val="60000"/>
              <a:buFont typeface="Wingdings 2" pitchFamily="18" charset="2"/>
              <a:buChar char=""/>
            </a:pPr>
            <a:r>
              <a:rPr lang="en-US" altLang="en-US" smtClean="0"/>
              <a:t>In presence of skin discoloration, skin ulcers, or gangrene, note size and exact location</a:t>
            </a:r>
          </a:p>
          <a:p>
            <a:pPr lvl="1">
              <a:buSzPct val="60000"/>
              <a:buFont typeface="Wingdings 2" pitchFamily="18" charset="2"/>
              <a:buChar char=""/>
            </a:pPr>
            <a:r>
              <a:rPr lang="en-US" altLang="en-US" smtClean="0"/>
              <a:t>Palpate for temperature along legs down to feet, comparing symmetric spots</a:t>
            </a:r>
          </a:p>
          <a:p>
            <a:pPr lvl="1">
              <a:buSzPct val="60000"/>
              <a:buFont typeface="Wingdings 2" pitchFamily="18" charset="2"/>
              <a:buChar char=""/>
            </a:pPr>
            <a:r>
              <a:rPr lang="en-US" altLang="en-US" smtClean="0"/>
              <a:t>Or you may sharply dorsiflex foot toward tibia</a:t>
            </a:r>
          </a:p>
        </p:txBody>
      </p:sp>
      <p:sp>
        <p:nvSpPr>
          <p:cNvPr id="50179" name="Title 8"/>
          <p:cNvSpPr>
            <a:spLocks noGrp="1"/>
          </p:cNvSpPr>
          <p:nvPr>
            <p:ph type="title"/>
          </p:nvPr>
        </p:nvSpPr>
        <p:spPr/>
        <p:txBody>
          <a:bodyPr/>
          <a:lstStyle/>
          <a:p>
            <a:r>
              <a:rPr lang="en-US" altLang="en-US" smtClean="0"/>
              <a:t>Inspect and Palpate the Legs </a:t>
            </a:r>
          </a:p>
        </p:txBody>
      </p:sp>
      <p:sp>
        <p:nvSpPr>
          <p:cNvPr id="501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01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CE184AC-13EF-4900-99FC-BBBCFC3FF4E6}" type="slidenum">
              <a:rPr lang="en-US" sz="1000" smtClean="0">
                <a:latin typeface="Arial" pitchFamily="34" charset="0"/>
              </a:rPr>
              <a:pPr eaLnBrk="1" hangingPunct="1"/>
              <a:t>38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idx="1"/>
          </p:nvPr>
        </p:nvSpPr>
        <p:spPr>
          <a:xfrm>
            <a:off x="465138" y="1641475"/>
            <a:ext cx="8229600" cy="4454525"/>
          </a:xfrm>
        </p:spPr>
        <p:txBody>
          <a:bodyPr/>
          <a:lstStyle/>
          <a:p>
            <a:r>
              <a:rPr lang="en-US" altLang="en-US" smtClean="0"/>
              <a:t>Locate femoral arteries just below inguinal ligament halfway between pubis and anterior superior iliac spines </a:t>
            </a:r>
          </a:p>
          <a:p>
            <a:pPr lvl="1"/>
            <a:r>
              <a:rPr lang="en-US" altLang="en-US" smtClean="0"/>
              <a:t>To help expose femoral area, particularly in obese people, ask person to bend his or her knees to side in a froglike position</a:t>
            </a:r>
          </a:p>
          <a:p>
            <a:pPr lvl="1"/>
            <a:r>
              <a:rPr lang="en-US" altLang="en-US" smtClean="0"/>
              <a:t>Press firmly and then slowly release, noting pulse tap under your fingertips</a:t>
            </a:r>
          </a:p>
          <a:p>
            <a:pPr lvl="1"/>
            <a:r>
              <a:rPr lang="en-US" altLang="en-US" smtClean="0"/>
              <a:t>If this pulse is weak or diminished, auscultate site for a bruit</a:t>
            </a:r>
          </a:p>
        </p:txBody>
      </p:sp>
      <p:sp>
        <p:nvSpPr>
          <p:cNvPr id="51203" name="Title 8"/>
          <p:cNvSpPr>
            <a:spLocks noGrp="1"/>
          </p:cNvSpPr>
          <p:nvPr>
            <p:ph type="title"/>
          </p:nvPr>
        </p:nvSpPr>
        <p:spPr/>
        <p:txBody>
          <a:bodyPr/>
          <a:lstStyle/>
          <a:p>
            <a:r>
              <a:rPr lang="en-US" altLang="en-US" smtClean="0"/>
              <a:t>Femoral Arteries</a:t>
            </a:r>
          </a:p>
        </p:txBody>
      </p:sp>
      <p:sp>
        <p:nvSpPr>
          <p:cNvPr id="512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12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1008737-0DCB-4AAE-ABDD-AFD65A2EDE98}" type="slidenum">
              <a:rPr lang="en-US" sz="1000" smtClean="0">
                <a:latin typeface="Arial" pitchFamily="34" charset="0"/>
              </a:rPr>
              <a:pPr eaLnBrk="1" hangingPunct="1"/>
              <a:t>39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Each heartbeat creates a pressure wave, which makes arteries expand and then recoil</a:t>
            </a:r>
          </a:p>
          <a:p>
            <a:pPr lvl="2">
              <a:buSzPct val="80000"/>
              <a:buFont typeface="Wingdings" pitchFamily="2" charset="2"/>
              <a:buChar char="Ø"/>
            </a:pPr>
            <a:r>
              <a:rPr lang="en-US" altLang="en-US" smtClean="0"/>
              <a:t>It is recoil that propels blood through like a wave</a:t>
            </a:r>
          </a:p>
          <a:p>
            <a:pPr lvl="2">
              <a:buSzPct val="80000"/>
              <a:buFont typeface="Wingdings" pitchFamily="2" charset="2"/>
              <a:buChar char="Ø"/>
            </a:pPr>
            <a:r>
              <a:rPr lang="en-US" altLang="en-US" smtClean="0"/>
              <a:t>All arteries have this pressure wave, or pulse, throughout their length, but it can only be felt at body sites where artery lies close to skin and over a bone</a:t>
            </a:r>
          </a:p>
          <a:p>
            <a:pPr lvl="1">
              <a:buSzPct val="60000"/>
              <a:buFont typeface="Wingdings 2" pitchFamily="18" charset="2"/>
              <a:buChar char=""/>
            </a:pPr>
            <a:r>
              <a:rPr lang="en-US" altLang="en-US" smtClean="0"/>
              <a:t>Function of arteries is to supply oxygen and essential nutrients to tissues</a:t>
            </a:r>
          </a:p>
          <a:p>
            <a:pPr lvl="2">
              <a:buSzPct val="80000"/>
              <a:buFont typeface="Wingdings" pitchFamily="2" charset="2"/>
              <a:buChar char="Ø"/>
            </a:pPr>
            <a:r>
              <a:rPr lang="en-US" altLang="en-US" smtClean="0"/>
              <a:t>Complete blockage leads to death of distal tissue</a:t>
            </a:r>
          </a:p>
          <a:p>
            <a:pPr lvl="2">
              <a:buSzPct val="80000"/>
              <a:buFont typeface="Wingdings" pitchFamily="2" charset="2"/>
              <a:buChar char="Ø"/>
            </a:pPr>
            <a:r>
              <a:rPr lang="en-US" altLang="en-US" smtClean="0"/>
              <a:t>Partial blockage creates an insufficient supply, and ischemia may be apparent only at exercise when oxygen needs increase</a:t>
            </a:r>
          </a:p>
          <a:p>
            <a:pPr lvl="2"/>
            <a:endParaRPr lang="en-US" altLang="en-US" smtClean="0"/>
          </a:p>
        </p:txBody>
      </p:sp>
      <p:sp>
        <p:nvSpPr>
          <p:cNvPr id="15363" name="Title 8"/>
          <p:cNvSpPr>
            <a:spLocks noGrp="1"/>
          </p:cNvSpPr>
          <p:nvPr>
            <p:ph type="title"/>
          </p:nvPr>
        </p:nvSpPr>
        <p:spPr/>
        <p:txBody>
          <a:bodyPr/>
          <a:lstStyle/>
          <a:p>
            <a:r>
              <a:rPr lang="en-US" altLang="en-US" smtClean="0"/>
              <a:t>Structure and Function: Arteries II</a:t>
            </a:r>
          </a:p>
        </p:txBody>
      </p:sp>
      <p:sp>
        <p:nvSpPr>
          <p:cNvPr id="153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53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404918-D5D4-4FA8-BF9A-E0465DE75EB2}" type="slidenum">
              <a:rPr lang="en-US" sz="1000" smtClean="0">
                <a:latin typeface="Arial" pitchFamily="34" charset="0"/>
              </a:rPr>
              <a:pPr eaLnBrk="1" hangingPunct="1"/>
              <a:t>4</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altLang="en-US" smtClean="0"/>
              <a:t>Femoral Pulse</a:t>
            </a:r>
          </a:p>
        </p:txBody>
      </p:sp>
      <p:sp>
        <p:nvSpPr>
          <p:cNvPr id="522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22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F90856-4810-4E54-A3E3-32D4D103F9F2}" type="slidenum">
              <a:rPr lang="en-US" sz="1000" smtClean="0">
                <a:latin typeface="Arial" pitchFamily="34" charset="0"/>
              </a:rPr>
              <a:pPr eaLnBrk="1" hangingPunct="1"/>
              <a:t>40</a:t>
            </a:fld>
            <a:endParaRPr lang="en-US" sz="1000" smtClean="0">
              <a:latin typeface="Arial" pitchFamily="34" charset="0"/>
            </a:endParaRPr>
          </a:p>
        </p:txBody>
      </p:sp>
      <p:pic>
        <p:nvPicPr>
          <p:cNvPr id="4098" name="Picture 2" descr="E:\Jarvis IC\Step 4 [merge]\020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126" y="1688856"/>
            <a:ext cx="5545748" cy="3838698"/>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idx="1"/>
          </p:nvPr>
        </p:nvSpPr>
        <p:spPr>
          <a:xfrm>
            <a:off x="465138" y="1641475"/>
            <a:ext cx="8229600" cy="4454525"/>
          </a:xfrm>
        </p:spPr>
        <p:txBody>
          <a:bodyPr/>
          <a:lstStyle/>
          <a:p>
            <a:pPr lvl="2">
              <a:buSzPct val="60000"/>
              <a:buFont typeface="Wingdings 2" pitchFamily="18" charset="2"/>
              <a:buChar char=""/>
            </a:pPr>
            <a:r>
              <a:rPr lang="en-US" altLang="en-US" sz="2400" dirty="0" smtClean="0"/>
              <a:t>With leg extended but relaxed, anchor your thumbs on knee, and curl your fingers around into popliteal fossa </a:t>
            </a:r>
          </a:p>
          <a:p>
            <a:pPr lvl="2">
              <a:buSzPct val="60000"/>
              <a:buFont typeface="Wingdings 2" pitchFamily="18" charset="2"/>
              <a:buChar char=""/>
            </a:pPr>
            <a:r>
              <a:rPr lang="en-US" altLang="en-US" sz="2400" dirty="0" smtClean="0"/>
              <a:t>Press your fingers forward hard to compress artery against bone (lower edge of femur or upper edge of tibia); often it is just lateral to the medial tendon</a:t>
            </a:r>
          </a:p>
          <a:p>
            <a:pPr lvl="2">
              <a:buSzPct val="60000"/>
              <a:buFont typeface="Wingdings 2" pitchFamily="18" charset="2"/>
              <a:buChar char=""/>
            </a:pPr>
            <a:r>
              <a:rPr lang="en-US" altLang="en-US" sz="2400" dirty="0" smtClean="0"/>
              <a:t>If you have difficulty, turn person prone and lift up lower leg; let leg relax against your arm and press in deeply with your two thumbs</a:t>
            </a:r>
          </a:p>
          <a:p>
            <a:pPr lvl="2">
              <a:buSzPct val="60000"/>
              <a:buFont typeface="Wingdings 2" pitchFamily="18" charset="2"/>
              <a:buChar char=""/>
            </a:pPr>
            <a:r>
              <a:rPr lang="en-US" altLang="en-US" sz="2400" dirty="0" smtClean="0"/>
              <a:t>Often normal popliteal pulse is impossible to palpate</a:t>
            </a:r>
          </a:p>
        </p:txBody>
      </p:sp>
      <p:sp>
        <p:nvSpPr>
          <p:cNvPr id="53251" name="Title 8"/>
          <p:cNvSpPr>
            <a:spLocks noGrp="1"/>
          </p:cNvSpPr>
          <p:nvPr>
            <p:ph type="title"/>
          </p:nvPr>
        </p:nvSpPr>
        <p:spPr/>
        <p:txBody>
          <a:bodyPr/>
          <a:lstStyle/>
          <a:p>
            <a:r>
              <a:rPr lang="en-US" altLang="en-US" smtClean="0"/>
              <a:t>Popliteal Pulse I</a:t>
            </a:r>
          </a:p>
        </p:txBody>
      </p:sp>
      <p:sp>
        <p:nvSpPr>
          <p:cNvPr id="532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32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B1F904F-F2C0-4B70-915A-677FFE3AA658}" type="slidenum">
              <a:rPr lang="en-US" sz="1000" smtClean="0">
                <a:latin typeface="Arial" pitchFamily="34" charset="0"/>
              </a:rPr>
              <a:pPr eaLnBrk="1" hangingPunct="1"/>
              <a:t>41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338138"/>
            <a:ext cx="7772400" cy="1219200"/>
          </a:xfrm>
        </p:spPr>
        <p:txBody>
          <a:bodyPr/>
          <a:lstStyle/>
          <a:p>
            <a:r>
              <a:rPr lang="en-US" altLang="en-US" smtClean="0"/>
              <a:t>Popliteal Pulse II</a:t>
            </a:r>
          </a:p>
        </p:txBody>
      </p:sp>
      <p:sp>
        <p:nvSpPr>
          <p:cNvPr id="5427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427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A22ADC-7183-4210-84A6-AAE794F12F3A}" type="slidenum">
              <a:rPr lang="en-US" sz="1000" smtClean="0">
                <a:latin typeface="Arial" pitchFamily="34" charset="0"/>
              </a:rPr>
              <a:pPr eaLnBrk="1" hangingPunct="1"/>
              <a:t>42</a:t>
            </a:fld>
            <a:endParaRPr lang="en-US" sz="1000" smtClean="0">
              <a:latin typeface="Arial" pitchFamily="34" charset="0"/>
            </a:endParaRPr>
          </a:p>
        </p:txBody>
      </p:sp>
      <p:pic>
        <p:nvPicPr>
          <p:cNvPr id="5122" name="Picture 2" descr="E:\Jarvis IC\Step 4 [merge]\020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4" y="2194168"/>
            <a:ext cx="3947375" cy="2518508"/>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5123" name="Picture 3" descr="E:\Jarvis IC\Step 4 [merge]\020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570" y="2183726"/>
            <a:ext cx="4516821" cy="2528950"/>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idx="1"/>
          </p:nvPr>
        </p:nvSpPr>
        <p:spPr>
          <a:xfrm>
            <a:off x="465138" y="1641475"/>
            <a:ext cx="8229600" cy="4454525"/>
          </a:xfrm>
        </p:spPr>
        <p:txBody>
          <a:bodyPr/>
          <a:lstStyle/>
          <a:p>
            <a:r>
              <a:rPr lang="en-US" altLang="en-US" sz="2400" smtClean="0"/>
              <a:t>For posterior tibial pulse, curve your fingers around medial malleolus</a:t>
            </a:r>
          </a:p>
          <a:p>
            <a:pPr lvl="1"/>
            <a:r>
              <a:rPr lang="en-US" altLang="en-US" sz="2000" smtClean="0"/>
              <a:t>Feel the tapping right behind it in groove between malleolus and Achilles tendon</a:t>
            </a:r>
          </a:p>
          <a:p>
            <a:r>
              <a:rPr lang="en-US" altLang="en-US" sz="2400" smtClean="0"/>
              <a:t>Dorsalis pedis pulse requires a very light touch</a:t>
            </a:r>
          </a:p>
          <a:p>
            <a:pPr lvl="1"/>
            <a:r>
              <a:rPr lang="en-US" altLang="en-US" sz="2000" smtClean="0"/>
              <a:t>Normally it is just lateral to and parallel with extensor tendon of big toe</a:t>
            </a:r>
          </a:p>
          <a:p>
            <a:pPr lvl="1"/>
            <a:r>
              <a:rPr lang="en-US" altLang="en-US" sz="2000" smtClean="0"/>
              <a:t>Do not mistake pulse in your own fingertips for person’s</a:t>
            </a:r>
          </a:p>
          <a:p>
            <a:pPr lvl="1"/>
            <a:r>
              <a:rPr lang="en-US" altLang="en-US" sz="2000" smtClean="0"/>
              <a:t>In adults over 45 years, occasionally either dorsalis pedis or posterior tibial pulse may be hard to find, but not both on the same foot</a:t>
            </a:r>
          </a:p>
          <a:p>
            <a:pPr lvl="1"/>
            <a:endParaRPr lang="en-US" altLang="en-US" sz="1800" smtClean="0"/>
          </a:p>
        </p:txBody>
      </p:sp>
      <p:sp>
        <p:nvSpPr>
          <p:cNvPr id="55299" name="Title 8"/>
          <p:cNvSpPr>
            <a:spLocks noGrp="1"/>
          </p:cNvSpPr>
          <p:nvPr>
            <p:ph type="title"/>
          </p:nvPr>
        </p:nvSpPr>
        <p:spPr/>
        <p:txBody>
          <a:bodyPr/>
          <a:lstStyle/>
          <a:p>
            <a:r>
              <a:rPr lang="en-US" altLang="en-US" smtClean="0"/>
              <a:t>Posterior Tibial and Dorsalis </a:t>
            </a:r>
            <a:br>
              <a:rPr lang="en-US" altLang="en-US" smtClean="0"/>
            </a:br>
            <a:r>
              <a:rPr lang="en-US" altLang="en-US" smtClean="0"/>
              <a:t>Pedis Pulses</a:t>
            </a:r>
          </a:p>
        </p:txBody>
      </p:sp>
      <p:sp>
        <p:nvSpPr>
          <p:cNvPr id="553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530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C5E8BFC-EBDA-4B9A-ADDF-F0C54E24C7CD}" type="slidenum">
              <a:rPr lang="en-US" sz="1000" smtClean="0">
                <a:latin typeface="Arial" pitchFamily="34" charset="0"/>
              </a:rPr>
              <a:pPr eaLnBrk="1" hangingPunct="1"/>
              <a:t>43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altLang="en-US" smtClean="0"/>
              <a:t>Posterior Tibial Pulse</a:t>
            </a:r>
          </a:p>
        </p:txBody>
      </p:sp>
      <p:sp>
        <p:nvSpPr>
          <p:cNvPr id="5632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632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4B8785-EAE9-47F3-836C-2D68744D3130}" type="slidenum">
              <a:rPr lang="en-US" sz="1000" smtClean="0">
                <a:latin typeface="Arial" pitchFamily="34" charset="0"/>
              </a:rPr>
              <a:pPr eaLnBrk="1" hangingPunct="1"/>
              <a:t>44</a:t>
            </a:fld>
            <a:endParaRPr lang="en-US" sz="1000" smtClean="0">
              <a:latin typeface="Arial" pitchFamily="34" charset="0"/>
            </a:endParaRPr>
          </a:p>
        </p:txBody>
      </p:sp>
      <p:pic>
        <p:nvPicPr>
          <p:cNvPr id="6146" name="Picture 2" descr="E:\Jarvis IC\Step 4 [merge]\020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266" y="1711569"/>
            <a:ext cx="5427468" cy="3765306"/>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altLang="en-US" smtClean="0"/>
              <a:t>Dorsalis Pedis Pulse</a:t>
            </a:r>
          </a:p>
        </p:txBody>
      </p:sp>
      <p:sp>
        <p:nvSpPr>
          <p:cNvPr id="5734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735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7C26B39-FA7D-4403-BBAD-ECA904105F61}" type="slidenum">
              <a:rPr lang="en-US" sz="1000" smtClean="0">
                <a:latin typeface="Arial" pitchFamily="34" charset="0"/>
              </a:rPr>
              <a:pPr eaLnBrk="1" hangingPunct="1"/>
              <a:t>45</a:t>
            </a:fld>
            <a:endParaRPr lang="en-US" sz="1000" smtClean="0">
              <a:latin typeface="Arial" pitchFamily="34" charset="0"/>
            </a:endParaRPr>
          </a:p>
        </p:txBody>
      </p:sp>
      <p:pic>
        <p:nvPicPr>
          <p:cNvPr id="7170" name="Picture 2" descr="E:\Jarvis IC\Step 4 [merge]\020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09" y="1574373"/>
            <a:ext cx="5545382" cy="3858662"/>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Check for pretibial edema</a:t>
            </a:r>
          </a:p>
          <a:p>
            <a:pPr lvl="2">
              <a:buSzPct val="80000"/>
              <a:buFont typeface="Wingdings" pitchFamily="2" charset="2"/>
              <a:buChar char="Ø"/>
            </a:pPr>
            <a:r>
              <a:rPr lang="en-US" altLang="en-US" smtClean="0"/>
              <a:t>Firmly depress skin over tibia or medial malleolus for 5 seconds and release</a:t>
            </a:r>
          </a:p>
          <a:p>
            <a:pPr lvl="2">
              <a:buSzPct val="80000"/>
              <a:buFont typeface="Wingdings" pitchFamily="2" charset="2"/>
              <a:buChar char="Ø"/>
            </a:pPr>
            <a:r>
              <a:rPr lang="en-US" altLang="en-US" smtClean="0"/>
              <a:t>Normally your finger should leave no indentation, although a pit commonly is seen if person has been standing all day or during pregnancy</a:t>
            </a:r>
          </a:p>
          <a:p>
            <a:pPr lvl="2">
              <a:buSzPct val="80000"/>
              <a:buFont typeface="Wingdings" pitchFamily="2" charset="2"/>
              <a:buChar char="Ø"/>
            </a:pPr>
            <a:r>
              <a:rPr lang="en-US" altLang="en-US" smtClean="0"/>
              <a:t>If pitting edema is present, grade it on following scale:</a:t>
            </a:r>
          </a:p>
          <a:p>
            <a:pPr lvl="3">
              <a:buSzPct val="100000"/>
              <a:buFont typeface="Arial" pitchFamily="34" charset="0"/>
              <a:buChar char="•"/>
            </a:pPr>
            <a:r>
              <a:rPr lang="en-US" altLang="en-US" smtClean="0"/>
              <a:t>1+ Mild pitting, slight indentation, no perceptible swelling</a:t>
            </a:r>
          </a:p>
          <a:p>
            <a:pPr lvl="3">
              <a:buSzPct val="100000"/>
              <a:buFont typeface="Arial" pitchFamily="34" charset="0"/>
              <a:buChar char="•"/>
            </a:pPr>
            <a:r>
              <a:rPr lang="en-US" altLang="en-US" smtClean="0"/>
              <a:t>2+ Moderate pitting, indentation subsides rapidly</a:t>
            </a:r>
          </a:p>
          <a:p>
            <a:pPr lvl="3">
              <a:buSzPct val="100000"/>
              <a:buFont typeface="Arial" pitchFamily="34" charset="0"/>
              <a:buChar char="•"/>
            </a:pPr>
            <a:r>
              <a:rPr lang="en-US" altLang="en-US" smtClean="0"/>
              <a:t>3+ Deep pitting, indentation remains, leg looks swollen</a:t>
            </a:r>
          </a:p>
          <a:p>
            <a:pPr lvl="3">
              <a:buSzPct val="100000"/>
              <a:buFont typeface="Arial" pitchFamily="34" charset="0"/>
              <a:buChar char="•"/>
            </a:pPr>
            <a:r>
              <a:rPr lang="en-US" altLang="en-US" smtClean="0"/>
              <a:t>4+ Very deep pitting, indentation lasts long time, leg very swollen</a:t>
            </a:r>
          </a:p>
        </p:txBody>
      </p:sp>
      <p:sp>
        <p:nvSpPr>
          <p:cNvPr id="58371" name="Title 8"/>
          <p:cNvSpPr>
            <a:spLocks noGrp="1"/>
          </p:cNvSpPr>
          <p:nvPr>
            <p:ph type="title"/>
          </p:nvPr>
        </p:nvSpPr>
        <p:spPr/>
        <p:txBody>
          <a:bodyPr/>
          <a:lstStyle/>
          <a:p>
            <a:r>
              <a:rPr lang="en-US" altLang="en-US" smtClean="0"/>
              <a:t>Pretibial Edema and Pitting Edema Scale</a:t>
            </a:r>
          </a:p>
        </p:txBody>
      </p:sp>
      <p:sp>
        <p:nvSpPr>
          <p:cNvPr id="583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837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24305F-6CB9-4F2F-946C-D8ED25CC28C4}" type="slidenum">
              <a:rPr lang="en-US" sz="1000" smtClean="0">
                <a:latin typeface="Arial" pitchFamily="34" charset="0"/>
              </a:rPr>
              <a:pPr eaLnBrk="1" hangingPunct="1"/>
              <a:t>46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Pitting Edema</a:t>
            </a:r>
          </a:p>
        </p:txBody>
      </p:sp>
      <p:pic>
        <p:nvPicPr>
          <p:cNvPr id="54276" name="Picture 7" descr="f20-20B-X3243"/>
          <p:cNvPicPr>
            <a:picLocks noChangeAspect="1" noChangeArrowheads="1"/>
          </p:cNvPicPr>
          <p:nvPr/>
        </p:nvPicPr>
        <p:blipFill>
          <a:blip r:embed="rId3">
            <a:grayscl/>
          </a:blip>
          <a:srcRect/>
          <a:stretch>
            <a:fillRect/>
          </a:stretch>
        </p:blipFill>
        <p:spPr bwMode="auto">
          <a:xfrm>
            <a:off x="2360613" y="1770063"/>
            <a:ext cx="4348162" cy="3925887"/>
          </a:xfrm>
          <a:prstGeom prst="rect">
            <a:avLst/>
          </a:prstGeom>
          <a:noFill/>
          <a:ln w="38100">
            <a:solidFill>
              <a:schemeClr val="tx2"/>
            </a:solidFill>
            <a:miter lim="800000"/>
            <a:headEnd/>
            <a:tailEnd/>
          </a:ln>
        </p:spPr>
      </p:pic>
      <p:sp>
        <p:nvSpPr>
          <p:cNvPr id="59396" name="TextBox 5"/>
          <p:cNvSpPr txBox="1">
            <a:spLocks noChangeArrowheads="1"/>
          </p:cNvSpPr>
          <p:nvPr/>
        </p:nvSpPr>
        <p:spPr bwMode="auto">
          <a:xfrm>
            <a:off x="1907684" y="5986463"/>
            <a:ext cx="6027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000" dirty="0">
                <a:latin typeface="Arial" pitchFamily="34" charset="0"/>
                <a:cs typeface="Arial" pitchFamily="34" charset="0"/>
              </a:rPr>
              <a:t>From Bloom A, Watkins PH, Ireland J: </a:t>
            </a:r>
            <a:r>
              <a:rPr lang="en-US" altLang="en-US" sz="1000" i="1" dirty="0">
                <a:latin typeface="Arial" pitchFamily="34" charset="0"/>
                <a:cs typeface="Arial" pitchFamily="34" charset="0"/>
              </a:rPr>
              <a:t>Color atlas of diabetes</a:t>
            </a:r>
            <a:r>
              <a:rPr lang="en-US" altLang="en-US" sz="1000" dirty="0">
                <a:latin typeface="Arial" pitchFamily="34" charset="0"/>
                <a:cs typeface="Arial" pitchFamily="34" charset="0"/>
              </a:rPr>
              <a:t>, </a:t>
            </a:r>
            <a:r>
              <a:rPr lang="en-US" altLang="en-US" sz="1000" dirty="0" err="1">
                <a:latin typeface="Arial" pitchFamily="34" charset="0"/>
                <a:cs typeface="Arial" pitchFamily="34" charset="0"/>
              </a:rPr>
              <a:t>ed</a:t>
            </a:r>
            <a:r>
              <a:rPr lang="en-US" altLang="en-US" sz="1000" dirty="0">
                <a:latin typeface="Arial" pitchFamily="34" charset="0"/>
                <a:cs typeface="Arial" pitchFamily="34" charset="0"/>
              </a:rPr>
              <a:t> 2, St. Louis, 1992, Mosby.</a:t>
            </a:r>
          </a:p>
        </p:txBody>
      </p:sp>
      <p:sp>
        <p:nvSpPr>
          <p:cNvPr id="5939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5939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B53DE39-C6CA-408C-8BED-81736DFAB89F}" type="slidenum">
              <a:rPr lang="en-US" sz="1000" smtClean="0">
                <a:latin typeface="Arial" pitchFamily="34" charset="0"/>
              </a:rPr>
              <a:pPr eaLnBrk="1" hangingPunct="1"/>
              <a:t>47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Scale is subjective and qualitative</a:t>
            </a:r>
          </a:p>
          <a:p>
            <a:pPr lvl="2">
              <a:buSzPct val="80000"/>
              <a:buFont typeface="Wingdings" pitchFamily="2" charset="2"/>
              <a:buChar char="Ø"/>
            </a:pPr>
            <a:r>
              <a:rPr lang="en-US" altLang="en-US" smtClean="0"/>
              <a:t>The amount of pressure used is arbitrary, as is judgment of depth and rate of pitting</a:t>
            </a:r>
          </a:p>
          <a:p>
            <a:pPr lvl="2">
              <a:buSzPct val="80000"/>
              <a:buFont typeface="Wingdings" pitchFamily="2" charset="2"/>
              <a:buChar char="Ø"/>
            </a:pPr>
            <a:r>
              <a:rPr lang="en-US" altLang="en-US" smtClean="0"/>
              <a:t>Clinicians need a standard quantified scale to ensure consistent clinical measurements and management </a:t>
            </a:r>
          </a:p>
          <a:p>
            <a:pPr lvl="2">
              <a:buSzPct val="80000"/>
              <a:buFont typeface="Wingdings" pitchFamily="2" charset="2"/>
              <a:buChar char="Ø"/>
            </a:pPr>
            <a:r>
              <a:rPr lang="en-US" altLang="en-US" smtClean="0"/>
              <a:t>Many classify the edema by measuring the depth of the pitting in centimeter</a:t>
            </a:r>
          </a:p>
          <a:p>
            <a:pPr lvl="2">
              <a:buSzPct val="80000"/>
              <a:buFont typeface="Wingdings" pitchFamily="2" charset="2"/>
              <a:buChar char="Ø"/>
            </a:pPr>
            <a:r>
              <a:rPr lang="en-US" altLang="en-US" smtClean="0"/>
              <a:t>Some measure with a millimeter scale, others by an increase in weight; still others try to quantify rate of time pitting remains after release of pressure</a:t>
            </a:r>
          </a:p>
          <a:p>
            <a:pPr lvl="2">
              <a:buSzPct val="80000"/>
              <a:buFont typeface="Wingdings" pitchFamily="2" charset="2"/>
              <a:buChar char="Ø"/>
            </a:pPr>
            <a:r>
              <a:rPr lang="en-US" altLang="en-US" smtClean="0"/>
              <a:t>Check with your institution to determine a consistently used scale</a:t>
            </a:r>
          </a:p>
        </p:txBody>
      </p:sp>
      <p:sp>
        <p:nvSpPr>
          <p:cNvPr id="60419" name="Title 8"/>
          <p:cNvSpPr>
            <a:spLocks noGrp="1"/>
          </p:cNvSpPr>
          <p:nvPr>
            <p:ph type="title"/>
          </p:nvPr>
        </p:nvSpPr>
        <p:spPr/>
        <p:txBody>
          <a:bodyPr/>
          <a:lstStyle/>
          <a:p>
            <a:r>
              <a:rPr lang="en-US" altLang="en-US" smtClean="0"/>
              <a:t>Pitting Edema Scale Classification</a:t>
            </a:r>
          </a:p>
        </p:txBody>
      </p:sp>
      <p:sp>
        <p:nvSpPr>
          <p:cNvPr id="604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042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4E694D-B543-4472-8443-37198384819C}" type="slidenum">
              <a:rPr lang="en-US" sz="1000" smtClean="0">
                <a:latin typeface="Arial" pitchFamily="34" charset="0"/>
              </a:rPr>
              <a:pPr eaLnBrk="1" hangingPunct="1"/>
              <a:t>48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Ask the person to stand so that you can assess venous system</a:t>
            </a:r>
          </a:p>
          <a:p>
            <a:pPr lvl="2">
              <a:buSzPct val="80000"/>
              <a:buFont typeface="Wingdings" pitchFamily="2" charset="2"/>
              <a:buChar char="Ø"/>
            </a:pPr>
            <a:r>
              <a:rPr lang="en-US" altLang="en-US" sz="2400" smtClean="0"/>
              <a:t>Note any visible, dilated, and tortuous veins</a:t>
            </a:r>
          </a:p>
          <a:p>
            <a:pPr lvl="2">
              <a:buSzPct val="80000"/>
              <a:buFont typeface="Wingdings" pitchFamily="2" charset="2"/>
              <a:buChar char="Ø"/>
            </a:pPr>
            <a:r>
              <a:rPr lang="en-US" altLang="en-US" sz="2400" smtClean="0"/>
              <a:t>If present, varicose veins cause pain, swelling, fatigue, and cramping</a:t>
            </a:r>
          </a:p>
        </p:txBody>
      </p:sp>
      <p:sp>
        <p:nvSpPr>
          <p:cNvPr id="61443" name="Title 8"/>
          <p:cNvSpPr>
            <a:spLocks noGrp="1"/>
          </p:cNvSpPr>
          <p:nvPr>
            <p:ph type="title"/>
          </p:nvPr>
        </p:nvSpPr>
        <p:spPr/>
        <p:txBody>
          <a:bodyPr/>
          <a:lstStyle/>
          <a:p>
            <a:r>
              <a:rPr lang="en-US" altLang="en-US" smtClean="0"/>
              <a:t>Standing Assessment</a:t>
            </a:r>
          </a:p>
        </p:txBody>
      </p:sp>
      <p:sp>
        <p:nvSpPr>
          <p:cNvPr id="6144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144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ECDD4A2-5ADA-450A-B7C9-7F1A9A1EC589}" type="slidenum">
              <a:rPr lang="en-US" sz="1000" smtClean="0">
                <a:latin typeface="Arial" pitchFamily="34" charset="0"/>
              </a:rPr>
              <a:pPr eaLnBrk="1" hangingPunct="1"/>
              <a:t>49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idx="1"/>
          </p:nvPr>
        </p:nvSpPr>
        <p:spPr>
          <a:xfrm>
            <a:off x="465138" y="1641475"/>
            <a:ext cx="8229600" cy="4797425"/>
          </a:xfrm>
        </p:spPr>
        <p:txBody>
          <a:bodyPr/>
          <a:lstStyle/>
          <a:p>
            <a:pPr lvl="1">
              <a:buSzPct val="60000"/>
              <a:buFont typeface="Wingdings 2" pitchFamily="18" charset="2"/>
              <a:buChar char=""/>
            </a:pPr>
            <a:r>
              <a:rPr lang="en-US" smtClean="0"/>
              <a:t>Major artery supplying arm is brachial artery, which runs in biceps-triceps furrow of upper arm and surfaces at antecubital fossa in elbow medial to biceps tendon</a:t>
            </a:r>
          </a:p>
          <a:p>
            <a:pPr lvl="1">
              <a:buSzPct val="60000"/>
              <a:buFont typeface="Wingdings 2" pitchFamily="18" charset="2"/>
              <a:buChar char=""/>
            </a:pPr>
            <a:r>
              <a:rPr lang="en-US" smtClean="0"/>
              <a:t> Immediately below elbow, brachial artery bifurcates into ulnar and radial arteries</a:t>
            </a:r>
          </a:p>
          <a:p>
            <a:pPr lvl="1">
              <a:buSzPct val="60000"/>
              <a:buFont typeface="Wingdings 2" pitchFamily="18" charset="2"/>
              <a:buChar char=""/>
            </a:pPr>
            <a:r>
              <a:rPr lang="en-US" smtClean="0"/>
              <a:t>These run distally and form two arches supplying hand; these are called </a:t>
            </a:r>
            <a:r>
              <a:rPr lang="en-US" i="1" smtClean="0"/>
              <a:t>superficial and deep palmar arches</a:t>
            </a:r>
          </a:p>
          <a:p>
            <a:pPr lvl="1">
              <a:buSzPct val="60000"/>
              <a:buFont typeface="Wingdings 2" pitchFamily="18" charset="2"/>
              <a:buChar char=""/>
            </a:pPr>
            <a:r>
              <a:rPr lang="en-US" smtClean="0"/>
              <a:t>Radial pulse lies just medial to radius at wrist </a:t>
            </a:r>
          </a:p>
          <a:p>
            <a:pPr lvl="1">
              <a:buSzPct val="60000"/>
              <a:buFont typeface="Wingdings 2" pitchFamily="18" charset="2"/>
              <a:buChar char=""/>
            </a:pPr>
            <a:r>
              <a:rPr lang="en-US" smtClean="0"/>
              <a:t>Ulnar artery is in same relation to the ulna, but it is deeper and often difficult to feel</a:t>
            </a:r>
          </a:p>
        </p:txBody>
      </p:sp>
      <p:sp>
        <p:nvSpPr>
          <p:cNvPr id="16387" name="Title 8"/>
          <p:cNvSpPr>
            <a:spLocks noGrp="1"/>
          </p:cNvSpPr>
          <p:nvPr>
            <p:ph type="title"/>
          </p:nvPr>
        </p:nvSpPr>
        <p:spPr>
          <a:xfrm>
            <a:off x="457200" y="274638"/>
            <a:ext cx="8229600" cy="1211262"/>
          </a:xfrm>
        </p:spPr>
        <p:txBody>
          <a:bodyPr/>
          <a:lstStyle/>
          <a:p>
            <a:r>
              <a:rPr lang="en-US" altLang="en-US" smtClean="0"/>
              <a:t>Structure and Function: Arteries in the Arm</a:t>
            </a:r>
          </a:p>
        </p:txBody>
      </p:sp>
      <p:sp>
        <p:nvSpPr>
          <p:cNvPr id="163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63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61D5F8-6E0B-438A-954F-00C56FCD25AF}" type="slidenum">
              <a:rPr lang="en-US" sz="1000" smtClean="0">
                <a:latin typeface="Arial" pitchFamily="34" charset="0"/>
              </a:rPr>
              <a:pPr eaLnBrk="1" hangingPunct="1"/>
              <a:t>5</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If you suspect an arterial deficit, raise legs about 30 cm (12 in.) off table and ask person to wag feet for 30 seconds to drain off venous blood </a:t>
            </a:r>
          </a:p>
          <a:p>
            <a:pPr lvl="2">
              <a:buSzPct val="80000"/>
              <a:buFont typeface="Wingdings" pitchFamily="2" charset="2"/>
              <a:buChar char="Ø"/>
            </a:pPr>
            <a:r>
              <a:rPr lang="en-US" altLang="en-US" smtClean="0"/>
              <a:t>Skin color now reflects only contribution of arterial blood</a:t>
            </a:r>
          </a:p>
          <a:p>
            <a:pPr lvl="2">
              <a:buSzPct val="80000"/>
              <a:buFont typeface="Wingdings" pitchFamily="2" charset="2"/>
              <a:buChar char="Ø"/>
            </a:pPr>
            <a:r>
              <a:rPr lang="en-US" altLang="en-US" smtClean="0"/>
              <a:t>Light-skinned person’s feet normally will look a little pale but still should be pink</a:t>
            </a:r>
          </a:p>
          <a:p>
            <a:pPr lvl="2">
              <a:buSzPct val="80000"/>
              <a:buFont typeface="Wingdings" pitchFamily="2" charset="2"/>
              <a:buChar char="Ø"/>
            </a:pPr>
            <a:r>
              <a:rPr lang="en-US" altLang="en-US" smtClean="0"/>
              <a:t>Dark-skinned person’s feet are more difficult to evaluate, but soles should reveal extreme color change</a:t>
            </a:r>
          </a:p>
          <a:p>
            <a:pPr lvl="2">
              <a:buSzPct val="80000"/>
              <a:buFont typeface="Wingdings" pitchFamily="2" charset="2"/>
              <a:buChar char="Ø"/>
            </a:pPr>
            <a:r>
              <a:rPr lang="en-US" altLang="en-US" smtClean="0"/>
              <a:t>Now have person sit up with legs over side of table </a:t>
            </a:r>
          </a:p>
          <a:p>
            <a:pPr lvl="2">
              <a:buSzPct val="80000"/>
              <a:buFont typeface="Wingdings" pitchFamily="2" charset="2"/>
              <a:buChar char="Ø"/>
            </a:pPr>
            <a:r>
              <a:rPr lang="en-US" altLang="en-US" smtClean="0"/>
              <a:t>Compare color of both feet, and note time it takes for color to return to feet; normally this is 10 seconds or less</a:t>
            </a:r>
          </a:p>
        </p:txBody>
      </p:sp>
      <p:sp>
        <p:nvSpPr>
          <p:cNvPr id="62467" name="Title 8"/>
          <p:cNvSpPr>
            <a:spLocks noGrp="1"/>
          </p:cNvSpPr>
          <p:nvPr>
            <p:ph type="title"/>
          </p:nvPr>
        </p:nvSpPr>
        <p:spPr/>
        <p:txBody>
          <a:bodyPr/>
          <a:lstStyle/>
          <a:p>
            <a:r>
              <a:rPr lang="en-US" altLang="en-US" smtClean="0"/>
              <a:t>Color Changes I</a:t>
            </a:r>
          </a:p>
        </p:txBody>
      </p:sp>
      <p:sp>
        <p:nvSpPr>
          <p:cNvPr id="624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246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168B274-F518-4111-A011-A0197E6FC66D}" type="slidenum">
              <a:rPr lang="en-US" sz="1000" smtClean="0">
                <a:latin typeface="Arial" pitchFamily="34" charset="0"/>
              </a:rPr>
              <a:pPr eaLnBrk="1" hangingPunct="1"/>
              <a:t>50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Note also time it takes for superficial veins around feet to fill</a:t>
            </a:r>
          </a:p>
          <a:p>
            <a:pPr lvl="2">
              <a:buSzPct val="80000"/>
              <a:buFont typeface="Wingdings" pitchFamily="2" charset="2"/>
              <a:buChar char="Ø"/>
            </a:pPr>
            <a:r>
              <a:rPr lang="en-US" altLang="en-US" sz="2400" smtClean="0"/>
              <a:t>Normal time is about 15 seconds</a:t>
            </a:r>
          </a:p>
          <a:p>
            <a:pPr lvl="2">
              <a:buSzPct val="80000"/>
              <a:buFont typeface="Wingdings" pitchFamily="2" charset="2"/>
              <a:buChar char="Ø"/>
            </a:pPr>
            <a:r>
              <a:rPr lang="en-US" altLang="en-US" sz="2400" smtClean="0"/>
              <a:t>This test is unreliable if person has concomitant venous disease with incompetent valves</a:t>
            </a:r>
          </a:p>
          <a:p>
            <a:pPr lvl="2">
              <a:buSzPct val="80000"/>
              <a:buFont typeface="Wingdings" pitchFamily="2" charset="2"/>
              <a:buChar char="Ø"/>
            </a:pPr>
            <a:r>
              <a:rPr lang="en-US" altLang="en-US" sz="2400" smtClean="0"/>
              <a:t>Test lower legs for strength </a:t>
            </a:r>
          </a:p>
          <a:p>
            <a:pPr lvl="2">
              <a:buSzPct val="80000"/>
              <a:buFont typeface="Wingdings" pitchFamily="2" charset="2"/>
              <a:buChar char="Ø"/>
            </a:pPr>
            <a:r>
              <a:rPr lang="en-US" altLang="en-US" sz="2400" smtClean="0"/>
              <a:t>Test lower legs for sensation </a:t>
            </a:r>
          </a:p>
        </p:txBody>
      </p:sp>
      <p:sp>
        <p:nvSpPr>
          <p:cNvPr id="63491" name="Title 8"/>
          <p:cNvSpPr>
            <a:spLocks noGrp="1"/>
          </p:cNvSpPr>
          <p:nvPr>
            <p:ph type="title"/>
          </p:nvPr>
        </p:nvSpPr>
        <p:spPr/>
        <p:txBody>
          <a:bodyPr/>
          <a:lstStyle/>
          <a:p>
            <a:r>
              <a:rPr lang="en-US" altLang="en-US" smtClean="0"/>
              <a:t>Color Changes II</a:t>
            </a:r>
          </a:p>
        </p:txBody>
      </p:sp>
      <p:sp>
        <p:nvSpPr>
          <p:cNvPr id="6349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349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F09E8CA-6330-430D-9533-AD7D5B5A5FE2}" type="slidenum">
              <a:rPr lang="en-US" sz="1000" smtClean="0">
                <a:latin typeface="Arial" pitchFamily="34" charset="0"/>
              </a:rPr>
              <a:pPr eaLnBrk="1" hangingPunct="1"/>
              <a:t>51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Use this device to detect a weak peripheral pulse,  to measure low blood pressure or blood pressure in lower extremity</a:t>
            </a:r>
          </a:p>
          <a:p>
            <a:pPr lvl="2">
              <a:buSzPct val="80000"/>
              <a:buFont typeface="Wingdings" pitchFamily="2" charset="2"/>
              <a:buChar char="Ø"/>
            </a:pPr>
            <a:r>
              <a:rPr lang="en-US" altLang="en-US" smtClean="0"/>
              <a:t>Doppler probe magnifies pulsatile sounds from heart and blood vessels</a:t>
            </a:r>
          </a:p>
          <a:p>
            <a:pPr lvl="2">
              <a:buSzPct val="80000"/>
              <a:buFont typeface="Wingdings" pitchFamily="2" charset="2"/>
              <a:buChar char="Ø"/>
            </a:pPr>
            <a:r>
              <a:rPr lang="en-US" altLang="en-US" smtClean="0"/>
              <a:t>Position person supine, with legs externally rotated so you can reach medial ankles easily</a:t>
            </a:r>
          </a:p>
          <a:p>
            <a:pPr lvl="2">
              <a:buSzPct val="80000"/>
              <a:buFont typeface="Wingdings" pitchFamily="2" charset="2"/>
              <a:buChar char="Ø"/>
            </a:pPr>
            <a:r>
              <a:rPr lang="en-US" altLang="en-US" smtClean="0"/>
              <a:t>Place drop of coupling gel on end of handheld transducer</a:t>
            </a:r>
          </a:p>
          <a:p>
            <a:pPr lvl="2">
              <a:buSzPct val="80000"/>
              <a:buFont typeface="Wingdings" pitchFamily="2" charset="2"/>
              <a:buChar char="Ø"/>
            </a:pPr>
            <a:r>
              <a:rPr lang="en-US" altLang="en-US" smtClean="0"/>
              <a:t>Place transducer over pulse site, swiveled at a 90-degree angle; apply very light pressure; locate pulse site by the swishing, whooshing sound</a:t>
            </a:r>
          </a:p>
        </p:txBody>
      </p:sp>
      <p:sp>
        <p:nvSpPr>
          <p:cNvPr id="64515" name="Title 8"/>
          <p:cNvSpPr>
            <a:spLocks noGrp="1"/>
          </p:cNvSpPr>
          <p:nvPr>
            <p:ph type="title"/>
          </p:nvPr>
        </p:nvSpPr>
        <p:spPr/>
        <p:txBody>
          <a:bodyPr/>
          <a:lstStyle/>
          <a:p>
            <a:r>
              <a:rPr lang="en-US" altLang="en-US" smtClean="0"/>
              <a:t>Doppler Ultrasonic Probe</a:t>
            </a:r>
          </a:p>
        </p:txBody>
      </p:sp>
      <p:sp>
        <p:nvSpPr>
          <p:cNvPr id="6451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451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7931D81-F151-461B-87C7-2F9165E754CC}" type="slidenum">
              <a:rPr lang="en-US" sz="1000" smtClean="0">
                <a:latin typeface="Arial" pitchFamily="34" charset="0"/>
              </a:rPr>
              <a:pPr eaLnBrk="1" hangingPunct="1"/>
              <a:t>52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Use Doppler stethoscope </a:t>
            </a:r>
          </a:p>
          <a:p>
            <a:pPr lvl="2">
              <a:buSzPct val="80000"/>
              <a:buFont typeface="Wingdings" pitchFamily="2" charset="2"/>
              <a:buChar char="Ø"/>
            </a:pPr>
            <a:r>
              <a:rPr lang="en-US" altLang="en-US" smtClean="0"/>
              <a:t>Highly specific, noninvasive, and readily available way to determine extent of peripheral vascular disease</a:t>
            </a:r>
          </a:p>
          <a:p>
            <a:pPr lvl="2">
              <a:buSzPct val="80000"/>
              <a:buFont typeface="Wingdings" pitchFamily="2" charset="2"/>
              <a:buChar char="Ø"/>
            </a:pPr>
            <a:r>
              <a:rPr lang="en-US" altLang="en-US" smtClean="0"/>
              <a:t>Specific criteria for procedure with patient lying flat and heels fully supported along with correct choice of cuff size</a:t>
            </a:r>
          </a:p>
          <a:p>
            <a:pPr lvl="2">
              <a:buSzPct val="80000"/>
              <a:buFont typeface="Wingdings" pitchFamily="2" charset="2"/>
              <a:buChar char="Ø"/>
            </a:pPr>
            <a:r>
              <a:rPr lang="en-US" altLang="en-US" smtClean="0"/>
              <a:t>No smoking within 2 hours with 5- to 10-minute rest period prior to measurement</a:t>
            </a:r>
          </a:p>
          <a:p>
            <a:pPr lvl="2">
              <a:buSzPct val="80000"/>
              <a:buFont typeface="Wingdings" pitchFamily="2" charset="2"/>
              <a:buChar char="Ø"/>
            </a:pPr>
            <a:r>
              <a:rPr lang="en-US" altLang="en-US" smtClean="0"/>
              <a:t>Two measurements taken and then the average is used as the recorded pressure</a:t>
            </a:r>
          </a:p>
          <a:p>
            <a:pPr lvl="2">
              <a:buSzPct val="80000"/>
              <a:buFont typeface="Wingdings" pitchFamily="2" charset="2"/>
              <a:buChar char="Ø"/>
            </a:pPr>
            <a:r>
              <a:rPr lang="en-US" altLang="en-US" smtClean="0"/>
              <a:t>Formula calculation required</a:t>
            </a:r>
          </a:p>
          <a:p>
            <a:pPr lvl="2"/>
            <a:endParaRPr lang="en-US" altLang="en-US" smtClean="0"/>
          </a:p>
        </p:txBody>
      </p:sp>
      <p:sp>
        <p:nvSpPr>
          <p:cNvPr id="65539" name="Title 8"/>
          <p:cNvSpPr>
            <a:spLocks noGrp="1"/>
          </p:cNvSpPr>
          <p:nvPr>
            <p:ph type="title"/>
          </p:nvPr>
        </p:nvSpPr>
        <p:spPr/>
        <p:txBody>
          <a:bodyPr/>
          <a:lstStyle/>
          <a:p>
            <a:r>
              <a:rPr lang="en-US" altLang="en-US" dirty="0" smtClean="0"/>
              <a:t>Ankle-Brachial Index (ABI)</a:t>
            </a:r>
          </a:p>
        </p:txBody>
      </p:sp>
      <p:sp>
        <p:nvSpPr>
          <p:cNvPr id="655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554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7D5E776-C2C7-4A50-89D9-D2FF77098ED2}" type="slidenum">
              <a:rPr lang="en-US" sz="1000" smtClean="0">
                <a:latin typeface="Arial" pitchFamily="34" charset="0"/>
              </a:rPr>
              <a:pPr eaLnBrk="1" hangingPunct="1"/>
              <a:t>53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nurse is assessing the ankle-brachial index (ABI) of a patient with peripheral arterial disease (PAD). The nurse would be suspect of an ABI of</a:t>
            </a:r>
            <a:r>
              <a:rPr lang="en-US" dirty="0" smtClean="0"/>
              <a:t>:</a:t>
            </a:r>
          </a:p>
          <a:p>
            <a:pPr marL="463550" indent="-463550" eaLnBrk="1" hangingPunct="1">
              <a:buSzTx/>
              <a:buFont typeface="Wingdings 2" pitchFamily="18" charset="2"/>
              <a:buAutoNum type="arabicPeriod"/>
              <a:defRPr/>
            </a:pPr>
            <a:r>
              <a:rPr lang="en-US" sz="3200" dirty="0"/>
              <a:t>1.1.</a:t>
            </a:r>
          </a:p>
          <a:p>
            <a:pPr marL="463550" indent="-463550" eaLnBrk="1" hangingPunct="1">
              <a:buSzTx/>
              <a:buFont typeface="Wingdings 2" pitchFamily="18" charset="2"/>
              <a:buAutoNum type="arabicPeriod"/>
              <a:defRPr/>
            </a:pPr>
            <a:r>
              <a:rPr lang="en-US" sz="3200" dirty="0"/>
              <a:t>1.0.</a:t>
            </a:r>
          </a:p>
          <a:p>
            <a:pPr marL="463550" indent="-463550" eaLnBrk="1" hangingPunct="1">
              <a:buSzTx/>
              <a:buFont typeface="Wingdings 2" pitchFamily="18" charset="2"/>
              <a:buAutoNum type="arabicPeriod"/>
              <a:defRPr/>
            </a:pPr>
            <a:r>
              <a:rPr lang="en-US" sz="3200" dirty="0"/>
              <a:t>–1.1.</a:t>
            </a:r>
          </a:p>
          <a:p>
            <a:pPr marL="463550" indent="-463550" eaLnBrk="1" hangingPunct="1">
              <a:buSzTx/>
              <a:buFont typeface="Wingdings 2" pitchFamily="18" charset="2"/>
              <a:buAutoNum type="arabicPeriod"/>
              <a:defRPr/>
            </a:pPr>
            <a:r>
              <a:rPr lang="en-US" sz="3200" dirty="0"/>
              <a:t>0.5.</a:t>
            </a:r>
          </a:p>
          <a:p>
            <a:pPr marL="0" indent="0">
              <a:buNone/>
            </a:pPr>
            <a:r>
              <a:rPr lang="en-US" sz="3200" dirty="0" smtClean="0"/>
              <a:t/>
            </a:r>
            <a:br>
              <a:rPr lang="en-US" sz="3200" dirty="0" smtClean="0"/>
            </a:br>
            <a:endParaRPr lang="en-US" dirty="0"/>
          </a:p>
        </p:txBody>
      </p:sp>
      <p:sp>
        <p:nvSpPr>
          <p:cNvPr id="3" name="Title 2"/>
          <p:cNvSpPr>
            <a:spLocks noGrp="1"/>
          </p:cNvSpPr>
          <p:nvPr>
            <p:ph type="title"/>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pPr>
              <a:defRPr/>
            </a:pPr>
            <a:fld id="{D1A91F07-2985-4125-8FBB-5506F0BD294D}" type="slidenum">
              <a:rPr lang="en-US" smtClean="0"/>
              <a:pPr>
                <a:defRPr/>
              </a:pPr>
              <a:t>54</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3700416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465138" y="1641475"/>
            <a:ext cx="8229600" cy="4454525"/>
          </a:xfrm>
        </p:spPr>
        <p:txBody>
          <a:bodyPr/>
          <a:lstStyle/>
          <a:p>
            <a:r>
              <a:rPr lang="en-US" altLang="en-US" sz="2000" dirty="0" smtClean="0"/>
              <a:t>Combination of assessment findings categorized into low, moderate, or high probability of DVT </a:t>
            </a:r>
          </a:p>
          <a:p>
            <a:r>
              <a:rPr lang="en-US" altLang="en-US" sz="2000" dirty="0" smtClean="0"/>
              <a:t>Scoring system developed as assessment findings for DVT is often unreliable because DVT often occurs with other comorbidities</a:t>
            </a:r>
          </a:p>
          <a:p>
            <a:r>
              <a:rPr lang="en-US" altLang="en-US" sz="2000" dirty="0" smtClean="0"/>
              <a:t>Clinical model includes 10 categories focusing on malignancy, mobility limitations, swelling, non-varicose veins, previous history of DVT, and alternative medical diagnosis at least as likely as DVT</a:t>
            </a:r>
          </a:p>
          <a:p>
            <a:r>
              <a:rPr lang="en-US" altLang="en-US" sz="2000" dirty="0" smtClean="0"/>
              <a:t>Score of 0 or less indicates a low probability, 1 or 2 indicates moderate probability, and 3 points or higher indicates high probability </a:t>
            </a:r>
          </a:p>
        </p:txBody>
      </p:sp>
      <p:sp>
        <p:nvSpPr>
          <p:cNvPr id="66563" name="Title 1"/>
          <p:cNvSpPr>
            <a:spLocks noGrp="1"/>
          </p:cNvSpPr>
          <p:nvPr>
            <p:ph type="title"/>
          </p:nvPr>
        </p:nvSpPr>
        <p:spPr/>
        <p:txBody>
          <a:bodyPr/>
          <a:lstStyle/>
          <a:p>
            <a:r>
              <a:rPr lang="en-US" altLang="en-US" dirty="0" smtClean="0"/>
              <a:t>Wells Score for Deep Vein Thrombosis (DVT)</a:t>
            </a:r>
          </a:p>
        </p:txBody>
      </p:sp>
      <p:sp>
        <p:nvSpPr>
          <p:cNvPr id="665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656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2558E9-B4F1-457F-8D33-8A0E1C275F8E}" type="slidenum">
              <a:rPr lang="en-US" sz="1000" smtClean="0">
                <a:latin typeface="Arial" pitchFamily="34" charset="0"/>
              </a:rPr>
              <a:pPr eaLnBrk="1" hangingPunct="1"/>
              <a:t>55</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The nurse is assessing a patient’s risk for developing a deep vein thrombosis (DVT). The patient considered at the highest risk is a 60-year-old patient who</a:t>
            </a:r>
            <a:r>
              <a:rPr lang="en-US" dirty="0" smtClean="0"/>
              <a:t>:</a:t>
            </a:r>
          </a:p>
          <a:p>
            <a:pPr marL="463550" indent="-463550" eaLnBrk="1" hangingPunct="1">
              <a:buSzPct val="100000"/>
              <a:buFont typeface="Arial" charset="0"/>
              <a:buAutoNum type="arabicPeriod"/>
              <a:defRPr/>
            </a:pPr>
            <a:r>
              <a:rPr lang="en-US" dirty="0"/>
              <a:t>has been on bed rest for 3 days.</a:t>
            </a:r>
          </a:p>
          <a:p>
            <a:pPr marL="463550" indent="-463550" eaLnBrk="1" hangingPunct="1">
              <a:buSzPct val="100000"/>
              <a:buFont typeface="Arial" charset="0"/>
              <a:buAutoNum type="arabicPeriod"/>
              <a:defRPr/>
            </a:pPr>
            <a:r>
              <a:rPr lang="en-US" dirty="0"/>
              <a:t>has been receiving physical therapy for left knee replacement.</a:t>
            </a:r>
          </a:p>
          <a:p>
            <a:pPr marL="463550" indent="-463550" eaLnBrk="1" hangingPunct="1">
              <a:buSzPct val="100000"/>
              <a:buFont typeface="Arial" charset="0"/>
              <a:buAutoNum type="arabicPeriod"/>
              <a:defRPr/>
            </a:pPr>
            <a:r>
              <a:rPr lang="en-US" dirty="0"/>
              <a:t>has calf and thigh measurements that have less than an inch of variation on both legs.</a:t>
            </a:r>
          </a:p>
          <a:p>
            <a:pPr marL="463550" indent="-463550" eaLnBrk="1" hangingPunct="1">
              <a:buSzPct val="100000"/>
              <a:buFont typeface="Arial" charset="0"/>
              <a:buAutoNum type="arabicPeriod"/>
              <a:defRPr/>
            </a:pPr>
            <a:r>
              <a:rPr lang="en-US" dirty="0"/>
              <a:t>was admitted to the hospital with asthma exacerbation. </a:t>
            </a:r>
          </a:p>
          <a:p>
            <a:pPr marL="0" indent="0">
              <a:buNone/>
            </a:pPr>
            <a:endParaRPr lang="en-US" dirty="0"/>
          </a:p>
        </p:txBody>
      </p:sp>
      <p:sp>
        <p:nvSpPr>
          <p:cNvPr id="3" name="Title 2"/>
          <p:cNvSpPr>
            <a:spLocks noGrp="1"/>
          </p:cNvSpPr>
          <p:nvPr>
            <p:ph type="title"/>
          </p:nvPr>
        </p:nvSpPr>
        <p:spPr/>
        <p:txBody>
          <a:bodyPr/>
          <a:lstStyle/>
          <a:p>
            <a:r>
              <a:rPr lang="en-US" dirty="0" smtClean="0"/>
              <a:t>Question</a:t>
            </a:r>
            <a:endParaRPr lang="en-US" dirty="0"/>
          </a:p>
        </p:txBody>
      </p:sp>
      <p:sp>
        <p:nvSpPr>
          <p:cNvPr id="4" name="Slide Number Placeholder 3"/>
          <p:cNvSpPr>
            <a:spLocks noGrp="1"/>
          </p:cNvSpPr>
          <p:nvPr>
            <p:ph type="sldNum" sz="quarter" idx="10"/>
          </p:nvPr>
        </p:nvSpPr>
        <p:spPr/>
        <p:txBody>
          <a:bodyPr/>
          <a:lstStyle/>
          <a:p>
            <a:pPr>
              <a:defRPr/>
            </a:pPr>
            <a:fld id="{D1A91F07-2985-4125-8FBB-5506F0BD294D}" type="slidenum">
              <a:rPr lang="en-US" smtClean="0"/>
              <a:pPr>
                <a:defRPr/>
              </a:pPr>
              <a:t>56</a:t>
            </a:fld>
            <a:endParaRPr lang="en-US" dirty="0"/>
          </a:p>
        </p:txBody>
      </p:sp>
      <p:sp>
        <p:nvSpPr>
          <p:cNvPr id="5" name="Footer Placeholder 4"/>
          <p:cNvSpPr>
            <a:spLocks noGrp="1"/>
          </p:cNvSpPr>
          <p:nvPr>
            <p:ph type="ftr" sz="quarter" idx="11"/>
          </p:nvPr>
        </p:nvSpPr>
        <p:spPr/>
        <p:txBody>
          <a:bodyPr/>
          <a:lstStyle/>
          <a:p>
            <a:pPr>
              <a:defRPr/>
            </a:pPr>
            <a:r>
              <a:rPr lang="en-US" smtClean="0"/>
              <a:t>Copyright © 2016 by Elsevier, Inc. All rights reserved.</a:t>
            </a:r>
          </a:p>
          <a:p>
            <a:pPr>
              <a:defRPr/>
            </a:pPr>
            <a:r>
              <a:rPr lang="en-US" smtClean="0"/>
              <a:t>Copyright © 2012, 2008, 2004, 2000, 1996, 1993 by Saunders, an affiliate of Elsevier Inc. </a:t>
            </a:r>
            <a:endParaRPr lang="en-US"/>
          </a:p>
        </p:txBody>
      </p:sp>
    </p:spTree>
    <p:extLst>
      <p:ext uri="{BB962C8B-B14F-4D97-AF65-F5344CB8AC3E}">
        <p14:creationId xmlns:p14="http://schemas.microsoft.com/office/powerpoint/2010/main" val="2676925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Pulse force should be normal and symmetric in both upper and lower extremities</a:t>
            </a:r>
          </a:p>
          <a:p>
            <a:pPr lvl="1">
              <a:buSzPct val="60000"/>
              <a:buFont typeface="Wingdings 2" pitchFamily="18" charset="2"/>
              <a:buChar char=""/>
            </a:pPr>
            <a:r>
              <a:rPr lang="en-US" altLang="en-US" smtClean="0"/>
              <a:t>Palpable lymph nodes occur often in healthy infants and children</a:t>
            </a:r>
          </a:p>
          <a:p>
            <a:pPr lvl="1">
              <a:buSzPct val="60000"/>
              <a:buFont typeface="Wingdings 2" pitchFamily="18" charset="2"/>
              <a:buChar char=""/>
            </a:pPr>
            <a:r>
              <a:rPr lang="en-US" altLang="en-US" smtClean="0"/>
              <a:t>Small, firm (shotty), mobile, and nontender</a:t>
            </a:r>
          </a:p>
          <a:p>
            <a:pPr lvl="1">
              <a:buSzPct val="60000"/>
              <a:buFont typeface="Wingdings 2" pitchFamily="18" charset="2"/>
              <a:buChar char=""/>
            </a:pPr>
            <a:r>
              <a:rPr lang="en-US" altLang="en-US" smtClean="0"/>
              <a:t>Vaccinations can produce local lymphadenopathy</a:t>
            </a:r>
          </a:p>
          <a:p>
            <a:pPr lvl="1">
              <a:buSzPct val="60000"/>
              <a:buFont typeface="Wingdings 2" pitchFamily="18" charset="2"/>
              <a:buChar char=""/>
            </a:pPr>
            <a:r>
              <a:rPr lang="en-US" altLang="en-US" smtClean="0"/>
              <a:t>Note characteristics of any palpable lymph nodes and whether they are local or generalized</a:t>
            </a:r>
          </a:p>
        </p:txBody>
      </p:sp>
      <p:sp>
        <p:nvSpPr>
          <p:cNvPr id="67587" name="Title 8"/>
          <p:cNvSpPr>
            <a:spLocks noGrp="1"/>
          </p:cNvSpPr>
          <p:nvPr>
            <p:ph type="title"/>
          </p:nvPr>
        </p:nvSpPr>
        <p:spPr/>
        <p:txBody>
          <a:bodyPr/>
          <a:lstStyle/>
          <a:p>
            <a:r>
              <a:rPr lang="en-US" altLang="en-US" smtClean="0"/>
              <a:t>Developmental Competence: Infants and Children</a:t>
            </a:r>
          </a:p>
        </p:txBody>
      </p:sp>
      <p:sp>
        <p:nvSpPr>
          <p:cNvPr id="675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758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B7618FE-81EB-4EA7-A710-BC694F3BF6B6}" type="slidenum">
              <a:rPr lang="en-US" sz="1000" smtClean="0">
                <a:latin typeface="Arial" pitchFamily="34" charset="0"/>
              </a:rPr>
              <a:pPr eaLnBrk="1" hangingPunct="1"/>
              <a:t>57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Expect diffuse bilateral pitting edema in the lower extremities, especially at the end of the day and into the third trimester</a:t>
            </a:r>
          </a:p>
          <a:p>
            <a:pPr lvl="1">
              <a:buSzPct val="60000"/>
              <a:buFont typeface="Wingdings 2" pitchFamily="18" charset="2"/>
              <a:buChar char=""/>
            </a:pPr>
            <a:r>
              <a:rPr lang="en-US" altLang="en-US" sz="2800" smtClean="0"/>
              <a:t>Nearly 80% of pregnant women have some peripheral edema</a:t>
            </a:r>
          </a:p>
          <a:p>
            <a:pPr lvl="1">
              <a:buSzPct val="60000"/>
              <a:buFont typeface="Wingdings 2" pitchFamily="18" charset="2"/>
              <a:buChar char=""/>
            </a:pPr>
            <a:r>
              <a:rPr lang="en-US" altLang="en-US" sz="2800" smtClean="0"/>
              <a:t>Varicose veins are often seen in the third trimester</a:t>
            </a:r>
          </a:p>
        </p:txBody>
      </p:sp>
      <p:sp>
        <p:nvSpPr>
          <p:cNvPr id="68611" name="Title 8"/>
          <p:cNvSpPr>
            <a:spLocks noGrp="1"/>
          </p:cNvSpPr>
          <p:nvPr>
            <p:ph type="title"/>
          </p:nvPr>
        </p:nvSpPr>
        <p:spPr/>
        <p:txBody>
          <a:bodyPr/>
          <a:lstStyle/>
          <a:p>
            <a:r>
              <a:rPr lang="en-US" altLang="en-US" smtClean="0"/>
              <a:t>Developmental Competence: Pregnant Woman</a:t>
            </a:r>
          </a:p>
        </p:txBody>
      </p:sp>
      <p:sp>
        <p:nvSpPr>
          <p:cNvPr id="686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86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80B697-1DB5-4ECF-A2A3-75E696497979}" type="slidenum">
              <a:rPr lang="en-US" sz="1000" smtClean="0">
                <a:latin typeface="Arial" pitchFamily="34" charset="0"/>
              </a:rPr>
              <a:pPr eaLnBrk="1" hangingPunct="1"/>
              <a:t>58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DP and PT pulses may become more difficult to find </a:t>
            </a:r>
          </a:p>
          <a:p>
            <a:pPr lvl="1">
              <a:buSzPct val="60000"/>
              <a:buFont typeface="Wingdings 2" pitchFamily="18" charset="2"/>
              <a:buChar char=""/>
            </a:pPr>
            <a:r>
              <a:rPr lang="en-US" altLang="en-US" sz="2800" smtClean="0"/>
              <a:t>Trophic changes associated with arterial insufficiency may be seen</a:t>
            </a:r>
          </a:p>
          <a:p>
            <a:pPr lvl="2">
              <a:buSzPct val="80000"/>
              <a:buFont typeface="Wingdings" pitchFamily="2" charset="2"/>
              <a:buChar char="Ø"/>
            </a:pPr>
            <a:r>
              <a:rPr lang="en-US" altLang="en-US" sz="2400" smtClean="0"/>
              <a:t>Thin, shiny skin</a:t>
            </a:r>
          </a:p>
          <a:p>
            <a:pPr lvl="2">
              <a:buSzPct val="80000"/>
              <a:buFont typeface="Wingdings" pitchFamily="2" charset="2"/>
              <a:buChar char="Ø"/>
            </a:pPr>
            <a:r>
              <a:rPr lang="en-US" altLang="en-US" sz="2400" smtClean="0"/>
              <a:t>Thick, ridged nails</a:t>
            </a:r>
          </a:p>
          <a:p>
            <a:pPr lvl="2">
              <a:buSzPct val="80000"/>
              <a:buFont typeface="Wingdings" pitchFamily="2" charset="2"/>
              <a:buChar char="Ø"/>
            </a:pPr>
            <a:r>
              <a:rPr lang="en-US" altLang="en-US" sz="2400" smtClean="0"/>
              <a:t>Loss of hair on lower legs</a:t>
            </a:r>
          </a:p>
          <a:p>
            <a:pPr lvl="2"/>
            <a:endParaRPr lang="en-US" altLang="en-US" smtClean="0"/>
          </a:p>
        </p:txBody>
      </p:sp>
      <p:sp>
        <p:nvSpPr>
          <p:cNvPr id="69635" name="Title 8"/>
          <p:cNvSpPr>
            <a:spLocks noGrp="1"/>
          </p:cNvSpPr>
          <p:nvPr>
            <p:ph type="title"/>
          </p:nvPr>
        </p:nvSpPr>
        <p:spPr/>
        <p:txBody>
          <a:bodyPr/>
          <a:lstStyle/>
          <a:p>
            <a:r>
              <a:rPr lang="en-US" altLang="en-US" smtClean="0"/>
              <a:t>Developmental Competence: </a:t>
            </a:r>
            <a:br>
              <a:rPr lang="en-US" altLang="en-US" smtClean="0"/>
            </a:br>
            <a:r>
              <a:rPr lang="en-US" altLang="en-US" smtClean="0"/>
              <a:t>Aging Adult</a:t>
            </a:r>
          </a:p>
        </p:txBody>
      </p:sp>
      <p:sp>
        <p:nvSpPr>
          <p:cNvPr id="696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696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AE0396-A072-4FF5-982C-BE8B47FE7B92}" type="slidenum">
              <a:rPr lang="en-US" sz="1000" smtClean="0">
                <a:latin typeface="Arial" pitchFamily="34" charset="0"/>
              </a:rPr>
              <a:pPr eaLnBrk="1" hangingPunct="1"/>
              <a:t>59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Arteries in the Arm</a:t>
            </a:r>
          </a:p>
        </p:txBody>
      </p:sp>
      <p:pic>
        <p:nvPicPr>
          <p:cNvPr id="12292" name="Picture 7" descr="f20-01-X3243"/>
          <p:cNvPicPr>
            <a:picLocks noChangeAspect="1" noChangeArrowheads="1"/>
          </p:cNvPicPr>
          <p:nvPr/>
        </p:nvPicPr>
        <p:blipFill>
          <a:blip r:embed="rId3">
            <a:grayscl/>
          </a:blip>
          <a:srcRect/>
          <a:stretch>
            <a:fillRect/>
          </a:stretch>
        </p:blipFill>
        <p:spPr bwMode="auto">
          <a:xfrm>
            <a:off x="493713" y="2093913"/>
            <a:ext cx="8156575" cy="2908300"/>
          </a:xfrm>
          <a:prstGeom prst="rect">
            <a:avLst/>
          </a:prstGeom>
          <a:noFill/>
          <a:ln w="38100">
            <a:solidFill>
              <a:schemeClr val="tx2"/>
            </a:solidFill>
            <a:miter lim="800000"/>
            <a:headEnd/>
            <a:tailEnd/>
          </a:ln>
        </p:spPr>
      </p:pic>
      <p:sp>
        <p:nvSpPr>
          <p:cNvPr id="1741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741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44633E-CB33-4C79-A286-5FB220C0C5EB}" type="slidenum">
              <a:rPr lang="en-US" sz="1000" smtClean="0">
                <a:latin typeface="Arial" pitchFamily="34" charset="0"/>
              </a:rPr>
              <a:pPr eaLnBrk="1" hangingPunct="1"/>
              <a:t>6</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7"/>
          <p:cNvSpPr>
            <a:spLocks noGrp="1" noChangeArrowheads="1"/>
          </p:cNvSpPr>
          <p:nvPr>
            <p:ph type="title"/>
          </p:nvPr>
        </p:nvSpPr>
        <p:spPr/>
        <p:txBody>
          <a:bodyPr/>
          <a:lstStyle/>
          <a:p>
            <a:r>
              <a:rPr lang="en-US" altLang="en-US" smtClean="0"/>
              <a:t>Sample Charting: Subjective and Objective</a:t>
            </a:r>
          </a:p>
        </p:txBody>
      </p:sp>
      <p:pic>
        <p:nvPicPr>
          <p:cNvPr id="65540" name="Picture 13" descr="ch20-26"/>
          <p:cNvPicPr>
            <a:picLocks noChangeAspect="1" noChangeArrowheads="1"/>
          </p:cNvPicPr>
          <p:nvPr/>
        </p:nvPicPr>
        <p:blipFill>
          <a:blip r:embed="rId2">
            <a:grayscl/>
          </a:blip>
          <a:srcRect l="2235" b="12077"/>
          <a:stretch>
            <a:fillRect/>
          </a:stretch>
        </p:blipFill>
        <p:spPr bwMode="auto">
          <a:xfrm>
            <a:off x="622300" y="1608138"/>
            <a:ext cx="7942263" cy="1558925"/>
          </a:xfrm>
          <a:prstGeom prst="rect">
            <a:avLst/>
          </a:prstGeom>
          <a:noFill/>
          <a:ln w="38100">
            <a:solidFill>
              <a:schemeClr val="tx2"/>
            </a:solidFill>
            <a:miter lim="800000"/>
            <a:headEnd/>
            <a:tailEnd/>
          </a:ln>
        </p:spPr>
      </p:pic>
      <p:pic>
        <p:nvPicPr>
          <p:cNvPr id="65541" name="Picture 11" descr="ch20-27"/>
          <p:cNvPicPr>
            <a:picLocks noChangeAspect="1" noChangeArrowheads="1"/>
          </p:cNvPicPr>
          <p:nvPr/>
        </p:nvPicPr>
        <p:blipFill>
          <a:blip r:embed="rId3">
            <a:grayscl/>
          </a:blip>
          <a:srcRect l="2220" b="8337"/>
          <a:stretch>
            <a:fillRect/>
          </a:stretch>
        </p:blipFill>
        <p:spPr bwMode="auto">
          <a:xfrm>
            <a:off x="633413" y="3535363"/>
            <a:ext cx="8001000" cy="2528887"/>
          </a:xfrm>
          <a:prstGeom prst="rect">
            <a:avLst/>
          </a:prstGeom>
          <a:noFill/>
          <a:ln w="38100">
            <a:solidFill>
              <a:schemeClr val="tx2"/>
            </a:solidFill>
            <a:miter lim="800000"/>
            <a:headEnd/>
            <a:tailEnd/>
          </a:ln>
        </p:spPr>
      </p:pic>
      <p:sp>
        <p:nvSpPr>
          <p:cNvPr id="7066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066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C5F1A3A-53E3-42DD-951C-5BDFF10CA09B}" type="slidenum">
              <a:rPr lang="en-US" sz="1000" smtClean="0">
                <a:latin typeface="Arial" pitchFamily="34" charset="0"/>
              </a:rPr>
              <a:pPr eaLnBrk="1" hangingPunct="1"/>
              <a:t>60</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title"/>
          </p:nvPr>
        </p:nvSpPr>
        <p:spPr/>
        <p:txBody>
          <a:bodyPr/>
          <a:lstStyle/>
          <a:p>
            <a:r>
              <a:rPr lang="en-US" altLang="en-US" smtClean="0"/>
              <a:t>Sample Charting: Assessment</a:t>
            </a:r>
          </a:p>
        </p:txBody>
      </p:sp>
      <p:pic>
        <p:nvPicPr>
          <p:cNvPr id="66564" name="Picture 11" descr="ch20-28"/>
          <p:cNvPicPr>
            <a:picLocks noChangeAspect="1" noChangeArrowheads="1"/>
          </p:cNvPicPr>
          <p:nvPr/>
        </p:nvPicPr>
        <p:blipFill>
          <a:blip r:embed="rId2">
            <a:grayscl/>
          </a:blip>
          <a:srcRect l="2042" b="23640"/>
          <a:stretch>
            <a:fillRect/>
          </a:stretch>
        </p:blipFill>
        <p:spPr bwMode="auto">
          <a:xfrm>
            <a:off x="703263" y="2379663"/>
            <a:ext cx="7931150" cy="887412"/>
          </a:xfrm>
          <a:prstGeom prst="rect">
            <a:avLst/>
          </a:prstGeom>
          <a:noFill/>
          <a:ln w="38100">
            <a:solidFill>
              <a:schemeClr val="tx2"/>
            </a:solidFill>
            <a:miter lim="800000"/>
            <a:headEnd/>
            <a:tailEnd/>
          </a:ln>
        </p:spPr>
      </p:pic>
      <p:sp>
        <p:nvSpPr>
          <p:cNvPr id="716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16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8301FE-5D3D-40D4-9377-A575F332A0E2}" type="slidenum">
              <a:rPr lang="en-US" sz="1000" smtClean="0">
                <a:latin typeface="Arial" pitchFamily="34" charset="0"/>
              </a:rPr>
              <a:pPr eaLnBrk="1" hangingPunct="1"/>
              <a:t>61</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idx="1"/>
          </p:nvPr>
        </p:nvSpPr>
        <p:spPr>
          <a:xfrm>
            <a:off x="465138" y="1641475"/>
            <a:ext cx="8229600" cy="4454525"/>
          </a:xfrm>
        </p:spPr>
        <p:txBody>
          <a:bodyPr/>
          <a:lstStyle/>
          <a:p>
            <a:r>
              <a:rPr lang="en-US" altLang="en-US" smtClean="0"/>
              <a:t>Weak, “thready” pulse, 1+</a:t>
            </a:r>
          </a:p>
          <a:p>
            <a:r>
              <a:rPr lang="en-US" altLang="en-US" smtClean="0"/>
              <a:t>Full, bounding pulse, 3+</a:t>
            </a:r>
          </a:p>
          <a:p>
            <a:r>
              <a:rPr lang="en-US" altLang="en-US" smtClean="0"/>
              <a:t>Water-Hammer (Corrigan’s) pulse, 3+ (collapses suddenly)</a:t>
            </a:r>
          </a:p>
          <a:p>
            <a:r>
              <a:rPr lang="en-US" altLang="en-US" smtClean="0"/>
              <a:t>Pulsus bigeminus</a:t>
            </a:r>
          </a:p>
          <a:p>
            <a:r>
              <a:rPr lang="en-US" altLang="en-US" smtClean="0"/>
              <a:t>Pulsus alternans</a:t>
            </a:r>
          </a:p>
          <a:p>
            <a:r>
              <a:rPr lang="en-US" altLang="en-US" smtClean="0"/>
              <a:t>Pulsus paradoxus</a:t>
            </a:r>
          </a:p>
          <a:p>
            <a:r>
              <a:rPr lang="en-US" altLang="en-US" smtClean="0"/>
              <a:t>Pulsus bisferiens</a:t>
            </a:r>
          </a:p>
        </p:txBody>
      </p:sp>
      <p:sp>
        <p:nvSpPr>
          <p:cNvPr id="72707" name="Rectangle 5"/>
          <p:cNvSpPr>
            <a:spLocks noGrp="1" noChangeArrowheads="1"/>
          </p:cNvSpPr>
          <p:nvPr>
            <p:ph type="title"/>
          </p:nvPr>
        </p:nvSpPr>
        <p:spPr/>
        <p:txBody>
          <a:bodyPr/>
          <a:lstStyle/>
          <a:p>
            <a:r>
              <a:rPr lang="en-US" altLang="en-US" smtClean="0"/>
              <a:t>Abnormal Findings:</a:t>
            </a:r>
            <a:br>
              <a:rPr lang="en-US" altLang="en-US" smtClean="0"/>
            </a:br>
            <a:r>
              <a:rPr lang="en-US" altLang="en-US" smtClean="0"/>
              <a:t>Variations in Arterial Pulse</a:t>
            </a:r>
          </a:p>
        </p:txBody>
      </p:sp>
      <p:sp>
        <p:nvSpPr>
          <p:cNvPr id="727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270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87C6C2-F27C-4796-9C6D-B10C31136868}" type="slidenum">
              <a:rPr lang="en-US" sz="1000" smtClean="0">
                <a:latin typeface="Arial" pitchFamily="34" charset="0"/>
              </a:rPr>
              <a:pPr eaLnBrk="1" hangingPunct="1"/>
              <a:t>62</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idx="1"/>
          </p:nvPr>
        </p:nvSpPr>
        <p:spPr>
          <a:xfrm>
            <a:off x="465138" y="1641475"/>
            <a:ext cx="8229600" cy="4454525"/>
          </a:xfrm>
        </p:spPr>
        <p:txBody>
          <a:bodyPr/>
          <a:lstStyle/>
          <a:p>
            <a:r>
              <a:rPr lang="en-US" altLang="en-US" smtClean="0"/>
              <a:t>Arms</a:t>
            </a:r>
          </a:p>
          <a:p>
            <a:pPr lvl="1"/>
            <a:r>
              <a:rPr lang="en-US" altLang="en-US" smtClean="0"/>
              <a:t>Raynaud phenomenon</a:t>
            </a:r>
          </a:p>
          <a:p>
            <a:pPr lvl="1"/>
            <a:r>
              <a:rPr lang="en-US" altLang="en-US" smtClean="0"/>
              <a:t>Lymphedema</a:t>
            </a:r>
          </a:p>
          <a:p>
            <a:r>
              <a:rPr lang="en-US" altLang="en-US" smtClean="0"/>
              <a:t>Legs</a:t>
            </a:r>
          </a:p>
          <a:p>
            <a:pPr lvl="1"/>
            <a:r>
              <a:rPr lang="en-US" altLang="en-US" smtClean="0"/>
              <a:t>Arterial-ischemic ulcer</a:t>
            </a:r>
          </a:p>
          <a:p>
            <a:pPr lvl="1"/>
            <a:r>
              <a:rPr lang="en-US" altLang="en-US" smtClean="0"/>
              <a:t>Venous (stasis) ulcer</a:t>
            </a:r>
          </a:p>
          <a:p>
            <a:pPr lvl="1"/>
            <a:r>
              <a:rPr lang="en-US" altLang="en-US" smtClean="0"/>
              <a:t>Superficial varicose veins</a:t>
            </a:r>
          </a:p>
          <a:p>
            <a:pPr lvl="1"/>
            <a:r>
              <a:rPr lang="en-US" altLang="en-US" smtClean="0"/>
              <a:t>Deep vein thrombophlebitis</a:t>
            </a:r>
          </a:p>
          <a:p>
            <a:r>
              <a:rPr lang="en-US" altLang="en-US" smtClean="0"/>
              <a:t>Aneurysms</a:t>
            </a:r>
          </a:p>
          <a:p>
            <a:r>
              <a:rPr lang="en-US" altLang="en-US" smtClean="0"/>
              <a:t>Occlusions</a:t>
            </a:r>
          </a:p>
        </p:txBody>
      </p:sp>
      <p:sp>
        <p:nvSpPr>
          <p:cNvPr id="73731" name="Rectangle 5"/>
          <p:cNvSpPr>
            <a:spLocks noGrp="1" noChangeArrowheads="1"/>
          </p:cNvSpPr>
          <p:nvPr>
            <p:ph type="title"/>
          </p:nvPr>
        </p:nvSpPr>
        <p:spPr/>
        <p:txBody>
          <a:bodyPr/>
          <a:lstStyle/>
          <a:p>
            <a:r>
              <a:rPr lang="en-US" altLang="en-US" smtClean="0"/>
              <a:t>Abnormal Findings:</a:t>
            </a:r>
            <a:br>
              <a:rPr lang="en-US" altLang="en-US" smtClean="0"/>
            </a:br>
            <a:r>
              <a:rPr lang="en-US" altLang="en-US" smtClean="0"/>
              <a:t>Peripheral Vascular Disease</a:t>
            </a:r>
          </a:p>
        </p:txBody>
      </p:sp>
      <p:sp>
        <p:nvSpPr>
          <p:cNvPr id="737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373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4B06EED-8723-48DE-A0B7-4263D05018CF}" type="slidenum">
              <a:rPr lang="en-US" sz="1000" smtClean="0">
                <a:latin typeface="Arial" pitchFamily="34" charset="0"/>
              </a:rPr>
              <a:pPr eaLnBrk="1" hangingPunct="1"/>
              <a:t>63</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465138" y="1641475"/>
            <a:ext cx="8229600" cy="4454525"/>
          </a:xfrm>
        </p:spPr>
        <p:txBody>
          <a:bodyPr/>
          <a:lstStyle/>
          <a:p>
            <a:r>
              <a:rPr lang="en-US" altLang="en-US" sz="2400" smtClean="0"/>
              <a:t>Inspect arms for color, size, or any lesions</a:t>
            </a:r>
          </a:p>
          <a:p>
            <a:r>
              <a:rPr lang="en-US" altLang="en-US" sz="2400" smtClean="0"/>
              <a:t>Palpate pulses: radial and brachial</a:t>
            </a:r>
          </a:p>
          <a:p>
            <a:r>
              <a:rPr lang="en-US" altLang="en-US" sz="2400" smtClean="0"/>
              <a:t>Check epitrochlear node</a:t>
            </a:r>
          </a:p>
          <a:p>
            <a:r>
              <a:rPr lang="en-US" altLang="en-US" sz="2400" smtClean="0"/>
              <a:t>Inspect legs for color, size, any lesions, or trophic skin changes</a:t>
            </a:r>
          </a:p>
          <a:p>
            <a:r>
              <a:rPr lang="en-US" altLang="en-US" sz="2400" smtClean="0"/>
              <a:t>Palpate temperature of feet and legs</a:t>
            </a:r>
          </a:p>
          <a:p>
            <a:r>
              <a:rPr lang="en-US" altLang="en-US" sz="2400" smtClean="0"/>
              <a:t>Palpate inguinal nodes</a:t>
            </a:r>
          </a:p>
          <a:p>
            <a:r>
              <a:rPr lang="en-US" altLang="en-US" sz="2400" smtClean="0"/>
              <a:t>Palpate pulses: femoral, popliteal, posterior tibial, and dorsalis pedis</a:t>
            </a:r>
          </a:p>
        </p:txBody>
      </p:sp>
      <p:sp>
        <p:nvSpPr>
          <p:cNvPr id="74755" name="Title 1"/>
          <p:cNvSpPr>
            <a:spLocks noGrp="1"/>
          </p:cNvSpPr>
          <p:nvPr>
            <p:ph type="title"/>
          </p:nvPr>
        </p:nvSpPr>
        <p:spPr>
          <a:xfrm>
            <a:off x="457200" y="274638"/>
            <a:ext cx="8229600" cy="1338262"/>
          </a:xfrm>
        </p:spPr>
        <p:txBody>
          <a:bodyPr/>
          <a:lstStyle/>
          <a:p>
            <a:r>
              <a:rPr lang="en-US" altLang="en-US" sz="3700" smtClean="0"/>
              <a:t>Summary Checklist:  Peripheral Vascular System and Lymphatic System</a:t>
            </a:r>
          </a:p>
        </p:txBody>
      </p:sp>
      <p:sp>
        <p:nvSpPr>
          <p:cNvPr id="747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475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2A3276F-B7E9-4B9B-8D60-34A4F2B98871}" type="slidenum">
              <a:rPr lang="en-US" sz="1000" smtClean="0">
                <a:latin typeface="Arial" pitchFamily="34" charset="0"/>
              </a:rPr>
              <a:pPr eaLnBrk="1" hangingPunct="1"/>
              <a:t>64</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465138" y="1641475"/>
            <a:ext cx="8229600" cy="4454525"/>
          </a:xfrm>
        </p:spPr>
        <p:txBody>
          <a:bodyPr/>
          <a:lstStyle/>
          <a:p>
            <a:r>
              <a:rPr lang="en-US" altLang="en-US" smtClean="0"/>
              <a:t>A patient presents with shiny trophic changes on lower extremities bilaterally. No complaints of pain, temperature of skin slightly cool to touch and sparse hair growth bilaterally </a:t>
            </a:r>
          </a:p>
          <a:p>
            <a:endParaRPr lang="en-US" altLang="en-US" smtClean="0"/>
          </a:p>
          <a:p>
            <a:r>
              <a:rPr lang="en-US" altLang="en-US" smtClean="0"/>
              <a:t>The physician calls into the nurses station and asks the primary nurse for an updated report. How would the nurse respond to the physician’s question? </a:t>
            </a:r>
          </a:p>
          <a:p>
            <a:endParaRPr lang="en-US" altLang="en-US" smtClean="0"/>
          </a:p>
        </p:txBody>
      </p:sp>
      <p:sp>
        <p:nvSpPr>
          <p:cNvPr id="75779" name="Title 1"/>
          <p:cNvSpPr>
            <a:spLocks noGrp="1"/>
          </p:cNvSpPr>
          <p:nvPr>
            <p:ph type="title"/>
          </p:nvPr>
        </p:nvSpPr>
        <p:spPr/>
        <p:txBody>
          <a:bodyPr/>
          <a:lstStyle/>
          <a:p>
            <a:r>
              <a:rPr lang="en-US" altLang="en-US" smtClean="0"/>
              <a:t>Case Study</a:t>
            </a:r>
          </a:p>
        </p:txBody>
      </p:sp>
      <p:sp>
        <p:nvSpPr>
          <p:cNvPr id="757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578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E06E936-DEF2-432A-8565-AC3830B1BA63}" type="slidenum">
              <a:rPr lang="en-US" sz="1000" smtClean="0">
                <a:latin typeface="Arial" pitchFamily="34" charset="0"/>
              </a:rPr>
              <a:pPr eaLnBrk="1" hangingPunct="1"/>
              <a:t>65</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465138" y="1641475"/>
            <a:ext cx="8229600" cy="4454525"/>
          </a:xfrm>
        </p:spPr>
        <p:txBody>
          <a:bodyPr/>
          <a:lstStyle/>
          <a:p>
            <a:r>
              <a:rPr lang="en-US" altLang="en-US" smtClean="0"/>
              <a:t>The physician asks the nurse if the patient has any signs/symptoms related to a possible thrombophlebitis. What observations would the nurse provide that would provide the physician with the information requested? </a:t>
            </a:r>
          </a:p>
          <a:p>
            <a:endParaRPr lang="en-US" altLang="en-US" smtClean="0"/>
          </a:p>
        </p:txBody>
      </p:sp>
      <p:sp>
        <p:nvSpPr>
          <p:cNvPr id="76803" name="Title 1"/>
          <p:cNvSpPr>
            <a:spLocks noGrp="1"/>
          </p:cNvSpPr>
          <p:nvPr>
            <p:ph type="title"/>
          </p:nvPr>
        </p:nvSpPr>
        <p:spPr/>
        <p:txBody>
          <a:bodyPr/>
          <a:lstStyle/>
          <a:p>
            <a:r>
              <a:rPr lang="en-US" altLang="en-US" smtClean="0"/>
              <a:t>Case Study</a:t>
            </a:r>
            <a:br>
              <a:rPr lang="en-US" altLang="en-US" smtClean="0"/>
            </a:br>
            <a:r>
              <a:rPr lang="en-US" altLang="en-US" smtClean="0"/>
              <a:t>(Cont.)</a:t>
            </a:r>
          </a:p>
        </p:txBody>
      </p:sp>
      <p:sp>
        <p:nvSpPr>
          <p:cNvPr id="768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680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C9E738D-3EDA-41F4-BB93-79245F440146}" type="slidenum">
              <a:rPr lang="en-US" sz="1000" smtClean="0">
                <a:latin typeface="Arial" pitchFamily="34" charset="0"/>
              </a:rPr>
              <a:pPr eaLnBrk="1" hangingPunct="1"/>
              <a:t>66</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a:xfrm>
            <a:off x="465138" y="1641475"/>
            <a:ext cx="8229600" cy="4454525"/>
          </a:xfrm>
        </p:spPr>
        <p:txBody>
          <a:bodyPr/>
          <a:lstStyle/>
          <a:p>
            <a:r>
              <a:rPr lang="en-US" altLang="en-US" smtClean="0"/>
              <a:t>What observations would help the nurse to confirm that this was a chronic presentation versus an acute presentation of venous insufficiency? </a:t>
            </a:r>
          </a:p>
          <a:p>
            <a:endParaRPr lang="en-US" altLang="en-US" smtClean="0"/>
          </a:p>
        </p:txBody>
      </p:sp>
      <p:sp>
        <p:nvSpPr>
          <p:cNvPr id="77827" name="Title 1"/>
          <p:cNvSpPr>
            <a:spLocks noGrp="1"/>
          </p:cNvSpPr>
          <p:nvPr>
            <p:ph type="title"/>
          </p:nvPr>
        </p:nvSpPr>
        <p:spPr/>
        <p:txBody>
          <a:bodyPr/>
          <a:lstStyle/>
          <a:p>
            <a:r>
              <a:rPr lang="en-US" altLang="en-US" smtClean="0"/>
              <a:t>Case Study</a:t>
            </a:r>
            <a:br>
              <a:rPr lang="en-US" altLang="en-US" smtClean="0"/>
            </a:br>
            <a:r>
              <a:rPr lang="en-US" altLang="en-US" smtClean="0"/>
              <a:t>(Cont.)</a:t>
            </a:r>
          </a:p>
        </p:txBody>
      </p:sp>
      <p:sp>
        <p:nvSpPr>
          <p:cNvPr id="778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782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01509-BB4B-4F07-99CA-73EAED30962C}" type="slidenum">
              <a:rPr lang="en-US" sz="1000" smtClean="0">
                <a:latin typeface="Arial" pitchFamily="34" charset="0"/>
              </a:rPr>
              <a:pPr eaLnBrk="1" hangingPunct="1"/>
              <a:t>67</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465138" y="1641475"/>
            <a:ext cx="8229600" cy="4454525"/>
          </a:xfrm>
        </p:spPr>
        <p:txBody>
          <a:bodyPr/>
          <a:lstStyle/>
          <a:p>
            <a:r>
              <a:rPr lang="en-US" altLang="en-US" smtClean="0"/>
              <a:t>What health promotion measures would help the patient to maintain adequate foot care? </a:t>
            </a:r>
          </a:p>
          <a:p>
            <a:endParaRPr lang="en-US" altLang="en-US" smtClean="0"/>
          </a:p>
        </p:txBody>
      </p:sp>
      <p:sp>
        <p:nvSpPr>
          <p:cNvPr id="78851" name="Title 1"/>
          <p:cNvSpPr>
            <a:spLocks noGrp="1"/>
          </p:cNvSpPr>
          <p:nvPr>
            <p:ph type="title"/>
          </p:nvPr>
        </p:nvSpPr>
        <p:spPr/>
        <p:txBody>
          <a:bodyPr/>
          <a:lstStyle/>
          <a:p>
            <a:r>
              <a:rPr lang="en-US" altLang="en-US" smtClean="0"/>
              <a:t>Case Study</a:t>
            </a:r>
            <a:br>
              <a:rPr lang="en-US" altLang="en-US" smtClean="0"/>
            </a:br>
            <a:r>
              <a:rPr lang="en-US" altLang="en-US" smtClean="0"/>
              <a:t>(Cont.)</a:t>
            </a:r>
          </a:p>
        </p:txBody>
      </p:sp>
      <p:sp>
        <p:nvSpPr>
          <p:cNvPr id="788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7885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7AA4D4-8B6D-498B-AE89-D4AD19008A65}" type="slidenum">
              <a:rPr lang="en-US" sz="1000" smtClean="0">
                <a:latin typeface="Arial" pitchFamily="34" charset="0"/>
              </a:rPr>
              <a:pPr eaLnBrk="1" hangingPunct="1"/>
              <a:t>68</a:t>
            </a:fld>
            <a:endParaRPr lang="en-US" sz="1000" smtClean="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mtClean="0"/>
              <a:t>Major artery to leg is femoral artery, which passes under inguinal ligament</a:t>
            </a:r>
          </a:p>
          <a:p>
            <a:pPr lvl="1">
              <a:buSzPct val="60000"/>
              <a:buFont typeface="Wingdings 2" pitchFamily="18" charset="2"/>
              <a:buChar char=""/>
            </a:pPr>
            <a:r>
              <a:rPr lang="en-US" altLang="en-US" smtClean="0"/>
              <a:t>Femoral artery travels down thigh; at lower thigh, it courses posteriorly, then is termed </a:t>
            </a:r>
            <a:r>
              <a:rPr lang="en-US" altLang="en-US" i="1" smtClean="0"/>
              <a:t>popliteal artery</a:t>
            </a:r>
          </a:p>
          <a:p>
            <a:pPr lvl="1">
              <a:buSzPct val="60000"/>
              <a:buFont typeface="Wingdings 2" pitchFamily="18" charset="2"/>
              <a:buChar char=""/>
            </a:pPr>
            <a:r>
              <a:rPr lang="en-US" altLang="en-US" smtClean="0"/>
              <a:t>Below knee, popliteal artery divides; anterior tibial artery travels down front of leg on to dorsum of foot, where it becomes dorsalis pedis</a:t>
            </a:r>
          </a:p>
          <a:p>
            <a:pPr lvl="1">
              <a:buSzPct val="60000"/>
              <a:buFont typeface="Wingdings 2" pitchFamily="18" charset="2"/>
              <a:buChar char=""/>
            </a:pPr>
            <a:r>
              <a:rPr lang="en-US" altLang="en-US" smtClean="0"/>
              <a:t>In back of leg, posterior tibial artery travels down behind medial malleolus and in foot forms plantar arteries</a:t>
            </a:r>
          </a:p>
          <a:p>
            <a:pPr lvl="1">
              <a:buSzPct val="60000"/>
              <a:buFont typeface="Wingdings 2" pitchFamily="18" charset="2"/>
              <a:buChar char=""/>
            </a:pPr>
            <a:r>
              <a:rPr lang="en-US" altLang="en-US" smtClean="0"/>
              <a:t>Peripheral arterial disease (PAD) affects noncoronary vessels and refers to arteries affecting the limbs</a:t>
            </a:r>
          </a:p>
        </p:txBody>
      </p:sp>
      <p:sp>
        <p:nvSpPr>
          <p:cNvPr id="18435" name="Title 8"/>
          <p:cNvSpPr>
            <a:spLocks noGrp="1"/>
          </p:cNvSpPr>
          <p:nvPr>
            <p:ph type="title"/>
          </p:nvPr>
        </p:nvSpPr>
        <p:spPr/>
        <p:txBody>
          <a:bodyPr/>
          <a:lstStyle/>
          <a:p>
            <a:r>
              <a:rPr lang="en-US" altLang="en-US" smtClean="0"/>
              <a:t>Structure and Function: Arteries in the Leg</a:t>
            </a:r>
          </a:p>
        </p:txBody>
      </p:sp>
      <p:sp>
        <p:nvSpPr>
          <p:cNvPr id="184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843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806412-0056-4114-AC70-F386A26964A9}" type="slidenum">
              <a:rPr lang="en-US" sz="1000" smtClean="0">
                <a:latin typeface="Arial" pitchFamily="34" charset="0"/>
              </a:rPr>
              <a:pPr eaLnBrk="1" hangingPunct="1"/>
              <a:t>7</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Vessels in the Leg</a:t>
            </a:r>
          </a:p>
        </p:txBody>
      </p:sp>
      <p:pic>
        <p:nvPicPr>
          <p:cNvPr id="14340" name="Picture 7" descr="f20-02-X3243"/>
          <p:cNvPicPr>
            <a:picLocks noChangeAspect="1" noChangeArrowheads="1"/>
          </p:cNvPicPr>
          <p:nvPr/>
        </p:nvPicPr>
        <p:blipFill>
          <a:blip r:embed="rId3">
            <a:grayscl/>
          </a:blip>
          <a:srcRect/>
          <a:stretch>
            <a:fillRect/>
          </a:stretch>
        </p:blipFill>
        <p:spPr bwMode="auto">
          <a:xfrm>
            <a:off x="1455738" y="1812925"/>
            <a:ext cx="2898775" cy="4330700"/>
          </a:xfrm>
          <a:prstGeom prst="rect">
            <a:avLst/>
          </a:prstGeom>
          <a:noFill/>
          <a:ln w="38100">
            <a:solidFill>
              <a:schemeClr val="tx2"/>
            </a:solidFill>
            <a:miter lim="800000"/>
            <a:headEnd/>
            <a:tailEnd/>
          </a:ln>
        </p:spPr>
      </p:pic>
      <p:pic>
        <p:nvPicPr>
          <p:cNvPr id="14341" name="Picture 8" descr="f20-03-X3243"/>
          <p:cNvPicPr>
            <a:picLocks noChangeAspect="1" noChangeArrowheads="1"/>
          </p:cNvPicPr>
          <p:nvPr/>
        </p:nvPicPr>
        <p:blipFill>
          <a:blip r:embed="rId4">
            <a:grayscl/>
          </a:blip>
          <a:srcRect/>
          <a:stretch>
            <a:fillRect/>
          </a:stretch>
        </p:blipFill>
        <p:spPr bwMode="auto">
          <a:xfrm>
            <a:off x="4757738" y="1812925"/>
            <a:ext cx="2898775" cy="4332288"/>
          </a:xfrm>
          <a:prstGeom prst="rect">
            <a:avLst/>
          </a:prstGeom>
          <a:noFill/>
          <a:ln w="38100">
            <a:solidFill>
              <a:schemeClr val="tx2"/>
            </a:solidFill>
            <a:miter lim="800000"/>
            <a:headEnd/>
            <a:tailEnd/>
          </a:ln>
        </p:spPr>
      </p:pic>
      <p:sp>
        <p:nvSpPr>
          <p:cNvPr id="1946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1946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4C774F-E82A-44EA-BAF1-EFC67F08FD7D}" type="slidenum">
              <a:rPr lang="en-US" sz="1000" smtClean="0">
                <a:latin typeface="Arial" pitchFamily="34" charset="0"/>
              </a:rPr>
              <a:pPr eaLnBrk="1" hangingPunct="1"/>
              <a:t>8</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idx="1"/>
          </p:nvPr>
        </p:nvSpPr>
        <p:spPr>
          <a:xfrm>
            <a:off x="465138" y="1641475"/>
            <a:ext cx="8229600" cy="4454525"/>
          </a:xfrm>
        </p:spPr>
        <p:txBody>
          <a:bodyPr/>
          <a:lstStyle/>
          <a:p>
            <a:pPr lvl="1">
              <a:buSzPct val="60000"/>
              <a:buFont typeface="Wingdings 2" pitchFamily="18" charset="2"/>
              <a:buChar char=""/>
            </a:pPr>
            <a:r>
              <a:rPr lang="en-US" altLang="en-US" sz="2800" smtClean="0"/>
              <a:t>Course of veins parallels that of arteries</a:t>
            </a:r>
          </a:p>
          <a:p>
            <a:pPr lvl="2">
              <a:buSzPct val="80000"/>
              <a:buFont typeface="Wingdings" pitchFamily="2" charset="2"/>
              <a:buChar char="Ø"/>
            </a:pPr>
            <a:r>
              <a:rPr lang="en-US" altLang="en-US" sz="2400" smtClean="0"/>
              <a:t>Body has more veins, and they lie closer to skin surface</a:t>
            </a:r>
          </a:p>
          <a:p>
            <a:pPr lvl="1">
              <a:buSzPct val="60000"/>
              <a:buFont typeface="Wingdings 2" pitchFamily="18" charset="2"/>
              <a:buChar char=""/>
            </a:pPr>
            <a:r>
              <a:rPr lang="en-US" altLang="en-US" sz="2800" smtClean="0"/>
              <a:t>Veins in leg</a:t>
            </a:r>
          </a:p>
          <a:p>
            <a:pPr lvl="2">
              <a:buSzPct val="80000"/>
              <a:buFont typeface="Wingdings" pitchFamily="2" charset="2"/>
              <a:buChar char="Ø"/>
            </a:pPr>
            <a:r>
              <a:rPr lang="en-US" altLang="en-US" sz="2400" smtClean="0"/>
              <a:t>Legs have three types of veins</a:t>
            </a:r>
          </a:p>
          <a:p>
            <a:pPr lvl="2">
              <a:buSzPct val="80000"/>
              <a:buFont typeface="Wingdings" pitchFamily="2" charset="2"/>
              <a:buChar char="Ø"/>
            </a:pPr>
            <a:r>
              <a:rPr lang="en-US" altLang="en-US" sz="2400" smtClean="0"/>
              <a:t>Deep veins run alongside deep arteries and conduct most of venous return from the legs</a:t>
            </a:r>
          </a:p>
          <a:p>
            <a:pPr lvl="2">
              <a:buSzPct val="80000"/>
              <a:buFont typeface="Wingdings" pitchFamily="2" charset="2"/>
              <a:buChar char="Ø"/>
            </a:pPr>
            <a:r>
              <a:rPr lang="en-US" altLang="en-US" sz="2400" smtClean="0"/>
              <a:t>Superficial veins are great and small saphenous vein </a:t>
            </a:r>
          </a:p>
          <a:p>
            <a:pPr lvl="2">
              <a:buSzPct val="80000"/>
              <a:buFont typeface="Wingdings" pitchFamily="2" charset="2"/>
              <a:buChar char="Ø"/>
            </a:pPr>
            <a:r>
              <a:rPr lang="en-US" altLang="en-US" sz="2400" smtClean="0"/>
              <a:t>Perforators are connecting veins that join two sets</a:t>
            </a:r>
          </a:p>
          <a:p>
            <a:pPr lvl="2"/>
            <a:endParaRPr lang="en-US" altLang="en-US" smtClean="0"/>
          </a:p>
          <a:p>
            <a:pPr lvl="2"/>
            <a:endParaRPr lang="en-US" altLang="en-US" smtClean="0"/>
          </a:p>
        </p:txBody>
      </p:sp>
      <p:sp>
        <p:nvSpPr>
          <p:cNvPr id="20483" name="Title 8"/>
          <p:cNvSpPr>
            <a:spLocks noGrp="1"/>
          </p:cNvSpPr>
          <p:nvPr>
            <p:ph type="title"/>
          </p:nvPr>
        </p:nvSpPr>
        <p:spPr/>
        <p:txBody>
          <a:bodyPr/>
          <a:lstStyle/>
          <a:p>
            <a:r>
              <a:rPr lang="en-US" altLang="en-US" smtClean="0"/>
              <a:t>Structure and Function: Veins  </a:t>
            </a:r>
          </a:p>
        </p:txBody>
      </p:sp>
      <p:sp>
        <p:nvSpPr>
          <p:cNvPr id="2048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latin typeface="Arial" pitchFamily="34" charset="0"/>
              </a:rPr>
              <a:t>Copyright © 2016 by Elsevier, Inc. All rights reserved.</a:t>
            </a:r>
          </a:p>
          <a:p>
            <a:pPr eaLnBrk="1" hangingPunct="1"/>
            <a:r>
              <a:rPr lang="en-US" sz="1000" smtClean="0">
                <a:latin typeface="Arial" pitchFamily="34" charset="0"/>
              </a:rPr>
              <a:t>Copyright © 2012, 2008, 2004, 2000, 1996, 1993 by Saunders, an affiliate of Elsevier Inc. </a:t>
            </a:r>
          </a:p>
        </p:txBody>
      </p:sp>
      <p:sp>
        <p:nvSpPr>
          <p:cNvPr id="2048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3B72CD4-C108-49E2-A061-E8D570410715}" type="slidenum">
              <a:rPr lang="en-US" sz="1000" smtClean="0">
                <a:latin typeface="Arial" pitchFamily="34" charset="0"/>
              </a:rPr>
              <a:pPr eaLnBrk="1" hangingPunct="1"/>
              <a:t>9</a:t>
            </a:fld>
            <a:endParaRPr lang="en-US" sz="1000" smtClean="0">
              <a:latin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TotalTime>
  <Words>6694</Words>
  <Application>Microsoft Office PowerPoint</Application>
  <PresentationFormat>On-screen Show (4:3)</PresentationFormat>
  <Paragraphs>618</Paragraphs>
  <Slides>68</Slides>
  <Notes>20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Chapter 20</vt:lpstr>
      <vt:lpstr>Vascular System and Lymphatics</vt:lpstr>
      <vt:lpstr>Structure and Function: Arteries I</vt:lpstr>
      <vt:lpstr>Structure and Function: Arteries II</vt:lpstr>
      <vt:lpstr>Structure and Function: Arteries in the Arm</vt:lpstr>
      <vt:lpstr>Arteries in the Arm</vt:lpstr>
      <vt:lpstr>Structure and Function: Arteries in the Leg</vt:lpstr>
      <vt:lpstr>Vessels in the Leg</vt:lpstr>
      <vt:lpstr>Structure and Function: Veins  </vt:lpstr>
      <vt:lpstr>Structure and Function: Venous Flow</vt:lpstr>
      <vt:lpstr>Venous Flow</vt:lpstr>
      <vt:lpstr>Structure and Function: Lymphatics I</vt:lpstr>
      <vt:lpstr>Structure and Function: Lymphatics II</vt:lpstr>
      <vt:lpstr>Lymphatic Ducts and Drainage Patterns</vt:lpstr>
      <vt:lpstr>Structure and Function: Related Organs</vt:lpstr>
      <vt:lpstr>Immune-Related Organs</vt:lpstr>
      <vt:lpstr>Developmental Competence: Infants and Children</vt:lpstr>
      <vt:lpstr>Developmental Competence: Pregnant Woman</vt:lpstr>
      <vt:lpstr>Developmental Competence:  Aging Adult</vt:lpstr>
      <vt:lpstr>Culture and Genetics</vt:lpstr>
      <vt:lpstr>Subjective Data</vt:lpstr>
      <vt:lpstr>Leg Pain or Cramps Questions I</vt:lpstr>
      <vt:lpstr>Leg Pain or Cramps Questions II</vt:lpstr>
      <vt:lpstr>Skin Changes Questions </vt:lpstr>
      <vt:lpstr>Swelling Questions </vt:lpstr>
      <vt:lpstr>Lymph Node Enlargement and Medications Questions</vt:lpstr>
      <vt:lpstr>Smoking History Questions</vt:lpstr>
      <vt:lpstr>Objective Data: Preparation</vt:lpstr>
      <vt:lpstr>Objective Data: Equipment</vt:lpstr>
      <vt:lpstr>Inspect and Palpate the Arms </vt:lpstr>
      <vt:lpstr>Check Capillary Refill</vt:lpstr>
      <vt:lpstr>Radial Pulses</vt:lpstr>
      <vt:lpstr>Radial Pulse</vt:lpstr>
      <vt:lpstr>Ulnar and Brachial Pulses</vt:lpstr>
      <vt:lpstr>Ulnar Pulse</vt:lpstr>
      <vt:lpstr>Brachial Pulse</vt:lpstr>
      <vt:lpstr>Modified Allen Test</vt:lpstr>
      <vt:lpstr>Inspect and Palpate the Legs </vt:lpstr>
      <vt:lpstr>Femoral Arteries</vt:lpstr>
      <vt:lpstr>Femoral Pulse</vt:lpstr>
      <vt:lpstr>Popliteal Pulse I</vt:lpstr>
      <vt:lpstr>Popliteal Pulse II</vt:lpstr>
      <vt:lpstr>Posterior Tibial and Dorsalis  Pedis Pulses</vt:lpstr>
      <vt:lpstr>Posterior Tibial Pulse</vt:lpstr>
      <vt:lpstr>Dorsalis Pedis Pulse</vt:lpstr>
      <vt:lpstr>Pretibial Edema and Pitting Edema Scale</vt:lpstr>
      <vt:lpstr>Pitting Edema</vt:lpstr>
      <vt:lpstr>Pitting Edema Scale Classification</vt:lpstr>
      <vt:lpstr>Standing Assessment</vt:lpstr>
      <vt:lpstr>Color Changes I</vt:lpstr>
      <vt:lpstr>Color Changes II</vt:lpstr>
      <vt:lpstr>Doppler Ultrasonic Probe</vt:lpstr>
      <vt:lpstr>Ankle-Brachial Index (ABI)</vt:lpstr>
      <vt:lpstr>Question</vt:lpstr>
      <vt:lpstr>Wells Score for Deep Vein Thrombosis (DVT)</vt:lpstr>
      <vt:lpstr>Question</vt:lpstr>
      <vt:lpstr>Developmental Competence: Infants and Children</vt:lpstr>
      <vt:lpstr>Developmental Competence: Pregnant Woman</vt:lpstr>
      <vt:lpstr>Developmental Competence:  Aging Adult</vt:lpstr>
      <vt:lpstr>Sample Charting: Subjective and Objective</vt:lpstr>
      <vt:lpstr>Sample Charting: Assessment</vt:lpstr>
      <vt:lpstr>Abnormal Findings: Variations in Arterial Pulse</vt:lpstr>
      <vt:lpstr>Abnormal Findings: Peripheral Vascular Disease</vt:lpstr>
      <vt:lpstr>Summary Checklist:  Peripheral Vascular System and Lymphatic System</vt:lpstr>
      <vt:lpstr>Case Study</vt:lpstr>
      <vt:lpstr>Case Study (Cont.)</vt:lpstr>
      <vt:lpstr>Case Study (Cont.)</vt:lpstr>
      <vt:lpstr>Case Study (Cont.)</vt:lpstr>
    </vt:vector>
  </TitlesOfParts>
  <Company>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localadmin</dc:creator>
  <cp:lastModifiedBy>HBays</cp:lastModifiedBy>
  <cp:revision>264</cp:revision>
  <dcterms:created xsi:type="dcterms:W3CDTF">2007-07-25T18:30:10Z</dcterms:created>
  <dcterms:modified xsi:type="dcterms:W3CDTF">2015-02-03T20:15:12Z</dcterms:modified>
</cp:coreProperties>
</file>