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83" r:id="rId6"/>
    <p:sldId id="260" r:id="rId7"/>
    <p:sldId id="284" r:id="rId8"/>
    <p:sldId id="261" r:id="rId9"/>
    <p:sldId id="262" r:id="rId10"/>
    <p:sldId id="263" r:id="rId11"/>
    <p:sldId id="266" r:id="rId12"/>
    <p:sldId id="267" r:id="rId13"/>
    <p:sldId id="268" r:id="rId14"/>
    <p:sldId id="269" r:id="rId15"/>
    <p:sldId id="264" r:id="rId16"/>
    <p:sldId id="265" r:id="rId17"/>
    <p:sldId id="285" r:id="rId18"/>
    <p:sldId id="270" r:id="rId19"/>
    <p:sldId id="271" r:id="rId20"/>
    <p:sldId id="286" r:id="rId21"/>
    <p:sldId id="272" r:id="rId22"/>
    <p:sldId id="273" r:id="rId23"/>
    <p:sldId id="274" r:id="rId24"/>
    <p:sldId id="275" r:id="rId25"/>
    <p:sldId id="276" r:id="rId26"/>
    <p:sldId id="277" r:id="rId27"/>
    <p:sldId id="278" r:id="rId28"/>
    <p:sldId id="279" r:id="rId29"/>
    <p:sldId id="280" r:id="rId30"/>
    <p:sldId id="281" r:id="rId31"/>
    <p:sldId id="282"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8E5F8-1B92-405A-8019-1426F2654F6A}" type="datetimeFigureOut">
              <a:rPr lang="en-US" smtClean="0"/>
              <a:t>12/16/2024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F08197-A2C2-4680-B7D6-E66EB5C0AD1A}" type="slidenum">
              <a:rPr lang="en-US" smtClean="0"/>
              <a:t>‹#›</a:t>
            </a:fld>
            <a:endParaRPr lang="en-US"/>
          </a:p>
        </p:txBody>
      </p:sp>
    </p:spTree>
    <p:extLst>
      <p:ext uri="{BB962C8B-B14F-4D97-AF65-F5344CB8AC3E}">
        <p14:creationId xmlns:p14="http://schemas.microsoft.com/office/powerpoint/2010/main" val="3592098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418A9E0-3ADC-42F7-AC06-02F833EE6785}" type="slidenum">
              <a:rPr lang="en-CA" altLang="en-US">
                <a:latin typeface="Tahoma" panose="020B0604030504040204" pitchFamily="34" charset="0"/>
              </a:rPr>
              <a:pPr>
                <a:spcBef>
                  <a:spcPct val="0"/>
                </a:spcBef>
              </a:pPr>
              <a:t>2</a:t>
            </a:fld>
            <a:endParaRPr lang="en-CA" altLang="en-US">
              <a:latin typeface="Tahoma" panose="020B0604030504040204"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2775586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C824D7F-2CCE-4B7D-B7C6-33FE4B751DE1}" type="slidenum">
              <a:rPr lang="en-CA" altLang="en-US">
                <a:latin typeface="Tahoma" panose="020B0604030504040204" pitchFamily="34" charset="0"/>
              </a:rPr>
              <a:pPr>
                <a:spcBef>
                  <a:spcPct val="0"/>
                </a:spcBef>
              </a:pPr>
              <a:t>13</a:t>
            </a:fld>
            <a:endParaRPr lang="en-CA" altLang="en-US">
              <a:latin typeface="Tahoma" panose="020B0604030504040204" pitchFamily="34"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1472328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2618291-31AC-429B-A206-EA831437DF8B}" type="slidenum">
              <a:rPr lang="en-CA" altLang="en-US">
                <a:latin typeface="Tahoma" panose="020B0604030504040204" pitchFamily="34" charset="0"/>
              </a:rPr>
              <a:pPr>
                <a:spcBef>
                  <a:spcPct val="0"/>
                </a:spcBef>
              </a:pPr>
              <a:t>14</a:t>
            </a:fld>
            <a:endParaRPr lang="en-CA" altLang="en-US">
              <a:latin typeface="Tahoma" panose="020B0604030504040204"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29166263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93B1733-EA67-4163-BD32-23B463E00E18}" type="slidenum">
              <a:rPr lang="en-CA" altLang="en-US">
                <a:latin typeface="Tahoma" panose="020B0604030504040204" pitchFamily="34" charset="0"/>
              </a:rPr>
              <a:pPr>
                <a:spcBef>
                  <a:spcPct val="0"/>
                </a:spcBef>
              </a:pPr>
              <a:t>15</a:t>
            </a:fld>
            <a:endParaRPr lang="en-CA" altLang="en-US">
              <a:latin typeface="Tahoma" panose="020B0604030504040204" pitchFamily="34"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12342560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6551A61-B2C6-4880-A72E-A5D76091D9CD}" type="slidenum">
              <a:rPr lang="en-CA" altLang="en-US">
                <a:latin typeface="Tahoma" panose="020B0604030504040204" pitchFamily="34" charset="0"/>
              </a:rPr>
              <a:pPr>
                <a:spcBef>
                  <a:spcPct val="0"/>
                </a:spcBef>
              </a:pPr>
              <a:t>16</a:t>
            </a:fld>
            <a:endParaRPr lang="en-CA" altLang="en-US">
              <a:latin typeface="Tahoma" panose="020B0604030504040204" pitchFamily="34"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30321870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A8AEFB-A483-4BEB-AC80-385A18EB9164}" type="slidenum">
              <a:rPr lang="en-CA" altLang="en-US">
                <a:latin typeface="Tahoma" panose="020B0604030504040204" pitchFamily="34" charset="0"/>
              </a:rPr>
              <a:pPr>
                <a:spcBef>
                  <a:spcPct val="0"/>
                </a:spcBef>
              </a:pPr>
              <a:t>18</a:t>
            </a:fld>
            <a:endParaRPr lang="en-CA" altLang="en-US">
              <a:latin typeface="Tahoma" panose="020B0604030504040204" pitchFamily="34"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24939684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22E4256-3C5E-44F3-B457-51AB5F1339CF}" type="slidenum">
              <a:rPr lang="en-CA" altLang="en-US">
                <a:latin typeface="Tahoma" panose="020B0604030504040204" pitchFamily="34" charset="0"/>
              </a:rPr>
              <a:pPr>
                <a:spcBef>
                  <a:spcPct val="0"/>
                </a:spcBef>
              </a:pPr>
              <a:t>19</a:t>
            </a:fld>
            <a:endParaRPr lang="en-CA" altLang="en-US">
              <a:latin typeface="Tahoma" panose="020B0604030504040204" pitchFamily="34"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29720260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4242582-F382-44DA-AE00-8A036EE2EFB0}" type="slidenum">
              <a:rPr lang="en-CA" altLang="en-US">
                <a:latin typeface="Tahoma" panose="020B0604030504040204" pitchFamily="34" charset="0"/>
              </a:rPr>
              <a:pPr>
                <a:spcBef>
                  <a:spcPct val="0"/>
                </a:spcBef>
              </a:pPr>
              <a:t>21</a:t>
            </a:fld>
            <a:endParaRPr lang="en-CA" altLang="en-US">
              <a:latin typeface="Tahoma" panose="020B0604030504040204" pitchFamily="34"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3477840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447A0DF-B405-4FD8-B080-501373F7A74E}" type="slidenum">
              <a:rPr lang="en-CA" altLang="en-US">
                <a:latin typeface="Tahoma" panose="020B0604030504040204" pitchFamily="34" charset="0"/>
              </a:rPr>
              <a:pPr>
                <a:spcBef>
                  <a:spcPct val="0"/>
                </a:spcBef>
              </a:pPr>
              <a:t>22</a:t>
            </a:fld>
            <a:endParaRPr lang="en-CA" altLang="en-US">
              <a:latin typeface="Tahoma" panose="020B0604030504040204" pitchFamily="34"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1857789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63533AE-671A-4DFC-BA8B-C80782A78171}" type="slidenum">
              <a:rPr lang="en-CA" altLang="en-US">
                <a:latin typeface="Tahoma" panose="020B0604030504040204" pitchFamily="34" charset="0"/>
              </a:rPr>
              <a:pPr>
                <a:spcBef>
                  <a:spcPct val="0"/>
                </a:spcBef>
              </a:pPr>
              <a:t>23</a:t>
            </a:fld>
            <a:endParaRPr lang="en-CA" altLang="en-US">
              <a:latin typeface="Tahoma" panose="020B0604030504040204" pitchFamily="34"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25957203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42380E5-3A6C-4DA3-8B07-A7B5E368839F}" type="slidenum">
              <a:rPr lang="en-CA" altLang="en-US">
                <a:latin typeface="Tahoma" panose="020B0604030504040204" pitchFamily="34" charset="0"/>
              </a:rPr>
              <a:pPr>
                <a:spcBef>
                  <a:spcPct val="0"/>
                </a:spcBef>
              </a:pPr>
              <a:t>24</a:t>
            </a:fld>
            <a:endParaRPr lang="en-CA" altLang="en-US">
              <a:latin typeface="Tahoma" panose="020B0604030504040204"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3138394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C8145EF-989B-4998-9984-A930D97EA28A}" type="slidenum">
              <a:rPr lang="en-CA" altLang="en-US">
                <a:latin typeface="Tahoma" panose="020B0604030504040204" pitchFamily="34" charset="0"/>
              </a:rPr>
              <a:pPr>
                <a:spcBef>
                  <a:spcPct val="0"/>
                </a:spcBef>
              </a:pPr>
              <a:t>3</a:t>
            </a:fld>
            <a:endParaRPr lang="en-CA" altLang="en-US">
              <a:latin typeface="Tahoma" panose="020B0604030504040204" pitchFamily="34"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38124690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D0FBEEC-90E7-4F05-8AC5-CB352EBEDC7D}" type="slidenum">
              <a:rPr lang="en-CA" altLang="en-US">
                <a:latin typeface="Tahoma" panose="020B0604030504040204" pitchFamily="34" charset="0"/>
              </a:rPr>
              <a:pPr>
                <a:spcBef>
                  <a:spcPct val="0"/>
                </a:spcBef>
              </a:pPr>
              <a:t>25</a:t>
            </a:fld>
            <a:endParaRPr lang="en-CA" altLang="en-US">
              <a:latin typeface="Tahoma" panose="020B0604030504040204" pitchFamily="34"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4181143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49938DD-BBD9-45B4-9D80-70C40DE3B63C}" type="slidenum">
              <a:rPr lang="en-CA" altLang="en-US">
                <a:latin typeface="Tahoma" panose="020B0604030504040204" pitchFamily="34" charset="0"/>
              </a:rPr>
              <a:pPr>
                <a:spcBef>
                  <a:spcPct val="0"/>
                </a:spcBef>
              </a:pPr>
              <a:t>26</a:t>
            </a:fld>
            <a:endParaRPr lang="en-CA" altLang="en-US">
              <a:latin typeface="Tahoma" panose="020B0604030504040204" pitchFamily="34"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9444923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EA8C4CF-2800-438E-AF79-CB16354DFB78}" type="slidenum">
              <a:rPr lang="en-CA" altLang="en-US">
                <a:latin typeface="Tahoma" panose="020B0604030504040204" pitchFamily="34" charset="0"/>
              </a:rPr>
              <a:pPr>
                <a:spcBef>
                  <a:spcPct val="0"/>
                </a:spcBef>
              </a:pPr>
              <a:t>27</a:t>
            </a:fld>
            <a:endParaRPr lang="en-CA" altLang="en-US">
              <a:latin typeface="Tahoma" panose="020B0604030504040204" pitchFamily="34"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34104992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1AECBF-2684-48B4-AE3D-BAC99249D6E2}" type="slidenum">
              <a:rPr lang="en-CA" altLang="en-US">
                <a:latin typeface="Tahoma" panose="020B0604030504040204" pitchFamily="34" charset="0"/>
              </a:rPr>
              <a:pPr>
                <a:spcBef>
                  <a:spcPct val="0"/>
                </a:spcBef>
              </a:pPr>
              <a:t>28</a:t>
            </a:fld>
            <a:endParaRPr lang="en-CA" altLang="en-US">
              <a:latin typeface="Tahoma" panose="020B0604030504040204" pitchFamily="34"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19718526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F694D3F-351E-41FA-9585-8CB7D00991E6}" type="slidenum">
              <a:rPr lang="en-CA" altLang="en-US">
                <a:latin typeface="Tahoma" panose="020B0604030504040204" pitchFamily="34" charset="0"/>
              </a:rPr>
              <a:pPr>
                <a:spcBef>
                  <a:spcPct val="0"/>
                </a:spcBef>
              </a:pPr>
              <a:t>29</a:t>
            </a:fld>
            <a:endParaRPr lang="en-CA" altLang="en-US">
              <a:latin typeface="Tahoma" panose="020B0604030504040204" pitchFamily="34"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33002046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9EBA79B-62F8-422C-AD1F-2483B7B0ECE8}" type="slidenum">
              <a:rPr lang="en-CA" altLang="en-US">
                <a:latin typeface="Tahoma" panose="020B0604030504040204" pitchFamily="34" charset="0"/>
              </a:rPr>
              <a:pPr>
                <a:spcBef>
                  <a:spcPct val="0"/>
                </a:spcBef>
              </a:pPr>
              <a:t>30</a:t>
            </a:fld>
            <a:endParaRPr lang="en-CA" altLang="en-US">
              <a:latin typeface="Tahoma" panose="020B0604030504040204" pitchFamily="34"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22449465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4A46870-D20A-492A-BFC8-AD4E1488B57F}" type="slidenum">
              <a:rPr lang="en-CA" altLang="en-US">
                <a:latin typeface="Tahoma" panose="020B0604030504040204" pitchFamily="34" charset="0"/>
              </a:rPr>
              <a:pPr>
                <a:spcBef>
                  <a:spcPct val="0"/>
                </a:spcBef>
              </a:pPr>
              <a:t>31</a:t>
            </a:fld>
            <a:endParaRPr lang="en-CA" altLang="en-US">
              <a:latin typeface="Tahoma" panose="020B0604030504040204" pitchFamily="34"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2388116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77C87BF-1AE4-4635-84A4-F3C81759CF0F}" type="slidenum">
              <a:rPr lang="en-CA" altLang="en-US">
                <a:latin typeface="Tahoma" panose="020B0604030504040204" pitchFamily="34" charset="0"/>
              </a:rPr>
              <a:pPr>
                <a:spcBef>
                  <a:spcPct val="0"/>
                </a:spcBef>
              </a:pPr>
              <a:t>4</a:t>
            </a:fld>
            <a:endParaRPr lang="en-CA" altLang="en-US">
              <a:latin typeface="Tahoma" panose="020B0604030504040204" pitchFamily="34"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2087692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F80740B-191F-42AD-9DB9-8E076C870599}" type="slidenum">
              <a:rPr lang="en-CA" altLang="en-US">
                <a:latin typeface="Tahoma" panose="020B0604030504040204" pitchFamily="34" charset="0"/>
              </a:rPr>
              <a:pPr>
                <a:spcBef>
                  <a:spcPct val="0"/>
                </a:spcBef>
              </a:pPr>
              <a:t>6</a:t>
            </a:fld>
            <a:endParaRPr lang="en-CA" altLang="en-US">
              <a:latin typeface="Tahoma" panose="020B0604030504040204" pitchFamily="34"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4059901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938AC95-4AED-476A-9293-047586D165CF}" type="slidenum">
              <a:rPr lang="en-CA" altLang="en-US">
                <a:latin typeface="Tahoma" panose="020B0604030504040204" pitchFamily="34" charset="0"/>
              </a:rPr>
              <a:pPr>
                <a:spcBef>
                  <a:spcPct val="0"/>
                </a:spcBef>
              </a:pPr>
              <a:t>8</a:t>
            </a:fld>
            <a:endParaRPr lang="en-CA" altLang="en-US">
              <a:latin typeface="Tahoma" panose="020B0604030504040204" pitchFamily="34"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3184745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D919F86-964F-441E-AE40-6427E0A7AEDF}" type="slidenum">
              <a:rPr lang="en-CA" altLang="en-US">
                <a:latin typeface="Tahoma" panose="020B0604030504040204" pitchFamily="34" charset="0"/>
              </a:rPr>
              <a:pPr>
                <a:spcBef>
                  <a:spcPct val="0"/>
                </a:spcBef>
              </a:pPr>
              <a:t>9</a:t>
            </a:fld>
            <a:endParaRPr lang="en-CA" altLang="en-US">
              <a:latin typeface="Tahoma" panose="020B0604030504040204" pitchFamily="34"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2688891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216D9C7-5408-4904-846B-6D77F4291390}" type="slidenum">
              <a:rPr lang="en-CA" altLang="en-US">
                <a:latin typeface="Tahoma" panose="020B0604030504040204" pitchFamily="34" charset="0"/>
              </a:rPr>
              <a:pPr>
                <a:spcBef>
                  <a:spcPct val="0"/>
                </a:spcBef>
              </a:pPr>
              <a:t>10</a:t>
            </a:fld>
            <a:endParaRPr lang="en-CA" altLang="en-US">
              <a:latin typeface="Tahoma" panose="020B0604030504040204" pitchFamily="34"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1344702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E8ED1B8-34D0-4797-B89D-63D415DCAE1E}" type="slidenum">
              <a:rPr lang="en-CA" altLang="en-US">
                <a:latin typeface="Tahoma" panose="020B0604030504040204" pitchFamily="34" charset="0"/>
              </a:rPr>
              <a:pPr>
                <a:spcBef>
                  <a:spcPct val="0"/>
                </a:spcBef>
              </a:pPr>
              <a:t>11</a:t>
            </a:fld>
            <a:endParaRPr lang="en-CA" altLang="en-US">
              <a:latin typeface="Tahoma" panose="020B0604030504040204" pitchFamily="34"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3041829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6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B914BF7-6E52-4DFB-BC2D-C1BF65E84A7F}" type="slidenum">
              <a:rPr lang="en-CA" altLang="en-US">
                <a:latin typeface="Tahoma" panose="020B0604030504040204" pitchFamily="34" charset="0"/>
              </a:rPr>
              <a:pPr>
                <a:spcBef>
                  <a:spcPct val="0"/>
                </a:spcBef>
              </a:pPr>
              <a:t>12</a:t>
            </a:fld>
            <a:endParaRPr lang="en-CA" altLang="en-US">
              <a:latin typeface="Tahoma" panose="020B0604030504040204" pitchFamily="34"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ndParaRPr>
          </a:p>
        </p:txBody>
      </p:sp>
    </p:spTree>
    <p:extLst>
      <p:ext uri="{BB962C8B-B14F-4D97-AF65-F5344CB8AC3E}">
        <p14:creationId xmlns:p14="http://schemas.microsoft.com/office/powerpoint/2010/main" val="530066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E110294-F40F-432F-A9F9-41380BC27BEB}"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1392717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10294-F40F-432F-A9F9-41380BC27BEB}"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2732339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10294-F40F-432F-A9F9-41380BC27BEB}"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170290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10294-F40F-432F-A9F9-41380BC27BEB}"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2336147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110294-F40F-432F-A9F9-41380BC27BEB}" type="datetimeFigureOut">
              <a:rPr lang="en-US" smtClean="0"/>
              <a:t>12/16/2024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3286046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110294-F40F-432F-A9F9-41380BC27BEB}" type="datetimeFigureOut">
              <a:rPr lang="en-US" smtClean="0"/>
              <a:t>12/16/2024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954400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110294-F40F-432F-A9F9-41380BC27BEB}" type="datetimeFigureOut">
              <a:rPr lang="en-US" smtClean="0"/>
              <a:t>12/16/2024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1093089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110294-F40F-432F-A9F9-41380BC27BEB}" type="datetimeFigureOut">
              <a:rPr lang="en-US" smtClean="0"/>
              <a:t>12/16/2024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4076492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110294-F40F-432F-A9F9-41380BC27BEB}" type="datetimeFigureOut">
              <a:rPr lang="en-US" smtClean="0"/>
              <a:t>12/16/2024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3207388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110294-F40F-432F-A9F9-41380BC27BEB}" type="datetimeFigureOut">
              <a:rPr lang="en-US" smtClean="0"/>
              <a:t>12/16/2024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1777225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110294-F40F-432F-A9F9-41380BC27BEB}" type="datetimeFigureOut">
              <a:rPr lang="en-US" smtClean="0"/>
              <a:t>12/16/2024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5BBC74-D86A-46EE-BDA6-1825196892DA}" type="slidenum">
              <a:rPr lang="en-US" smtClean="0"/>
              <a:t>‹#›</a:t>
            </a:fld>
            <a:endParaRPr lang="en-US"/>
          </a:p>
        </p:txBody>
      </p:sp>
    </p:spTree>
    <p:extLst>
      <p:ext uri="{BB962C8B-B14F-4D97-AF65-F5344CB8AC3E}">
        <p14:creationId xmlns:p14="http://schemas.microsoft.com/office/powerpoint/2010/main" val="674754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110294-F40F-432F-A9F9-41380BC27BEB}" type="datetimeFigureOut">
              <a:rPr lang="en-US" smtClean="0"/>
              <a:t>12/16/2024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5BBC74-D86A-46EE-BDA6-1825196892DA}" type="slidenum">
              <a:rPr lang="en-US" smtClean="0"/>
              <a:t>‹#›</a:t>
            </a:fld>
            <a:endParaRPr lang="en-US"/>
          </a:p>
        </p:txBody>
      </p:sp>
    </p:spTree>
    <p:extLst>
      <p:ext uri="{BB962C8B-B14F-4D97-AF65-F5344CB8AC3E}">
        <p14:creationId xmlns:p14="http://schemas.microsoft.com/office/powerpoint/2010/main" val="1602585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Database Privileges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3802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6"/>
          <p:cNvSpPr>
            <a:spLocks noGrp="1" noChangeArrowheads="1"/>
          </p:cNvSpPr>
          <p:nvPr>
            <p:ph type="title"/>
          </p:nvPr>
        </p:nvSpPr>
        <p:spPr/>
        <p:txBody>
          <a:bodyPr/>
          <a:lstStyle/>
          <a:p>
            <a:pPr eaLnBrk="1" hangingPunct="1"/>
            <a:r>
              <a:rPr lang="en-US" altLang="en-US" sz="3200" dirty="0"/>
              <a:t>Specifying Privileges Using Views</a:t>
            </a:r>
          </a:p>
        </p:txBody>
      </p:sp>
      <p:sp>
        <p:nvSpPr>
          <p:cNvPr id="45059" name="Rectangle 7"/>
          <p:cNvSpPr>
            <a:spLocks noGrp="1" noChangeArrowheads="1"/>
          </p:cNvSpPr>
          <p:nvPr>
            <p:ph type="body" idx="1"/>
          </p:nvPr>
        </p:nvSpPr>
        <p:spPr/>
        <p:txBody>
          <a:bodyPr>
            <a:normAutofit/>
          </a:bodyPr>
          <a:lstStyle/>
          <a:p>
            <a:pPr eaLnBrk="1" hangingPunct="1"/>
            <a:r>
              <a:rPr lang="en-US" altLang="en-US" sz="3200" dirty="0"/>
              <a:t>The mechanism of </a:t>
            </a:r>
            <a:r>
              <a:rPr lang="en-US" altLang="en-US" sz="3200" b="1" dirty="0"/>
              <a:t>views</a:t>
            </a:r>
            <a:r>
              <a:rPr lang="en-US" altLang="en-US" sz="3200" dirty="0"/>
              <a:t> is an important discretionary authorization mechanism in its own right. For example,</a:t>
            </a:r>
          </a:p>
          <a:p>
            <a:pPr lvl="1" eaLnBrk="1" hangingPunct="1">
              <a:buFont typeface="Wingdings" panose="05000000000000000000" pitchFamily="2" charset="2"/>
              <a:buChar char="Ø"/>
            </a:pPr>
            <a:r>
              <a:rPr lang="en-US" altLang="en-US" sz="2800" dirty="0"/>
              <a:t>If the owner A of a relation R wants another account B to be able to </a:t>
            </a:r>
            <a:r>
              <a:rPr lang="en-US" altLang="en-US" sz="2800" u="sng" dirty="0"/>
              <a:t>retrieve only some fields</a:t>
            </a:r>
            <a:r>
              <a:rPr lang="en-US" altLang="en-US" sz="2800" dirty="0"/>
              <a:t> of R, then  A can create a view V of R that includes </a:t>
            </a:r>
            <a:r>
              <a:rPr lang="en-US" altLang="en-US" sz="2800" u="sng" dirty="0"/>
              <a:t>only those attributes</a:t>
            </a:r>
            <a:r>
              <a:rPr lang="en-US" altLang="en-US" sz="2800" dirty="0"/>
              <a:t> and then grant SELECT on V to B.</a:t>
            </a:r>
          </a:p>
          <a:p>
            <a:pPr lvl="1" eaLnBrk="1" hangingPunct="1">
              <a:buFont typeface="Wingdings" panose="05000000000000000000" pitchFamily="2" charset="2"/>
              <a:buChar char="Ø"/>
            </a:pPr>
            <a:r>
              <a:rPr lang="en-US" altLang="en-US" sz="2800" dirty="0"/>
              <a:t>The same applies to limiting B to retrieving </a:t>
            </a:r>
            <a:r>
              <a:rPr lang="en-US" altLang="en-US" sz="2800" u="sng" dirty="0"/>
              <a:t>only certain tuples of</a:t>
            </a:r>
            <a:r>
              <a:rPr lang="en-US" altLang="en-US" sz="2800" dirty="0"/>
              <a:t> R; a view V’ can be created by defining the view by means of a query that selects only those tuples from R that A wants to allow B to access.</a:t>
            </a:r>
          </a:p>
        </p:txBody>
      </p:sp>
    </p:spTree>
    <p:extLst>
      <p:ext uri="{BB962C8B-B14F-4D97-AF65-F5344CB8AC3E}">
        <p14:creationId xmlns:p14="http://schemas.microsoft.com/office/powerpoint/2010/main" val="4249226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6"/>
          <p:cNvSpPr>
            <a:spLocks noGrp="1" noChangeArrowheads="1"/>
          </p:cNvSpPr>
          <p:nvPr>
            <p:ph type="title"/>
          </p:nvPr>
        </p:nvSpPr>
        <p:spPr/>
        <p:txBody>
          <a:bodyPr/>
          <a:lstStyle/>
          <a:p>
            <a:pPr eaLnBrk="1" hangingPunct="1"/>
            <a:r>
              <a:rPr lang="en-US" altLang="en-US" dirty="0"/>
              <a:t>Example 1</a:t>
            </a:r>
          </a:p>
        </p:txBody>
      </p:sp>
      <p:sp>
        <p:nvSpPr>
          <p:cNvPr id="51203" name="Rectangle 7"/>
          <p:cNvSpPr>
            <a:spLocks noGrp="1" noChangeArrowheads="1"/>
          </p:cNvSpPr>
          <p:nvPr>
            <p:ph type="body" idx="1"/>
          </p:nvPr>
        </p:nvSpPr>
        <p:spPr/>
        <p:txBody>
          <a:bodyPr/>
          <a:lstStyle/>
          <a:p>
            <a:pPr eaLnBrk="1" hangingPunct="1"/>
            <a:r>
              <a:rPr lang="en-US" altLang="en-US" sz="2400" dirty="0"/>
              <a:t>Suppose that the DBA creates four accounts</a:t>
            </a:r>
          </a:p>
          <a:p>
            <a:pPr lvl="1" eaLnBrk="1" hangingPunct="1"/>
            <a:r>
              <a:rPr lang="en-US" altLang="en-US" sz="2200" dirty="0"/>
              <a:t>A1, A2, A3, A4</a:t>
            </a:r>
          </a:p>
          <a:p>
            <a:pPr eaLnBrk="1" hangingPunct="1"/>
            <a:r>
              <a:rPr lang="en-US" altLang="en-US" sz="2400" dirty="0"/>
              <a:t>and wants only A1 to be able to create base relations. Then the DBA must issue the following GRANT command in SQL</a:t>
            </a:r>
          </a:p>
          <a:p>
            <a:pPr lvl="1" eaLnBrk="1" hangingPunct="1">
              <a:buFont typeface="Wingdings" panose="05000000000000000000" pitchFamily="2" charset="2"/>
              <a:buNone/>
            </a:pPr>
            <a:r>
              <a:rPr lang="en-US" altLang="en-US" b="1" dirty="0">
                <a:latin typeface="Courier New" panose="02070309020205020404" pitchFamily="49" charset="0"/>
              </a:rPr>
              <a:t>GRANT</a:t>
            </a:r>
            <a:r>
              <a:rPr lang="en-US" altLang="en-US" dirty="0">
                <a:latin typeface="Courier New" panose="02070309020205020404" pitchFamily="49" charset="0"/>
              </a:rPr>
              <a:t> CREATETAB TO A1;</a:t>
            </a:r>
          </a:p>
          <a:p>
            <a:pPr eaLnBrk="1" hangingPunct="1"/>
            <a:r>
              <a:rPr lang="en-US" altLang="en-US" sz="2400" dirty="0"/>
              <a:t>In SQL2 the same effect can be accomplished by having the DBA issue a </a:t>
            </a:r>
            <a:r>
              <a:rPr lang="en-US" altLang="en-US" sz="2400" b="1" dirty="0"/>
              <a:t>CREATE SCHEMA</a:t>
            </a:r>
            <a:r>
              <a:rPr lang="en-US" altLang="en-US" sz="2400" dirty="0"/>
              <a:t> command as follows:</a:t>
            </a:r>
          </a:p>
          <a:p>
            <a:pPr eaLnBrk="1" hangingPunct="1">
              <a:buFont typeface="Wingdings" panose="05000000000000000000" pitchFamily="2" charset="2"/>
              <a:buNone/>
            </a:pPr>
            <a:r>
              <a:rPr lang="en-US" altLang="en-US" sz="2600" dirty="0">
                <a:solidFill>
                  <a:srgbClr val="800000"/>
                </a:solidFill>
                <a:latin typeface="Courier New" panose="02070309020205020404" pitchFamily="49" charset="0"/>
              </a:rPr>
              <a:t>	</a:t>
            </a:r>
            <a:r>
              <a:rPr lang="en-US" altLang="en-US" sz="2600" b="1" dirty="0">
                <a:solidFill>
                  <a:srgbClr val="800000"/>
                </a:solidFill>
                <a:latin typeface="Courier New" panose="02070309020205020404" pitchFamily="49" charset="0"/>
              </a:rPr>
              <a:t>CREATE</a:t>
            </a:r>
            <a:r>
              <a:rPr lang="en-US" altLang="en-US" sz="2600" dirty="0">
                <a:solidFill>
                  <a:srgbClr val="800000"/>
                </a:solidFill>
                <a:latin typeface="Courier New" panose="02070309020205020404" pitchFamily="49" charset="0"/>
              </a:rPr>
              <a:t> </a:t>
            </a:r>
            <a:r>
              <a:rPr lang="en-US" altLang="en-US" sz="2600" b="1" dirty="0">
                <a:solidFill>
                  <a:srgbClr val="800000"/>
                </a:solidFill>
                <a:latin typeface="Courier New" panose="02070309020205020404" pitchFamily="49" charset="0"/>
              </a:rPr>
              <a:t>SCHAMA</a:t>
            </a:r>
            <a:r>
              <a:rPr lang="en-US" altLang="en-US" sz="2600" dirty="0">
                <a:solidFill>
                  <a:srgbClr val="800000"/>
                </a:solidFill>
                <a:latin typeface="Courier New" panose="02070309020205020404" pitchFamily="49" charset="0"/>
              </a:rPr>
              <a:t> EXAMPLE </a:t>
            </a:r>
            <a:r>
              <a:rPr lang="en-US" altLang="en-US" sz="2600" b="1" dirty="0">
                <a:solidFill>
                  <a:srgbClr val="800000"/>
                </a:solidFill>
                <a:latin typeface="Courier New" panose="02070309020205020404" pitchFamily="49" charset="0"/>
              </a:rPr>
              <a:t>AUTHORIZATION</a:t>
            </a:r>
            <a:r>
              <a:rPr lang="en-US" altLang="en-US" sz="2600" dirty="0">
                <a:solidFill>
                  <a:srgbClr val="800000"/>
                </a:solidFill>
                <a:latin typeface="Courier New" panose="02070309020205020404" pitchFamily="49" charset="0"/>
              </a:rPr>
              <a:t> A1;</a:t>
            </a:r>
          </a:p>
        </p:txBody>
      </p:sp>
    </p:spTree>
    <p:extLst>
      <p:ext uri="{BB962C8B-B14F-4D97-AF65-F5344CB8AC3E}">
        <p14:creationId xmlns:p14="http://schemas.microsoft.com/office/powerpoint/2010/main" val="1956492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6"/>
          <p:cNvSpPr>
            <a:spLocks noGrp="1" noChangeArrowheads="1"/>
          </p:cNvSpPr>
          <p:nvPr>
            <p:ph type="title"/>
          </p:nvPr>
        </p:nvSpPr>
        <p:spPr/>
        <p:txBody>
          <a:bodyPr/>
          <a:lstStyle/>
          <a:p>
            <a:pPr eaLnBrk="1" hangingPunct="1"/>
            <a:r>
              <a:rPr lang="en-US" altLang="en-US" dirty="0"/>
              <a:t>Example 2</a:t>
            </a:r>
          </a:p>
        </p:txBody>
      </p:sp>
      <p:sp>
        <p:nvSpPr>
          <p:cNvPr id="53251" name="Rectangle 7"/>
          <p:cNvSpPr>
            <a:spLocks noGrp="1" noChangeArrowheads="1"/>
          </p:cNvSpPr>
          <p:nvPr>
            <p:ph type="body" idx="1"/>
          </p:nvPr>
        </p:nvSpPr>
        <p:spPr/>
        <p:txBody>
          <a:bodyPr/>
          <a:lstStyle/>
          <a:p>
            <a:pPr eaLnBrk="1" hangingPunct="1">
              <a:lnSpc>
                <a:spcPct val="90000"/>
              </a:lnSpc>
            </a:pPr>
            <a:r>
              <a:rPr lang="en-US" altLang="en-US" sz="2400" dirty="0"/>
              <a:t>User account </a:t>
            </a:r>
            <a:r>
              <a:rPr lang="en-US" altLang="en-US" sz="2400" u="sng" dirty="0"/>
              <a:t>A1 can create tables</a:t>
            </a:r>
            <a:r>
              <a:rPr lang="en-US" altLang="en-US" sz="2400" dirty="0"/>
              <a:t> under the schema called </a:t>
            </a:r>
            <a:r>
              <a:rPr lang="en-US" altLang="en-US" sz="2400" b="1" dirty="0"/>
              <a:t>EXAMPLE</a:t>
            </a:r>
            <a:r>
              <a:rPr lang="en-US" altLang="en-US" sz="2400" dirty="0"/>
              <a:t>.</a:t>
            </a:r>
          </a:p>
          <a:p>
            <a:pPr eaLnBrk="1" hangingPunct="1">
              <a:lnSpc>
                <a:spcPct val="90000"/>
              </a:lnSpc>
            </a:pPr>
            <a:r>
              <a:rPr lang="en-US" altLang="en-US" sz="2400" dirty="0"/>
              <a:t>Suppose that A1 </a:t>
            </a:r>
            <a:r>
              <a:rPr lang="en-US" altLang="en-US" sz="2400" b="1" dirty="0"/>
              <a:t>creates</a:t>
            </a:r>
            <a:r>
              <a:rPr lang="en-US" altLang="en-US" sz="2400" dirty="0"/>
              <a:t> the two base relations </a:t>
            </a:r>
            <a:r>
              <a:rPr lang="en-US" altLang="en-US" sz="2400" b="1" dirty="0"/>
              <a:t>EMPLOYEE</a:t>
            </a:r>
            <a:r>
              <a:rPr lang="en-US" altLang="en-US" sz="2400" dirty="0"/>
              <a:t> and </a:t>
            </a:r>
            <a:r>
              <a:rPr lang="en-US" altLang="en-US" sz="2400" b="1" dirty="0"/>
              <a:t>DEPARTMENT</a:t>
            </a:r>
          </a:p>
          <a:p>
            <a:pPr lvl="1" eaLnBrk="1" hangingPunct="1">
              <a:lnSpc>
                <a:spcPct val="90000"/>
              </a:lnSpc>
            </a:pPr>
            <a:r>
              <a:rPr lang="en-US" altLang="en-US" sz="2200" dirty="0"/>
              <a:t>A1 is then </a:t>
            </a:r>
            <a:r>
              <a:rPr lang="en-US" altLang="en-US" sz="2200" b="1" dirty="0"/>
              <a:t>owner</a:t>
            </a:r>
            <a:r>
              <a:rPr lang="en-US" altLang="en-US" sz="2200" dirty="0"/>
              <a:t> of these two relations and hence </a:t>
            </a:r>
            <a:r>
              <a:rPr lang="en-US" altLang="en-US" sz="2200" u="sng" dirty="0"/>
              <a:t>all the relation privileges</a:t>
            </a:r>
            <a:r>
              <a:rPr lang="en-US" altLang="en-US" sz="2200" dirty="0"/>
              <a:t> on each of them.</a:t>
            </a:r>
          </a:p>
          <a:p>
            <a:pPr eaLnBrk="1" hangingPunct="1">
              <a:lnSpc>
                <a:spcPct val="90000"/>
              </a:lnSpc>
            </a:pPr>
            <a:r>
              <a:rPr lang="en-US" altLang="en-US" sz="2400" dirty="0"/>
              <a:t>Suppose that A1 wants to grant A2 the privilege to insert and delete tuples in both of these relations, but A1 does not want A2 to be able to propagate these privileges to additional accounts:</a:t>
            </a:r>
          </a:p>
          <a:p>
            <a:pPr eaLnBrk="1" hangingPunct="1">
              <a:lnSpc>
                <a:spcPct val="90000"/>
              </a:lnSpc>
              <a:buFont typeface="Wingdings" panose="05000000000000000000" pitchFamily="2" charset="2"/>
              <a:buNone/>
            </a:pPr>
            <a:r>
              <a:rPr lang="en-US" altLang="en-US" sz="2600" b="1" dirty="0">
                <a:solidFill>
                  <a:srgbClr val="800000"/>
                </a:solidFill>
                <a:latin typeface="Courier New" panose="02070309020205020404" pitchFamily="49" charset="0"/>
              </a:rPr>
              <a:t>	GRANT INSERT, DELETE ON</a:t>
            </a:r>
          </a:p>
          <a:p>
            <a:pPr eaLnBrk="1" hangingPunct="1">
              <a:lnSpc>
                <a:spcPct val="90000"/>
              </a:lnSpc>
              <a:buFont typeface="Wingdings" panose="05000000000000000000" pitchFamily="2" charset="2"/>
              <a:buNone/>
            </a:pPr>
            <a:r>
              <a:rPr lang="en-US" altLang="en-US" sz="2600" dirty="0">
                <a:solidFill>
                  <a:srgbClr val="800000"/>
                </a:solidFill>
                <a:latin typeface="Courier New" panose="02070309020205020404" pitchFamily="49" charset="0"/>
              </a:rPr>
              <a:t>		EMPLOYEE, DEPARTMENT</a:t>
            </a:r>
            <a:r>
              <a:rPr lang="en-US" altLang="en-US" sz="2600" b="1" dirty="0">
                <a:solidFill>
                  <a:srgbClr val="800000"/>
                </a:solidFill>
                <a:latin typeface="Courier New" panose="02070309020205020404" pitchFamily="49" charset="0"/>
              </a:rPr>
              <a:t> TO A2;</a:t>
            </a:r>
          </a:p>
        </p:txBody>
      </p:sp>
    </p:spTree>
    <p:extLst>
      <p:ext uri="{BB962C8B-B14F-4D97-AF65-F5344CB8AC3E}">
        <p14:creationId xmlns:p14="http://schemas.microsoft.com/office/powerpoint/2010/main" val="1608936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9" name="Picture 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0" y="2133600"/>
            <a:ext cx="88392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8026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Grp="1" noChangeArrowheads="1"/>
          </p:cNvSpPr>
          <p:nvPr>
            <p:ph type="title"/>
          </p:nvPr>
        </p:nvSpPr>
        <p:spPr/>
        <p:txBody>
          <a:bodyPr/>
          <a:lstStyle/>
          <a:p>
            <a:pPr eaLnBrk="1" hangingPunct="1"/>
            <a:r>
              <a:rPr lang="en-US" altLang="en-US" dirty="0"/>
              <a:t>Example 3</a:t>
            </a:r>
          </a:p>
        </p:txBody>
      </p:sp>
      <p:sp>
        <p:nvSpPr>
          <p:cNvPr id="57347" name="Rectangle 7"/>
          <p:cNvSpPr>
            <a:spLocks noGrp="1" noChangeArrowheads="1"/>
          </p:cNvSpPr>
          <p:nvPr>
            <p:ph type="body" idx="1"/>
          </p:nvPr>
        </p:nvSpPr>
        <p:spPr/>
        <p:txBody>
          <a:bodyPr/>
          <a:lstStyle/>
          <a:p>
            <a:pPr eaLnBrk="1" hangingPunct="1">
              <a:lnSpc>
                <a:spcPct val="90000"/>
              </a:lnSpc>
            </a:pPr>
            <a:r>
              <a:rPr lang="en-US" altLang="en-US" sz="2400"/>
              <a:t>Suppose that A1 wants to allow A3 to retrieve information from either of the two tables and also to be able to propagate the SELECT privilege to other accounts.</a:t>
            </a:r>
          </a:p>
          <a:p>
            <a:pPr eaLnBrk="1" hangingPunct="1">
              <a:lnSpc>
                <a:spcPct val="90000"/>
              </a:lnSpc>
            </a:pPr>
            <a:r>
              <a:rPr lang="en-US" altLang="en-US" sz="2400"/>
              <a:t>A1 can issue the command:</a:t>
            </a:r>
          </a:p>
          <a:p>
            <a:pPr eaLnBrk="1" hangingPunct="1">
              <a:lnSpc>
                <a:spcPct val="90000"/>
              </a:lnSpc>
              <a:buFont typeface="Wingdings" panose="05000000000000000000" pitchFamily="2" charset="2"/>
              <a:buNone/>
            </a:pPr>
            <a:r>
              <a:rPr lang="en-US" altLang="en-US" sz="2600" b="1">
                <a:solidFill>
                  <a:srgbClr val="800000"/>
                </a:solidFill>
                <a:latin typeface="Courier New" panose="02070309020205020404" pitchFamily="49" charset="0"/>
              </a:rPr>
              <a:t>	GRANT SELECT ON </a:t>
            </a:r>
            <a:r>
              <a:rPr lang="en-US" altLang="en-US" sz="2600">
                <a:solidFill>
                  <a:srgbClr val="800000"/>
                </a:solidFill>
                <a:latin typeface="Courier New" panose="02070309020205020404" pitchFamily="49" charset="0"/>
              </a:rPr>
              <a:t>EMPLOYEE, DEPARTMENT</a:t>
            </a:r>
            <a:r>
              <a:rPr lang="en-US" altLang="en-US" sz="2600" b="1">
                <a:solidFill>
                  <a:srgbClr val="800000"/>
                </a:solidFill>
                <a:latin typeface="Courier New" panose="02070309020205020404" pitchFamily="49" charset="0"/>
              </a:rPr>
              <a:t> </a:t>
            </a:r>
          </a:p>
          <a:p>
            <a:pPr eaLnBrk="1" hangingPunct="1">
              <a:lnSpc>
                <a:spcPct val="90000"/>
              </a:lnSpc>
              <a:buFont typeface="Wingdings" panose="05000000000000000000" pitchFamily="2" charset="2"/>
              <a:buNone/>
            </a:pPr>
            <a:r>
              <a:rPr lang="en-US" altLang="en-US" sz="2600" b="1">
                <a:solidFill>
                  <a:srgbClr val="800000"/>
                </a:solidFill>
                <a:latin typeface="Courier New" panose="02070309020205020404" pitchFamily="49" charset="0"/>
              </a:rPr>
              <a:t>		TO </a:t>
            </a:r>
            <a:r>
              <a:rPr lang="en-US" altLang="en-US" sz="2600">
                <a:solidFill>
                  <a:srgbClr val="800000"/>
                </a:solidFill>
                <a:latin typeface="Courier New" panose="02070309020205020404" pitchFamily="49" charset="0"/>
              </a:rPr>
              <a:t>A3</a:t>
            </a:r>
            <a:r>
              <a:rPr lang="en-US" altLang="en-US" sz="2600" b="1">
                <a:solidFill>
                  <a:srgbClr val="800000"/>
                </a:solidFill>
                <a:latin typeface="Courier New" panose="02070309020205020404" pitchFamily="49" charset="0"/>
              </a:rPr>
              <a:t> WITH GRANT OPTION;</a:t>
            </a:r>
          </a:p>
          <a:p>
            <a:pPr eaLnBrk="1" hangingPunct="1">
              <a:lnSpc>
                <a:spcPct val="90000"/>
              </a:lnSpc>
            </a:pPr>
            <a:r>
              <a:rPr lang="en-US" altLang="en-US" sz="2400"/>
              <a:t>A3 can grant the </a:t>
            </a:r>
            <a:r>
              <a:rPr lang="en-US" altLang="en-US" sz="2400" b="1"/>
              <a:t>SELECT</a:t>
            </a:r>
            <a:r>
              <a:rPr lang="en-US" altLang="en-US" sz="2400"/>
              <a:t> privilege on the </a:t>
            </a:r>
            <a:r>
              <a:rPr lang="en-US" altLang="en-US" sz="2400" b="1"/>
              <a:t>EMPLOYEE</a:t>
            </a:r>
            <a:r>
              <a:rPr lang="en-US" altLang="en-US" sz="2400"/>
              <a:t> relation to A4 by issuing:</a:t>
            </a:r>
          </a:p>
          <a:p>
            <a:pPr eaLnBrk="1" hangingPunct="1">
              <a:lnSpc>
                <a:spcPct val="90000"/>
              </a:lnSpc>
              <a:buFont typeface="Wingdings" panose="05000000000000000000" pitchFamily="2" charset="2"/>
              <a:buNone/>
            </a:pPr>
            <a:r>
              <a:rPr lang="en-US" altLang="en-US" sz="2600">
                <a:solidFill>
                  <a:srgbClr val="800000"/>
                </a:solidFill>
                <a:latin typeface="Courier New" panose="02070309020205020404" pitchFamily="49" charset="0"/>
              </a:rPr>
              <a:t>	</a:t>
            </a:r>
            <a:r>
              <a:rPr lang="en-US" altLang="en-US" sz="2600" b="1">
                <a:solidFill>
                  <a:srgbClr val="800000"/>
                </a:solidFill>
                <a:latin typeface="Courier New" panose="02070309020205020404" pitchFamily="49" charset="0"/>
              </a:rPr>
              <a:t>GRANT SELECT</a:t>
            </a:r>
            <a:r>
              <a:rPr lang="en-US" altLang="en-US" sz="2600">
                <a:solidFill>
                  <a:srgbClr val="800000"/>
                </a:solidFill>
                <a:latin typeface="Courier New" panose="02070309020205020404" pitchFamily="49" charset="0"/>
              </a:rPr>
              <a:t> </a:t>
            </a:r>
            <a:r>
              <a:rPr lang="en-US" altLang="en-US" sz="2600" b="1">
                <a:solidFill>
                  <a:srgbClr val="800000"/>
                </a:solidFill>
                <a:latin typeface="Courier New" panose="02070309020205020404" pitchFamily="49" charset="0"/>
              </a:rPr>
              <a:t>ON</a:t>
            </a:r>
            <a:r>
              <a:rPr lang="en-US" altLang="en-US" sz="2600">
                <a:solidFill>
                  <a:srgbClr val="800000"/>
                </a:solidFill>
                <a:latin typeface="Courier New" panose="02070309020205020404" pitchFamily="49" charset="0"/>
              </a:rPr>
              <a:t> EMPLOYEE </a:t>
            </a:r>
            <a:r>
              <a:rPr lang="en-US" altLang="en-US" sz="2600" b="1">
                <a:solidFill>
                  <a:srgbClr val="800000"/>
                </a:solidFill>
                <a:latin typeface="Courier New" panose="02070309020205020404" pitchFamily="49" charset="0"/>
              </a:rPr>
              <a:t>TO</a:t>
            </a:r>
            <a:r>
              <a:rPr lang="en-US" altLang="en-US" sz="2600">
                <a:solidFill>
                  <a:srgbClr val="800000"/>
                </a:solidFill>
                <a:latin typeface="Courier New" panose="02070309020205020404" pitchFamily="49" charset="0"/>
              </a:rPr>
              <a:t> A4;</a:t>
            </a:r>
          </a:p>
          <a:p>
            <a:pPr lvl="1" eaLnBrk="1" hangingPunct="1">
              <a:lnSpc>
                <a:spcPct val="90000"/>
              </a:lnSpc>
            </a:pPr>
            <a:r>
              <a:rPr lang="en-US" altLang="en-US" sz="2200"/>
              <a:t>Notice that A4 can’t propagate the SELECT privilege because GRANT OPTION was not given to A4</a:t>
            </a:r>
          </a:p>
          <a:p>
            <a:pPr eaLnBrk="1" hangingPunct="1">
              <a:lnSpc>
                <a:spcPct val="90000"/>
              </a:lnSpc>
            </a:pPr>
            <a:endParaRPr lang="en-US" altLang="en-US" sz="2400"/>
          </a:p>
        </p:txBody>
      </p:sp>
    </p:spTree>
    <p:extLst>
      <p:ext uri="{BB962C8B-B14F-4D97-AF65-F5344CB8AC3E}">
        <p14:creationId xmlns:p14="http://schemas.microsoft.com/office/powerpoint/2010/main" val="1276446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6"/>
          <p:cNvSpPr>
            <a:spLocks noGrp="1" noChangeArrowheads="1"/>
          </p:cNvSpPr>
          <p:nvPr>
            <p:ph type="title"/>
          </p:nvPr>
        </p:nvSpPr>
        <p:spPr/>
        <p:txBody>
          <a:bodyPr/>
          <a:lstStyle/>
          <a:p>
            <a:pPr eaLnBrk="1" hangingPunct="1"/>
            <a:r>
              <a:rPr lang="en-US" altLang="en-US" dirty="0"/>
              <a:t>Revoking Privileges</a:t>
            </a:r>
          </a:p>
        </p:txBody>
      </p:sp>
      <p:sp>
        <p:nvSpPr>
          <p:cNvPr id="47107" name="Rectangle 7"/>
          <p:cNvSpPr>
            <a:spLocks noGrp="1" noChangeArrowheads="1"/>
          </p:cNvSpPr>
          <p:nvPr>
            <p:ph type="body" idx="1"/>
          </p:nvPr>
        </p:nvSpPr>
        <p:spPr/>
        <p:txBody>
          <a:bodyPr>
            <a:noAutofit/>
          </a:bodyPr>
          <a:lstStyle/>
          <a:p>
            <a:pPr eaLnBrk="1" hangingPunct="1"/>
            <a:r>
              <a:rPr lang="en-US" altLang="en-US" sz="4000" dirty="0"/>
              <a:t>In some cases it is desirable to grant a privilege to a user temporarily. For example, </a:t>
            </a:r>
          </a:p>
          <a:p>
            <a:pPr lvl="1" eaLnBrk="1" hangingPunct="1">
              <a:buFont typeface="Wingdings" panose="05000000000000000000" pitchFamily="2" charset="2"/>
              <a:buChar char="Ø"/>
            </a:pPr>
            <a:r>
              <a:rPr lang="en-US" altLang="en-US" sz="3600" dirty="0"/>
              <a:t>The owner of a relation may want to grant the </a:t>
            </a:r>
            <a:r>
              <a:rPr lang="en-US" altLang="en-US" sz="3600" b="1" dirty="0">
                <a:solidFill>
                  <a:srgbClr val="FF0000"/>
                </a:solidFill>
              </a:rPr>
              <a:t>SELECT</a:t>
            </a:r>
            <a:r>
              <a:rPr lang="en-US" altLang="en-US" sz="3600" dirty="0"/>
              <a:t> privilege to a user for a specific task and then revoke that privilege once the task is completed.</a:t>
            </a:r>
          </a:p>
          <a:p>
            <a:pPr lvl="1" eaLnBrk="1" hangingPunct="1">
              <a:buFont typeface="Wingdings" panose="05000000000000000000" pitchFamily="2" charset="2"/>
              <a:buChar char="Ø"/>
            </a:pPr>
            <a:r>
              <a:rPr lang="en-US" altLang="en-US" sz="3600" dirty="0"/>
              <a:t>Hence, a mechanism for </a:t>
            </a:r>
            <a:r>
              <a:rPr lang="en-US" altLang="en-US" sz="3600" b="1" dirty="0"/>
              <a:t>revoking</a:t>
            </a:r>
            <a:r>
              <a:rPr lang="en-US" altLang="en-US" sz="3600" dirty="0"/>
              <a:t> privileges is needed. In SQL, a </a:t>
            </a:r>
            <a:r>
              <a:rPr lang="en-US" altLang="en-US" sz="3600" b="1" dirty="0">
                <a:solidFill>
                  <a:srgbClr val="FF0000"/>
                </a:solidFill>
              </a:rPr>
              <a:t>REVOKE</a:t>
            </a:r>
            <a:r>
              <a:rPr lang="en-US" altLang="en-US" sz="3600" dirty="0"/>
              <a:t> command is included for the purpose of </a:t>
            </a:r>
            <a:r>
              <a:rPr lang="en-US" altLang="en-US" sz="3600" b="1" dirty="0"/>
              <a:t>canceling privileges</a:t>
            </a:r>
            <a:r>
              <a:rPr lang="en-US" altLang="en-US" sz="3600" dirty="0"/>
              <a:t>.</a:t>
            </a:r>
          </a:p>
        </p:txBody>
      </p:sp>
    </p:spTree>
    <p:extLst>
      <p:ext uri="{BB962C8B-B14F-4D97-AF65-F5344CB8AC3E}">
        <p14:creationId xmlns:p14="http://schemas.microsoft.com/office/powerpoint/2010/main" val="3889325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6"/>
          <p:cNvSpPr>
            <a:spLocks noGrp="1" noChangeArrowheads="1"/>
          </p:cNvSpPr>
          <p:nvPr>
            <p:ph type="title"/>
          </p:nvPr>
        </p:nvSpPr>
        <p:spPr/>
        <p:txBody>
          <a:bodyPr>
            <a:normAutofit/>
          </a:bodyPr>
          <a:lstStyle/>
          <a:p>
            <a:pPr algn="ctr" eaLnBrk="1" hangingPunct="1"/>
            <a:r>
              <a:rPr lang="en-US" altLang="en-US" sz="4000" b="1" dirty="0"/>
              <a:t>Propagation of Privileges</a:t>
            </a:r>
            <a:br>
              <a:rPr lang="en-US" altLang="en-US" sz="4000" b="1" dirty="0"/>
            </a:br>
            <a:r>
              <a:rPr lang="en-US" altLang="en-US" sz="4000" b="1" dirty="0"/>
              <a:t> using the </a:t>
            </a:r>
            <a:r>
              <a:rPr lang="en-US" altLang="en-US" sz="4000" b="1" dirty="0">
                <a:solidFill>
                  <a:srgbClr val="FF0000"/>
                </a:solidFill>
              </a:rPr>
              <a:t>GRANT OPTION</a:t>
            </a:r>
          </a:p>
        </p:txBody>
      </p:sp>
      <p:sp>
        <p:nvSpPr>
          <p:cNvPr id="49155" name="Rectangle 7"/>
          <p:cNvSpPr>
            <a:spLocks noGrp="1" noChangeArrowheads="1"/>
          </p:cNvSpPr>
          <p:nvPr>
            <p:ph type="body" idx="1"/>
          </p:nvPr>
        </p:nvSpPr>
        <p:spPr>
          <a:xfrm>
            <a:off x="838200" y="2751667"/>
            <a:ext cx="10515600" cy="3425296"/>
          </a:xfrm>
        </p:spPr>
        <p:txBody>
          <a:bodyPr>
            <a:noAutofit/>
          </a:bodyPr>
          <a:lstStyle/>
          <a:p>
            <a:pPr eaLnBrk="1" hangingPunct="1">
              <a:lnSpc>
                <a:spcPct val="90000"/>
              </a:lnSpc>
            </a:pPr>
            <a:r>
              <a:rPr lang="en-US" altLang="en-US" sz="3200" dirty="0"/>
              <a:t>Whenever the owner A of a relation R grants a privilege on R to another account B, privilege can be given to B with or without the </a:t>
            </a:r>
            <a:r>
              <a:rPr lang="en-US" altLang="en-US" sz="3200" b="1" dirty="0">
                <a:solidFill>
                  <a:srgbClr val="FF0000"/>
                </a:solidFill>
              </a:rPr>
              <a:t>GRANT OPTION</a:t>
            </a:r>
            <a:r>
              <a:rPr lang="en-US" altLang="en-US" sz="3200" dirty="0"/>
              <a:t>.</a:t>
            </a:r>
          </a:p>
        </p:txBody>
      </p:sp>
    </p:spTree>
    <p:extLst>
      <p:ext uri="{BB962C8B-B14F-4D97-AF65-F5344CB8AC3E}">
        <p14:creationId xmlns:p14="http://schemas.microsoft.com/office/powerpoint/2010/main" val="3966903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D8D85-FAB4-4AE4-819E-C06BAD334099}"/>
              </a:ext>
            </a:extLst>
          </p:cNvPr>
          <p:cNvSpPr>
            <a:spLocks noGrp="1"/>
          </p:cNvSpPr>
          <p:nvPr>
            <p:ph type="title"/>
          </p:nvPr>
        </p:nvSpPr>
        <p:spPr/>
        <p:txBody>
          <a:bodyPr/>
          <a:lstStyle/>
          <a:p>
            <a:pPr algn="ctr"/>
            <a:r>
              <a:rPr lang="en-US" altLang="en-US" sz="4000" b="1" dirty="0">
                <a:solidFill>
                  <a:prstClr val="black"/>
                </a:solidFill>
              </a:rPr>
              <a:t>Propagation of Privileges</a:t>
            </a:r>
            <a:br>
              <a:rPr lang="en-US" altLang="en-US" sz="4000" b="1" dirty="0">
                <a:solidFill>
                  <a:prstClr val="black"/>
                </a:solidFill>
              </a:rPr>
            </a:br>
            <a:r>
              <a:rPr lang="en-US" altLang="en-US" sz="4000" b="1" dirty="0">
                <a:solidFill>
                  <a:prstClr val="black"/>
                </a:solidFill>
              </a:rPr>
              <a:t> using the </a:t>
            </a:r>
            <a:r>
              <a:rPr lang="en-US" altLang="en-US" sz="4000" b="1" dirty="0">
                <a:solidFill>
                  <a:srgbClr val="FF0000"/>
                </a:solidFill>
              </a:rPr>
              <a:t>GRANT OPTION</a:t>
            </a:r>
            <a:endParaRPr lang="en-US" dirty="0"/>
          </a:p>
        </p:txBody>
      </p:sp>
      <p:sp>
        <p:nvSpPr>
          <p:cNvPr id="3" name="Content Placeholder 2">
            <a:extLst>
              <a:ext uri="{FF2B5EF4-FFF2-40B4-BE49-F238E27FC236}">
                <a16:creationId xmlns:a16="http://schemas.microsoft.com/office/drawing/2014/main" id="{663D9EC2-2E8F-4262-90EE-ACC774A3B140}"/>
              </a:ext>
            </a:extLst>
          </p:cNvPr>
          <p:cNvSpPr>
            <a:spLocks noGrp="1"/>
          </p:cNvSpPr>
          <p:nvPr>
            <p:ph idx="1"/>
          </p:nvPr>
        </p:nvSpPr>
        <p:spPr/>
        <p:txBody>
          <a:bodyPr/>
          <a:lstStyle/>
          <a:p>
            <a:r>
              <a:rPr lang="en-US" altLang="en-US" sz="3200" dirty="0"/>
              <a:t>If the </a:t>
            </a:r>
            <a:r>
              <a:rPr lang="en-US" altLang="en-US" sz="3200" b="1" dirty="0"/>
              <a:t>GRANT OPTION</a:t>
            </a:r>
            <a:r>
              <a:rPr lang="en-US" altLang="en-US" sz="3200" dirty="0"/>
              <a:t> is given, this means that B can also grant that privilege on R to other accounts. </a:t>
            </a:r>
          </a:p>
          <a:p>
            <a:pPr lvl="1">
              <a:buFont typeface="Wingdings" panose="05000000000000000000" pitchFamily="2" charset="2"/>
              <a:buChar char="Ø"/>
            </a:pPr>
            <a:r>
              <a:rPr lang="en-US" altLang="en-US" sz="2800" dirty="0"/>
              <a:t>Suppose that B is given the </a:t>
            </a:r>
            <a:r>
              <a:rPr lang="en-US" altLang="en-US" sz="2800" b="1" dirty="0"/>
              <a:t>GRANT OPTION</a:t>
            </a:r>
            <a:r>
              <a:rPr lang="en-US" altLang="en-US" sz="2800" dirty="0"/>
              <a:t> by A and that B then grants the privilege on R to a third account C, also with </a:t>
            </a:r>
            <a:r>
              <a:rPr lang="en-US" altLang="en-US" sz="2800" b="1" dirty="0"/>
              <a:t>GRANT OPTION</a:t>
            </a:r>
            <a:r>
              <a:rPr lang="en-US" altLang="en-US" sz="2800" dirty="0"/>
              <a:t>. In this way, privileges on R can </a:t>
            </a:r>
            <a:r>
              <a:rPr lang="en-US" altLang="en-US" sz="2800" b="1" u="sng" dirty="0">
                <a:effectLst>
                  <a:outerShdw blurRad="38100" dist="38100" dir="2700000" algn="tl">
                    <a:srgbClr val="000000">
                      <a:alpha val="43137"/>
                    </a:srgbClr>
                  </a:outerShdw>
                </a:effectLst>
              </a:rPr>
              <a:t>propagate</a:t>
            </a:r>
            <a:r>
              <a:rPr lang="en-US" altLang="en-US" sz="2800" dirty="0"/>
              <a:t> to other accounts without the knowledge of the owner of R. </a:t>
            </a:r>
          </a:p>
          <a:p>
            <a:pPr lvl="1">
              <a:buFont typeface="Wingdings" panose="05000000000000000000" pitchFamily="2" charset="2"/>
              <a:buChar char="Ø"/>
            </a:pPr>
            <a:endParaRPr lang="en-US" altLang="en-US" sz="2800" dirty="0"/>
          </a:p>
          <a:p>
            <a:pPr lvl="1">
              <a:buFont typeface="Wingdings" panose="05000000000000000000" pitchFamily="2" charset="2"/>
              <a:buChar char="Ø"/>
            </a:pPr>
            <a:r>
              <a:rPr lang="en-US" altLang="en-US" sz="2800" dirty="0">
                <a:solidFill>
                  <a:schemeClr val="accent6">
                    <a:lumMod val="50000"/>
                  </a:schemeClr>
                </a:solidFill>
              </a:rPr>
              <a:t>If the owner account </a:t>
            </a:r>
            <a:r>
              <a:rPr lang="en-US" altLang="en-US" sz="2800" u="sng" dirty="0">
                <a:solidFill>
                  <a:schemeClr val="accent6">
                    <a:lumMod val="50000"/>
                  </a:schemeClr>
                </a:solidFill>
              </a:rPr>
              <a:t>A now revokes</a:t>
            </a:r>
            <a:r>
              <a:rPr lang="en-US" altLang="en-US" sz="2800" dirty="0">
                <a:solidFill>
                  <a:schemeClr val="accent6">
                    <a:lumMod val="50000"/>
                  </a:schemeClr>
                </a:solidFill>
              </a:rPr>
              <a:t> the privilege granted to B, </a:t>
            </a:r>
            <a:r>
              <a:rPr lang="en-US" altLang="en-US" sz="2800" u="sng" dirty="0">
                <a:solidFill>
                  <a:schemeClr val="accent6">
                    <a:lumMod val="50000"/>
                  </a:schemeClr>
                </a:solidFill>
              </a:rPr>
              <a:t>all the privileges that B propagated based</a:t>
            </a:r>
            <a:r>
              <a:rPr lang="en-US" altLang="en-US" sz="2800" dirty="0">
                <a:solidFill>
                  <a:schemeClr val="accent6">
                    <a:lumMod val="50000"/>
                  </a:schemeClr>
                </a:solidFill>
              </a:rPr>
              <a:t> on that privilege should automatically </a:t>
            </a:r>
            <a:r>
              <a:rPr lang="en-US" altLang="en-US" sz="2800" u="sng" dirty="0">
                <a:solidFill>
                  <a:schemeClr val="accent6">
                    <a:lumMod val="50000"/>
                  </a:schemeClr>
                </a:solidFill>
              </a:rPr>
              <a:t>be revoked</a:t>
            </a:r>
            <a:r>
              <a:rPr lang="en-US" altLang="en-US" sz="2800" dirty="0">
                <a:solidFill>
                  <a:schemeClr val="accent6">
                    <a:lumMod val="50000"/>
                  </a:schemeClr>
                </a:solidFill>
              </a:rPr>
              <a:t> by the system.</a:t>
            </a:r>
          </a:p>
          <a:p>
            <a:endParaRPr lang="en-US" dirty="0"/>
          </a:p>
        </p:txBody>
      </p:sp>
    </p:spTree>
    <p:extLst>
      <p:ext uri="{BB962C8B-B14F-4D97-AF65-F5344CB8AC3E}">
        <p14:creationId xmlns:p14="http://schemas.microsoft.com/office/powerpoint/2010/main" val="2258340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6"/>
          <p:cNvSpPr>
            <a:spLocks noGrp="1" noChangeArrowheads="1"/>
          </p:cNvSpPr>
          <p:nvPr>
            <p:ph type="title"/>
          </p:nvPr>
        </p:nvSpPr>
        <p:spPr/>
        <p:txBody>
          <a:bodyPr/>
          <a:lstStyle/>
          <a:p>
            <a:pPr eaLnBrk="1" hangingPunct="1"/>
            <a:r>
              <a:rPr lang="en-US" altLang="en-US" dirty="0"/>
              <a:t>Example 4</a:t>
            </a:r>
          </a:p>
        </p:txBody>
      </p:sp>
      <p:sp>
        <p:nvSpPr>
          <p:cNvPr id="59395" name="Rectangle 7"/>
          <p:cNvSpPr>
            <a:spLocks noGrp="1" noChangeArrowheads="1"/>
          </p:cNvSpPr>
          <p:nvPr>
            <p:ph type="body" idx="1"/>
          </p:nvPr>
        </p:nvSpPr>
        <p:spPr/>
        <p:txBody>
          <a:bodyPr/>
          <a:lstStyle/>
          <a:p>
            <a:pPr eaLnBrk="1" hangingPunct="1"/>
            <a:r>
              <a:rPr lang="en-US" altLang="en-US"/>
              <a:t>Suppose that A1 decides to revoke the SELECT privilege on the EMPLOYEE relation from A3; A1 can issue:</a:t>
            </a:r>
          </a:p>
          <a:p>
            <a:pPr eaLnBrk="1" hangingPunct="1">
              <a:buFont typeface="Wingdings" panose="05000000000000000000" pitchFamily="2" charset="2"/>
              <a:buNone/>
            </a:pPr>
            <a:r>
              <a:rPr lang="en-US" altLang="en-US" sz="2600" b="1">
                <a:solidFill>
                  <a:srgbClr val="800000"/>
                </a:solidFill>
                <a:latin typeface="Courier New" panose="02070309020205020404" pitchFamily="49" charset="0"/>
              </a:rPr>
              <a:t>	REVOKE SELECT ON </a:t>
            </a:r>
            <a:r>
              <a:rPr lang="en-US" altLang="en-US" sz="2600">
                <a:solidFill>
                  <a:srgbClr val="800000"/>
                </a:solidFill>
                <a:latin typeface="Courier New" panose="02070309020205020404" pitchFamily="49" charset="0"/>
              </a:rPr>
              <a:t>EMPLOYEE</a:t>
            </a:r>
            <a:r>
              <a:rPr lang="en-US" altLang="en-US" sz="2600" b="1">
                <a:solidFill>
                  <a:srgbClr val="800000"/>
                </a:solidFill>
                <a:latin typeface="Courier New" panose="02070309020205020404" pitchFamily="49" charset="0"/>
              </a:rPr>
              <a:t> FROM </a:t>
            </a:r>
            <a:r>
              <a:rPr lang="en-US" altLang="en-US" sz="2600">
                <a:solidFill>
                  <a:srgbClr val="800000"/>
                </a:solidFill>
                <a:latin typeface="Courier New" panose="02070309020205020404" pitchFamily="49" charset="0"/>
              </a:rPr>
              <a:t>A3</a:t>
            </a:r>
            <a:r>
              <a:rPr lang="en-US" altLang="en-US" sz="2600" b="1">
                <a:solidFill>
                  <a:srgbClr val="800000"/>
                </a:solidFill>
                <a:latin typeface="Courier New" panose="02070309020205020404" pitchFamily="49" charset="0"/>
              </a:rPr>
              <a:t>;</a:t>
            </a:r>
          </a:p>
          <a:p>
            <a:pPr eaLnBrk="1" hangingPunct="1"/>
            <a:r>
              <a:rPr lang="en-US" altLang="en-US"/>
              <a:t>The DBMS must now automatically revoke the SELECT privilege on EMPLOYEE from A4, too, because A3 granted that privilege to A4 and A3 does not have the privilege any more.</a:t>
            </a:r>
          </a:p>
        </p:txBody>
      </p:sp>
    </p:spTree>
    <p:extLst>
      <p:ext uri="{BB962C8B-B14F-4D97-AF65-F5344CB8AC3E}">
        <p14:creationId xmlns:p14="http://schemas.microsoft.com/office/powerpoint/2010/main" val="2610238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6"/>
          <p:cNvSpPr>
            <a:spLocks noGrp="1" noChangeArrowheads="1"/>
          </p:cNvSpPr>
          <p:nvPr>
            <p:ph type="title"/>
          </p:nvPr>
        </p:nvSpPr>
        <p:spPr/>
        <p:txBody>
          <a:bodyPr/>
          <a:lstStyle/>
          <a:p>
            <a:pPr eaLnBrk="1" hangingPunct="1"/>
            <a:r>
              <a:rPr lang="en-US" altLang="en-US" dirty="0"/>
              <a:t>Example 5</a:t>
            </a:r>
          </a:p>
        </p:txBody>
      </p:sp>
      <p:sp>
        <p:nvSpPr>
          <p:cNvPr id="61443" name="Rectangle 7"/>
          <p:cNvSpPr>
            <a:spLocks noGrp="1" noChangeArrowheads="1"/>
          </p:cNvSpPr>
          <p:nvPr>
            <p:ph type="body" idx="1"/>
          </p:nvPr>
        </p:nvSpPr>
        <p:spPr/>
        <p:txBody>
          <a:bodyPr>
            <a:normAutofit/>
          </a:bodyPr>
          <a:lstStyle/>
          <a:p>
            <a:pPr eaLnBrk="1" hangingPunct="1">
              <a:lnSpc>
                <a:spcPct val="80000"/>
              </a:lnSpc>
            </a:pPr>
            <a:r>
              <a:rPr lang="en-US" altLang="en-US" dirty="0"/>
              <a:t>Suppose that </a:t>
            </a:r>
            <a:r>
              <a:rPr lang="en-US" altLang="en-US" b="1" dirty="0"/>
              <a:t>A1</a:t>
            </a:r>
            <a:r>
              <a:rPr lang="en-US" altLang="en-US" dirty="0"/>
              <a:t> wants to give back to </a:t>
            </a:r>
            <a:r>
              <a:rPr lang="en-US" altLang="en-US" b="1" dirty="0"/>
              <a:t>A3</a:t>
            </a:r>
            <a:r>
              <a:rPr lang="en-US" altLang="en-US" dirty="0"/>
              <a:t> a limited capability to </a:t>
            </a:r>
            <a:r>
              <a:rPr lang="en-US" altLang="en-US" b="1" dirty="0"/>
              <a:t>SELECT</a:t>
            </a:r>
            <a:r>
              <a:rPr lang="en-US" altLang="en-US" dirty="0"/>
              <a:t> from the EMPLOYEE relation and wants to allow </a:t>
            </a:r>
            <a:r>
              <a:rPr lang="en-US" altLang="en-US" b="1" dirty="0"/>
              <a:t>A3</a:t>
            </a:r>
            <a:r>
              <a:rPr lang="en-US" altLang="en-US" dirty="0"/>
              <a:t> to be able to propagate the privilege.</a:t>
            </a:r>
          </a:p>
          <a:p>
            <a:pPr eaLnBrk="1" hangingPunct="1">
              <a:lnSpc>
                <a:spcPct val="80000"/>
              </a:lnSpc>
            </a:pPr>
            <a:endParaRPr lang="en-US" altLang="en-US" dirty="0"/>
          </a:p>
          <a:p>
            <a:pPr lvl="1" eaLnBrk="1" hangingPunct="1">
              <a:lnSpc>
                <a:spcPct val="80000"/>
              </a:lnSpc>
            </a:pPr>
            <a:r>
              <a:rPr lang="en-US" altLang="en-US" sz="2800" dirty="0"/>
              <a:t>The limitation is to retrieve only the </a:t>
            </a:r>
            <a:r>
              <a:rPr lang="en-US" altLang="en-US" sz="2800" u="sng" dirty="0"/>
              <a:t>NAME</a:t>
            </a:r>
            <a:r>
              <a:rPr lang="en-US" altLang="en-US" sz="2800" dirty="0"/>
              <a:t>, </a:t>
            </a:r>
            <a:r>
              <a:rPr lang="en-US" altLang="en-US" sz="2800" u="sng" dirty="0"/>
              <a:t>BDATE</a:t>
            </a:r>
            <a:r>
              <a:rPr lang="en-US" altLang="en-US" sz="2800" dirty="0"/>
              <a:t>, and </a:t>
            </a:r>
            <a:r>
              <a:rPr lang="en-US" altLang="en-US" sz="2800" u="sng" dirty="0"/>
              <a:t>ADDRESS</a:t>
            </a:r>
            <a:r>
              <a:rPr lang="en-US" altLang="en-US" sz="2800" dirty="0"/>
              <a:t> attributes and only for the tuples with </a:t>
            </a:r>
            <a:r>
              <a:rPr lang="en-US" altLang="en-US" sz="2800" u="sng" dirty="0"/>
              <a:t>DNO=5</a:t>
            </a:r>
            <a:r>
              <a:rPr lang="en-US" altLang="en-US" sz="2800" dirty="0"/>
              <a:t>.</a:t>
            </a:r>
          </a:p>
        </p:txBody>
      </p:sp>
      <p:pic>
        <p:nvPicPr>
          <p:cNvPr id="2" name="Picture 1">
            <a:extLst>
              <a:ext uri="{FF2B5EF4-FFF2-40B4-BE49-F238E27FC236}">
                <a16:creationId xmlns:a16="http://schemas.microsoft.com/office/drawing/2014/main" id="{491CDB2A-EC79-485C-9563-80446171C18E}"/>
              </a:ext>
            </a:extLst>
          </p:cNvPr>
          <p:cNvPicPr>
            <a:picLocks noChangeAspect="1"/>
          </p:cNvPicPr>
          <p:nvPr/>
        </p:nvPicPr>
        <p:blipFill>
          <a:blip r:embed="rId3"/>
          <a:stretch>
            <a:fillRect/>
          </a:stretch>
        </p:blipFill>
        <p:spPr>
          <a:xfrm>
            <a:off x="5384417" y="4989500"/>
            <a:ext cx="8839966" cy="1755800"/>
          </a:xfrm>
          <a:prstGeom prst="rect">
            <a:avLst/>
          </a:prstGeom>
        </p:spPr>
      </p:pic>
    </p:spTree>
    <p:extLst>
      <p:ext uri="{BB962C8B-B14F-4D97-AF65-F5344CB8AC3E}">
        <p14:creationId xmlns:p14="http://schemas.microsoft.com/office/powerpoint/2010/main" val="2912038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title"/>
          </p:nvPr>
        </p:nvSpPr>
        <p:spPr/>
        <p:txBody>
          <a:bodyPr/>
          <a:lstStyle/>
          <a:p>
            <a:pPr eaLnBrk="1" hangingPunct="1"/>
            <a:r>
              <a:rPr lang="en-US" altLang="en-US" dirty="0"/>
              <a:t>Types of Discretionary Privileges</a:t>
            </a:r>
          </a:p>
        </p:txBody>
      </p:sp>
      <p:sp>
        <p:nvSpPr>
          <p:cNvPr id="32771" name="Rectangle 7"/>
          <p:cNvSpPr>
            <a:spLocks noGrp="1" noChangeArrowheads="1"/>
          </p:cNvSpPr>
          <p:nvPr>
            <p:ph type="body" idx="1"/>
          </p:nvPr>
        </p:nvSpPr>
        <p:spPr/>
        <p:txBody>
          <a:bodyPr>
            <a:noAutofit/>
          </a:bodyPr>
          <a:lstStyle/>
          <a:p>
            <a:pPr eaLnBrk="1" hangingPunct="1"/>
            <a:r>
              <a:rPr lang="en-US" altLang="en-US" sz="4000" dirty="0"/>
              <a:t>The </a:t>
            </a:r>
            <a:r>
              <a:rPr lang="en-US" altLang="en-US" sz="4000" b="1" dirty="0"/>
              <a:t>account level</a:t>
            </a:r>
            <a:r>
              <a:rPr lang="en-US" altLang="en-US" sz="4000" dirty="0"/>
              <a:t>:</a:t>
            </a:r>
          </a:p>
          <a:p>
            <a:pPr lvl="1" eaLnBrk="1" hangingPunct="1"/>
            <a:r>
              <a:rPr lang="en-US" altLang="en-US" sz="3600" dirty="0"/>
              <a:t>At this level, the DBA specifies the particular privileges that each account holds independently of the relations in the database.</a:t>
            </a:r>
          </a:p>
          <a:p>
            <a:pPr eaLnBrk="1" hangingPunct="1"/>
            <a:r>
              <a:rPr lang="en-US" altLang="en-US" sz="4000" dirty="0"/>
              <a:t>The </a:t>
            </a:r>
            <a:r>
              <a:rPr lang="en-US" altLang="en-US" sz="4000" b="1" dirty="0"/>
              <a:t>relation level</a:t>
            </a:r>
            <a:r>
              <a:rPr lang="en-US" altLang="en-US" sz="4000" dirty="0"/>
              <a:t> (or </a:t>
            </a:r>
            <a:r>
              <a:rPr lang="en-US" altLang="en-US" sz="4000" b="1" dirty="0"/>
              <a:t>table level</a:t>
            </a:r>
            <a:r>
              <a:rPr lang="en-US" altLang="en-US" sz="4000" dirty="0"/>
              <a:t>):</a:t>
            </a:r>
          </a:p>
          <a:p>
            <a:pPr lvl="1" eaLnBrk="1" hangingPunct="1"/>
            <a:r>
              <a:rPr lang="en-US" altLang="en-US" sz="3600" dirty="0"/>
              <a:t>At this level, the DBA can control the privilege to access each individual relation or view in the database.</a:t>
            </a:r>
          </a:p>
        </p:txBody>
      </p:sp>
    </p:spTree>
    <p:extLst>
      <p:ext uri="{BB962C8B-B14F-4D97-AF65-F5344CB8AC3E}">
        <p14:creationId xmlns:p14="http://schemas.microsoft.com/office/powerpoint/2010/main" val="2016454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299B4-606A-449C-9B97-3B31866690D6}"/>
              </a:ext>
            </a:extLst>
          </p:cNvPr>
          <p:cNvSpPr>
            <a:spLocks noGrp="1"/>
          </p:cNvSpPr>
          <p:nvPr>
            <p:ph type="title"/>
          </p:nvPr>
        </p:nvSpPr>
        <p:spPr/>
        <p:txBody>
          <a:bodyPr/>
          <a:lstStyle/>
          <a:p>
            <a:r>
              <a:rPr lang="en-US" dirty="0"/>
              <a:t>Example 5</a:t>
            </a:r>
          </a:p>
        </p:txBody>
      </p:sp>
      <p:sp>
        <p:nvSpPr>
          <p:cNvPr id="3" name="Content Placeholder 2">
            <a:extLst>
              <a:ext uri="{FF2B5EF4-FFF2-40B4-BE49-F238E27FC236}">
                <a16:creationId xmlns:a16="http://schemas.microsoft.com/office/drawing/2014/main" id="{B6FAB2AB-7F1F-48A9-8E68-52BACA47A9E2}"/>
              </a:ext>
            </a:extLst>
          </p:cNvPr>
          <p:cNvSpPr>
            <a:spLocks noGrp="1"/>
          </p:cNvSpPr>
          <p:nvPr>
            <p:ph idx="1"/>
          </p:nvPr>
        </p:nvSpPr>
        <p:spPr/>
        <p:txBody>
          <a:bodyPr/>
          <a:lstStyle/>
          <a:p>
            <a:pPr>
              <a:lnSpc>
                <a:spcPct val="80000"/>
              </a:lnSpc>
            </a:pPr>
            <a:r>
              <a:rPr lang="en-US" altLang="en-US" sz="2000" dirty="0"/>
              <a:t>A1 then create the view:</a:t>
            </a:r>
          </a:p>
          <a:p>
            <a:pPr lvl="1">
              <a:lnSpc>
                <a:spcPct val="80000"/>
              </a:lnSpc>
              <a:buNone/>
            </a:pPr>
            <a:r>
              <a:rPr lang="en-US" altLang="en-US" sz="2200" b="1" dirty="0">
                <a:latin typeface="Courier New" panose="02070309020205020404" pitchFamily="49" charset="0"/>
              </a:rPr>
              <a:t>CREATE VIEW </a:t>
            </a:r>
            <a:r>
              <a:rPr lang="en-US" altLang="en-US" sz="2200" dirty="0">
                <a:latin typeface="Courier New" panose="02070309020205020404" pitchFamily="49" charset="0"/>
              </a:rPr>
              <a:t>A3EMPLOYEE</a:t>
            </a:r>
            <a:r>
              <a:rPr lang="en-US" altLang="en-US" sz="2200" b="1" dirty="0">
                <a:latin typeface="Courier New" panose="02070309020205020404" pitchFamily="49" charset="0"/>
              </a:rPr>
              <a:t> AS</a:t>
            </a:r>
          </a:p>
          <a:p>
            <a:pPr lvl="1">
              <a:lnSpc>
                <a:spcPct val="80000"/>
              </a:lnSpc>
              <a:buNone/>
            </a:pPr>
            <a:r>
              <a:rPr lang="en-US" altLang="en-US" sz="2200" b="1" dirty="0">
                <a:latin typeface="Courier New" panose="02070309020205020404" pitchFamily="49" charset="0"/>
              </a:rPr>
              <a:t>	SELECT </a:t>
            </a:r>
            <a:r>
              <a:rPr lang="en-US" altLang="en-US" sz="2200" dirty="0">
                <a:latin typeface="Courier New" panose="02070309020205020404" pitchFamily="49" charset="0"/>
              </a:rPr>
              <a:t>NAME, BDATE, ADDRESS</a:t>
            </a:r>
          </a:p>
          <a:p>
            <a:pPr lvl="1">
              <a:lnSpc>
                <a:spcPct val="80000"/>
              </a:lnSpc>
              <a:buNone/>
            </a:pPr>
            <a:r>
              <a:rPr lang="en-US" altLang="en-US" sz="2200" b="1" dirty="0">
                <a:latin typeface="Courier New" panose="02070309020205020404" pitchFamily="49" charset="0"/>
              </a:rPr>
              <a:t>	FROM </a:t>
            </a:r>
            <a:r>
              <a:rPr lang="en-US" altLang="en-US" sz="2200" dirty="0">
                <a:latin typeface="Courier New" panose="02070309020205020404" pitchFamily="49" charset="0"/>
              </a:rPr>
              <a:t>EMPLOYEE</a:t>
            </a:r>
          </a:p>
          <a:p>
            <a:pPr lvl="1">
              <a:lnSpc>
                <a:spcPct val="80000"/>
              </a:lnSpc>
              <a:buNone/>
            </a:pPr>
            <a:r>
              <a:rPr lang="en-US" altLang="en-US" sz="2200" b="1" dirty="0">
                <a:latin typeface="Courier New" panose="02070309020205020404" pitchFamily="49" charset="0"/>
              </a:rPr>
              <a:t>	WHERE </a:t>
            </a:r>
            <a:r>
              <a:rPr lang="en-US" altLang="en-US" sz="2200" dirty="0">
                <a:latin typeface="Courier New" panose="02070309020205020404" pitchFamily="49" charset="0"/>
              </a:rPr>
              <a:t>DNO = 5</a:t>
            </a:r>
            <a:r>
              <a:rPr lang="en-US" altLang="en-US" sz="2200" b="1" dirty="0">
                <a:latin typeface="Courier New" panose="02070309020205020404" pitchFamily="49" charset="0"/>
              </a:rPr>
              <a:t>;</a:t>
            </a:r>
          </a:p>
          <a:p>
            <a:pPr>
              <a:lnSpc>
                <a:spcPct val="80000"/>
              </a:lnSpc>
            </a:pPr>
            <a:r>
              <a:rPr lang="en-US" altLang="en-US" sz="2000" dirty="0"/>
              <a:t>After the view is created, A1 can grant </a:t>
            </a:r>
            <a:r>
              <a:rPr lang="en-US" altLang="en-US" sz="2000" b="1" dirty="0"/>
              <a:t>SELECT</a:t>
            </a:r>
            <a:r>
              <a:rPr lang="en-US" altLang="en-US" sz="2000" dirty="0"/>
              <a:t> on the view A3EMPLOYEE to A3 as follows:</a:t>
            </a:r>
          </a:p>
          <a:p>
            <a:pPr>
              <a:lnSpc>
                <a:spcPct val="80000"/>
              </a:lnSpc>
              <a:buNone/>
            </a:pPr>
            <a:r>
              <a:rPr lang="en-US" altLang="en-US" sz="2200" b="1" dirty="0">
                <a:solidFill>
                  <a:srgbClr val="800000"/>
                </a:solidFill>
                <a:latin typeface="Courier New" panose="02070309020205020404" pitchFamily="49" charset="0"/>
              </a:rPr>
              <a:t>	GRANT SELECT ON </a:t>
            </a:r>
            <a:r>
              <a:rPr lang="en-US" altLang="en-US" sz="2200" dirty="0">
                <a:solidFill>
                  <a:srgbClr val="800000"/>
                </a:solidFill>
                <a:latin typeface="Courier New" panose="02070309020205020404" pitchFamily="49" charset="0"/>
              </a:rPr>
              <a:t>A3EMPLOYEE</a:t>
            </a:r>
            <a:r>
              <a:rPr lang="en-US" altLang="en-US" sz="2200" b="1" dirty="0">
                <a:solidFill>
                  <a:srgbClr val="800000"/>
                </a:solidFill>
                <a:latin typeface="Courier New" panose="02070309020205020404" pitchFamily="49" charset="0"/>
              </a:rPr>
              <a:t> TO </a:t>
            </a:r>
            <a:r>
              <a:rPr lang="en-US" altLang="en-US" sz="2200" dirty="0">
                <a:solidFill>
                  <a:srgbClr val="800000"/>
                </a:solidFill>
                <a:latin typeface="Courier New" panose="02070309020205020404" pitchFamily="49" charset="0"/>
              </a:rPr>
              <a:t>A3</a:t>
            </a:r>
          </a:p>
          <a:p>
            <a:pPr>
              <a:lnSpc>
                <a:spcPct val="80000"/>
              </a:lnSpc>
              <a:buNone/>
            </a:pPr>
            <a:r>
              <a:rPr lang="en-US" altLang="en-US" sz="2200" b="1" dirty="0">
                <a:solidFill>
                  <a:srgbClr val="800000"/>
                </a:solidFill>
                <a:latin typeface="Courier New" panose="02070309020205020404" pitchFamily="49" charset="0"/>
              </a:rPr>
              <a:t>		WITH GRANT OPTION;</a:t>
            </a:r>
          </a:p>
          <a:p>
            <a:endParaRPr lang="en-US" dirty="0"/>
          </a:p>
        </p:txBody>
      </p:sp>
    </p:spTree>
    <p:extLst>
      <p:ext uri="{BB962C8B-B14F-4D97-AF65-F5344CB8AC3E}">
        <p14:creationId xmlns:p14="http://schemas.microsoft.com/office/powerpoint/2010/main" val="2046798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6"/>
          <p:cNvSpPr>
            <a:spLocks noGrp="1" noChangeArrowheads="1"/>
          </p:cNvSpPr>
          <p:nvPr>
            <p:ph type="title"/>
          </p:nvPr>
        </p:nvSpPr>
        <p:spPr/>
        <p:txBody>
          <a:bodyPr/>
          <a:lstStyle/>
          <a:p>
            <a:pPr eaLnBrk="1" hangingPunct="1"/>
            <a:r>
              <a:rPr lang="en-US" altLang="en-US" dirty="0"/>
              <a:t>Example 6</a:t>
            </a:r>
          </a:p>
        </p:txBody>
      </p:sp>
      <p:sp>
        <p:nvSpPr>
          <p:cNvPr id="63491" name="Rectangle 7"/>
          <p:cNvSpPr>
            <a:spLocks noGrp="1" noChangeArrowheads="1"/>
          </p:cNvSpPr>
          <p:nvPr>
            <p:ph type="body" idx="1"/>
          </p:nvPr>
        </p:nvSpPr>
        <p:spPr/>
        <p:txBody>
          <a:bodyPr/>
          <a:lstStyle/>
          <a:p>
            <a:pPr eaLnBrk="1" hangingPunct="1"/>
            <a:r>
              <a:rPr lang="en-US" altLang="en-US" sz="2400" dirty="0"/>
              <a:t>Finally, suppose that </a:t>
            </a:r>
            <a:r>
              <a:rPr lang="en-US" altLang="en-US" sz="2400" b="1" u="sng" dirty="0"/>
              <a:t>A1</a:t>
            </a:r>
            <a:r>
              <a:rPr lang="en-US" altLang="en-US" sz="2400" dirty="0"/>
              <a:t> wants to allow </a:t>
            </a:r>
            <a:r>
              <a:rPr lang="en-US" altLang="en-US" sz="2400" b="1" u="sng" dirty="0"/>
              <a:t>A4</a:t>
            </a:r>
            <a:r>
              <a:rPr lang="en-US" altLang="en-US" sz="2400" dirty="0"/>
              <a:t> to update only the SALARY attribute of EMPLOYEE;</a:t>
            </a:r>
          </a:p>
          <a:p>
            <a:pPr eaLnBrk="1" hangingPunct="1"/>
            <a:r>
              <a:rPr lang="en-US" altLang="en-US" sz="2400" dirty="0"/>
              <a:t>A1 can issue:</a:t>
            </a:r>
          </a:p>
          <a:p>
            <a:pPr eaLnBrk="1" hangingPunct="1">
              <a:buFont typeface="Wingdings" panose="05000000000000000000" pitchFamily="2" charset="2"/>
              <a:buNone/>
            </a:pPr>
            <a:r>
              <a:rPr lang="en-US" altLang="en-US" sz="3000" b="1" dirty="0">
                <a:solidFill>
                  <a:srgbClr val="800000"/>
                </a:solidFill>
                <a:latin typeface="Courier New" panose="02070309020205020404" pitchFamily="49" charset="0"/>
              </a:rPr>
              <a:t>	</a:t>
            </a:r>
            <a:r>
              <a:rPr lang="en-US" altLang="en-US" sz="2600" b="1" dirty="0">
                <a:solidFill>
                  <a:srgbClr val="800000"/>
                </a:solidFill>
                <a:latin typeface="Courier New" panose="02070309020205020404" pitchFamily="49" charset="0"/>
              </a:rPr>
              <a:t>GRANT UPDATE ON </a:t>
            </a:r>
            <a:r>
              <a:rPr lang="en-US" altLang="en-US" sz="2600" dirty="0">
                <a:solidFill>
                  <a:srgbClr val="800000"/>
                </a:solidFill>
                <a:latin typeface="Courier New" panose="02070309020205020404" pitchFamily="49" charset="0"/>
              </a:rPr>
              <a:t>EMPLOYEE</a:t>
            </a:r>
            <a:r>
              <a:rPr lang="en-US" altLang="en-US" sz="2600" b="1" dirty="0">
                <a:solidFill>
                  <a:srgbClr val="800000"/>
                </a:solidFill>
                <a:latin typeface="Courier New" panose="02070309020205020404" pitchFamily="49" charset="0"/>
              </a:rPr>
              <a:t> (</a:t>
            </a:r>
            <a:r>
              <a:rPr lang="en-US" altLang="en-US" sz="2600" dirty="0">
                <a:solidFill>
                  <a:srgbClr val="800000"/>
                </a:solidFill>
                <a:latin typeface="Courier New" panose="02070309020205020404" pitchFamily="49" charset="0"/>
              </a:rPr>
              <a:t>SALARY</a:t>
            </a:r>
            <a:r>
              <a:rPr lang="en-US" altLang="en-US" sz="2600" b="1" dirty="0">
                <a:solidFill>
                  <a:srgbClr val="800000"/>
                </a:solidFill>
                <a:latin typeface="Courier New" panose="02070309020205020404" pitchFamily="49" charset="0"/>
              </a:rPr>
              <a:t>) TO </a:t>
            </a:r>
            <a:r>
              <a:rPr lang="en-US" altLang="en-US" sz="2600" dirty="0">
                <a:solidFill>
                  <a:srgbClr val="800000"/>
                </a:solidFill>
                <a:latin typeface="Courier New" panose="02070309020205020404" pitchFamily="49" charset="0"/>
              </a:rPr>
              <a:t>A4</a:t>
            </a:r>
            <a:r>
              <a:rPr lang="en-US" altLang="en-US" sz="2600" b="1" dirty="0">
                <a:solidFill>
                  <a:srgbClr val="800000"/>
                </a:solidFill>
                <a:latin typeface="Courier New" panose="02070309020205020404" pitchFamily="49" charset="0"/>
              </a:rPr>
              <a:t>;</a:t>
            </a:r>
          </a:p>
          <a:p>
            <a:pPr eaLnBrk="1" hangingPunct="1"/>
            <a:endParaRPr lang="en-US" altLang="en-US" sz="2600" b="1" dirty="0">
              <a:solidFill>
                <a:srgbClr val="800000"/>
              </a:solidFill>
              <a:latin typeface="Courier New" panose="02070309020205020404" pitchFamily="49" charset="0"/>
            </a:endParaRPr>
          </a:p>
          <a:p>
            <a:pPr lvl="1" eaLnBrk="1" hangingPunct="1"/>
            <a:r>
              <a:rPr lang="en-US" altLang="en-US" sz="2200" dirty="0"/>
              <a:t>The </a:t>
            </a:r>
            <a:r>
              <a:rPr lang="en-US" altLang="en-US" sz="2200" b="1" dirty="0"/>
              <a:t>UPDATE</a:t>
            </a:r>
            <a:r>
              <a:rPr lang="en-US" altLang="en-US" sz="2200" dirty="0"/>
              <a:t> or </a:t>
            </a:r>
            <a:r>
              <a:rPr lang="en-US" altLang="en-US" sz="2200" b="1" dirty="0"/>
              <a:t>INSERT</a:t>
            </a:r>
            <a:r>
              <a:rPr lang="en-US" altLang="en-US" sz="2200" dirty="0"/>
              <a:t> privilege can specify particular attributes that may be updated or inserted in a relation.</a:t>
            </a:r>
          </a:p>
          <a:p>
            <a:pPr lvl="1" eaLnBrk="1" hangingPunct="1"/>
            <a:r>
              <a:rPr lang="en-US" altLang="en-US" sz="2200" dirty="0"/>
              <a:t>Other privileges (</a:t>
            </a:r>
            <a:r>
              <a:rPr lang="en-US" altLang="en-US" sz="2200" b="1" dirty="0"/>
              <a:t>SELECT</a:t>
            </a:r>
            <a:r>
              <a:rPr lang="en-US" altLang="en-US" sz="2200" dirty="0"/>
              <a:t>, </a:t>
            </a:r>
            <a:r>
              <a:rPr lang="en-US" altLang="en-US" sz="2200" b="1" dirty="0"/>
              <a:t>DELETE</a:t>
            </a:r>
            <a:r>
              <a:rPr lang="en-US" altLang="en-US" sz="2200" dirty="0"/>
              <a:t>) are not attribute specific.</a:t>
            </a:r>
          </a:p>
        </p:txBody>
      </p:sp>
    </p:spTree>
    <p:extLst>
      <p:ext uri="{BB962C8B-B14F-4D97-AF65-F5344CB8AC3E}">
        <p14:creationId xmlns:p14="http://schemas.microsoft.com/office/powerpoint/2010/main" val="12494675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6"/>
          <p:cNvSpPr>
            <a:spLocks noGrp="1" noChangeArrowheads="1"/>
          </p:cNvSpPr>
          <p:nvPr>
            <p:ph type="title"/>
          </p:nvPr>
        </p:nvSpPr>
        <p:spPr/>
        <p:txBody>
          <a:bodyPr>
            <a:normAutofit/>
          </a:bodyPr>
          <a:lstStyle/>
          <a:p>
            <a:pPr algn="ctr" eaLnBrk="1" hangingPunct="1"/>
            <a:r>
              <a:rPr lang="en-US" altLang="en-US" sz="4000" b="1" dirty="0"/>
              <a:t>Specifying Limits on Propagation of Privileges</a:t>
            </a:r>
          </a:p>
        </p:txBody>
      </p:sp>
      <p:sp>
        <p:nvSpPr>
          <p:cNvPr id="65539" name="Rectangle 7"/>
          <p:cNvSpPr>
            <a:spLocks noGrp="1" noChangeArrowheads="1"/>
          </p:cNvSpPr>
          <p:nvPr>
            <p:ph type="body" idx="1"/>
          </p:nvPr>
        </p:nvSpPr>
        <p:spPr/>
        <p:txBody>
          <a:bodyPr/>
          <a:lstStyle/>
          <a:p>
            <a:pPr eaLnBrk="1" hangingPunct="1"/>
            <a:r>
              <a:rPr lang="en-US" altLang="en-US"/>
              <a:t>Techniques to limit the propagation of privileges have been developed, although they have not yet been implemented in most DBMSs and are not a part of SQL.</a:t>
            </a:r>
          </a:p>
          <a:p>
            <a:pPr lvl="1" eaLnBrk="1" hangingPunct="1"/>
            <a:r>
              <a:rPr lang="en-US" altLang="en-US"/>
              <a:t>Limiting </a:t>
            </a:r>
            <a:r>
              <a:rPr lang="en-US" altLang="en-US" b="1"/>
              <a:t>horizontal propagation</a:t>
            </a:r>
            <a:r>
              <a:rPr lang="en-US" altLang="en-US"/>
              <a:t> to an integer number i means that an account B given the GRANT OPTION can grant the privilege to at most i other accounts.</a:t>
            </a:r>
          </a:p>
          <a:p>
            <a:pPr lvl="1" eaLnBrk="1" hangingPunct="1"/>
            <a:r>
              <a:rPr lang="en-US" altLang="en-US" b="1"/>
              <a:t>Vertical propagation</a:t>
            </a:r>
            <a:r>
              <a:rPr lang="en-US" altLang="en-US"/>
              <a:t> is more complicated; it limits the depth of the granting of privileges.</a:t>
            </a:r>
          </a:p>
        </p:txBody>
      </p:sp>
    </p:spTree>
    <p:extLst>
      <p:ext uri="{BB962C8B-B14F-4D97-AF65-F5344CB8AC3E}">
        <p14:creationId xmlns:p14="http://schemas.microsoft.com/office/powerpoint/2010/main" val="3904387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6"/>
          <p:cNvSpPr>
            <a:spLocks noGrp="1" noChangeArrowheads="1"/>
          </p:cNvSpPr>
          <p:nvPr>
            <p:ph type="title"/>
          </p:nvPr>
        </p:nvSpPr>
        <p:spPr/>
        <p:txBody>
          <a:bodyPr/>
          <a:lstStyle/>
          <a:p>
            <a:pPr algn="ctr"/>
            <a:r>
              <a:rPr lang="en-US" altLang="en-US" sz="3600" b="1" dirty="0">
                <a:solidFill>
                  <a:prstClr val="black"/>
                </a:solidFill>
              </a:rPr>
              <a:t>Mandatory Access Control and Role-Based Access Control for Multilevel Security</a:t>
            </a:r>
            <a:endParaRPr lang="en-US" altLang="en-US" sz="2800" dirty="0"/>
          </a:p>
        </p:txBody>
      </p:sp>
      <p:sp>
        <p:nvSpPr>
          <p:cNvPr id="67587" name="Rectangle 7"/>
          <p:cNvSpPr>
            <a:spLocks noGrp="1" noChangeArrowheads="1"/>
          </p:cNvSpPr>
          <p:nvPr>
            <p:ph type="body" idx="1"/>
          </p:nvPr>
        </p:nvSpPr>
        <p:spPr/>
        <p:txBody>
          <a:bodyPr/>
          <a:lstStyle/>
          <a:p>
            <a:pPr eaLnBrk="1" hangingPunct="1">
              <a:lnSpc>
                <a:spcPct val="90000"/>
              </a:lnSpc>
            </a:pPr>
            <a:r>
              <a:rPr lang="en-US" altLang="en-US" sz="2400" dirty="0"/>
              <a:t>The discretionary access control techniques of granting and revoking privileges on relations has traditionally been the main security mechanism for relational database systems.</a:t>
            </a:r>
          </a:p>
          <a:p>
            <a:pPr eaLnBrk="1" hangingPunct="1">
              <a:lnSpc>
                <a:spcPct val="90000"/>
              </a:lnSpc>
            </a:pPr>
            <a:r>
              <a:rPr lang="en-US" altLang="en-US" sz="2400" dirty="0"/>
              <a:t>This is an all-or-nothing method:</a:t>
            </a:r>
          </a:p>
          <a:p>
            <a:pPr lvl="1" eaLnBrk="1" hangingPunct="1">
              <a:lnSpc>
                <a:spcPct val="90000"/>
              </a:lnSpc>
              <a:buFont typeface="Wingdings" panose="05000000000000000000" pitchFamily="2" charset="2"/>
              <a:buChar char="Ø"/>
            </a:pPr>
            <a:r>
              <a:rPr lang="en-US" altLang="en-US" sz="2200" dirty="0"/>
              <a:t>A user either has or does not have a certain privilege.</a:t>
            </a:r>
          </a:p>
          <a:p>
            <a:pPr eaLnBrk="1" hangingPunct="1">
              <a:lnSpc>
                <a:spcPct val="90000"/>
              </a:lnSpc>
            </a:pPr>
            <a:r>
              <a:rPr lang="en-US" altLang="en-US" sz="2400" dirty="0"/>
              <a:t>In many applications, and </a:t>
            </a:r>
            <a:r>
              <a:rPr lang="en-US" altLang="en-US" sz="2400" b="1" dirty="0"/>
              <a:t>additional security policy</a:t>
            </a:r>
            <a:r>
              <a:rPr lang="en-US" altLang="en-US" sz="2400" dirty="0"/>
              <a:t> is needed that classifies data and users based on security classes. </a:t>
            </a:r>
          </a:p>
          <a:p>
            <a:pPr lvl="1" eaLnBrk="1" hangingPunct="1">
              <a:lnSpc>
                <a:spcPct val="90000"/>
              </a:lnSpc>
              <a:buFont typeface="Wingdings" panose="05000000000000000000" pitchFamily="2" charset="2"/>
              <a:buChar char="Ø"/>
            </a:pPr>
            <a:r>
              <a:rPr lang="en-US" altLang="en-US" sz="2200" dirty="0"/>
              <a:t>This approach as </a:t>
            </a:r>
            <a:r>
              <a:rPr lang="en-US" altLang="en-US" sz="2200" b="1" dirty="0"/>
              <a:t>mandatory access control</a:t>
            </a:r>
            <a:r>
              <a:rPr lang="en-US" altLang="en-US" sz="2200" dirty="0"/>
              <a:t>, would typically be </a:t>
            </a:r>
            <a:r>
              <a:rPr lang="en-US" altLang="en-US" sz="2200" b="1" dirty="0"/>
              <a:t>combined</a:t>
            </a:r>
            <a:r>
              <a:rPr lang="en-US" altLang="en-US" sz="2200" dirty="0"/>
              <a:t> with the discretionary access control mechanisms.</a:t>
            </a:r>
          </a:p>
        </p:txBody>
      </p:sp>
    </p:spTree>
    <p:extLst>
      <p:ext uri="{BB962C8B-B14F-4D97-AF65-F5344CB8AC3E}">
        <p14:creationId xmlns:p14="http://schemas.microsoft.com/office/powerpoint/2010/main" val="3146124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6"/>
          <p:cNvSpPr>
            <a:spLocks noGrp="1" noChangeArrowheads="1"/>
          </p:cNvSpPr>
          <p:nvPr>
            <p:ph type="title"/>
          </p:nvPr>
        </p:nvSpPr>
        <p:spPr/>
        <p:txBody>
          <a:bodyPr/>
          <a:lstStyle/>
          <a:p>
            <a:pPr algn="ctr"/>
            <a:r>
              <a:rPr lang="en-US" altLang="en-US" sz="3600" b="1" dirty="0">
                <a:solidFill>
                  <a:prstClr val="black"/>
                </a:solidFill>
              </a:rPr>
              <a:t>Mandatory Access Control and Role-Based Access Control for Multilevel Security</a:t>
            </a:r>
            <a:endParaRPr lang="en-US" altLang="en-US" sz="2800" dirty="0"/>
          </a:p>
        </p:txBody>
      </p:sp>
      <p:sp>
        <p:nvSpPr>
          <p:cNvPr id="69635" name="Rectangle 7"/>
          <p:cNvSpPr>
            <a:spLocks noGrp="1" noChangeArrowheads="1"/>
          </p:cNvSpPr>
          <p:nvPr>
            <p:ph type="body" idx="1"/>
          </p:nvPr>
        </p:nvSpPr>
        <p:spPr/>
        <p:txBody>
          <a:bodyPr/>
          <a:lstStyle/>
          <a:p>
            <a:pPr eaLnBrk="1" hangingPunct="1"/>
            <a:r>
              <a:rPr lang="en-US" altLang="en-US" sz="2400"/>
              <a:t>Typical </a:t>
            </a:r>
            <a:r>
              <a:rPr lang="en-US" altLang="en-US" sz="2400" b="1"/>
              <a:t>security classes</a:t>
            </a:r>
            <a:r>
              <a:rPr lang="en-US" altLang="en-US" sz="2400"/>
              <a:t> are top secret (TS), secret (S), confidential (C), and unclassified (U), where TS is the highest level and U the lowest: TS ≥ S ≥ C ≥ U</a:t>
            </a:r>
          </a:p>
          <a:p>
            <a:pPr eaLnBrk="1" hangingPunct="1"/>
            <a:endParaRPr lang="en-US" altLang="en-US" sz="2400"/>
          </a:p>
          <a:p>
            <a:pPr eaLnBrk="1" hangingPunct="1"/>
            <a:r>
              <a:rPr lang="en-US" altLang="en-US" sz="2400"/>
              <a:t>The commonly used model for multilevel security, known as the Bell-LaPadula model, classifies each </a:t>
            </a:r>
            <a:r>
              <a:rPr lang="en-US" altLang="en-US" sz="2400" b="1"/>
              <a:t>subject</a:t>
            </a:r>
            <a:r>
              <a:rPr lang="en-US" altLang="en-US" sz="2400"/>
              <a:t> (user, account, program) and </a:t>
            </a:r>
            <a:r>
              <a:rPr lang="en-US" altLang="en-US" sz="2400" b="1"/>
              <a:t>object</a:t>
            </a:r>
            <a:r>
              <a:rPr lang="en-US" altLang="en-US" sz="2400"/>
              <a:t> (relation, tuple, column, view, operation) into one of the security classifications, T, S, C, or U:</a:t>
            </a:r>
          </a:p>
          <a:p>
            <a:pPr lvl="1" eaLnBrk="1" hangingPunct="1"/>
            <a:r>
              <a:rPr lang="en-US" altLang="en-US" sz="2200" b="1"/>
              <a:t>Clearance</a:t>
            </a:r>
            <a:r>
              <a:rPr lang="en-US" altLang="en-US" sz="2200"/>
              <a:t> (classification) of a subject S as </a:t>
            </a:r>
            <a:r>
              <a:rPr lang="en-US" altLang="en-US" sz="2200" b="1"/>
              <a:t>class(S</a:t>
            </a:r>
            <a:r>
              <a:rPr lang="en-US" altLang="en-US" sz="2200"/>
              <a:t>) and to the </a:t>
            </a:r>
            <a:r>
              <a:rPr lang="en-US" altLang="en-US" sz="2200" b="1"/>
              <a:t>classification</a:t>
            </a:r>
            <a:r>
              <a:rPr lang="en-US" altLang="en-US" sz="2200"/>
              <a:t> of an object O as </a:t>
            </a:r>
            <a:r>
              <a:rPr lang="en-US" altLang="en-US" sz="2200" b="1"/>
              <a:t>class(O)</a:t>
            </a:r>
            <a:r>
              <a:rPr lang="en-US" altLang="en-US" sz="2200"/>
              <a:t>.</a:t>
            </a:r>
          </a:p>
        </p:txBody>
      </p:sp>
    </p:spTree>
    <p:extLst>
      <p:ext uri="{BB962C8B-B14F-4D97-AF65-F5344CB8AC3E}">
        <p14:creationId xmlns:p14="http://schemas.microsoft.com/office/powerpoint/2010/main" val="40927700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6"/>
          <p:cNvSpPr>
            <a:spLocks noGrp="1" noChangeArrowheads="1"/>
          </p:cNvSpPr>
          <p:nvPr>
            <p:ph type="title"/>
          </p:nvPr>
        </p:nvSpPr>
        <p:spPr/>
        <p:txBody>
          <a:bodyPr>
            <a:normAutofit/>
          </a:bodyPr>
          <a:lstStyle/>
          <a:p>
            <a:pPr algn="ctr" eaLnBrk="1" hangingPunct="1"/>
            <a:r>
              <a:rPr lang="en-US" altLang="en-US" sz="3600" b="1" dirty="0"/>
              <a:t>Mandatory Access Control and Role-Based Access Control for Multilevel Security</a:t>
            </a:r>
          </a:p>
        </p:txBody>
      </p:sp>
      <p:sp>
        <p:nvSpPr>
          <p:cNvPr id="71683" name="Rectangle 7"/>
          <p:cNvSpPr>
            <a:spLocks noGrp="1" noChangeArrowheads="1"/>
          </p:cNvSpPr>
          <p:nvPr>
            <p:ph type="body" idx="1"/>
          </p:nvPr>
        </p:nvSpPr>
        <p:spPr/>
        <p:txBody>
          <a:bodyPr/>
          <a:lstStyle/>
          <a:p>
            <a:pPr eaLnBrk="1" hangingPunct="1"/>
            <a:r>
              <a:rPr lang="en-US" altLang="en-US"/>
              <a:t>Two restrictions are enforced on data access based on the subject/object classifications:</a:t>
            </a:r>
          </a:p>
          <a:p>
            <a:pPr lvl="1" eaLnBrk="1" hangingPunct="1"/>
            <a:r>
              <a:rPr lang="en-US" altLang="en-US" b="1"/>
              <a:t>Simple security property:</a:t>
            </a:r>
            <a:r>
              <a:rPr lang="en-US" altLang="en-US"/>
              <a:t> A subject S is not allowed read access to an object O unless class(S) ≥ class(O).</a:t>
            </a:r>
          </a:p>
          <a:p>
            <a:pPr lvl="1" eaLnBrk="1" hangingPunct="1"/>
            <a:r>
              <a:rPr lang="en-US" altLang="en-US"/>
              <a:t>A subject S is not allowed to write an object O unless class(S) ≤ class(O). This known as the </a:t>
            </a:r>
            <a:r>
              <a:rPr lang="en-US" altLang="en-US" b="1"/>
              <a:t>star property</a:t>
            </a:r>
            <a:r>
              <a:rPr lang="en-US" altLang="en-US"/>
              <a:t> (or * property).</a:t>
            </a:r>
          </a:p>
          <a:p>
            <a:pPr eaLnBrk="1" hangingPunct="1"/>
            <a:endParaRPr lang="en-US" altLang="en-US"/>
          </a:p>
        </p:txBody>
      </p:sp>
    </p:spTree>
    <p:extLst>
      <p:ext uri="{BB962C8B-B14F-4D97-AF65-F5344CB8AC3E}">
        <p14:creationId xmlns:p14="http://schemas.microsoft.com/office/powerpoint/2010/main" val="4020637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6"/>
          <p:cNvSpPr>
            <a:spLocks noGrp="1" noChangeArrowheads="1"/>
          </p:cNvSpPr>
          <p:nvPr>
            <p:ph type="title"/>
          </p:nvPr>
        </p:nvSpPr>
        <p:spPr/>
        <p:txBody>
          <a:bodyPr/>
          <a:lstStyle/>
          <a:p>
            <a:pPr algn="ctr"/>
            <a:r>
              <a:rPr lang="en-US" altLang="en-US" sz="3600" b="1" dirty="0">
                <a:solidFill>
                  <a:prstClr val="black"/>
                </a:solidFill>
              </a:rPr>
              <a:t>Mandatory Access Control and Role-Based Access Control for Multilevel Security</a:t>
            </a:r>
            <a:endParaRPr lang="en-US" altLang="en-US" sz="2800" dirty="0"/>
          </a:p>
        </p:txBody>
      </p:sp>
      <p:sp>
        <p:nvSpPr>
          <p:cNvPr id="73731" name="Rectangle 7"/>
          <p:cNvSpPr>
            <a:spLocks noGrp="1" noChangeArrowheads="1"/>
          </p:cNvSpPr>
          <p:nvPr>
            <p:ph type="body" idx="1"/>
          </p:nvPr>
        </p:nvSpPr>
        <p:spPr/>
        <p:txBody>
          <a:bodyPr>
            <a:normAutofit/>
          </a:bodyPr>
          <a:lstStyle/>
          <a:p>
            <a:pPr eaLnBrk="1" hangingPunct="1">
              <a:lnSpc>
                <a:spcPct val="90000"/>
              </a:lnSpc>
            </a:pPr>
            <a:r>
              <a:rPr lang="en-US" altLang="en-US" sz="2400" dirty="0"/>
              <a:t>To incorporate multilevel security notions into the relational database model, it is common to consider </a:t>
            </a:r>
            <a:r>
              <a:rPr lang="en-US" altLang="en-US" sz="2400" u="sng" dirty="0"/>
              <a:t>attribute values</a:t>
            </a:r>
            <a:r>
              <a:rPr lang="en-US" altLang="en-US" sz="2400" dirty="0"/>
              <a:t> and tuples as data objects.</a:t>
            </a:r>
          </a:p>
          <a:p>
            <a:pPr eaLnBrk="1" hangingPunct="1">
              <a:lnSpc>
                <a:spcPct val="90000"/>
              </a:lnSpc>
            </a:pPr>
            <a:r>
              <a:rPr lang="en-US" altLang="en-US" sz="2400" dirty="0"/>
              <a:t>Hence, each attribute A is associated with a </a:t>
            </a:r>
            <a:r>
              <a:rPr lang="en-US" altLang="en-US" sz="2400" b="1" dirty="0"/>
              <a:t>classification attribute C</a:t>
            </a:r>
            <a:r>
              <a:rPr lang="en-US" altLang="en-US" sz="2400" dirty="0"/>
              <a:t> in the schema, and each attribute value in a tuple is associated with a corresponding security classification. </a:t>
            </a:r>
          </a:p>
          <a:p>
            <a:pPr eaLnBrk="1" hangingPunct="1">
              <a:lnSpc>
                <a:spcPct val="90000"/>
              </a:lnSpc>
            </a:pPr>
            <a:r>
              <a:rPr lang="en-US" altLang="en-US" sz="2400" dirty="0"/>
              <a:t>In addition, in some models, a </a:t>
            </a:r>
            <a:r>
              <a:rPr lang="en-US" altLang="en-US" sz="2400" b="1" dirty="0"/>
              <a:t>tuple classification</a:t>
            </a:r>
            <a:r>
              <a:rPr lang="en-US" altLang="en-US" sz="2400" dirty="0"/>
              <a:t> attribute TC is added to the relation attributes to provide a classification for each tuple as a whole. </a:t>
            </a:r>
          </a:p>
          <a:p>
            <a:pPr eaLnBrk="1" hangingPunct="1">
              <a:lnSpc>
                <a:spcPct val="90000"/>
              </a:lnSpc>
            </a:pPr>
            <a:r>
              <a:rPr lang="en-US" altLang="en-US" sz="2400" dirty="0"/>
              <a:t>Hence, a </a:t>
            </a:r>
            <a:r>
              <a:rPr lang="en-US" altLang="en-US" sz="2400" b="1" dirty="0"/>
              <a:t>multilevel relation</a:t>
            </a:r>
            <a:r>
              <a:rPr lang="en-US" altLang="en-US" sz="2400" dirty="0"/>
              <a:t> schema R with n attributes would be represented as</a:t>
            </a:r>
          </a:p>
          <a:p>
            <a:pPr lvl="1" eaLnBrk="1" hangingPunct="1">
              <a:lnSpc>
                <a:spcPct val="90000"/>
              </a:lnSpc>
              <a:buFont typeface="Wingdings" panose="05000000000000000000" pitchFamily="2" charset="2"/>
              <a:buChar char="Ø"/>
            </a:pPr>
            <a:r>
              <a:rPr lang="en-US" altLang="en-US" dirty="0"/>
              <a:t>R(A</a:t>
            </a:r>
            <a:r>
              <a:rPr lang="en-US" altLang="en-US" baseline="-25000" dirty="0"/>
              <a:t>1</a:t>
            </a:r>
            <a:r>
              <a:rPr lang="en-US" altLang="en-US" dirty="0"/>
              <a:t>,C</a:t>
            </a:r>
            <a:r>
              <a:rPr lang="en-US" altLang="en-US" baseline="-25000" dirty="0"/>
              <a:t>1</a:t>
            </a:r>
            <a:r>
              <a:rPr lang="en-US" altLang="en-US" dirty="0"/>
              <a:t>,A</a:t>
            </a:r>
            <a:r>
              <a:rPr lang="en-US" altLang="en-US" baseline="-25000" dirty="0"/>
              <a:t>2</a:t>
            </a:r>
            <a:r>
              <a:rPr lang="en-US" altLang="en-US" dirty="0"/>
              <a:t>,C</a:t>
            </a:r>
            <a:r>
              <a:rPr lang="en-US" altLang="en-US" baseline="-25000" dirty="0"/>
              <a:t>2</a:t>
            </a:r>
            <a:r>
              <a:rPr lang="en-US" altLang="en-US" dirty="0"/>
              <a:t>, …, </a:t>
            </a:r>
            <a:r>
              <a:rPr lang="en-US" altLang="en-US" dirty="0" err="1"/>
              <a:t>A</a:t>
            </a:r>
            <a:r>
              <a:rPr lang="en-US" altLang="en-US" baseline="-25000" dirty="0" err="1"/>
              <a:t>n</a:t>
            </a:r>
            <a:r>
              <a:rPr lang="en-US" altLang="en-US" dirty="0" err="1"/>
              <a:t>,C</a:t>
            </a:r>
            <a:r>
              <a:rPr lang="en-US" altLang="en-US" baseline="-25000" dirty="0" err="1"/>
              <a:t>n</a:t>
            </a:r>
            <a:r>
              <a:rPr lang="en-US" altLang="en-US" dirty="0" err="1"/>
              <a:t>,TC</a:t>
            </a:r>
            <a:r>
              <a:rPr lang="en-US" altLang="en-US" dirty="0"/>
              <a:t>)</a:t>
            </a:r>
          </a:p>
          <a:p>
            <a:pPr eaLnBrk="1" hangingPunct="1">
              <a:lnSpc>
                <a:spcPct val="90000"/>
              </a:lnSpc>
            </a:pPr>
            <a:r>
              <a:rPr lang="en-US" altLang="en-US" sz="2400" dirty="0"/>
              <a:t>where each Ci represents the classification attribute associated with attribute A</a:t>
            </a:r>
            <a:r>
              <a:rPr lang="en-US" altLang="en-US" sz="2400" baseline="-25000" dirty="0"/>
              <a:t>i</a:t>
            </a:r>
            <a:r>
              <a:rPr lang="en-US" altLang="en-US" sz="2400" dirty="0"/>
              <a:t>.</a:t>
            </a:r>
          </a:p>
        </p:txBody>
      </p:sp>
    </p:spTree>
    <p:extLst>
      <p:ext uri="{BB962C8B-B14F-4D97-AF65-F5344CB8AC3E}">
        <p14:creationId xmlns:p14="http://schemas.microsoft.com/office/powerpoint/2010/main" val="110540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6"/>
          <p:cNvSpPr>
            <a:spLocks noGrp="1" noChangeArrowheads="1"/>
          </p:cNvSpPr>
          <p:nvPr>
            <p:ph type="title"/>
          </p:nvPr>
        </p:nvSpPr>
        <p:spPr/>
        <p:txBody>
          <a:bodyPr/>
          <a:lstStyle/>
          <a:p>
            <a:pPr algn="ctr"/>
            <a:r>
              <a:rPr lang="en-US" altLang="en-US" sz="3600" b="1" dirty="0">
                <a:solidFill>
                  <a:prstClr val="black"/>
                </a:solidFill>
              </a:rPr>
              <a:t>Mandatory Access Control and Role-Based Access Control for Multilevel Security</a:t>
            </a:r>
            <a:endParaRPr lang="en-US" altLang="en-US" sz="2800" dirty="0"/>
          </a:p>
        </p:txBody>
      </p:sp>
      <p:sp>
        <p:nvSpPr>
          <p:cNvPr id="75779" name="Rectangle 7"/>
          <p:cNvSpPr>
            <a:spLocks noGrp="1" noChangeArrowheads="1"/>
          </p:cNvSpPr>
          <p:nvPr>
            <p:ph type="body" idx="1"/>
          </p:nvPr>
        </p:nvSpPr>
        <p:spPr/>
        <p:txBody>
          <a:bodyPr/>
          <a:lstStyle/>
          <a:p>
            <a:pPr eaLnBrk="1" hangingPunct="1"/>
            <a:r>
              <a:rPr lang="en-US" altLang="en-US"/>
              <a:t>The value of the </a:t>
            </a:r>
            <a:r>
              <a:rPr lang="en-US" altLang="en-US" b="1"/>
              <a:t>TC</a:t>
            </a:r>
            <a:r>
              <a:rPr lang="en-US" altLang="en-US"/>
              <a:t> attribute in each tuple t – which is the highest of all attribute classification values within t – provides a general classification for the tuple itself, whereas each C</a:t>
            </a:r>
            <a:r>
              <a:rPr lang="en-US" altLang="en-US" baseline="-25000"/>
              <a:t>i</a:t>
            </a:r>
            <a:r>
              <a:rPr lang="en-US" altLang="en-US"/>
              <a:t> provides a finer security classification for each attribute value within the tuple.</a:t>
            </a:r>
          </a:p>
          <a:p>
            <a:pPr lvl="1" eaLnBrk="1" hangingPunct="1"/>
            <a:r>
              <a:rPr lang="en-US" altLang="en-US"/>
              <a:t>The apparent key of a multilevel relation is the set of attributes that would have formed the primary key in a regular (single-level) relation.</a:t>
            </a:r>
          </a:p>
          <a:p>
            <a:pPr eaLnBrk="1" hangingPunct="1"/>
            <a:endParaRPr lang="en-US" altLang="en-US"/>
          </a:p>
        </p:txBody>
      </p:sp>
    </p:spTree>
    <p:extLst>
      <p:ext uri="{BB962C8B-B14F-4D97-AF65-F5344CB8AC3E}">
        <p14:creationId xmlns:p14="http://schemas.microsoft.com/office/powerpoint/2010/main" val="489300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6"/>
          <p:cNvSpPr>
            <a:spLocks noGrp="1" noChangeArrowheads="1"/>
          </p:cNvSpPr>
          <p:nvPr>
            <p:ph type="title"/>
          </p:nvPr>
        </p:nvSpPr>
        <p:spPr/>
        <p:txBody>
          <a:bodyPr/>
          <a:lstStyle/>
          <a:p>
            <a:pPr algn="ctr"/>
            <a:r>
              <a:rPr lang="en-US" altLang="en-US" sz="3600" b="1" dirty="0">
                <a:solidFill>
                  <a:prstClr val="black"/>
                </a:solidFill>
              </a:rPr>
              <a:t>Mandatory Access Control and Role-Based Access Control for Multilevel Security</a:t>
            </a:r>
            <a:endParaRPr lang="en-US" altLang="en-US" sz="2800" dirty="0"/>
          </a:p>
        </p:txBody>
      </p:sp>
      <p:sp>
        <p:nvSpPr>
          <p:cNvPr id="77827" name="Rectangle 7"/>
          <p:cNvSpPr>
            <a:spLocks noGrp="1" noChangeArrowheads="1"/>
          </p:cNvSpPr>
          <p:nvPr>
            <p:ph type="body" idx="1"/>
          </p:nvPr>
        </p:nvSpPr>
        <p:spPr/>
        <p:txBody>
          <a:bodyPr/>
          <a:lstStyle/>
          <a:p>
            <a:pPr eaLnBrk="1" hangingPunct="1">
              <a:lnSpc>
                <a:spcPct val="90000"/>
              </a:lnSpc>
            </a:pPr>
            <a:r>
              <a:rPr lang="en-US" altLang="en-US" sz="2400"/>
              <a:t>A multilevel relation will appear to contain different data to subjects (users) with different clearance levels.</a:t>
            </a:r>
          </a:p>
          <a:p>
            <a:pPr lvl="1" eaLnBrk="1" hangingPunct="1">
              <a:lnSpc>
                <a:spcPct val="90000"/>
              </a:lnSpc>
            </a:pPr>
            <a:r>
              <a:rPr lang="en-US" altLang="en-US" sz="2200"/>
              <a:t>In some cases, it is possible to store a single tuple in the relation at a higher classification level and produce the corresponding tuples at a lower-level classification through a process known as </a:t>
            </a:r>
            <a:r>
              <a:rPr lang="en-US" altLang="en-US" sz="2200" b="1"/>
              <a:t>filtering</a:t>
            </a:r>
            <a:r>
              <a:rPr lang="en-US" altLang="en-US" sz="2200"/>
              <a:t>.</a:t>
            </a:r>
          </a:p>
          <a:p>
            <a:pPr lvl="1" eaLnBrk="1" hangingPunct="1">
              <a:lnSpc>
                <a:spcPct val="90000"/>
              </a:lnSpc>
            </a:pPr>
            <a:r>
              <a:rPr lang="en-US" altLang="en-US" sz="2200"/>
              <a:t>In other cases, it is necessary to store two or more tuples at different classification levels with the same value for the </a:t>
            </a:r>
            <a:r>
              <a:rPr lang="en-US" altLang="en-US" sz="2200" b="1"/>
              <a:t>apparent key</a:t>
            </a:r>
            <a:r>
              <a:rPr lang="en-US" altLang="en-US" sz="2200"/>
              <a:t>. </a:t>
            </a:r>
          </a:p>
          <a:p>
            <a:pPr eaLnBrk="1" hangingPunct="1">
              <a:lnSpc>
                <a:spcPct val="90000"/>
              </a:lnSpc>
            </a:pPr>
            <a:r>
              <a:rPr lang="en-US" altLang="en-US" sz="2400"/>
              <a:t>This leads to the concept of </a:t>
            </a:r>
            <a:r>
              <a:rPr lang="en-US" altLang="en-US" sz="2400" b="1"/>
              <a:t>polyinstantiation</a:t>
            </a:r>
            <a:r>
              <a:rPr lang="en-US" altLang="en-US" sz="2400"/>
              <a:t> where several tuples can have the same apparent key value but have different attribute values for users at different classification levels.</a:t>
            </a:r>
          </a:p>
        </p:txBody>
      </p:sp>
    </p:spTree>
    <p:extLst>
      <p:ext uri="{BB962C8B-B14F-4D97-AF65-F5344CB8AC3E}">
        <p14:creationId xmlns:p14="http://schemas.microsoft.com/office/powerpoint/2010/main" val="39150873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6"/>
          <p:cNvSpPr>
            <a:spLocks noGrp="1" noChangeArrowheads="1"/>
          </p:cNvSpPr>
          <p:nvPr>
            <p:ph type="title"/>
          </p:nvPr>
        </p:nvSpPr>
        <p:spPr/>
        <p:txBody>
          <a:bodyPr/>
          <a:lstStyle/>
          <a:p>
            <a:pPr algn="ctr"/>
            <a:r>
              <a:rPr lang="en-US" altLang="en-US" sz="3600" b="1" dirty="0">
                <a:solidFill>
                  <a:prstClr val="black"/>
                </a:solidFill>
              </a:rPr>
              <a:t>Mandatory Access Control and Role-Based Access Control for Multilevel Security</a:t>
            </a:r>
            <a:endParaRPr lang="en-US" altLang="en-US" sz="2800" dirty="0"/>
          </a:p>
        </p:txBody>
      </p:sp>
      <p:sp>
        <p:nvSpPr>
          <p:cNvPr id="79875" name="Rectangle 7"/>
          <p:cNvSpPr>
            <a:spLocks noGrp="1" noChangeArrowheads="1"/>
          </p:cNvSpPr>
          <p:nvPr>
            <p:ph type="body" idx="1"/>
          </p:nvPr>
        </p:nvSpPr>
        <p:spPr/>
        <p:txBody>
          <a:bodyPr/>
          <a:lstStyle/>
          <a:p>
            <a:pPr eaLnBrk="1" hangingPunct="1">
              <a:lnSpc>
                <a:spcPct val="90000"/>
              </a:lnSpc>
            </a:pPr>
            <a:r>
              <a:rPr lang="en-US" altLang="en-US"/>
              <a:t>In general, the </a:t>
            </a:r>
            <a:r>
              <a:rPr lang="en-US" altLang="en-US" b="1"/>
              <a:t>entity integrity</a:t>
            </a:r>
            <a:r>
              <a:rPr lang="en-US" altLang="en-US"/>
              <a:t> rule for multilevel relations states that all attributes that are members of the apparent key must not be null and must have the same security classification within each individual tuple.</a:t>
            </a:r>
          </a:p>
          <a:p>
            <a:pPr eaLnBrk="1" hangingPunct="1">
              <a:lnSpc>
                <a:spcPct val="90000"/>
              </a:lnSpc>
            </a:pPr>
            <a:r>
              <a:rPr lang="en-US" altLang="en-US"/>
              <a:t>In addition, all other attribute values in the tuple must have a security classification greater than or equal to that of the apparent key.</a:t>
            </a:r>
          </a:p>
          <a:p>
            <a:pPr lvl="1" eaLnBrk="1" hangingPunct="1">
              <a:lnSpc>
                <a:spcPct val="90000"/>
              </a:lnSpc>
            </a:pPr>
            <a:r>
              <a:rPr lang="en-US" altLang="en-US"/>
              <a:t>This </a:t>
            </a:r>
            <a:r>
              <a:rPr lang="en-US" altLang="en-US" b="1"/>
              <a:t>constraint</a:t>
            </a:r>
            <a:r>
              <a:rPr lang="en-US" altLang="en-US"/>
              <a:t> ensures that a user can see the key if the user is permitted to see any part of the tuple at all.</a:t>
            </a:r>
          </a:p>
        </p:txBody>
      </p:sp>
    </p:spTree>
    <p:extLst>
      <p:ext uri="{BB962C8B-B14F-4D97-AF65-F5344CB8AC3E}">
        <p14:creationId xmlns:p14="http://schemas.microsoft.com/office/powerpoint/2010/main" val="3686118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
          <p:cNvSpPr>
            <a:spLocks noGrp="1" noChangeArrowheads="1"/>
          </p:cNvSpPr>
          <p:nvPr>
            <p:ph type="title"/>
          </p:nvPr>
        </p:nvSpPr>
        <p:spPr/>
        <p:txBody>
          <a:bodyPr/>
          <a:lstStyle/>
          <a:p>
            <a:pPr eaLnBrk="1" hangingPunct="1"/>
            <a:r>
              <a:rPr lang="en-US" altLang="en-US" sz="3200" dirty="0"/>
              <a:t>Types of Discretionary Privileges</a:t>
            </a:r>
          </a:p>
        </p:txBody>
      </p:sp>
      <p:sp>
        <p:nvSpPr>
          <p:cNvPr id="34819" name="Rectangle 7"/>
          <p:cNvSpPr>
            <a:spLocks noGrp="1" noChangeArrowheads="1"/>
          </p:cNvSpPr>
          <p:nvPr>
            <p:ph type="body" idx="1"/>
          </p:nvPr>
        </p:nvSpPr>
        <p:spPr/>
        <p:txBody>
          <a:bodyPr>
            <a:noAutofit/>
          </a:bodyPr>
          <a:lstStyle/>
          <a:p>
            <a:pPr eaLnBrk="1" hangingPunct="1"/>
            <a:r>
              <a:rPr lang="en-US" altLang="en-US" sz="3200" dirty="0"/>
              <a:t>The privileges at the </a:t>
            </a:r>
            <a:r>
              <a:rPr lang="en-US" altLang="en-US" sz="3200" b="1" dirty="0"/>
              <a:t>account level</a:t>
            </a:r>
            <a:r>
              <a:rPr lang="en-US" altLang="en-US" sz="3200" dirty="0"/>
              <a:t> apply to the capabilities provided to the account itself and can include</a:t>
            </a:r>
          </a:p>
          <a:p>
            <a:pPr lvl="1" eaLnBrk="1" hangingPunct="1">
              <a:buFont typeface="Wingdings" panose="05000000000000000000" pitchFamily="2" charset="2"/>
              <a:buChar char="Ø"/>
            </a:pPr>
            <a:r>
              <a:rPr lang="en-US" altLang="en-US" sz="2800" dirty="0"/>
              <a:t>the </a:t>
            </a:r>
            <a:r>
              <a:rPr lang="en-US" altLang="en-US" sz="2800" b="1" dirty="0"/>
              <a:t>CREATE SCHEMA</a:t>
            </a:r>
            <a:r>
              <a:rPr lang="en-US" altLang="en-US" sz="2800" dirty="0"/>
              <a:t> or </a:t>
            </a:r>
            <a:r>
              <a:rPr lang="en-US" altLang="en-US" sz="2800" b="1" dirty="0"/>
              <a:t>CREATE TABLE</a:t>
            </a:r>
            <a:r>
              <a:rPr lang="en-US" altLang="en-US" sz="2800" dirty="0"/>
              <a:t> privilege, to create a schema or base relation;</a:t>
            </a:r>
          </a:p>
          <a:p>
            <a:pPr lvl="1" eaLnBrk="1" hangingPunct="1">
              <a:buFont typeface="Wingdings" panose="05000000000000000000" pitchFamily="2" charset="2"/>
              <a:buChar char="Ø"/>
            </a:pPr>
            <a:r>
              <a:rPr lang="en-US" altLang="en-US" sz="2800" dirty="0"/>
              <a:t>the </a:t>
            </a:r>
            <a:r>
              <a:rPr lang="en-US" altLang="en-US" sz="2800" b="1" dirty="0"/>
              <a:t>CREATE VIEW</a:t>
            </a:r>
            <a:r>
              <a:rPr lang="en-US" altLang="en-US" sz="2800" dirty="0"/>
              <a:t> privilege;</a:t>
            </a:r>
          </a:p>
          <a:p>
            <a:pPr lvl="1" eaLnBrk="1" hangingPunct="1">
              <a:buFont typeface="Wingdings" panose="05000000000000000000" pitchFamily="2" charset="2"/>
              <a:buChar char="Ø"/>
            </a:pPr>
            <a:r>
              <a:rPr lang="en-US" altLang="en-US" sz="2800" dirty="0"/>
              <a:t>the </a:t>
            </a:r>
            <a:r>
              <a:rPr lang="en-US" altLang="en-US" sz="2800" b="1" dirty="0"/>
              <a:t>ALTER</a:t>
            </a:r>
            <a:r>
              <a:rPr lang="en-US" altLang="en-US" sz="2800" dirty="0"/>
              <a:t> privilege, to apply schema changes such adding or removing attributes from relations;</a:t>
            </a:r>
          </a:p>
          <a:p>
            <a:pPr lvl="1" eaLnBrk="1" hangingPunct="1">
              <a:buFont typeface="Wingdings" panose="05000000000000000000" pitchFamily="2" charset="2"/>
              <a:buChar char="Ø"/>
            </a:pPr>
            <a:r>
              <a:rPr lang="en-US" altLang="en-US" sz="2800" dirty="0"/>
              <a:t>the </a:t>
            </a:r>
            <a:r>
              <a:rPr lang="en-US" altLang="en-US" sz="2800" b="1" dirty="0"/>
              <a:t>DROP</a:t>
            </a:r>
            <a:r>
              <a:rPr lang="en-US" altLang="en-US" sz="2800" dirty="0"/>
              <a:t> privilege, to delete relations or views;</a:t>
            </a:r>
          </a:p>
          <a:p>
            <a:pPr lvl="1" eaLnBrk="1" hangingPunct="1">
              <a:buFont typeface="Wingdings" panose="05000000000000000000" pitchFamily="2" charset="2"/>
              <a:buChar char="Ø"/>
            </a:pPr>
            <a:r>
              <a:rPr lang="en-US" altLang="en-US" sz="2800" dirty="0"/>
              <a:t>the </a:t>
            </a:r>
            <a:r>
              <a:rPr lang="en-US" altLang="en-US" sz="2800" b="1" dirty="0"/>
              <a:t>MODIFY</a:t>
            </a:r>
            <a:r>
              <a:rPr lang="en-US" altLang="en-US" sz="2800" dirty="0"/>
              <a:t> privilege, to insert, delete, or update tuples;</a:t>
            </a:r>
          </a:p>
          <a:p>
            <a:pPr lvl="1" eaLnBrk="1" hangingPunct="1">
              <a:buFont typeface="Wingdings" panose="05000000000000000000" pitchFamily="2" charset="2"/>
              <a:buChar char="Ø"/>
            </a:pPr>
            <a:r>
              <a:rPr lang="en-US" altLang="en-US" sz="2800" dirty="0"/>
              <a:t>and the </a:t>
            </a:r>
            <a:r>
              <a:rPr lang="en-US" altLang="en-US" sz="2800" b="1" dirty="0"/>
              <a:t>SELECT</a:t>
            </a:r>
            <a:r>
              <a:rPr lang="en-US" altLang="en-US" sz="2800" dirty="0"/>
              <a:t> privilege, to retrieve information from the database by using a </a:t>
            </a:r>
            <a:r>
              <a:rPr lang="en-US" altLang="en-US" sz="2800" b="1" dirty="0"/>
              <a:t>SELECT</a:t>
            </a:r>
            <a:r>
              <a:rPr lang="en-US" altLang="en-US" sz="2800" dirty="0"/>
              <a:t> query.</a:t>
            </a:r>
          </a:p>
          <a:p>
            <a:pPr eaLnBrk="1" hangingPunct="1"/>
            <a:endParaRPr lang="en-US" altLang="en-US" sz="3200" dirty="0"/>
          </a:p>
        </p:txBody>
      </p:sp>
    </p:spTree>
    <p:extLst>
      <p:ext uri="{BB962C8B-B14F-4D97-AF65-F5344CB8AC3E}">
        <p14:creationId xmlns:p14="http://schemas.microsoft.com/office/powerpoint/2010/main" val="3506784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6"/>
          <p:cNvSpPr>
            <a:spLocks noGrp="1" noChangeArrowheads="1"/>
          </p:cNvSpPr>
          <p:nvPr>
            <p:ph type="title"/>
          </p:nvPr>
        </p:nvSpPr>
        <p:spPr/>
        <p:txBody>
          <a:bodyPr/>
          <a:lstStyle/>
          <a:p>
            <a:pPr algn="ctr"/>
            <a:r>
              <a:rPr lang="en-US" altLang="en-US" sz="3600" b="1" dirty="0">
                <a:solidFill>
                  <a:prstClr val="black"/>
                </a:solidFill>
              </a:rPr>
              <a:t>Mandatory Access Control and Role-Based Access Control for Multilevel Security</a:t>
            </a:r>
            <a:endParaRPr lang="en-US" altLang="en-US" sz="2800" dirty="0"/>
          </a:p>
        </p:txBody>
      </p:sp>
      <p:sp>
        <p:nvSpPr>
          <p:cNvPr id="81923" name="Rectangle 7"/>
          <p:cNvSpPr>
            <a:spLocks noGrp="1" noChangeArrowheads="1"/>
          </p:cNvSpPr>
          <p:nvPr>
            <p:ph type="body" idx="1"/>
          </p:nvPr>
        </p:nvSpPr>
        <p:spPr/>
        <p:txBody>
          <a:bodyPr/>
          <a:lstStyle/>
          <a:p>
            <a:pPr eaLnBrk="1" hangingPunct="1"/>
            <a:r>
              <a:rPr lang="en-US" altLang="en-US"/>
              <a:t>Other integrity rules, called </a:t>
            </a:r>
            <a:r>
              <a:rPr lang="en-US" altLang="en-US" b="1"/>
              <a:t>null integrity</a:t>
            </a:r>
            <a:r>
              <a:rPr lang="en-US" altLang="en-US"/>
              <a:t> and </a:t>
            </a:r>
            <a:r>
              <a:rPr lang="en-US" altLang="en-US" b="1"/>
              <a:t>interinstance integrity</a:t>
            </a:r>
            <a:r>
              <a:rPr lang="en-US" altLang="en-US"/>
              <a:t>, informally ensure that if a tuple value at some security level can be filtered (derived) from a higher-classified tuple, then it is sufficient to store the higher-classified tuple in the multilevel relation.</a:t>
            </a:r>
          </a:p>
          <a:p>
            <a:pPr eaLnBrk="1" hangingPunct="1"/>
            <a:endParaRPr lang="en-US" altLang="en-US"/>
          </a:p>
        </p:txBody>
      </p:sp>
    </p:spTree>
    <p:extLst>
      <p:ext uri="{BB962C8B-B14F-4D97-AF65-F5344CB8AC3E}">
        <p14:creationId xmlns:p14="http://schemas.microsoft.com/office/powerpoint/2010/main" val="2508151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6"/>
          <p:cNvSpPr>
            <a:spLocks noGrp="1" noChangeArrowheads="1"/>
          </p:cNvSpPr>
          <p:nvPr>
            <p:ph type="title"/>
          </p:nvPr>
        </p:nvSpPr>
        <p:spPr/>
        <p:txBody>
          <a:bodyPr>
            <a:normAutofit/>
          </a:bodyPr>
          <a:lstStyle/>
          <a:p>
            <a:pPr algn="ctr" eaLnBrk="1" hangingPunct="1"/>
            <a:r>
              <a:rPr lang="en-US" altLang="en-US" sz="4000" b="1" dirty="0"/>
              <a:t>Comparing Discretionary Access Control and Mandatory Access Control</a:t>
            </a:r>
          </a:p>
        </p:txBody>
      </p:sp>
      <p:sp>
        <p:nvSpPr>
          <p:cNvPr id="83971" name="Rectangle 7"/>
          <p:cNvSpPr>
            <a:spLocks noGrp="1" noChangeArrowheads="1"/>
          </p:cNvSpPr>
          <p:nvPr>
            <p:ph type="body" idx="1"/>
          </p:nvPr>
        </p:nvSpPr>
        <p:spPr/>
        <p:txBody>
          <a:bodyPr/>
          <a:lstStyle/>
          <a:p>
            <a:pPr eaLnBrk="1" hangingPunct="1"/>
            <a:r>
              <a:rPr lang="en-US" altLang="en-US" b="1"/>
              <a:t>Discretionary Access Control (DAC)</a:t>
            </a:r>
            <a:r>
              <a:rPr lang="en-US" altLang="en-US"/>
              <a:t> policies are characterized by a high degree of flexibility, which makes them suitable for a large variety of application domains.</a:t>
            </a:r>
          </a:p>
          <a:p>
            <a:pPr lvl="1" eaLnBrk="1" hangingPunct="1"/>
            <a:r>
              <a:rPr lang="en-US" altLang="en-US"/>
              <a:t>The main drawback of </a:t>
            </a:r>
            <a:r>
              <a:rPr lang="en-US" altLang="en-US" b="1"/>
              <a:t>DAC</a:t>
            </a:r>
            <a:r>
              <a:rPr lang="en-US" altLang="en-US"/>
              <a:t> models is their vulnerability to malicious attacks, such as Trojan horses embedded in application programs.</a:t>
            </a:r>
          </a:p>
        </p:txBody>
      </p:sp>
    </p:spTree>
    <p:extLst>
      <p:ext uri="{BB962C8B-B14F-4D97-AF65-F5344CB8AC3E}">
        <p14:creationId xmlns:p14="http://schemas.microsoft.com/office/powerpoint/2010/main" val="3464521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Grp="1" noChangeArrowheads="1"/>
          </p:cNvSpPr>
          <p:nvPr>
            <p:ph type="title"/>
          </p:nvPr>
        </p:nvSpPr>
        <p:spPr/>
        <p:txBody>
          <a:bodyPr/>
          <a:lstStyle/>
          <a:p>
            <a:pPr eaLnBrk="1" hangingPunct="1"/>
            <a:r>
              <a:rPr lang="en-US" altLang="en-US" sz="3200" dirty="0"/>
              <a:t>Types of Discretionary Privileges</a:t>
            </a:r>
          </a:p>
        </p:txBody>
      </p:sp>
      <p:sp>
        <p:nvSpPr>
          <p:cNvPr id="36867" name="Rectangle 7"/>
          <p:cNvSpPr>
            <a:spLocks noGrp="1" noChangeArrowheads="1"/>
          </p:cNvSpPr>
          <p:nvPr>
            <p:ph type="body" idx="1"/>
          </p:nvPr>
        </p:nvSpPr>
        <p:spPr/>
        <p:txBody>
          <a:bodyPr>
            <a:noAutofit/>
          </a:bodyPr>
          <a:lstStyle/>
          <a:p>
            <a:pPr eaLnBrk="1" hangingPunct="1">
              <a:lnSpc>
                <a:spcPct val="90000"/>
              </a:lnSpc>
            </a:pPr>
            <a:r>
              <a:rPr lang="en-US" altLang="en-US" sz="3200" dirty="0"/>
              <a:t>The second level of privileges applies to the </a:t>
            </a:r>
            <a:r>
              <a:rPr lang="en-US" altLang="en-US" sz="3200" b="1" dirty="0"/>
              <a:t>relation level, </a:t>
            </a:r>
            <a:r>
              <a:rPr lang="en-US" altLang="en-US" sz="2800" dirty="0"/>
              <a:t>This includes: </a:t>
            </a:r>
          </a:p>
          <a:p>
            <a:pPr eaLnBrk="1" hangingPunct="1">
              <a:lnSpc>
                <a:spcPct val="90000"/>
              </a:lnSpc>
            </a:pPr>
            <a:endParaRPr lang="en-US" altLang="en-US" sz="2800" dirty="0"/>
          </a:p>
          <a:p>
            <a:pPr lvl="1" eaLnBrk="1" hangingPunct="1">
              <a:lnSpc>
                <a:spcPct val="90000"/>
              </a:lnSpc>
              <a:buFont typeface="Wingdings" panose="05000000000000000000" pitchFamily="2" charset="2"/>
              <a:buChar char="Ø"/>
            </a:pPr>
            <a:r>
              <a:rPr lang="en-US" altLang="en-US" sz="2800" dirty="0"/>
              <a:t> </a:t>
            </a:r>
            <a:r>
              <a:rPr lang="en-US" altLang="en-US" sz="2800" b="1" dirty="0"/>
              <a:t>base relations</a:t>
            </a:r>
            <a:r>
              <a:rPr lang="en-US" altLang="en-US" sz="2800" dirty="0"/>
              <a:t> </a:t>
            </a:r>
          </a:p>
          <a:p>
            <a:pPr lvl="1" eaLnBrk="1" hangingPunct="1">
              <a:lnSpc>
                <a:spcPct val="90000"/>
              </a:lnSpc>
              <a:buFont typeface="Wingdings" panose="05000000000000000000" pitchFamily="2" charset="2"/>
              <a:buChar char="Ø"/>
            </a:pPr>
            <a:endParaRPr lang="en-US" altLang="en-US" sz="2800" dirty="0"/>
          </a:p>
          <a:p>
            <a:pPr lvl="1" eaLnBrk="1" hangingPunct="1">
              <a:lnSpc>
                <a:spcPct val="90000"/>
              </a:lnSpc>
              <a:buFont typeface="Wingdings" panose="05000000000000000000" pitchFamily="2" charset="2"/>
              <a:buChar char="Ø"/>
            </a:pPr>
            <a:r>
              <a:rPr lang="en-US" altLang="en-US" sz="2800" dirty="0"/>
              <a:t> virtual (</a:t>
            </a:r>
            <a:r>
              <a:rPr lang="en-US" altLang="en-US" sz="2800" b="1" dirty="0"/>
              <a:t>view</a:t>
            </a:r>
            <a:r>
              <a:rPr lang="en-US" altLang="en-US" sz="2800" dirty="0"/>
              <a:t>) relations.</a:t>
            </a:r>
          </a:p>
        </p:txBody>
      </p:sp>
    </p:spTree>
    <p:extLst>
      <p:ext uri="{BB962C8B-B14F-4D97-AF65-F5344CB8AC3E}">
        <p14:creationId xmlns:p14="http://schemas.microsoft.com/office/powerpoint/2010/main" val="3946313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Types of Discretionary Privileges</a:t>
            </a:r>
            <a:endParaRPr lang="en-US" dirty="0"/>
          </a:p>
        </p:txBody>
      </p:sp>
      <p:sp>
        <p:nvSpPr>
          <p:cNvPr id="3" name="Content Placeholder 2"/>
          <p:cNvSpPr>
            <a:spLocks noGrp="1"/>
          </p:cNvSpPr>
          <p:nvPr>
            <p:ph idx="1"/>
          </p:nvPr>
        </p:nvSpPr>
        <p:spPr>
          <a:xfrm>
            <a:off x="838200" y="1825625"/>
            <a:ext cx="10515600" cy="4705804"/>
          </a:xfrm>
        </p:spPr>
        <p:txBody>
          <a:bodyPr>
            <a:noAutofit/>
          </a:bodyPr>
          <a:lstStyle/>
          <a:p>
            <a:r>
              <a:rPr lang="en-US" altLang="en-US" sz="3600" dirty="0"/>
              <a:t>The </a:t>
            </a:r>
            <a:r>
              <a:rPr lang="en-US" altLang="en-US" sz="3600" dirty="0">
                <a:solidFill>
                  <a:srgbClr val="FF0000"/>
                </a:solidFill>
                <a:effectLst>
                  <a:outerShdw blurRad="38100" dist="38100" dir="2700000" algn="tl">
                    <a:srgbClr val="000000">
                      <a:alpha val="43137"/>
                    </a:srgbClr>
                  </a:outerShdw>
                </a:effectLst>
              </a:rPr>
              <a:t>granting</a:t>
            </a:r>
            <a:r>
              <a:rPr lang="en-US" altLang="en-US" sz="3600" dirty="0"/>
              <a:t> and </a:t>
            </a:r>
            <a:r>
              <a:rPr lang="en-US" altLang="en-US" sz="3600" dirty="0">
                <a:solidFill>
                  <a:srgbClr val="FF0000"/>
                </a:solidFill>
                <a:effectLst>
                  <a:outerShdw blurRad="38100" dist="38100" dir="2700000" algn="tl">
                    <a:srgbClr val="000000">
                      <a:alpha val="43137"/>
                    </a:srgbClr>
                  </a:outerShdw>
                </a:effectLst>
              </a:rPr>
              <a:t>revoking</a:t>
            </a:r>
            <a:r>
              <a:rPr lang="en-US" altLang="en-US" sz="3600" dirty="0"/>
              <a:t> of privileges generally follow an authorization model for discretionary privileges known as the </a:t>
            </a:r>
            <a:r>
              <a:rPr lang="en-US" altLang="en-US" sz="3600" b="1" u="sng" dirty="0"/>
              <a:t>access matrix model</a:t>
            </a:r>
            <a:r>
              <a:rPr lang="en-US" altLang="en-US" sz="3600" dirty="0"/>
              <a:t> where: </a:t>
            </a:r>
          </a:p>
          <a:p>
            <a:pPr lvl="1">
              <a:buFont typeface="Wingdings" panose="05000000000000000000" pitchFamily="2" charset="2"/>
              <a:buChar char="Ø"/>
            </a:pPr>
            <a:r>
              <a:rPr lang="en-US" altLang="en-US" sz="3200" dirty="0"/>
              <a:t>The </a:t>
            </a:r>
            <a:r>
              <a:rPr lang="en-US" altLang="en-US" sz="3200" b="1" dirty="0"/>
              <a:t>rows</a:t>
            </a:r>
            <a:r>
              <a:rPr lang="en-US" altLang="en-US" sz="3200" dirty="0"/>
              <a:t> of a matrix M represents </a:t>
            </a:r>
            <a:r>
              <a:rPr lang="en-US" altLang="en-US" sz="3200" b="1" dirty="0"/>
              <a:t>subjects</a:t>
            </a:r>
            <a:r>
              <a:rPr lang="en-US" altLang="en-US" sz="3200" dirty="0"/>
              <a:t> (users, accounts, programs)</a:t>
            </a:r>
          </a:p>
          <a:p>
            <a:pPr lvl="1">
              <a:buFont typeface="Wingdings" panose="05000000000000000000" pitchFamily="2" charset="2"/>
              <a:buChar char="Ø"/>
            </a:pPr>
            <a:r>
              <a:rPr lang="en-US" altLang="en-US" sz="3200" dirty="0"/>
              <a:t>The </a:t>
            </a:r>
            <a:r>
              <a:rPr lang="en-US" altLang="en-US" sz="3200" b="1" dirty="0"/>
              <a:t>columns</a:t>
            </a:r>
            <a:r>
              <a:rPr lang="en-US" altLang="en-US" sz="3200" dirty="0"/>
              <a:t> represent </a:t>
            </a:r>
            <a:r>
              <a:rPr lang="en-US" altLang="en-US" sz="3200" b="1" dirty="0"/>
              <a:t>objects</a:t>
            </a:r>
            <a:r>
              <a:rPr lang="en-US" altLang="en-US" sz="3200" dirty="0"/>
              <a:t> (relations, records, columns, views, operations).</a:t>
            </a:r>
          </a:p>
          <a:p>
            <a:pPr lvl="1">
              <a:buFont typeface="Wingdings" panose="05000000000000000000" pitchFamily="2" charset="2"/>
              <a:buChar char="Ø"/>
            </a:pPr>
            <a:r>
              <a:rPr lang="en-US" altLang="en-US" sz="3200" dirty="0"/>
              <a:t>Each position </a:t>
            </a:r>
            <a:r>
              <a:rPr lang="en-US" altLang="en-US" sz="3200" b="1" dirty="0"/>
              <a:t>M(</a:t>
            </a:r>
            <a:r>
              <a:rPr lang="en-US" altLang="en-US" sz="3200" b="1" dirty="0" err="1"/>
              <a:t>i,j</a:t>
            </a:r>
            <a:r>
              <a:rPr lang="en-US" altLang="en-US" sz="3200" b="1" dirty="0"/>
              <a:t>)</a:t>
            </a:r>
            <a:r>
              <a:rPr lang="en-US" altLang="en-US" sz="3200" dirty="0"/>
              <a:t> in the matrix represents the types of privileges (read, write, update) that </a:t>
            </a:r>
            <a:r>
              <a:rPr lang="en-US" altLang="en-US" sz="3200" b="1" dirty="0"/>
              <a:t>subject </a:t>
            </a:r>
            <a:r>
              <a:rPr lang="en-US" altLang="en-US" sz="3200" b="1" dirty="0" err="1"/>
              <a:t>i</a:t>
            </a:r>
            <a:r>
              <a:rPr lang="en-US" altLang="en-US" sz="3200" dirty="0"/>
              <a:t> holds on </a:t>
            </a:r>
            <a:r>
              <a:rPr lang="en-US" altLang="en-US" sz="3200" b="1" dirty="0"/>
              <a:t>object j</a:t>
            </a:r>
            <a:r>
              <a:rPr lang="en-US" altLang="en-US" sz="3200" dirty="0"/>
              <a:t>.</a:t>
            </a:r>
          </a:p>
          <a:p>
            <a:endParaRPr lang="en-US" sz="3200" dirty="0"/>
          </a:p>
        </p:txBody>
      </p:sp>
    </p:spTree>
    <p:extLst>
      <p:ext uri="{BB962C8B-B14F-4D97-AF65-F5344CB8AC3E}">
        <p14:creationId xmlns:p14="http://schemas.microsoft.com/office/powerpoint/2010/main" val="3417946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6"/>
          <p:cNvSpPr>
            <a:spLocks noGrp="1" noChangeArrowheads="1"/>
          </p:cNvSpPr>
          <p:nvPr>
            <p:ph type="title"/>
          </p:nvPr>
        </p:nvSpPr>
        <p:spPr/>
        <p:txBody>
          <a:bodyPr>
            <a:normAutofit/>
          </a:bodyPr>
          <a:lstStyle/>
          <a:p>
            <a:pPr eaLnBrk="1" hangingPunct="1"/>
            <a:r>
              <a:rPr lang="en-US" altLang="en-US" sz="4000" dirty="0"/>
              <a:t>Types of Discretionary Privileges</a:t>
            </a:r>
          </a:p>
        </p:txBody>
      </p:sp>
      <p:sp>
        <p:nvSpPr>
          <p:cNvPr id="38915" name="Rectangle 7"/>
          <p:cNvSpPr>
            <a:spLocks noGrp="1" noChangeArrowheads="1"/>
          </p:cNvSpPr>
          <p:nvPr>
            <p:ph type="body" idx="1"/>
          </p:nvPr>
        </p:nvSpPr>
        <p:spPr>
          <a:xfrm>
            <a:off x="838200" y="1690688"/>
            <a:ext cx="10515600" cy="4831489"/>
          </a:xfrm>
        </p:spPr>
        <p:txBody>
          <a:bodyPr>
            <a:noAutofit/>
          </a:bodyPr>
          <a:lstStyle/>
          <a:p>
            <a:pPr eaLnBrk="1" hangingPunct="1">
              <a:lnSpc>
                <a:spcPct val="90000"/>
              </a:lnSpc>
            </a:pPr>
            <a:r>
              <a:rPr lang="en-US" altLang="en-US" sz="3200" dirty="0"/>
              <a:t>To control the granting and revoking of relation privileges, each relation</a:t>
            </a:r>
            <a:r>
              <a:rPr lang="en-US" altLang="en-US" sz="3200" b="1" dirty="0"/>
              <a:t> </a:t>
            </a:r>
            <a:r>
              <a:rPr lang="en-US" altLang="en-US" sz="3200" b="1" dirty="0">
                <a:solidFill>
                  <a:srgbClr val="FF0000"/>
                </a:solidFill>
              </a:rPr>
              <a:t>R</a:t>
            </a:r>
            <a:r>
              <a:rPr lang="en-US" altLang="en-US" sz="3200" b="1" dirty="0"/>
              <a:t> </a:t>
            </a:r>
            <a:r>
              <a:rPr lang="en-US" altLang="en-US" sz="3200" dirty="0"/>
              <a:t>in a database is assigned and </a:t>
            </a:r>
            <a:r>
              <a:rPr lang="en-US" altLang="en-US" sz="3200" b="1" dirty="0"/>
              <a:t>owner account</a:t>
            </a:r>
            <a:r>
              <a:rPr lang="en-US" altLang="en-US" sz="3200" dirty="0"/>
              <a:t>.</a:t>
            </a:r>
          </a:p>
          <a:p>
            <a:pPr eaLnBrk="1" hangingPunct="1">
              <a:lnSpc>
                <a:spcPct val="90000"/>
              </a:lnSpc>
            </a:pPr>
            <a:endParaRPr lang="en-US" altLang="en-US" sz="3200" dirty="0"/>
          </a:p>
          <a:p>
            <a:r>
              <a:rPr lang="en-US" altLang="en-US" sz="3200" dirty="0"/>
              <a:t> </a:t>
            </a:r>
            <a:r>
              <a:rPr lang="en-US" altLang="en-US" sz="3200" b="1" dirty="0"/>
              <a:t>Owner Account:</a:t>
            </a:r>
            <a:r>
              <a:rPr lang="en-US" altLang="en-US" sz="3200" dirty="0"/>
              <a:t> is typically the account that was used when the relation was created in the first place.</a:t>
            </a:r>
          </a:p>
        </p:txBody>
      </p:sp>
    </p:spTree>
    <p:extLst>
      <p:ext uri="{BB962C8B-B14F-4D97-AF65-F5344CB8AC3E}">
        <p14:creationId xmlns:p14="http://schemas.microsoft.com/office/powerpoint/2010/main" val="6489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Types of Discretionary Privileges</a:t>
            </a:r>
            <a:endParaRPr lang="en-US" dirty="0"/>
          </a:p>
        </p:txBody>
      </p:sp>
      <p:sp>
        <p:nvSpPr>
          <p:cNvPr id="3" name="Content Placeholder 2"/>
          <p:cNvSpPr>
            <a:spLocks noGrp="1"/>
          </p:cNvSpPr>
          <p:nvPr>
            <p:ph idx="1"/>
          </p:nvPr>
        </p:nvSpPr>
        <p:spPr/>
        <p:txBody>
          <a:bodyPr>
            <a:normAutofit lnSpcReduction="10000"/>
          </a:bodyPr>
          <a:lstStyle/>
          <a:p>
            <a:r>
              <a:rPr lang="en-US" altLang="en-US" sz="3600" dirty="0"/>
              <a:t>The owner of a relation is given </a:t>
            </a:r>
            <a:r>
              <a:rPr lang="en-US" altLang="en-US" sz="3600" u="sng" dirty="0"/>
              <a:t>ALL</a:t>
            </a:r>
            <a:r>
              <a:rPr lang="en-US" altLang="en-US" sz="3600" dirty="0"/>
              <a:t> privileges on that relation.</a:t>
            </a:r>
          </a:p>
          <a:p>
            <a:r>
              <a:rPr lang="en-US" altLang="en-US" sz="3600" dirty="0"/>
              <a:t>In SQL2, the DBA can assign and owner to a whole schema by creating the schema and associating the appropriate authorization identifier with that schema, using the </a:t>
            </a:r>
            <a:r>
              <a:rPr lang="en-US" altLang="en-US" sz="3600" b="1" dirty="0"/>
              <a:t>CREATE SCHEMA</a:t>
            </a:r>
            <a:r>
              <a:rPr lang="en-US" altLang="en-US" sz="3600" dirty="0"/>
              <a:t> command.</a:t>
            </a:r>
          </a:p>
          <a:p>
            <a:r>
              <a:rPr lang="en-US" altLang="en-US" sz="3600" dirty="0"/>
              <a:t>The owner account holder can </a:t>
            </a:r>
            <a:r>
              <a:rPr lang="en-US" altLang="en-US" sz="3600" b="1" dirty="0"/>
              <a:t>pass privileges</a:t>
            </a:r>
            <a:r>
              <a:rPr lang="en-US" altLang="en-US" sz="3600" dirty="0"/>
              <a:t> on any of the owned relation to other users by </a:t>
            </a:r>
            <a:r>
              <a:rPr lang="en-US" altLang="en-US" sz="3600" b="1" dirty="0"/>
              <a:t>granting</a:t>
            </a:r>
            <a:r>
              <a:rPr lang="en-US" altLang="en-US" sz="3600" dirty="0"/>
              <a:t> privileges to their accounts.</a:t>
            </a:r>
          </a:p>
          <a:p>
            <a:endParaRPr lang="en-US" sz="3200" dirty="0"/>
          </a:p>
        </p:txBody>
      </p:sp>
    </p:spTree>
    <p:extLst>
      <p:ext uri="{BB962C8B-B14F-4D97-AF65-F5344CB8AC3E}">
        <p14:creationId xmlns:p14="http://schemas.microsoft.com/office/powerpoint/2010/main" val="1024355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6"/>
          <p:cNvSpPr>
            <a:spLocks noGrp="1" noChangeArrowheads="1"/>
          </p:cNvSpPr>
          <p:nvPr>
            <p:ph type="title"/>
          </p:nvPr>
        </p:nvSpPr>
        <p:spPr/>
        <p:txBody>
          <a:bodyPr/>
          <a:lstStyle/>
          <a:p>
            <a:pPr eaLnBrk="1" hangingPunct="1"/>
            <a:r>
              <a:rPr lang="en-US" altLang="en-US" sz="3200" dirty="0"/>
              <a:t>Types of Discretionary Privileges</a:t>
            </a:r>
          </a:p>
        </p:txBody>
      </p:sp>
      <p:sp>
        <p:nvSpPr>
          <p:cNvPr id="40963" name="Rectangle 7"/>
          <p:cNvSpPr>
            <a:spLocks noGrp="1" noChangeArrowheads="1"/>
          </p:cNvSpPr>
          <p:nvPr>
            <p:ph type="body" idx="1"/>
          </p:nvPr>
        </p:nvSpPr>
        <p:spPr/>
        <p:txBody>
          <a:bodyPr>
            <a:noAutofit/>
          </a:bodyPr>
          <a:lstStyle/>
          <a:p>
            <a:pPr eaLnBrk="1" hangingPunct="1">
              <a:lnSpc>
                <a:spcPct val="90000"/>
              </a:lnSpc>
            </a:pPr>
            <a:r>
              <a:rPr lang="en-US" altLang="en-US" dirty="0"/>
              <a:t>In SQL the following types of privileges can be granted on each individual relation R:</a:t>
            </a:r>
          </a:p>
          <a:p>
            <a:pPr lvl="1" eaLnBrk="1" hangingPunct="1">
              <a:lnSpc>
                <a:spcPct val="90000"/>
              </a:lnSpc>
            </a:pPr>
            <a:r>
              <a:rPr lang="en-US" altLang="en-US" b="1" dirty="0"/>
              <a:t>SELECT</a:t>
            </a:r>
            <a:r>
              <a:rPr lang="en-US" altLang="en-US" dirty="0"/>
              <a:t> (retrieval or read) privilege on R:</a:t>
            </a:r>
          </a:p>
          <a:p>
            <a:pPr lvl="2" eaLnBrk="1" hangingPunct="1">
              <a:lnSpc>
                <a:spcPct val="90000"/>
              </a:lnSpc>
            </a:pPr>
            <a:r>
              <a:rPr lang="en-US" altLang="en-US" sz="2400" dirty="0"/>
              <a:t>Gives the account retrieval privilege.</a:t>
            </a:r>
          </a:p>
          <a:p>
            <a:pPr lvl="2" eaLnBrk="1" hangingPunct="1">
              <a:lnSpc>
                <a:spcPct val="90000"/>
              </a:lnSpc>
            </a:pPr>
            <a:r>
              <a:rPr lang="en-US" altLang="en-US" sz="2400" dirty="0"/>
              <a:t>In SQL this gives the account the privilege to use the </a:t>
            </a:r>
            <a:r>
              <a:rPr lang="en-US" altLang="en-US" sz="2400" b="1" dirty="0"/>
              <a:t>SELECT</a:t>
            </a:r>
            <a:r>
              <a:rPr lang="en-US" altLang="en-US" sz="2400" dirty="0"/>
              <a:t> statement to retrieve tuples from R.</a:t>
            </a:r>
          </a:p>
          <a:p>
            <a:pPr lvl="1" eaLnBrk="1" hangingPunct="1">
              <a:lnSpc>
                <a:spcPct val="90000"/>
              </a:lnSpc>
            </a:pPr>
            <a:r>
              <a:rPr lang="en-US" altLang="en-US" b="1" dirty="0"/>
              <a:t>MODIFY</a:t>
            </a:r>
            <a:r>
              <a:rPr lang="en-US" altLang="en-US" dirty="0"/>
              <a:t> privileges on R:</a:t>
            </a:r>
          </a:p>
          <a:p>
            <a:pPr lvl="2" eaLnBrk="1" hangingPunct="1">
              <a:lnSpc>
                <a:spcPct val="90000"/>
              </a:lnSpc>
            </a:pPr>
            <a:r>
              <a:rPr lang="en-US" altLang="en-US" sz="2400" dirty="0"/>
              <a:t>This gives the account the capability to modify tuples of R.</a:t>
            </a:r>
          </a:p>
          <a:p>
            <a:pPr lvl="2" eaLnBrk="1" hangingPunct="1">
              <a:lnSpc>
                <a:spcPct val="90000"/>
              </a:lnSpc>
            </a:pPr>
            <a:r>
              <a:rPr lang="en-US" altLang="en-US" sz="2400" dirty="0"/>
              <a:t>In SQL this privilege is further divided into </a:t>
            </a:r>
            <a:r>
              <a:rPr lang="en-US" altLang="en-US" sz="2400" b="1" dirty="0"/>
              <a:t>UPDATE</a:t>
            </a:r>
            <a:r>
              <a:rPr lang="en-US" altLang="en-US" sz="2400" dirty="0"/>
              <a:t>, </a:t>
            </a:r>
            <a:r>
              <a:rPr lang="en-US" altLang="en-US" sz="2400" b="1" dirty="0"/>
              <a:t>DELETE</a:t>
            </a:r>
            <a:r>
              <a:rPr lang="en-US" altLang="en-US" sz="2400" dirty="0"/>
              <a:t>, and </a:t>
            </a:r>
            <a:r>
              <a:rPr lang="en-US" altLang="en-US" sz="2400" b="1" dirty="0"/>
              <a:t>INSERT</a:t>
            </a:r>
            <a:r>
              <a:rPr lang="en-US" altLang="en-US" sz="2400" dirty="0"/>
              <a:t> privileges to apply the corresponding SQL command to R.</a:t>
            </a:r>
          </a:p>
          <a:p>
            <a:pPr lvl="2" eaLnBrk="1" hangingPunct="1">
              <a:lnSpc>
                <a:spcPct val="90000"/>
              </a:lnSpc>
            </a:pPr>
            <a:r>
              <a:rPr lang="en-US" altLang="en-US" sz="2400" dirty="0"/>
              <a:t>In addition, both the </a:t>
            </a:r>
            <a:r>
              <a:rPr lang="en-US" altLang="en-US" sz="2400" b="1" dirty="0"/>
              <a:t>INSERT</a:t>
            </a:r>
            <a:r>
              <a:rPr lang="en-US" altLang="en-US" sz="2400" dirty="0"/>
              <a:t> and </a:t>
            </a:r>
            <a:r>
              <a:rPr lang="en-US" altLang="en-US" sz="2400" b="1" dirty="0"/>
              <a:t>UPDATE</a:t>
            </a:r>
            <a:r>
              <a:rPr lang="en-US" altLang="en-US" sz="2400" dirty="0"/>
              <a:t> privileges can specify that only certain attributes can be updated by the account.</a:t>
            </a:r>
          </a:p>
        </p:txBody>
      </p:sp>
    </p:spTree>
    <p:extLst>
      <p:ext uri="{BB962C8B-B14F-4D97-AF65-F5344CB8AC3E}">
        <p14:creationId xmlns:p14="http://schemas.microsoft.com/office/powerpoint/2010/main" val="300928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6"/>
          <p:cNvSpPr>
            <a:spLocks noGrp="1" noChangeArrowheads="1"/>
          </p:cNvSpPr>
          <p:nvPr>
            <p:ph type="title"/>
          </p:nvPr>
        </p:nvSpPr>
        <p:spPr/>
        <p:txBody>
          <a:bodyPr/>
          <a:lstStyle/>
          <a:p>
            <a:pPr eaLnBrk="1" hangingPunct="1"/>
            <a:r>
              <a:rPr lang="en-US" altLang="en-US" sz="3200" dirty="0"/>
              <a:t>Types of Discretionary Privileges</a:t>
            </a:r>
          </a:p>
        </p:txBody>
      </p:sp>
      <p:sp>
        <p:nvSpPr>
          <p:cNvPr id="43011" name="Rectangle 7"/>
          <p:cNvSpPr>
            <a:spLocks noGrp="1" noChangeArrowheads="1"/>
          </p:cNvSpPr>
          <p:nvPr>
            <p:ph type="body" idx="1"/>
          </p:nvPr>
        </p:nvSpPr>
        <p:spPr/>
        <p:txBody>
          <a:bodyPr>
            <a:normAutofit lnSpcReduction="10000"/>
          </a:bodyPr>
          <a:lstStyle/>
          <a:p>
            <a:pPr eaLnBrk="1" hangingPunct="1">
              <a:lnSpc>
                <a:spcPct val="90000"/>
              </a:lnSpc>
            </a:pPr>
            <a:r>
              <a:rPr lang="en-US" altLang="en-US" dirty="0"/>
              <a:t>In SQL the following types of privileges can be granted on each individual relation R :</a:t>
            </a:r>
          </a:p>
          <a:p>
            <a:pPr lvl="1" eaLnBrk="1" hangingPunct="1">
              <a:lnSpc>
                <a:spcPct val="90000"/>
              </a:lnSpc>
            </a:pPr>
            <a:r>
              <a:rPr lang="en-US" altLang="en-US" b="1" dirty="0"/>
              <a:t>REFERENCES</a:t>
            </a:r>
            <a:r>
              <a:rPr lang="en-US" altLang="en-US" dirty="0"/>
              <a:t> privilege on R:</a:t>
            </a:r>
          </a:p>
          <a:p>
            <a:pPr lvl="2" eaLnBrk="1" hangingPunct="1">
              <a:lnSpc>
                <a:spcPct val="90000"/>
              </a:lnSpc>
              <a:buFont typeface="Wingdings" panose="05000000000000000000" pitchFamily="2" charset="2"/>
              <a:buChar char="Ø"/>
            </a:pPr>
            <a:r>
              <a:rPr lang="en-US" altLang="en-US" sz="3200" dirty="0"/>
              <a:t>This gives the account the capability to </a:t>
            </a:r>
            <a:r>
              <a:rPr lang="en-US" altLang="en-US" sz="3200" b="1" dirty="0"/>
              <a:t>reference</a:t>
            </a:r>
            <a:r>
              <a:rPr lang="en-US" altLang="en-US" sz="3200" dirty="0"/>
              <a:t> relation R when specifying integrity constraints.</a:t>
            </a:r>
          </a:p>
          <a:p>
            <a:pPr lvl="2" eaLnBrk="1" hangingPunct="1">
              <a:lnSpc>
                <a:spcPct val="90000"/>
              </a:lnSpc>
              <a:buFont typeface="Wingdings" panose="05000000000000000000" pitchFamily="2" charset="2"/>
              <a:buChar char="Ø"/>
            </a:pPr>
            <a:r>
              <a:rPr lang="en-US" altLang="en-US" sz="3200" dirty="0"/>
              <a:t>The privilege can also be </a:t>
            </a:r>
            <a:r>
              <a:rPr lang="en-US" altLang="en-US" sz="3200" b="1" dirty="0"/>
              <a:t>restricted</a:t>
            </a:r>
            <a:r>
              <a:rPr lang="en-US" altLang="en-US" sz="3200" dirty="0"/>
              <a:t> to specific attributes of R.</a:t>
            </a:r>
          </a:p>
          <a:p>
            <a:pPr eaLnBrk="1" hangingPunct="1">
              <a:lnSpc>
                <a:spcPct val="90000"/>
              </a:lnSpc>
            </a:pPr>
            <a:endParaRPr lang="en-US" altLang="en-US" dirty="0"/>
          </a:p>
          <a:p>
            <a:pPr eaLnBrk="1" hangingPunct="1">
              <a:lnSpc>
                <a:spcPct val="90000"/>
              </a:lnSpc>
            </a:pPr>
            <a:r>
              <a:rPr lang="en-US" altLang="en-US" dirty="0"/>
              <a:t>Notice that to create a </a:t>
            </a:r>
            <a:r>
              <a:rPr lang="en-US" altLang="en-US" b="1" dirty="0"/>
              <a:t>view</a:t>
            </a:r>
            <a:r>
              <a:rPr lang="en-US" altLang="en-US" dirty="0"/>
              <a:t>, the account must have </a:t>
            </a:r>
            <a:r>
              <a:rPr lang="en-US" altLang="en-US" b="1" dirty="0"/>
              <a:t>SELECT</a:t>
            </a:r>
            <a:r>
              <a:rPr lang="en-US" altLang="en-US" dirty="0"/>
              <a:t> privilege on all relations involved in the view definition.</a:t>
            </a:r>
          </a:p>
        </p:txBody>
      </p:sp>
    </p:spTree>
    <p:extLst>
      <p:ext uri="{BB962C8B-B14F-4D97-AF65-F5344CB8AC3E}">
        <p14:creationId xmlns:p14="http://schemas.microsoft.com/office/powerpoint/2010/main" val="1288627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2395</Words>
  <Application>Microsoft Office PowerPoint</Application>
  <PresentationFormat>Widescreen</PresentationFormat>
  <Paragraphs>179</Paragraphs>
  <Slides>31</Slides>
  <Notes>26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Calibri Light</vt:lpstr>
      <vt:lpstr>Courier New</vt:lpstr>
      <vt:lpstr>Tahoma</vt:lpstr>
      <vt:lpstr>Wingdings</vt:lpstr>
      <vt:lpstr>Office Theme</vt:lpstr>
      <vt:lpstr>Database Privileges</vt:lpstr>
      <vt:lpstr>Types of Discretionary Privileges</vt:lpstr>
      <vt:lpstr>Types of Discretionary Privileges</vt:lpstr>
      <vt:lpstr>Types of Discretionary Privileges</vt:lpstr>
      <vt:lpstr>Types of Discretionary Privileges</vt:lpstr>
      <vt:lpstr>Types of Discretionary Privileges</vt:lpstr>
      <vt:lpstr>Types of Discretionary Privileges</vt:lpstr>
      <vt:lpstr>Types of Discretionary Privileges</vt:lpstr>
      <vt:lpstr>Types of Discretionary Privileges</vt:lpstr>
      <vt:lpstr>Specifying Privileges Using Views</vt:lpstr>
      <vt:lpstr>Example 1</vt:lpstr>
      <vt:lpstr>Example 2</vt:lpstr>
      <vt:lpstr>PowerPoint Presentation</vt:lpstr>
      <vt:lpstr>Example 3</vt:lpstr>
      <vt:lpstr>Revoking Privileges</vt:lpstr>
      <vt:lpstr>Propagation of Privileges  using the GRANT OPTION</vt:lpstr>
      <vt:lpstr>Propagation of Privileges  using the GRANT OPTION</vt:lpstr>
      <vt:lpstr>Example 4</vt:lpstr>
      <vt:lpstr>Example 5</vt:lpstr>
      <vt:lpstr>Example 5</vt:lpstr>
      <vt:lpstr>Example 6</vt:lpstr>
      <vt:lpstr>Specifying Limits on Propagation of Privileges</vt:lpstr>
      <vt:lpstr>Mandatory Access Control and Role-Based Access Control for Multilevel Security</vt:lpstr>
      <vt:lpstr>Mandatory Access Control and Role-Based Access Control for Multilevel Security</vt:lpstr>
      <vt:lpstr>Mandatory Access Control and Role-Based Access Control for Multilevel Security</vt:lpstr>
      <vt:lpstr>Mandatory Access Control and Role-Based Access Control for Multilevel Security</vt:lpstr>
      <vt:lpstr>Mandatory Access Control and Role-Based Access Control for Multilevel Security</vt:lpstr>
      <vt:lpstr>Mandatory Access Control and Role-Based Access Control for Multilevel Security</vt:lpstr>
      <vt:lpstr>Mandatory Access Control and Role-Based Access Control for Multilevel Security</vt:lpstr>
      <vt:lpstr>Mandatory Access Control and Role-Based Access Control for Multilevel Security</vt:lpstr>
      <vt:lpstr>Comparing Discretionary Access Control and Mandatory Access Control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 Privilages</dc:title>
  <dc:creator>Maram Bani Younes</dc:creator>
  <cp:lastModifiedBy>User</cp:lastModifiedBy>
  <cp:revision>8</cp:revision>
  <dcterms:created xsi:type="dcterms:W3CDTF">2024-12-15T06:58:03Z</dcterms:created>
  <dcterms:modified xsi:type="dcterms:W3CDTF">2024-12-16T18:30:02Z</dcterms:modified>
</cp:coreProperties>
</file>