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Lst>
  <p:notesMasterIdLst>
    <p:notesMasterId r:id="rId33"/>
  </p:notesMasterIdLst>
  <p:sldIdLst>
    <p:sldId id="302" r:id="rId3"/>
    <p:sldId id="303" r:id="rId4"/>
    <p:sldId id="313" r:id="rId5"/>
    <p:sldId id="304" r:id="rId6"/>
    <p:sldId id="342" r:id="rId7"/>
    <p:sldId id="402" r:id="rId8"/>
    <p:sldId id="404" r:id="rId9"/>
    <p:sldId id="376" r:id="rId10"/>
    <p:sldId id="375" r:id="rId11"/>
    <p:sldId id="378" r:id="rId12"/>
    <p:sldId id="359" r:id="rId13"/>
    <p:sldId id="309" r:id="rId14"/>
    <p:sldId id="411" r:id="rId15"/>
    <p:sldId id="331" r:id="rId16"/>
    <p:sldId id="326" r:id="rId17"/>
    <p:sldId id="427" r:id="rId18"/>
    <p:sldId id="360" r:id="rId19"/>
    <p:sldId id="413" r:id="rId20"/>
    <p:sldId id="429" r:id="rId21"/>
    <p:sldId id="421" r:id="rId22"/>
    <p:sldId id="422" r:id="rId23"/>
    <p:sldId id="423" r:id="rId24"/>
    <p:sldId id="387" r:id="rId25"/>
    <p:sldId id="401" r:id="rId26"/>
    <p:sldId id="424" r:id="rId27"/>
    <p:sldId id="425" r:id="rId28"/>
    <p:sldId id="426" r:id="rId29"/>
    <p:sldId id="430" r:id="rId30"/>
    <p:sldId id="310" r:id="rId31"/>
    <p:sldId id="33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A7"/>
    <a:srgbClr val="925E00"/>
    <a:srgbClr val="764C00"/>
    <a:srgbClr val="543600"/>
    <a:srgbClr val="FF00FF"/>
    <a:srgbClr val="1C9494"/>
    <a:srgbClr val="0A4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058" autoAdjust="0"/>
  </p:normalViewPr>
  <p:slideViewPr>
    <p:cSldViewPr>
      <p:cViewPr varScale="1">
        <p:scale>
          <a:sx n="108" d="100"/>
          <a:sy n="108" d="100"/>
        </p:scale>
        <p:origin x="1710" y="96"/>
      </p:cViewPr>
      <p:guideLst>
        <p:guide orient="horz" pos="2160"/>
        <p:guide pos="2880"/>
      </p:guideLst>
    </p:cSldViewPr>
  </p:slideViewPr>
  <p:outlineViewPr>
    <p:cViewPr>
      <p:scale>
        <a:sx n="33" d="100"/>
        <a:sy n="33" d="100"/>
      </p:scale>
      <p:origin x="0" y="990"/>
    </p:cViewPr>
  </p:outlin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5C701-446A-4570-B6D1-EE9EA84AE23F}" type="doc">
      <dgm:prSet loTypeId="urn:microsoft.com/office/officeart/2005/8/layout/cycle2" loCatId="cycle" qsTypeId="urn:microsoft.com/office/officeart/2005/8/quickstyle/3d1" qsCatId="3D" csTypeId="urn:microsoft.com/office/officeart/2005/8/colors/colorful3" csCatId="colorful" phldr="1"/>
      <dgm:spPr/>
      <dgm:t>
        <a:bodyPr/>
        <a:lstStyle/>
        <a:p>
          <a:endParaRPr lang="en-US"/>
        </a:p>
      </dgm:t>
    </dgm:pt>
    <dgm:pt modelId="{5D9C5CF4-9A14-401C-A1E7-65F49ACA833B}">
      <dgm:prSet phldrT="[Text]"/>
      <dgm:spPr>
        <a:solidFill>
          <a:srgbClr val="00B050"/>
        </a:solidFill>
        <a:ln>
          <a:solidFill>
            <a:schemeClr val="accent1">
              <a:lumMod val="50000"/>
            </a:schemeClr>
          </a:solidFill>
        </a:ln>
      </dgm:spPr>
      <dgm:t>
        <a:bodyPr/>
        <a:lstStyle/>
        <a:p>
          <a:r>
            <a:rPr lang="en-US" b="1" dirty="0">
              <a:solidFill>
                <a:schemeClr val="bg1"/>
              </a:solidFill>
            </a:rPr>
            <a:t>Data Dissemination</a:t>
          </a:r>
        </a:p>
      </dgm:t>
    </dgm:pt>
    <dgm:pt modelId="{8DBE3E29-D6CB-4797-9A14-70D0DC710994}" type="parTrans" cxnId="{AFD72E99-4735-4CF4-AE3A-BCCAA5366602}">
      <dgm:prSet/>
      <dgm:spPr/>
      <dgm:t>
        <a:bodyPr/>
        <a:lstStyle/>
        <a:p>
          <a:endParaRPr lang="en-US"/>
        </a:p>
      </dgm:t>
    </dgm:pt>
    <dgm:pt modelId="{AC602174-D416-44B8-9231-657732A95B4B}" type="sibTrans" cxnId="{AFD72E99-4735-4CF4-AE3A-BCCAA5366602}">
      <dgm:prSet/>
      <dgm:spPr>
        <a:ln>
          <a:solidFill>
            <a:schemeClr val="accent1">
              <a:lumMod val="50000"/>
            </a:schemeClr>
          </a:solidFill>
        </a:ln>
      </dgm:spPr>
      <dgm:t>
        <a:bodyPr/>
        <a:lstStyle/>
        <a:p>
          <a:endParaRPr lang="en-US"/>
        </a:p>
      </dgm:t>
    </dgm:pt>
    <dgm:pt modelId="{A4279666-B8E1-46A0-A2D9-B0CE7C7C07E2}">
      <dgm:prSet phldrT="[Text]"/>
      <dgm:spPr>
        <a:solidFill>
          <a:srgbClr val="C00000"/>
        </a:solidFill>
        <a:ln>
          <a:solidFill>
            <a:schemeClr val="accent1">
              <a:lumMod val="50000"/>
            </a:schemeClr>
          </a:solidFill>
        </a:ln>
      </dgm:spPr>
      <dgm:t>
        <a:bodyPr/>
        <a:lstStyle/>
        <a:p>
          <a:r>
            <a:rPr lang="en-US" b="1" dirty="0"/>
            <a:t>Local Traffic Evaluation</a:t>
          </a:r>
        </a:p>
      </dgm:t>
    </dgm:pt>
    <dgm:pt modelId="{5F4B495A-E0BD-4D40-AB02-FADE28A214D5}" type="parTrans" cxnId="{03F192C0-9735-4515-AFDA-50870C917C24}">
      <dgm:prSet/>
      <dgm:spPr/>
      <dgm:t>
        <a:bodyPr/>
        <a:lstStyle/>
        <a:p>
          <a:endParaRPr lang="en-US"/>
        </a:p>
      </dgm:t>
    </dgm:pt>
    <dgm:pt modelId="{1469DEB0-4BAB-40C3-96AF-F8A6D56864B1}" type="sibTrans" cxnId="{03F192C0-9735-4515-AFDA-50870C917C24}">
      <dgm:prSet/>
      <dgm:spPr>
        <a:ln>
          <a:solidFill>
            <a:schemeClr val="accent1">
              <a:lumMod val="50000"/>
            </a:schemeClr>
          </a:solidFill>
        </a:ln>
      </dgm:spPr>
      <dgm:t>
        <a:bodyPr/>
        <a:lstStyle/>
        <a:p>
          <a:endParaRPr lang="en-US"/>
        </a:p>
      </dgm:t>
    </dgm:pt>
    <dgm:pt modelId="{070FE263-8A43-40EF-B6AA-C03AE2D7BC70}">
      <dgm:prSet phldrT="[Text]"/>
      <dgm:spPr>
        <a:solidFill>
          <a:srgbClr val="00B0F0"/>
        </a:solidFill>
        <a:ln>
          <a:solidFill>
            <a:schemeClr val="accent1">
              <a:lumMod val="50000"/>
            </a:schemeClr>
          </a:solidFill>
        </a:ln>
      </dgm:spPr>
      <dgm:t>
        <a:bodyPr/>
        <a:lstStyle/>
        <a:p>
          <a:r>
            <a:rPr lang="en-US" b="1" dirty="0"/>
            <a:t>Data Gathering</a:t>
          </a:r>
        </a:p>
      </dgm:t>
    </dgm:pt>
    <dgm:pt modelId="{66467CA4-1B1E-48B1-9CCC-87F5DCDC5828}" type="parTrans" cxnId="{4BCEE9AE-ACE2-4AF4-9A08-221E9E027529}">
      <dgm:prSet/>
      <dgm:spPr/>
      <dgm:t>
        <a:bodyPr/>
        <a:lstStyle/>
        <a:p>
          <a:endParaRPr lang="en-CA"/>
        </a:p>
      </dgm:t>
    </dgm:pt>
    <dgm:pt modelId="{4AD37AE7-CE6C-4925-9650-A6313742063F}" type="sibTrans" cxnId="{4BCEE9AE-ACE2-4AF4-9A08-221E9E027529}">
      <dgm:prSet/>
      <dgm:spPr>
        <a:ln>
          <a:solidFill>
            <a:schemeClr val="accent1">
              <a:lumMod val="50000"/>
            </a:schemeClr>
          </a:solidFill>
        </a:ln>
      </dgm:spPr>
      <dgm:t>
        <a:bodyPr/>
        <a:lstStyle/>
        <a:p>
          <a:endParaRPr lang="en-CA"/>
        </a:p>
      </dgm:t>
    </dgm:pt>
    <dgm:pt modelId="{0E60A9BE-97F2-4104-A3EF-0A6E7CDEF05E}">
      <dgm:prSet/>
      <dgm:spPr>
        <a:solidFill>
          <a:srgbClr val="7030A0"/>
        </a:solidFill>
      </dgm:spPr>
      <dgm:t>
        <a:bodyPr/>
        <a:lstStyle/>
        <a:p>
          <a:r>
            <a:rPr lang="en-CA" dirty="0"/>
            <a:t>Expanding</a:t>
          </a:r>
        </a:p>
        <a:p>
          <a:r>
            <a:rPr lang="en-CA" dirty="0"/>
            <a:t> the traffic Evaluation</a:t>
          </a:r>
        </a:p>
      </dgm:t>
    </dgm:pt>
    <dgm:pt modelId="{71BAAF99-AD43-4E39-9183-39555BDE367C}" type="parTrans" cxnId="{F8B5CAB3-C02C-45DC-A95C-5E551F0B7823}">
      <dgm:prSet/>
      <dgm:spPr/>
      <dgm:t>
        <a:bodyPr/>
        <a:lstStyle/>
        <a:p>
          <a:endParaRPr lang="en-CA"/>
        </a:p>
      </dgm:t>
    </dgm:pt>
    <dgm:pt modelId="{91BE3590-40E8-4611-A480-C06F8B662DF6}" type="sibTrans" cxnId="{F8B5CAB3-C02C-45DC-A95C-5E551F0B7823}">
      <dgm:prSet/>
      <dgm:spPr/>
      <dgm:t>
        <a:bodyPr/>
        <a:lstStyle/>
        <a:p>
          <a:endParaRPr lang="en-CA"/>
        </a:p>
      </dgm:t>
    </dgm:pt>
    <dgm:pt modelId="{46CA7777-684B-47A7-A34D-7B1E0805235C}">
      <dgm:prSet/>
      <dgm:spPr>
        <a:solidFill>
          <a:srgbClr val="FFC000"/>
        </a:solidFill>
      </dgm:spPr>
      <dgm:t>
        <a:bodyPr/>
        <a:lstStyle/>
        <a:p>
          <a:r>
            <a:rPr lang="en-CA" dirty="0"/>
            <a:t>Road Clustering</a:t>
          </a:r>
        </a:p>
      </dgm:t>
    </dgm:pt>
    <dgm:pt modelId="{FCC3172E-39C5-42ED-9379-B2B6D3C83925}" type="parTrans" cxnId="{898415DA-10AF-4440-85D3-B54B8779F86B}">
      <dgm:prSet/>
      <dgm:spPr/>
      <dgm:t>
        <a:bodyPr/>
        <a:lstStyle/>
        <a:p>
          <a:endParaRPr lang="en-CA"/>
        </a:p>
      </dgm:t>
    </dgm:pt>
    <dgm:pt modelId="{0CF21E43-72A8-4DAB-B4CC-C1C776C69062}" type="sibTrans" cxnId="{898415DA-10AF-4440-85D3-B54B8779F86B}">
      <dgm:prSet/>
      <dgm:spPr/>
      <dgm:t>
        <a:bodyPr/>
        <a:lstStyle/>
        <a:p>
          <a:endParaRPr lang="en-CA"/>
        </a:p>
      </dgm:t>
    </dgm:pt>
    <dgm:pt modelId="{36C62DF7-B120-4139-A763-CBA1C8BD63B5}" type="pres">
      <dgm:prSet presAssocID="{8465C701-446A-4570-B6D1-EE9EA84AE23F}" presName="cycle" presStyleCnt="0">
        <dgm:presLayoutVars>
          <dgm:dir/>
          <dgm:resizeHandles val="exact"/>
        </dgm:presLayoutVars>
      </dgm:prSet>
      <dgm:spPr/>
    </dgm:pt>
    <dgm:pt modelId="{2EC1BACD-4014-401B-9F31-19B7C087C84D}" type="pres">
      <dgm:prSet presAssocID="{5D9C5CF4-9A14-401C-A1E7-65F49ACA833B}" presName="node" presStyleLbl="node1" presStyleIdx="0" presStyleCnt="5">
        <dgm:presLayoutVars>
          <dgm:bulletEnabled val="1"/>
        </dgm:presLayoutVars>
      </dgm:prSet>
      <dgm:spPr/>
    </dgm:pt>
    <dgm:pt modelId="{D06D00DB-3C0D-4CD3-B69F-28C7CD69E9B2}" type="pres">
      <dgm:prSet presAssocID="{AC602174-D416-44B8-9231-657732A95B4B}" presName="sibTrans" presStyleLbl="sibTrans2D1" presStyleIdx="0" presStyleCnt="5"/>
      <dgm:spPr/>
    </dgm:pt>
    <dgm:pt modelId="{5BF972A4-0817-4C2E-B94D-D5BFFBC6A49A}" type="pres">
      <dgm:prSet presAssocID="{AC602174-D416-44B8-9231-657732A95B4B}" presName="connectorText" presStyleLbl="sibTrans2D1" presStyleIdx="0" presStyleCnt="5"/>
      <dgm:spPr/>
    </dgm:pt>
    <dgm:pt modelId="{E594B356-22D7-494E-BA32-825904AFF7C9}" type="pres">
      <dgm:prSet presAssocID="{070FE263-8A43-40EF-B6AA-C03AE2D7BC70}" presName="node" presStyleLbl="node1" presStyleIdx="1" presStyleCnt="5">
        <dgm:presLayoutVars>
          <dgm:bulletEnabled val="1"/>
        </dgm:presLayoutVars>
      </dgm:prSet>
      <dgm:spPr/>
    </dgm:pt>
    <dgm:pt modelId="{B0DEC4D8-FC37-473E-8555-E90D832B2C0C}" type="pres">
      <dgm:prSet presAssocID="{4AD37AE7-CE6C-4925-9650-A6313742063F}" presName="sibTrans" presStyleLbl="sibTrans2D1" presStyleIdx="1" presStyleCnt="5"/>
      <dgm:spPr/>
    </dgm:pt>
    <dgm:pt modelId="{ED17279D-D326-47C5-BC48-F4C949FCCF48}" type="pres">
      <dgm:prSet presAssocID="{4AD37AE7-CE6C-4925-9650-A6313742063F}" presName="connectorText" presStyleLbl="sibTrans2D1" presStyleIdx="1" presStyleCnt="5"/>
      <dgm:spPr/>
    </dgm:pt>
    <dgm:pt modelId="{68814240-2F0F-4CAB-A900-BFB4AC7ED29C}" type="pres">
      <dgm:prSet presAssocID="{46CA7777-684B-47A7-A34D-7B1E0805235C}" presName="node" presStyleLbl="node1" presStyleIdx="2" presStyleCnt="5">
        <dgm:presLayoutVars>
          <dgm:bulletEnabled val="1"/>
        </dgm:presLayoutVars>
      </dgm:prSet>
      <dgm:spPr/>
    </dgm:pt>
    <dgm:pt modelId="{073DD594-5B81-4E46-AC3E-6A3F359F89FE}" type="pres">
      <dgm:prSet presAssocID="{0CF21E43-72A8-4DAB-B4CC-C1C776C69062}" presName="sibTrans" presStyleLbl="sibTrans2D1" presStyleIdx="2" presStyleCnt="5"/>
      <dgm:spPr/>
    </dgm:pt>
    <dgm:pt modelId="{E7D31B7B-E668-45A5-94BC-6AB4EA4FBC46}" type="pres">
      <dgm:prSet presAssocID="{0CF21E43-72A8-4DAB-B4CC-C1C776C69062}" presName="connectorText" presStyleLbl="sibTrans2D1" presStyleIdx="2" presStyleCnt="5"/>
      <dgm:spPr/>
    </dgm:pt>
    <dgm:pt modelId="{CAACAE54-5801-4A35-AE5B-3B72C2CAB2BF}" type="pres">
      <dgm:prSet presAssocID="{A4279666-B8E1-46A0-A2D9-B0CE7C7C07E2}" presName="node" presStyleLbl="node1" presStyleIdx="3" presStyleCnt="5" custRadScaleRad="99272" custRadScaleInc="1226">
        <dgm:presLayoutVars>
          <dgm:bulletEnabled val="1"/>
        </dgm:presLayoutVars>
      </dgm:prSet>
      <dgm:spPr/>
    </dgm:pt>
    <dgm:pt modelId="{15EC5145-0CCD-4852-A32D-36327D854C3F}" type="pres">
      <dgm:prSet presAssocID="{1469DEB0-4BAB-40C3-96AF-F8A6D56864B1}" presName="sibTrans" presStyleLbl="sibTrans2D1" presStyleIdx="3" presStyleCnt="5"/>
      <dgm:spPr/>
    </dgm:pt>
    <dgm:pt modelId="{ED5B80D7-B08B-4E7D-9EEF-19D092065568}" type="pres">
      <dgm:prSet presAssocID="{1469DEB0-4BAB-40C3-96AF-F8A6D56864B1}" presName="connectorText" presStyleLbl="sibTrans2D1" presStyleIdx="3" presStyleCnt="5"/>
      <dgm:spPr/>
    </dgm:pt>
    <dgm:pt modelId="{5F9F1DCB-0BA4-4332-B174-18396ECBA6A4}" type="pres">
      <dgm:prSet presAssocID="{0E60A9BE-97F2-4104-A3EF-0A6E7CDEF05E}" presName="node" presStyleLbl="node1" presStyleIdx="4" presStyleCnt="5">
        <dgm:presLayoutVars>
          <dgm:bulletEnabled val="1"/>
        </dgm:presLayoutVars>
      </dgm:prSet>
      <dgm:spPr/>
    </dgm:pt>
    <dgm:pt modelId="{B08CF851-A906-442A-9546-61840FB2B101}" type="pres">
      <dgm:prSet presAssocID="{91BE3590-40E8-4611-A480-C06F8B662DF6}" presName="sibTrans" presStyleLbl="sibTrans2D1" presStyleIdx="4" presStyleCnt="5"/>
      <dgm:spPr/>
    </dgm:pt>
    <dgm:pt modelId="{B7EE2153-0FB1-48E3-BB1E-E904DA12182D}" type="pres">
      <dgm:prSet presAssocID="{91BE3590-40E8-4611-A480-C06F8B662DF6}" presName="connectorText" presStyleLbl="sibTrans2D1" presStyleIdx="4" presStyleCnt="5"/>
      <dgm:spPr/>
    </dgm:pt>
  </dgm:ptLst>
  <dgm:cxnLst>
    <dgm:cxn modelId="{ED7B4205-105F-4D6C-B01B-A2FFA8E7C6B0}" type="presOf" srcId="{0CF21E43-72A8-4DAB-B4CC-C1C776C69062}" destId="{E7D31B7B-E668-45A5-94BC-6AB4EA4FBC46}" srcOrd="1" destOrd="0" presId="urn:microsoft.com/office/officeart/2005/8/layout/cycle2"/>
    <dgm:cxn modelId="{D71F4827-44C0-48BB-A9DD-45B078F15FD0}" type="presOf" srcId="{A4279666-B8E1-46A0-A2D9-B0CE7C7C07E2}" destId="{CAACAE54-5801-4A35-AE5B-3B72C2CAB2BF}" srcOrd="0" destOrd="0" presId="urn:microsoft.com/office/officeart/2005/8/layout/cycle2"/>
    <dgm:cxn modelId="{A2330F4C-E689-4795-9496-3245B6A06B55}" type="presOf" srcId="{8465C701-446A-4570-B6D1-EE9EA84AE23F}" destId="{36C62DF7-B120-4139-A763-CBA1C8BD63B5}" srcOrd="0" destOrd="0" presId="urn:microsoft.com/office/officeart/2005/8/layout/cycle2"/>
    <dgm:cxn modelId="{FC906C6C-C5E9-4387-88E0-2B3DB2AC2C11}" type="presOf" srcId="{0E60A9BE-97F2-4104-A3EF-0A6E7CDEF05E}" destId="{5F9F1DCB-0BA4-4332-B174-18396ECBA6A4}" srcOrd="0" destOrd="0" presId="urn:microsoft.com/office/officeart/2005/8/layout/cycle2"/>
    <dgm:cxn modelId="{7C7D4C6F-A926-4E2B-8D29-948EC940B0DC}" type="presOf" srcId="{91BE3590-40E8-4611-A480-C06F8B662DF6}" destId="{B7EE2153-0FB1-48E3-BB1E-E904DA12182D}" srcOrd="1" destOrd="0" presId="urn:microsoft.com/office/officeart/2005/8/layout/cycle2"/>
    <dgm:cxn modelId="{238CDB55-A993-49A8-BB6F-23718CB70B2F}" type="presOf" srcId="{4AD37AE7-CE6C-4925-9650-A6313742063F}" destId="{B0DEC4D8-FC37-473E-8555-E90D832B2C0C}" srcOrd="0" destOrd="0" presId="urn:microsoft.com/office/officeart/2005/8/layout/cycle2"/>
    <dgm:cxn modelId="{874A947A-02FB-4A27-BA73-08B5842776B1}" type="presOf" srcId="{1469DEB0-4BAB-40C3-96AF-F8A6D56864B1}" destId="{ED5B80D7-B08B-4E7D-9EEF-19D092065568}" srcOrd="1" destOrd="0" presId="urn:microsoft.com/office/officeart/2005/8/layout/cycle2"/>
    <dgm:cxn modelId="{B357878A-9C9B-4343-9DC4-A591374CEE3A}" type="presOf" srcId="{AC602174-D416-44B8-9231-657732A95B4B}" destId="{5BF972A4-0817-4C2E-B94D-D5BFFBC6A49A}" srcOrd="1" destOrd="0" presId="urn:microsoft.com/office/officeart/2005/8/layout/cycle2"/>
    <dgm:cxn modelId="{C3B2668B-234D-46D3-89FF-9BF2FCD7FB40}" type="presOf" srcId="{5D9C5CF4-9A14-401C-A1E7-65F49ACA833B}" destId="{2EC1BACD-4014-401B-9F31-19B7C087C84D}" srcOrd="0" destOrd="0" presId="urn:microsoft.com/office/officeart/2005/8/layout/cycle2"/>
    <dgm:cxn modelId="{AADD638C-763F-4DD3-8A24-6E51C32E09DA}" type="presOf" srcId="{91BE3590-40E8-4611-A480-C06F8B662DF6}" destId="{B08CF851-A906-442A-9546-61840FB2B101}" srcOrd="0" destOrd="0" presId="urn:microsoft.com/office/officeart/2005/8/layout/cycle2"/>
    <dgm:cxn modelId="{16FF2D99-22E4-4871-9820-1F1A9127A47C}" type="presOf" srcId="{46CA7777-684B-47A7-A34D-7B1E0805235C}" destId="{68814240-2F0F-4CAB-A900-BFB4AC7ED29C}" srcOrd="0" destOrd="0" presId="urn:microsoft.com/office/officeart/2005/8/layout/cycle2"/>
    <dgm:cxn modelId="{AFD72E99-4735-4CF4-AE3A-BCCAA5366602}" srcId="{8465C701-446A-4570-B6D1-EE9EA84AE23F}" destId="{5D9C5CF4-9A14-401C-A1E7-65F49ACA833B}" srcOrd="0" destOrd="0" parTransId="{8DBE3E29-D6CB-4797-9A14-70D0DC710994}" sibTransId="{AC602174-D416-44B8-9231-657732A95B4B}"/>
    <dgm:cxn modelId="{4BCEE9AE-ACE2-4AF4-9A08-221E9E027529}" srcId="{8465C701-446A-4570-B6D1-EE9EA84AE23F}" destId="{070FE263-8A43-40EF-B6AA-C03AE2D7BC70}" srcOrd="1" destOrd="0" parTransId="{66467CA4-1B1E-48B1-9CCC-87F5DCDC5828}" sibTransId="{4AD37AE7-CE6C-4925-9650-A6313742063F}"/>
    <dgm:cxn modelId="{E8FE7FB0-63A8-4673-9F67-7C37BE6FAE2A}" type="presOf" srcId="{070FE263-8A43-40EF-B6AA-C03AE2D7BC70}" destId="{E594B356-22D7-494E-BA32-825904AFF7C9}" srcOrd="0" destOrd="0" presId="urn:microsoft.com/office/officeart/2005/8/layout/cycle2"/>
    <dgm:cxn modelId="{F8B5CAB3-C02C-45DC-A95C-5E551F0B7823}" srcId="{8465C701-446A-4570-B6D1-EE9EA84AE23F}" destId="{0E60A9BE-97F2-4104-A3EF-0A6E7CDEF05E}" srcOrd="4" destOrd="0" parTransId="{71BAAF99-AD43-4E39-9183-39555BDE367C}" sibTransId="{91BE3590-40E8-4611-A480-C06F8B662DF6}"/>
    <dgm:cxn modelId="{03F192C0-9735-4515-AFDA-50870C917C24}" srcId="{8465C701-446A-4570-B6D1-EE9EA84AE23F}" destId="{A4279666-B8E1-46A0-A2D9-B0CE7C7C07E2}" srcOrd="3" destOrd="0" parTransId="{5F4B495A-E0BD-4D40-AB02-FADE28A214D5}" sibTransId="{1469DEB0-4BAB-40C3-96AF-F8A6D56864B1}"/>
    <dgm:cxn modelId="{2FF129D3-0CD5-4EE7-9EFE-BD4BC984196A}" type="presOf" srcId="{1469DEB0-4BAB-40C3-96AF-F8A6D56864B1}" destId="{15EC5145-0CCD-4852-A32D-36327D854C3F}" srcOrd="0" destOrd="0" presId="urn:microsoft.com/office/officeart/2005/8/layout/cycle2"/>
    <dgm:cxn modelId="{898415DA-10AF-4440-85D3-B54B8779F86B}" srcId="{8465C701-446A-4570-B6D1-EE9EA84AE23F}" destId="{46CA7777-684B-47A7-A34D-7B1E0805235C}" srcOrd="2" destOrd="0" parTransId="{FCC3172E-39C5-42ED-9379-B2B6D3C83925}" sibTransId="{0CF21E43-72A8-4DAB-B4CC-C1C776C69062}"/>
    <dgm:cxn modelId="{82D260DE-1419-42A2-B215-5455ECC5CBCB}" type="presOf" srcId="{4AD37AE7-CE6C-4925-9650-A6313742063F}" destId="{ED17279D-D326-47C5-BC48-F4C949FCCF48}" srcOrd="1" destOrd="0" presId="urn:microsoft.com/office/officeart/2005/8/layout/cycle2"/>
    <dgm:cxn modelId="{A34E88E2-FFE9-4B06-AF30-3873D14300EF}" type="presOf" srcId="{AC602174-D416-44B8-9231-657732A95B4B}" destId="{D06D00DB-3C0D-4CD3-B69F-28C7CD69E9B2}" srcOrd="0" destOrd="0" presId="urn:microsoft.com/office/officeart/2005/8/layout/cycle2"/>
    <dgm:cxn modelId="{19C946EC-0EAD-4CEF-AF9F-9BEDE9275BD4}" type="presOf" srcId="{0CF21E43-72A8-4DAB-B4CC-C1C776C69062}" destId="{073DD594-5B81-4E46-AC3E-6A3F359F89FE}" srcOrd="0" destOrd="0" presId="urn:microsoft.com/office/officeart/2005/8/layout/cycle2"/>
    <dgm:cxn modelId="{A205BDF8-72FE-4724-A749-4FB9B149A859}" type="presParOf" srcId="{36C62DF7-B120-4139-A763-CBA1C8BD63B5}" destId="{2EC1BACD-4014-401B-9F31-19B7C087C84D}" srcOrd="0" destOrd="0" presId="urn:microsoft.com/office/officeart/2005/8/layout/cycle2"/>
    <dgm:cxn modelId="{076AC389-8A8A-482E-AAEB-5621ABBCB425}" type="presParOf" srcId="{36C62DF7-B120-4139-A763-CBA1C8BD63B5}" destId="{D06D00DB-3C0D-4CD3-B69F-28C7CD69E9B2}" srcOrd="1" destOrd="0" presId="urn:microsoft.com/office/officeart/2005/8/layout/cycle2"/>
    <dgm:cxn modelId="{E1EBB7B5-FCF4-47FE-AAE9-4E8DABB033DF}" type="presParOf" srcId="{D06D00DB-3C0D-4CD3-B69F-28C7CD69E9B2}" destId="{5BF972A4-0817-4C2E-B94D-D5BFFBC6A49A}" srcOrd="0" destOrd="0" presId="urn:microsoft.com/office/officeart/2005/8/layout/cycle2"/>
    <dgm:cxn modelId="{BD5A1E80-87BF-4161-A99B-A37737B61067}" type="presParOf" srcId="{36C62DF7-B120-4139-A763-CBA1C8BD63B5}" destId="{E594B356-22D7-494E-BA32-825904AFF7C9}" srcOrd="2" destOrd="0" presId="urn:microsoft.com/office/officeart/2005/8/layout/cycle2"/>
    <dgm:cxn modelId="{67181F85-1E63-4FAE-9610-AB39D55745B9}" type="presParOf" srcId="{36C62DF7-B120-4139-A763-CBA1C8BD63B5}" destId="{B0DEC4D8-FC37-473E-8555-E90D832B2C0C}" srcOrd="3" destOrd="0" presId="urn:microsoft.com/office/officeart/2005/8/layout/cycle2"/>
    <dgm:cxn modelId="{3F0AD13E-CA90-4641-B657-9AED79D3DB33}" type="presParOf" srcId="{B0DEC4D8-FC37-473E-8555-E90D832B2C0C}" destId="{ED17279D-D326-47C5-BC48-F4C949FCCF48}" srcOrd="0" destOrd="0" presId="urn:microsoft.com/office/officeart/2005/8/layout/cycle2"/>
    <dgm:cxn modelId="{1EACDD20-EC02-4CA4-B732-2DE848517552}" type="presParOf" srcId="{36C62DF7-B120-4139-A763-CBA1C8BD63B5}" destId="{68814240-2F0F-4CAB-A900-BFB4AC7ED29C}" srcOrd="4" destOrd="0" presId="urn:microsoft.com/office/officeart/2005/8/layout/cycle2"/>
    <dgm:cxn modelId="{6E5ADEE1-C1D0-438F-8296-0EC81DA3F45E}" type="presParOf" srcId="{36C62DF7-B120-4139-A763-CBA1C8BD63B5}" destId="{073DD594-5B81-4E46-AC3E-6A3F359F89FE}" srcOrd="5" destOrd="0" presId="urn:microsoft.com/office/officeart/2005/8/layout/cycle2"/>
    <dgm:cxn modelId="{6085B6A0-275E-418B-8437-27CC43F57F55}" type="presParOf" srcId="{073DD594-5B81-4E46-AC3E-6A3F359F89FE}" destId="{E7D31B7B-E668-45A5-94BC-6AB4EA4FBC46}" srcOrd="0" destOrd="0" presId="urn:microsoft.com/office/officeart/2005/8/layout/cycle2"/>
    <dgm:cxn modelId="{203E3AB7-06F0-4CD4-B756-42E9400E1DB0}" type="presParOf" srcId="{36C62DF7-B120-4139-A763-CBA1C8BD63B5}" destId="{CAACAE54-5801-4A35-AE5B-3B72C2CAB2BF}" srcOrd="6" destOrd="0" presId="urn:microsoft.com/office/officeart/2005/8/layout/cycle2"/>
    <dgm:cxn modelId="{BD167B4E-9F34-4B3A-BE38-52773F6AE61D}" type="presParOf" srcId="{36C62DF7-B120-4139-A763-CBA1C8BD63B5}" destId="{15EC5145-0CCD-4852-A32D-36327D854C3F}" srcOrd="7" destOrd="0" presId="urn:microsoft.com/office/officeart/2005/8/layout/cycle2"/>
    <dgm:cxn modelId="{EC28E718-124F-4603-A9E6-ACFBBEA95BED}" type="presParOf" srcId="{15EC5145-0CCD-4852-A32D-36327D854C3F}" destId="{ED5B80D7-B08B-4E7D-9EEF-19D092065568}" srcOrd="0" destOrd="0" presId="urn:microsoft.com/office/officeart/2005/8/layout/cycle2"/>
    <dgm:cxn modelId="{C15227B6-C386-4447-B4D1-5BE19422EC56}" type="presParOf" srcId="{36C62DF7-B120-4139-A763-CBA1C8BD63B5}" destId="{5F9F1DCB-0BA4-4332-B174-18396ECBA6A4}" srcOrd="8" destOrd="0" presId="urn:microsoft.com/office/officeart/2005/8/layout/cycle2"/>
    <dgm:cxn modelId="{FF8E60D7-787E-4548-BC00-52DBDCE6FEF5}" type="presParOf" srcId="{36C62DF7-B120-4139-A763-CBA1C8BD63B5}" destId="{B08CF851-A906-442A-9546-61840FB2B101}" srcOrd="9" destOrd="0" presId="urn:microsoft.com/office/officeart/2005/8/layout/cycle2"/>
    <dgm:cxn modelId="{4BBFDB87-0F06-4C95-A188-B833FA91F76E}" type="presParOf" srcId="{B08CF851-A906-442A-9546-61840FB2B101}" destId="{B7EE2153-0FB1-48E3-BB1E-E904DA12182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BACD-4014-401B-9F31-19B7C087C84D}">
      <dsp:nvSpPr>
        <dsp:cNvPr id="0" name=""/>
        <dsp:cNvSpPr/>
      </dsp:nvSpPr>
      <dsp:spPr>
        <a:xfrm>
          <a:off x="3219990" y="745"/>
          <a:ext cx="1081593" cy="1081593"/>
        </a:xfrm>
        <a:prstGeom prst="ellipse">
          <a:avLst/>
        </a:prstGeom>
        <a:solidFill>
          <a:srgbClr val="00B050"/>
        </a:solidFill>
        <a:ln>
          <a:solidFill>
            <a:schemeClr val="accent1">
              <a:lumMod val="50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Data Dissemination</a:t>
          </a:r>
        </a:p>
      </dsp:txBody>
      <dsp:txXfrm>
        <a:off x="3378386" y="159141"/>
        <a:ext cx="764801" cy="764801"/>
      </dsp:txXfrm>
    </dsp:sp>
    <dsp:sp modelId="{D06D00DB-3C0D-4CD3-B69F-28C7CD69E9B2}">
      <dsp:nvSpPr>
        <dsp:cNvPr id="0" name=""/>
        <dsp:cNvSpPr/>
      </dsp:nvSpPr>
      <dsp:spPr>
        <a:xfrm rot="2160000">
          <a:off x="4267194" y="831087"/>
          <a:ext cx="286665" cy="36503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chemeClr val="accent1">
              <a:lumMod val="50000"/>
            </a:schemeClr>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275406" y="878820"/>
        <a:ext cx="200666" cy="219023"/>
      </dsp:txXfrm>
    </dsp:sp>
    <dsp:sp modelId="{E594B356-22D7-494E-BA32-825904AFF7C9}">
      <dsp:nvSpPr>
        <dsp:cNvPr id="0" name=""/>
        <dsp:cNvSpPr/>
      </dsp:nvSpPr>
      <dsp:spPr>
        <a:xfrm>
          <a:off x="4532597" y="954410"/>
          <a:ext cx="1081593" cy="1081593"/>
        </a:xfrm>
        <a:prstGeom prst="ellipse">
          <a:avLst/>
        </a:prstGeom>
        <a:solidFill>
          <a:srgbClr val="00B0F0"/>
        </a:solidFill>
        <a:ln>
          <a:solidFill>
            <a:schemeClr val="accent1">
              <a:lumMod val="50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Data Gathering</a:t>
          </a:r>
        </a:p>
      </dsp:txBody>
      <dsp:txXfrm>
        <a:off x="4690993" y="1112806"/>
        <a:ext cx="764801" cy="764801"/>
      </dsp:txXfrm>
    </dsp:sp>
    <dsp:sp modelId="{B0DEC4D8-FC37-473E-8555-E90D832B2C0C}">
      <dsp:nvSpPr>
        <dsp:cNvPr id="0" name=""/>
        <dsp:cNvSpPr/>
      </dsp:nvSpPr>
      <dsp:spPr>
        <a:xfrm rot="6480000">
          <a:off x="4681883" y="2076503"/>
          <a:ext cx="286665" cy="365037"/>
        </a:xfrm>
        <a:prstGeom prst="rightArrow">
          <a:avLst>
            <a:gd name="adj1" fmla="val 60000"/>
            <a:gd name="adj2" fmla="val 50000"/>
          </a:avLst>
        </a:prstGeom>
        <a:gradFill rotWithShape="0">
          <a:gsLst>
            <a:gs pos="0">
              <a:schemeClr val="accent3">
                <a:hueOff val="-1718084"/>
                <a:satOff val="-14593"/>
                <a:lumOff val="49"/>
                <a:alphaOff val="0"/>
                <a:shade val="51000"/>
                <a:satMod val="130000"/>
              </a:schemeClr>
            </a:gs>
            <a:gs pos="80000">
              <a:schemeClr val="accent3">
                <a:hueOff val="-1718084"/>
                <a:satOff val="-14593"/>
                <a:lumOff val="49"/>
                <a:alphaOff val="0"/>
                <a:shade val="93000"/>
                <a:satMod val="130000"/>
              </a:schemeClr>
            </a:gs>
            <a:gs pos="100000">
              <a:schemeClr val="accent3">
                <a:hueOff val="-1718084"/>
                <a:satOff val="-14593"/>
                <a:lumOff val="49"/>
                <a:alphaOff val="0"/>
                <a:shade val="94000"/>
                <a:satMod val="135000"/>
              </a:schemeClr>
            </a:gs>
          </a:gsLst>
          <a:lin ang="16200000" scaled="0"/>
        </a:gradFill>
        <a:ln>
          <a:solidFill>
            <a:schemeClr val="accent1">
              <a:lumMod val="50000"/>
            </a:schemeClr>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rot="10800000">
        <a:off x="4738170" y="2108615"/>
        <a:ext cx="200666" cy="219023"/>
      </dsp:txXfrm>
    </dsp:sp>
    <dsp:sp modelId="{68814240-2F0F-4CAB-A900-BFB4AC7ED29C}">
      <dsp:nvSpPr>
        <dsp:cNvPr id="0" name=""/>
        <dsp:cNvSpPr/>
      </dsp:nvSpPr>
      <dsp:spPr>
        <a:xfrm>
          <a:off x="4031226" y="2497472"/>
          <a:ext cx="1081593" cy="108159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Road Clustering</a:t>
          </a:r>
        </a:p>
      </dsp:txBody>
      <dsp:txXfrm>
        <a:off x="4189622" y="2655868"/>
        <a:ext cx="764801" cy="764801"/>
      </dsp:txXfrm>
    </dsp:sp>
    <dsp:sp modelId="{073DD594-5B81-4E46-AC3E-6A3F359F89FE}">
      <dsp:nvSpPr>
        <dsp:cNvPr id="0" name=""/>
        <dsp:cNvSpPr/>
      </dsp:nvSpPr>
      <dsp:spPr>
        <a:xfrm rot="10830388">
          <a:off x="3623595" y="2848639"/>
          <a:ext cx="288081" cy="365037"/>
        </a:xfrm>
        <a:prstGeom prst="rightArrow">
          <a:avLst>
            <a:gd name="adj1" fmla="val 60000"/>
            <a:gd name="adj2" fmla="val 50000"/>
          </a:avLst>
        </a:prstGeom>
        <a:gradFill rotWithShape="0">
          <a:gsLst>
            <a:gs pos="0">
              <a:schemeClr val="accent3">
                <a:hueOff val="-3436168"/>
                <a:satOff val="-29185"/>
                <a:lumOff val="97"/>
                <a:alphaOff val="0"/>
                <a:shade val="51000"/>
                <a:satMod val="130000"/>
              </a:schemeClr>
            </a:gs>
            <a:gs pos="80000">
              <a:schemeClr val="accent3">
                <a:hueOff val="-3436168"/>
                <a:satOff val="-29185"/>
                <a:lumOff val="97"/>
                <a:alphaOff val="0"/>
                <a:shade val="93000"/>
                <a:satMod val="130000"/>
              </a:schemeClr>
            </a:gs>
            <a:gs pos="100000">
              <a:schemeClr val="accent3">
                <a:hueOff val="-3436168"/>
                <a:satOff val="-29185"/>
                <a:lumOff val="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rot="10800000">
        <a:off x="3710017" y="2922028"/>
        <a:ext cx="201657" cy="219023"/>
      </dsp:txXfrm>
    </dsp:sp>
    <dsp:sp modelId="{CAACAE54-5801-4A35-AE5B-3B72C2CAB2BF}">
      <dsp:nvSpPr>
        <dsp:cNvPr id="0" name=""/>
        <dsp:cNvSpPr/>
      </dsp:nvSpPr>
      <dsp:spPr>
        <a:xfrm>
          <a:off x="2406146" y="2483107"/>
          <a:ext cx="1081593" cy="1081593"/>
        </a:xfrm>
        <a:prstGeom prst="ellipse">
          <a:avLst/>
        </a:prstGeom>
        <a:solidFill>
          <a:srgbClr val="C00000"/>
        </a:solidFill>
        <a:ln>
          <a:solidFill>
            <a:schemeClr val="accent1">
              <a:lumMod val="50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Local Traffic Evaluation</a:t>
          </a:r>
        </a:p>
      </dsp:txBody>
      <dsp:txXfrm>
        <a:off x="2564542" y="2641503"/>
        <a:ext cx="764801" cy="764801"/>
      </dsp:txXfrm>
    </dsp:sp>
    <dsp:sp modelId="{15EC5145-0CCD-4852-A32D-36327D854C3F}">
      <dsp:nvSpPr>
        <dsp:cNvPr id="0" name=""/>
        <dsp:cNvSpPr/>
      </dsp:nvSpPr>
      <dsp:spPr>
        <a:xfrm rot="15115814">
          <a:off x="2560512" y="2084543"/>
          <a:ext cx="278997" cy="365037"/>
        </a:xfrm>
        <a:prstGeom prst="rightArrow">
          <a:avLst>
            <a:gd name="adj1" fmla="val 60000"/>
            <a:gd name="adj2" fmla="val 50000"/>
          </a:avLst>
        </a:prstGeom>
        <a:gradFill rotWithShape="0">
          <a:gsLst>
            <a:gs pos="0">
              <a:schemeClr val="accent3">
                <a:hueOff val="-5154251"/>
                <a:satOff val="-43778"/>
                <a:lumOff val="146"/>
                <a:alphaOff val="0"/>
                <a:shade val="51000"/>
                <a:satMod val="130000"/>
              </a:schemeClr>
            </a:gs>
            <a:gs pos="80000">
              <a:schemeClr val="accent3">
                <a:hueOff val="-5154251"/>
                <a:satOff val="-43778"/>
                <a:lumOff val="146"/>
                <a:alphaOff val="0"/>
                <a:shade val="93000"/>
                <a:satMod val="130000"/>
              </a:schemeClr>
            </a:gs>
            <a:gs pos="100000">
              <a:schemeClr val="accent3">
                <a:hueOff val="-5154251"/>
                <a:satOff val="-43778"/>
                <a:lumOff val="146"/>
                <a:alphaOff val="0"/>
                <a:shade val="94000"/>
                <a:satMod val="135000"/>
              </a:schemeClr>
            </a:gs>
          </a:gsLst>
          <a:lin ang="16200000" scaled="0"/>
        </a:gradFill>
        <a:ln>
          <a:solidFill>
            <a:schemeClr val="accent1">
              <a:lumMod val="50000"/>
            </a:schemeClr>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615342" y="2197335"/>
        <a:ext cx="195298" cy="219023"/>
      </dsp:txXfrm>
    </dsp:sp>
    <dsp:sp modelId="{5F9F1DCB-0BA4-4332-B174-18396ECBA6A4}">
      <dsp:nvSpPr>
        <dsp:cNvPr id="0" name=""/>
        <dsp:cNvSpPr/>
      </dsp:nvSpPr>
      <dsp:spPr>
        <a:xfrm>
          <a:off x="1907383" y="954410"/>
          <a:ext cx="1081593" cy="1081593"/>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Expanding</a:t>
          </a:r>
        </a:p>
        <a:p>
          <a:pPr marL="0" lvl="0" indent="0" algn="ctr" defTabSz="400050">
            <a:lnSpc>
              <a:spcPct val="90000"/>
            </a:lnSpc>
            <a:spcBef>
              <a:spcPct val="0"/>
            </a:spcBef>
            <a:spcAft>
              <a:spcPct val="35000"/>
            </a:spcAft>
            <a:buNone/>
          </a:pPr>
          <a:r>
            <a:rPr lang="en-CA" sz="900" kern="1200" dirty="0"/>
            <a:t> the traffic Evaluation</a:t>
          </a:r>
        </a:p>
      </dsp:txBody>
      <dsp:txXfrm>
        <a:off x="2065779" y="1112806"/>
        <a:ext cx="764801" cy="764801"/>
      </dsp:txXfrm>
    </dsp:sp>
    <dsp:sp modelId="{B08CF851-A906-442A-9546-61840FB2B101}">
      <dsp:nvSpPr>
        <dsp:cNvPr id="0" name=""/>
        <dsp:cNvSpPr/>
      </dsp:nvSpPr>
      <dsp:spPr>
        <a:xfrm rot="19440000">
          <a:off x="2954587" y="840624"/>
          <a:ext cx="286665" cy="365037"/>
        </a:xfrm>
        <a:prstGeom prst="rightArrow">
          <a:avLst>
            <a:gd name="adj1" fmla="val 60000"/>
            <a:gd name="adj2" fmla="val 50000"/>
          </a:avLst>
        </a:prstGeom>
        <a:gradFill rotWithShape="0">
          <a:gsLst>
            <a:gs pos="0">
              <a:schemeClr val="accent3">
                <a:hueOff val="-6872335"/>
                <a:satOff val="-58371"/>
                <a:lumOff val="195"/>
                <a:alphaOff val="0"/>
                <a:shade val="51000"/>
                <a:satMod val="130000"/>
              </a:schemeClr>
            </a:gs>
            <a:gs pos="80000">
              <a:schemeClr val="accent3">
                <a:hueOff val="-6872335"/>
                <a:satOff val="-58371"/>
                <a:lumOff val="195"/>
                <a:alphaOff val="0"/>
                <a:shade val="93000"/>
                <a:satMod val="130000"/>
              </a:schemeClr>
            </a:gs>
            <a:gs pos="100000">
              <a:schemeClr val="accent3">
                <a:hueOff val="-6872335"/>
                <a:satOff val="-58371"/>
                <a:lumOff val="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p>
      </dsp:txBody>
      <dsp:txXfrm>
        <a:off x="2962799" y="938905"/>
        <a:ext cx="200666" cy="21902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3DFD0184-CF7B-4F70-9D61-992C1C7C94B3}" type="datetimeFigureOut">
              <a:rPr lang="en-US"/>
              <a:pPr>
                <a:defRPr/>
              </a:pPr>
              <a:t>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526E025C-32BA-4969-8CD2-F4AD44C0B8C1}" type="slidenum">
              <a:rPr lang="en-US"/>
              <a:pPr>
                <a:defRPr/>
              </a:pPr>
              <a:t>‹#›</a:t>
            </a:fld>
            <a:endParaRPr lang="en-US"/>
          </a:p>
        </p:txBody>
      </p:sp>
    </p:spTree>
    <p:extLst>
      <p:ext uri="{BB962C8B-B14F-4D97-AF65-F5344CB8AC3E}">
        <p14:creationId xmlns:p14="http://schemas.microsoft.com/office/powerpoint/2010/main" val="314846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6E025C-32BA-4969-8CD2-F4AD44C0B8C1}"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Grp="1" noChangeArrowheads="1"/>
          </p:cNvSpPr>
          <p:nvPr>
            <p:ph type="ctrTitle"/>
          </p:nvPr>
        </p:nvSpPr>
        <p:spPr>
          <a:xfrm>
            <a:off x="685800" y="2130425"/>
            <a:ext cx="7772400" cy="1470025"/>
          </a:xfrm>
          <a:effectLst/>
        </p:spPr>
        <p:txBody>
          <a:bodyPr/>
          <a:lstStyle>
            <a:lvl1pPr>
              <a:defRPr>
                <a:solidFill>
                  <a:srgbClr val="543600"/>
                </a:solidFill>
              </a:defRPr>
            </a:lvl1pPr>
          </a:lstStyle>
          <a:p>
            <a:r>
              <a:rPr lang="en-US"/>
              <a:t>Click to edit Master title style</a:t>
            </a:r>
          </a:p>
        </p:txBody>
      </p:sp>
      <p:sp>
        <p:nvSpPr>
          <p:cNvPr id="13316" name="Rectangle 4"/>
          <p:cNvSpPr>
            <a:spLocks noGrp="1" noChangeArrowheads="1"/>
          </p:cNvSpPr>
          <p:nvPr>
            <p:ph type="subTitle" idx="1"/>
          </p:nvPr>
        </p:nvSpPr>
        <p:spPr>
          <a:xfrm>
            <a:off x="1371600" y="3962400"/>
            <a:ext cx="6400800" cy="1752600"/>
          </a:xfrm>
        </p:spPr>
        <p:txBody>
          <a:bodyPr/>
          <a:lstStyle>
            <a:lvl1pPr marL="0" indent="0" algn="ctr">
              <a:buFontTx/>
              <a:buNone/>
              <a:defRPr sz="2400"/>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fld id="{F8EE79A0-3E7C-415F-92A1-B89852D4B1FB}" type="datetime1">
              <a:rPr lang="en-US" smtClean="0"/>
              <a:t>1/13/2023</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6AE44861-9979-4E8C-9811-3DD3DC1C86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3082D9D2-7FF5-40E7-9FBE-1512A8BC2991}" type="datetime1">
              <a:rPr lang="en-US" smtClean="0"/>
              <a:t>1/13/2023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CE3A21-08C1-4D22-8DA2-6FD8F08EC9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F293F4B-4DE8-4AF0-BA51-724DB82C6223}" type="datetime1">
              <a:rPr lang="en-US" smtClean="0"/>
              <a:t>1/13/2023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FD39B-3BE7-45F9-A05A-204987AE993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48A4CAB0-1F59-49B4-AC58-EF2C52771A06}" type="datetime1">
              <a:rPr lang="en-US" smtClean="0"/>
              <a:t>1/13/2023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C2B01-8A11-4630-975F-0FD442C50E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Table Placeholder 2"/>
          <p:cNvSpPr>
            <a:spLocks noGrp="1"/>
          </p:cNvSpPr>
          <p:nvPr>
            <p:ph type="tbl" idx="1"/>
          </p:nvPr>
        </p:nvSpPr>
        <p:spPr>
          <a:xfrm>
            <a:off x="228600" y="914400"/>
            <a:ext cx="8686800" cy="52117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fld id="{145CBFC7-A272-42FF-99C8-0663C4EE09CC}" type="datetime1">
              <a:rPr lang="en-US" smtClean="0"/>
              <a:t>1/13/2023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AD2528-1613-4299-90A8-9FCAE70D99E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F8EE79A0-3E7C-415F-92A1-B89852D4B1FB}"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AE44861-9979-4E8C-9811-3DD3DC1C8604}"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21ABB-782F-4EB3-8504-C7D0D6397D9D}"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7819CF7-6D37-42E6-9903-DCEBC77E3DF1}"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E8C2FD0-A3CC-4995-ADD9-868EAAB0BF9C}"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1C0AAAE-87D6-4686-AFB7-565CA6406A97}"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995BE0-F6F9-49AB-AB30-AAAB0FC5EC73}"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5A64CC7-8988-49D6-9C72-696658FB36C4}"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F257AC-0AE1-446F-8327-E68EF1BB3D4C}" type="datetime1">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56FF858C-5E50-4257-8173-A475C1593C4E}"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E7CEC5-0CD5-4C85-8AC6-267E7CB669B8}" type="datetime1">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2FD4472-8D38-489E-A1EE-3A07DDDAA80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72821ABB-782F-4EB3-8504-C7D0D6397D9D}" type="datetime1">
              <a:rPr lang="en-US" smtClean="0"/>
              <a:t>1/13/2023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819CF7-6D37-42E6-9903-DCEBC77E3DF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3412C-1D5C-4823-8EB3-06ACCA7FCC04}" type="datetime1">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0FCB430-E719-4517-AC18-6255124282A9}"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5735AB3-208D-4121-9C7A-A6C1F37E670A}" type="datetime1">
              <a:rPr lang="en-US" smtClean="0"/>
              <a:t>1/13/2023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1E942FEF-02A2-42E4-841D-6477F12C7AFE}"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84B210-6C25-439D-A9A2-A9EC35624918}"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C1E83B1-18DD-4EC1-836E-2D7BC068727F}"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2D9D2-7FF5-40E7-9FBE-1512A8BC2991}"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2CE3A21-08C1-4D22-8DA2-6FD8F08EC9CA}"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93F4B-4DE8-4AF0-BA51-724DB82C6223}"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66FD39B-3BE7-45F9-A05A-204987AE993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E8C2FD0-A3CC-4995-ADD9-868EAAB0BF9C}" type="datetime1">
              <a:rPr lang="en-US" smtClean="0"/>
              <a:t>1/13/2023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C0AAAE-87D6-4686-AFB7-565CA6406A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914400"/>
            <a:ext cx="42672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2672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3C995BE0-F6F9-49AB-AB30-AAAB0FC5EC73}" type="datetime1">
              <a:rPr lang="en-US" smtClean="0"/>
              <a:t>1/13/2023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A64CC7-8988-49D6-9C72-696658FB36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EF257AC-0AE1-446F-8327-E68EF1BB3D4C}" type="datetime1">
              <a:rPr lang="en-US" smtClean="0"/>
              <a:t>1/13/2023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FF858C-5E50-4257-8173-A475C1593C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4FE7CEC5-0CD5-4C85-8AC6-267E7CB669B8}" type="datetime1">
              <a:rPr lang="en-US" smtClean="0"/>
              <a:t>1/13/2023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FD4472-8D38-489E-A1EE-3A07DDDAA8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303412C-1D5C-4823-8EB3-06ACCA7FCC04}" type="datetime1">
              <a:rPr lang="en-US" smtClean="0"/>
              <a:t>1/13/2023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FCB430-E719-4517-AC18-6255124282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735AB3-208D-4121-9C7A-A6C1F37E670A}" type="datetime1">
              <a:rPr lang="en-US" smtClean="0"/>
              <a:t>1/13/2023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942FEF-02A2-42E4-841D-6477F12C7A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384B210-6C25-439D-A9A2-A9EC35624918}" type="datetime1">
              <a:rPr lang="en-US" smtClean="0"/>
              <a:t>1/13/2023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1E83B1-18DD-4EC1-836E-2D7BC06872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eader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title"/>
          </p:nvPr>
        </p:nvSpPr>
        <p:spPr bwMode="auto">
          <a:xfrm>
            <a:off x="457200" y="0"/>
            <a:ext cx="8229600" cy="685800"/>
          </a:xfrm>
          <a:prstGeom prst="rect">
            <a:avLst/>
          </a:prstGeom>
          <a:noFill/>
          <a:ln w="9525">
            <a:noFill/>
            <a:miter lim="800000"/>
            <a:headEnd/>
            <a:tailEnd/>
          </a:ln>
          <a:effectLst>
            <a:outerShdw dist="45791" dir="2021404"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914400"/>
            <a:ext cx="86868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0A7FF5C-0308-4002-990F-D70ABD15C5F4}" type="datetime1">
              <a:rPr lang="en-US" smtClean="0"/>
              <a:t>1/13/2023</a:t>
            </a:fld>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8001000" y="661035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D55916-956C-46CC-9F93-020FDE8A36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543600"/>
          </a:solidFill>
          <a:latin typeface="+mn-lt"/>
          <a:ea typeface="+mn-ea"/>
          <a:cs typeface="+mn-cs"/>
        </a:defRPr>
      </a:lvl1pPr>
      <a:lvl2pPr marL="742950" indent="-285750" algn="l" rtl="0" eaLnBrk="0" fontAlgn="base" hangingPunct="0">
        <a:spcBef>
          <a:spcPct val="20000"/>
        </a:spcBef>
        <a:spcAft>
          <a:spcPct val="0"/>
        </a:spcAft>
        <a:buChar char="–"/>
        <a:defRPr sz="2800">
          <a:solidFill>
            <a:srgbClr val="543600"/>
          </a:solidFill>
          <a:latin typeface="+mn-lt"/>
        </a:defRPr>
      </a:lvl2pPr>
      <a:lvl3pPr marL="1143000" indent="-228600" algn="l" rtl="0" eaLnBrk="0" fontAlgn="base" hangingPunct="0">
        <a:spcBef>
          <a:spcPct val="20000"/>
        </a:spcBef>
        <a:spcAft>
          <a:spcPct val="0"/>
        </a:spcAft>
        <a:buChar char="•"/>
        <a:defRPr sz="2400">
          <a:solidFill>
            <a:srgbClr val="543600"/>
          </a:solidFill>
          <a:latin typeface="+mn-lt"/>
        </a:defRPr>
      </a:lvl3pPr>
      <a:lvl4pPr marL="1600200" indent="-228600" algn="l" rtl="0" eaLnBrk="0" fontAlgn="base" hangingPunct="0">
        <a:spcBef>
          <a:spcPct val="20000"/>
        </a:spcBef>
        <a:spcAft>
          <a:spcPct val="0"/>
        </a:spcAft>
        <a:buChar char="–"/>
        <a:defRPr sz="2000">
          <a:solidFill>
            <a:srgbClr val="543600"/>
          </a:solidFill>
          <a:latin typeface="+mn-lt"/>
        </a:defRPr>
      </a:lvl4pPr>
      <a:lvl5pPr marL="2057400" indent="-228600" algn="l" rtl="0" eaLnBrk="0" fontAlgn="base" hangingPunct="0">
        <a:spcBef>
          <a:spcPct val="20000"/>
        </a:spcBef>
        <a:spcAft>
          <a:spcPct val="0"/>
        </a:spcAft>
        <a:buChar char="»"/>
        <a:defRPr sz="2000">
          <a:solidFill>
            <a:srgbClr val="543600"/>
          </a:solidFill>
          <a:latin typeface="+mn-lt"/>
        </a:defRPr>
      </a:lvl5pPr>
      <a:lvl6pPr marL="2514600" indent="-228600" algn="l" rtl="0" eaLnBrk="1" fontAlgn="base" hangingPunct="1">
        <a:spcBef>
          <a:spcPct val="20000"/>
        </a:spcBef>
        <a:spcAft>
          <a:spcPct val="0"/>
        </a:spcAft>
        <a:buChar char="»"/>
        <a:defRPr sz="2000">
          <a:solidFill>
            <a:srgbClr val="543600"/>
          </a:solidFill>
          <a:latin typeface="+mn-lt"/>
        </a:defRPr>
      </a:lvl6pPr>
      <a:lvl7pPr marL="2971800" indent="-228600" algn="l" rtl="0" eaLnBrk="1" fontAlgn="base" hangingPunct="1">
        <a:spcBef>
          <a:spcPct val="20000"/>
        </a:spcBef>
        <a:spcAft>
          <a:spcPct val="0"/>
        </a:spcAft>
        <a:buChar char="»"/>
        <a:defRPr sz="2000">
          <a:solidFill>
            <a:srgbClr val="543600"/>
          </a:solidFill>
          <a:latin typeface="+mn-lt"/>
        </a:defRPr>
      </a:lvl7pPr>
      <a:lvl8pPr marL="3429000" indent="-228600" algn="l" rtl="0" eaLnBrk="1" fontAlgn="base" hangingPunct="1">
        <a:spcBef>
          <a:spcPct val="20000"/>
        </a:spcBef>
        <a:spcAft>
          <a:spcPct val="0"/>
        </a:spcAft>
        <a:buChar char="»"/>
        <a:defRPr sz="2000">
          <a:solidFill>
            <a:srgbClr val="543600"/>
          </a:solidFill>
          <a:latin typeface="+mn-lt"/>
        </a:defRPr>
      </a:lvl8pPr>
      <a:lvl9pPr marL="3886200" indent="-228600" algn="l" rtl="0" eaLnBrk="1" fontAlgn="base" hangingPunct="1">
        <a:spcBef>
          <a:spcPct val="20000"/>
        </a:spcBef>
        <a:spcAft>
          <a:spcPct val="0"/>
        </a:spcAft>
        <a:buChar char="»"/>
        <a:defRPr sz="2000">
          <a:solidFill>
            <a:srgbClr val="543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0A7FF5C-0308-4002-990F-D70ABD15C5F4}" type="datetime1">
              <a:rPr lang="en-US" smtClean="0"/>
              <a:t>1/13/2023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DBD55916-956C-46CC-9F93-020FDE8A36B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7.xml"/><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effectLst>
            <a:outerShdw dist="45791" dir="2021404" algn="ctr" rotWithShape="0">
              <a:schemeClr val="tx1"/>
            </a:outerShdw>
          </a:effectLst>
        </p:spPr>
        <p:txBody>
          <a:bodyPr>
            <a:normAutofit fontScale="90000"/>
          </a:bodyPr>
          <a:lstStyle/>
          <a:p>
            <a:r>
              <a:rPr lang="en-US" dirty="0">
                <a:effectLst>
                  <a:outerShdw blurRad="38100" dist="38100" dir="2700000" algn="tl">
                    <a:srgbClr val="000000">
                      <a:alpha val="43137"/>
                    </a:srgbClr>
                  </a:outerShdw>
                </a:effectLst>
                <a:latin typeface="Agency FB" panose="020B0503020202020204" pitchFamily="34" charset="0"/>
              </a:rPr>
              <a:t>A Performance Evaluation of an Efficient Traffic Congestion Detection Protocol through VANETs</a:t>
            </a:r>
          </a:p>
        </p:txBody>
      </p:sp>
      <p:sp>
        <p:nvSpPr>
          <p:cNvPr id="16387" name="Subtitle 2"/>
          <p:cNvSpPr>
            <a:spLocks noGrp="1"/>
          </p:cNvSpPr>
          <p:nvPr>
            <p:ph type="subTitle" idx="1"/>
          </p:nvPr>
        </p:nvSpPr>
        <p:spPr>
          <a:xfrm>
            <a:off x="1066800" y="4724400"/>
            <a:ext cx="6400800" cy="1524000"/>
          </a:xfrm>
        </p:spPr>
        <p:txBody>
          <a:bodyPr/>
          <a:lstStyle/>
          <a:p>
            <a:r>
              <a:rPr lang="en-US" sz="3200" dirty="0" err="1">
                <a:latin typeface="Agency FB" panose="020B0503020202020204" pitchFamily="34" charset="0"/>
              </a:rPr>
              <a:t>Maram</a:t>
            </a:r>
            <a:r>
              <a:rPr lang="en-US" sz="3200" dirty="0">
                <a:latin typeface="Agency FB" pitchFamily="34" charset="0"/>
              </a:rPr>
              <a:t> </a:t>
            </a:r>
            <a:r>
              <a:rPr lang="en-US" sz="3200" dirty="0" err="1">
                <a:latin typeface="Agency FB" pitchFamily="34" charset="0"/>
              </a:rPr>
              <a:t>Bani</a:t>
            </a:r>
            <a:r>
              <a:rPr lang="en-US" sz="3200" dirty="0">
                <a:latin typeface="Agency FB" pitchFamily="34" charset="0"/>
              </a:rPr>
              <a:t> </a:t>
            </a:r>
            <a:r>
              <a:rPr lang="en-US" sz="3200" dirty="0" err="1">
                <a:latin typeface="Agency FB" pitchFamily="34" charset="0"/>
              </a:rPr>
              <a:t>Younes</a:t>
            </a:r>
            <a:endParaRPr lang="en-US" sz="3200" dirty="0">
              <a:latin typeface="Agency FB" pitchFamily="34" charset="0"/>
            </a:endParaRPr>
          </a:p>
        </p:txBody>
      </p:sp>
      <p:sp>
        <p:nvSpPr>
          <p:cNvPr id="2" name="Slide Number Placeholder 1"/>
          <p:cNvSpPr>
            <a:spLocks noGrp="1"/>
          </p:cNvSpPr>
          <p:nvPr>
            <p:ph type="sldNum" sz="quarter" idx="12"/>
          </p:nvPr>
        </p:nvSpPr>
        <p:spPr/>
        <p:txBody>
          <a:bodyPr/>
          <a:lstStyle/>
          <a:p>
            <a:pPr>
              <a:defRPr/>
            </a:pPr>
            <a:fld id="{6AE44861-9979-4E8C-9811-3DD3DC1C8604}" type="slidenum">
              <a:rPr lang="en-US" smtClean="0">
                <a:latin typeface="Agency FB" panose="020B0503020202020204" pitchFamily="34" charset="0"/>
              </a:rPr>
              <a:pPr>
                <a:defRPr/>
              </a:pPr>
              <a:t>1</a:t>
            </a:fld>
            <a:endParaRPr lang="en-US">
              <a:latin typeface="Agency FB" panose="020B0503020202020204" pitchFamily="34" charset="0"/>
            </a:endParaRPr>
          </a:p>
        </p:txBody>
      </p:sp>
      <p:pic>
        <p:nvPicPr>
          <p:cNvPr id="16388" name="Picture 2"/>
          <p:cNvPicPr>
            <a:picLocks noChangeAspect="1" noChangeArrowheads="1"/>
          </p:cNvPicPr>
          <p:nvPr/>
        </p:nvPicPr>
        <p:blipFill>
          <a:blip r:embed="rId2" cstate="print"/>
          <a:srcRect/>
          <a:stretch>
            <a:fillRect/>
          </a:stretch>
        </p:blipFill>
        <p:spPr bwMode="auto">
          <a:xfrm>
            <a:off x="8686800" y="6546874"/>
            <a:ext cx="457200" cy="311126"/>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5486400" y="6553200"/>
            <a:ext cx="457200" cy="311126"/>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a:stretch>
            <a:fillRect/>
          </a:stretch>
        </p:blipFill>
        <p:spPr bwMode="auto">
          <a:xfrm>
            <a:off x="4114800" y="6546874"/>
            <a:ext cx="457200" cy="311126"/>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a:stretch>
            <a:fillRect/>
          </a:stretch>
        </p:blipFill>
        <p:spPr bwMode="auto">
          <a:xfrm>
            <a:off x="2590800" y="6553200"/>
            <a:ext cx="457200" cy="311126"/>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a:stretch>
            <a:fillRect/>
          </a:stretch>
        </p:blipFill>
        <p:spPr bwMode="auto">
          <a:xfrm>
            <a:off x="0" y="6553200"/>
            <a:ext cx="457200" cy="311126"/>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a:stretch>
            <a:fillRect/>
          </a:stretch>
        </p:blipFill>
        <p:spPr bwMode="auto">
          <a:xfrm>
            <a:off x="8686800" y="3124200"/>
            <a:ext cx="457200" cy="311126"/>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15240" y="3124200"/>
            <a:ext cx="457200" cy="311126"/>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5486400" y="4184674"/>
            <a:ext cx="457200" cy="311126"/>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a:stretch>
            <a:fillRect/>
          </a:stretch>
        </p:blipFill>
        <p:spPr bwMode="auto">
          <a:xfrm>
            <a:off x="4114800" y="4178348"/>
            <a:ext cx="457200" cy="311126"/>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a:stretch>
            <a:fillRect/>
          </a:stretch>
        </p:blipFill>
        <p:spPr bwMode="auto">
          <a:xfrm>
            <a:off x="2590800" y="4184674"/>
            <a:ext cx="457200" cy="31112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rmAutofit fontScale="90000"/>
          </a:bodyPr>
          <a:lstStyle/>
          <a:p>
            <a:r>
              <a:rPr lang="en-US" sz="4800" dirty="0">
                <a:latin typeface="Agency FB" panose="020B0503020202020204" pitchFamily="34" charset="0"/>
              </a:rPr>
              <a:t>Related</a:t>
            </a:r>
            <a:r>
              <a:rPr lang="en-US" dirty="0">
                <a:latin typeface="Agency FB" pitchFamily="34" charset="0"/>
              </a:rPr>
              <a:t> </a:t>
            </a:r>
            <a:r>
              <a:rPr lang="en-US" sz="4800" dirty="0">
                <a:latin typeface="Agency FB" panose="020B0503020202020204" pitchFamily="34" charset="0"/>
              </a:rPr>
              <a:t>Work</a:t>
            </a:r>
            <a:br>
              <a:rPr lang="en-US" dirty="0">
                <a:latin typeface="Agency FB" pitchFamily="34" charset="0"/>
              </a:rPr>
            </a:br>
            <a:endParaRPr lang="en-US" dirty="0">
              <a:latin typeface="Agency FB" pitchFamily="34" charset="0"/>
            </a:endParaRPr>
          </a:p>
        </p:txBody>
      </p:sp>
      <p:sp>
        <p:nvSpPr>
          <p:cNvPr id="4" name="Slide Number Placeholder 3"/>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10</a:t>
            </a:fld>
            <a:endParaRPr lang="en-US">
              <a:latin typeface="Agency FB" panose="020B0503020202020204" pitchFamily="34" charset="0"/>
            </a:endParaRPr>
          </a:p>
        </p:txBody>
      </p:sp>
      <p:graphicFrame>
        <p:nvGraphicFramePr>
          <p:cNvPr id="7" name="Group 32"/>
          <p:cNvGraphicFramePr>
            <a:graphicFrameLocks/>
          </p:cNvGraphicFramePr>
          <p:nvPr>
            <p:extLst>
              <p:ext uri="{D42A27DB-BD31-4B8C-83A1-F6EECF244321}">
                <p14:modId xmlns:p14="http://schemas.microsoft.com/office/powerpoint/2010/main" val="2595760589"/>
              </p:ext>
            </p:extLst>
          </p:nvPr>
        </p:nvGraphicFramePr>
        <p:xfrm>
          <a:off x="152400" y="685800"/>
          <a:ext cx="8686800" cy="5130015"/>
        </p:xfrm>
        <a:graphic>
          <a:graphicData uri="http://schemas.openxmlformats.org/drawingml/2006/table">
            <a:tbl>
              <a:tblPr>
                <a:tableStyleId>{69C7853C-536D-4A76-A0AE-DD22124D55A5}</a:tableStyleId>
              </a:tblPr>
              <a:tblGrid>
                <a:gridCol w="1215870">
                  <a:extLst>
                    <a:ext uri="{9D8B030D-6E8A-4147-A177-3AD203B41FA5}">
                      <a16:colId xmlns:a16="http://schemas.microsoft.com/office/drawing/2014/main" val="20000"/>
                    </a:ext>
                  </a:extLst>
                </a:gridCol>
                <a:gridCol w="1676261">
                  <a:extLst>
                    <a:ext uri="{9D8B030D-6E8A-4147-A177-3AD203B41FA5}">
                      <a16:colId xmlns:a16="http://schemas.microsoft.com/office/drawing/2014/main" val="20001"/>
                    </a:ext>
                  </a:extLst>
                </a:gridCol>
                <a:gridCol w="1271080">
                  <a:extLst>
                    <a:ext uri="{9D8B030D-6E8A-4147-A177-3AD203B41FA5}">
                      <a16:colId xmlns:a16="http://schemas.microsoft.com/office/drawing/2014/main" val="20002"/>
                    </a:ext>
                  </a:extLst>
                </a:gridCol>
                <a:gridCol w="1271080">
                  <a:extLst>
                    <a:ext uri="{9D8B030D-6E8A-4147-A177-3AD203B41FA5}">
                      <a16:colId xmlns:a16="http://schemas.microsoft.com/office/drawing/2014/main" val="20003"/>
                    </a:ext>
                  </a:extLst>
                </a:gridCol>
                <a:gridCol w="1040803">
                  <a:extLst>
                    <a:ext uri="{9D8B030D-6E8A-4147-A177-3AD203B41FA5}">
                      <a16:colId xmlns:a16="http://schemas.microsoft.com/office/drawing/2014/main" val="20004"/>
                    </a:ext>
                  </a:extLst>
                </a:gridCol>
                <a:gridCol w="975753">
                  <a:extLst>
                    <a:ext uri="{9D8B030D-6E8A-4147-A177-3AD203B41FA5}">
                      <a16:colId xmlns:a16="http://schemas.microsoft.com/office/drawing/2014/main" val="20005"/>
                    </a:ext>
                  </a:extLst>
                </a:gridCol>
                <a:gridCol w="1235953">
                  <a:extLst>
                    <a:ext uri="{9D8B030D-6E8A-4147-A177-3AD203B41FA5}">
                      <a16:colId xmlns:a16="http://schemas.microsoft.com/office/drawing/2014/main" val="20006"/>
                    </a:ext>
                  </a:extLst>
                </a:gridCol>
              </a:tblGrid>
              <a:tr h="713420">
                <a:tc gridSpan="7">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u="none" strike="noStrike" kern="0" cap="none" spc="0" normalizeH="0" baseline="0" noProof="0" dirty="0">
                          <a:ln>
                            <a:noFill/>
                          </a:ln>
                          <a:effectLst/>
                          <a:uLnTx/>
                          <a:uFillTx/>
                        </a:rPr>
                        <a:t>Disseminating Data</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solidFill>
                      <a:schemeClr val="accent3">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200" b="1" i="0" u="none" strike="noStrike" kern="1200" cap="none" normalizeH="0" baseline="0" dirty="0">
                        <a:ln>
                          <a:noFill/>
                        </a:ln>
                        <a:solidFill>
                          <a:schemeClr val="bg1"/>
                        </a:solidFill>
                        <a:effectLst/>
                        <a:latin typeface="Agency FB" pitchFamily="34" charset="0"/>
                        <a:ea typeface="+mn-ea"/>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545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Research Paper</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Approach</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Technique</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Bandwidth consumptions</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Broadcast Storm</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u="none" strike="noStrike" kern="1200" cap="none" normalizeH="0" baseline="0" dirty="0">
                          <a:ln>
                            <a:noFill/>
                          </a:ln>
                          <a:effectLst/>
                        </a:rPr>
                        <a:t>Restricted Memory</a:t>
                      </a:r>
                      <a:endParaRPr kumimoji="0" lang="en-US" sz="1200" b="1" i="0" u="none" strike="noStrike" kern="1200" cap="none" normalizeH="0" baseline="0" dirty="0">
                        <a:ln>
                          <a:noFill/>
                        </a:ln>
                        <a:solidFill>
                          <a:schemeClr val="bg1"/>
                        </a:solidFill>
                        <a:effectLst/>
                        <a:latin typeface="Agency FB" pitchFamily="34" charset="0"/>
                        <a:ea typeface="+mn-ea"/>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u="none" strike="noStrike" kern="1200" cap="none" normalizeH="0" baseline="0" dirty="0">
                          <a:ln>
                            <a:noFill/>
                          </a:ln>
                          <a:effectLst/>
                        </a:rPr>
                        <a:t>Reliability and hidden nodes</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1"/>
                  </a:ext>
                </a:extLst>
              </a:tr>
              <a:tr h="57753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200" kern="1200" baseline="0" dirty="0"/>
                        <a:t>Chou et 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Broadcast to disseminate data.</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200" kern="1200" baseline="0" dirty="0"/>
                        <a:t>Relay Vehicle</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2"/>
                  </a:ext>
                </a:extLst>
              </a:tr>
              <a:tr h="577531">
                <a:tc>
                  <a:txBody>
                    <a:bodyPr/>
                    <a:lstStyle/>
                    <a:p>
                      <a:pPr algn="ctr"/>
                      <a:r>
                        <a:rPr lang="en-US" sz="1200" kern="1200" baseline="0" dirty="0" err="1"/>
                        <a:t>Dornbush</a:t>
                      </a:r>
                      <a:endParaRPr lang="en-US" sz="1200" kern="1200" baseline="0" dirty="0"/>
                    </a:p>
                    <a:p>
                      <a:pPr algn="ctr"/>
                      <a:r>
                        <a:rPr lang="en-US" sz="1200" kern="1200" baseline="0" dirty="0"/>
                        <a:t>et 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Need to Say principle.</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200" kern="1200" baseline="0" dirty="0"/>
                        <a:t>Event-Driven.</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3"/>
                  </a:ext>
                </a:extLst>
              </a:tr>
              <a:tr h="798344">
                <a:tc>
                  <a:txBody>
                    <a:bodyPr/>
                    <a:lstStyle/>
                    <a:p>
                      <a:pPr algn="ctr"/>
                      <a:r>
                        <a:rPr lang="en-US" sz="1200" kern="1200" baseline="0" dirty="0" err="1"/>
                        <a:t>Zhong</a:t>
                      </a:r>
                      <a:r>
                        <a:rPr lang="en-US" sz="1200" kern="1200" baseline="0" dirty="0"/>
                        <a:t> et 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Make a local decision when to disseminate a report, based on the vehicle status.</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Data-</a:t>
                      </a:r>
                    </a:p>
                    <a:p>
                      <a:r>
                        <a:rPr lang="en-US" sz="1200" kern="1200" baseline="0" dirty="0"/>
                        <a:t>Prioritization</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4"/>
                  </a:ext>
                </a:extLst>
              </a:tr>
              <a:tr h="730397">
                <a:tc>
                  <a:txBody>
                    <a:bodyPr/>
                    <a:lstStyle/>
                    <a:p>
                      <a:pPr algn="ctr"/>
                      <a:r>
                        <a:rPr lang="en-US" sz="1200" kern="1200" baseline="0" dirty="0" err="1"/>
                        <a:t>Bauza</a:t>
                      </a:r>
                      <a:r>
                        <a:rPr lang="en-US" sz="1200" kern="1200" baseline="0" dirty="0"/>
                        <a:t> et</a:t>
                      </a:r>
                    </a:p>
                    <a:p>
                      <a:pPr algn="ctr"/>
                      <a:r>
                        <a:rPr lang="en-US" sz="1200" kern="1200" baseline="0" dirty="0"/>
                        <a:t>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Send a statistical data related to each Area</a:t>
                      </a:r>
                    </a:p>
                    <a:p>
                      <a:r>
                        <a:rPr lang="en-US" sz="1200" kern="1200" baseline="0" dirty="0"/>
                        <a:t>(</a:t>
                      </a:r>
                      <a:r>
                        <a:rPr lang="en-US" sz="1200" kern="1200" baseline="0" dirty="0" err="1"/>
                        <a:t>Geocast</a:t>
                      </a:r>
                      <a:r>
                        <a:rPr lang="en-US" sz="1200" kern="1200" baseline="0" dirty="0"/>
                        <a:t>).</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Using Statistical</a:t>
                      </a:r>
                    </a:p>
                    <a:p>
                      <a:r>
                        <a:rPr lang="en-US" sz="1200" kern="1200" baseline="0" dirty="0"/>
                        <a:t>Data.</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5"/>
                  </a:ext>
                </a:extLst>
              </a:tr>
              <a:tr h="1162489">
                <a:tc>
                  <a:txBody>
                    <a:bodyPr/>
                    <a:lstStyle/>
                    <a:p>
                      <a:pPr algn="ctr"/>
                      <a:r>
                        <a:rPr lang="en-US" sz="1200" kern="1200" baseline="0" dirty="0" err="1"/>
                        <a:t>Korkmaz</a:t>
                      </a:r>
                      <a:endParaRPr lang="en-US" sz="1200" kern="1200" baseline="0" dirty="0"/>
                    </a:p>
                    <a:p>
                      <a:pPr algn="ctr"/>
                      <a:r>
                        <a:rPr lang="en-US" sz="1200" kern="1200" baseline="0" dirty="0"/>
                        <a:t>and </a:t>
                      </a:r>
                      <a:r>
                        <a:rPr lang="en-US" sz="1200" kern="1200" baseline="0" dirty="0" err="1"/>
                        <a:t>Ekici</a:t>
                      </a:r>
                      <a:r>
                        <a:rPr lang="en-US" sz="1200" kern="1200" baseline="0" dirty="0"/>
                        <a:t>,</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The ACK message</a:t>
                      </a:r>
                    </a:p>
                    <a:p>
                      <a:r>
                        <a:rPr lang="en-US" sz="1200" kern="1200" baseline="0" dirty="0"/>
                        <a:t>is sent to announce</a:t>
                      </a:r>
                    </a:p>
                    <a:p>
                      <a:r>
                        <a:rPr lang="en-US" sz="1200" kern="1200" baseline="0" dirty="0"/>
                        <a:t>a correct received</a:t>
                      </a:r>
                    </a:p>
                    <a:p>
                      <a:r>
                        <a:rPr lang="en-US" sz="1200" kern="1200" baseline="0" dirty="0"/>
                        <a:t>report.</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ACK Mechanism.</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a:ln>
                            <a:noFill/>
                          </a:ln>
                          <a:effectLst/>
                        </a:rPr>
                        <a:t>X</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u="none" strike="noStrike" cap="none" normalizeH="0" baseline="0" dirty="0">
                          <a:ln>
                            <a:noFill/>
                          </a:ln>
                          <a:effectLst/>
                        </a:rPr>
                        <a:t>√</a:t>
                      </a:r>
                      <a:endParaRPr kumimoji="0" lang="en-US" sz="28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76200"/>
            <a:ext cx="8229600" cy="914400"/>
          </a:xfrm>
        </p:spPr>
        <p:txBody>
          <a:bodyPr/>
          <a:lstStyle/>
          <a:p>
            <a:pPr>
              <a:defRPr/>
            </a:pPr>
            <a:r>
              <a:rPr lang="en-US" u="sng" dirty="0">
                <a:latin typeface="Agency FB" panose="020B0503020202020204" pitchFamily="34" charset="0"/>
              </a:rPr>
              <a:t>E</a:t>
            </a:r>
            <a:r>
              <a:rPr lang="en-US" dirty="0">
                <a:latin typeface="Agency FB" panose="020B0503020202020204" pitchFamily="34" charset="0"/>
              </a:rPr>
              <a:t>fficient </a:t>
            </a:r>
            <a:r>
              <a:rPr lang="en-US" u="sng" dirty="0" err="1">
                <a:latin typeface="Agency FB" panose="020B0503020202020204" pitchFamily="34" charset="0"/>
              </a:rPr>
              <a:t>CO</a:t>
            </a:r>
            <a:r>
              <a:rPr lang="en-US" dirty="0" err="1">
                <a:latin typeface="Agency FB" panose="020B0503020202020204" pitchFamily="34" charset="0"/>
              </a:rPr>
              <a:t>ngestion</a:t>
            </a:r>
            <a:r>
              <a:rPr lang="en-US" dirty="0">
                <a:latin typeface="Agency FB" panose="020B0503020202020204" pitchFamily="34" charset="0"/>
              </a:rPr>
              <a:t> </a:t>
            </a:r>
            <a:r>
              <a:rPr lang="en-US" u="sng" dirty="0">
                <a:latin typeface="Agency FB" panose="020B0503020202020204" pitchFamily="34" charset="0"/>
              </a:rPr>
              <a:t>De</a:t>
            </a:r>
            <a:r>
              <a:rPr lang="en-US" dirty="0">
                <a:latin typeface="Agency FB" panose="020B0503020202020204" pitchFamily="34" charset="0"/>
              </a:rPr>
              <a:t>tection (ECODE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5555540"/>
              </p:ext>
            </p:extLst>
          </p:nvPr>
        </p:nvGraphicFramePr>
        <p:xfrm>
          <a:off x="0" y="1143002"/>
          <a:ext cx="9144000" cy="3932726"/>
        </p:xfrm>
        <a:graphic>
          <a:graphicData uri="http://schemas.openxmlformats.org/drawingml/2006/table">
            <a:tbl>
              <a:tblPr firstRow="1" bandRow="1">
                <a:tableStyleId>{21E4AEA4-8DFA-4A89-87EB-49C32662AFE0}</a:tableStyleId>
              </a:tblPr>
              <a:tblGrid>
                <a:gridCol w="4515556">
                  <a:extLst>
                    <a:ext uri="{9D8B030D-6E8A-4147-A177-3AD203B41FA5}">
                      <a16:colId xmlns:a16="http://schemas.microsoft.com/office/drawing/2014/main" val="20000"/>
                    </a:ext>
                  </a:extLst>
                </a:gridCol>
                <a:gridCol w="4628444">
                  <a:extLst>
                    <a:ext uri="{9D8B030D-6E8A-4147-A177-3AD203B41FA5}">
                      <a16:colId xmlns:a16="http://schemas.microsoft.com/office/drawing/2014/main" val="20001"/>
                    </a:ext>
                  </a:extLst>
                </a:gridCol>
              </a:tblGrid>
              <a:tr h="441151">
                <a:tc gridSpan="2">
                  <a:txBody>
                    <a:bodyPr/>
                    <a:lstStyle/>
                    <a:p>
                      <a:pPr algn="ctr"/>
                      <a:r>
                        <a:rPr lang="en-US" sz="1800" dirty="0"/>
                        <a:t>ECODE: Traffic</a:t>
                      </a:r>
                      <a:r>
                        <a:rPr lang="en-US" sz="1800" baseline="0" dirty="0"/>
                        <a:t> Evaluation </a:t>
                      </a:r>
                      <a:endParaRPr lang="en-US" sz="1800" dirty="0">
                        <a:solidFill>
                          <a:schemeClr val="bg1"/>
                        </a:solidFill>
                        <a:latin typeface="Agency FB" pitchFamily="34"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441151">
                <a:tc>
                  <a:txBody>
                    <a:bodyPr/>
                    <a:lstStyle/>
                    <a:p>
                      <a:r>
                        <a:rPr lang="en-US" sz="1800" dirty="0"/>
                        <a:t>Detecting the Congested road</a:t>
                      </a:r>
                      <a:r>
                        <a:rPr lang="en-US" sz="1800" baseline="0" dirty="0"/>
                        <a:t> segments </a:t>
                      </a:r>
                      <a:r>
                        <a:rPr lang="en-US" sz="1800" u="sng" baseline="0" dirty="0"/>
                        <a:t>Directionally</a:t>
                      </a:r>
                      <a:endParaRPr lang="en-US" sz="1800" b="1" u="sng" dirty="0">
                        <a:solidFill>
                          <a:schemeClr val="tx1"/>
                        </a:solidFill>
                        <a:latin typeface="Agency FB" pitchFamily="34" charset="0"/>
                      </a:endParaRPr>
                    </a:p>
                  </a:txBody>
                  <a:tcPr/>
                </a:tc>
                <a:tc>
                  <a:txBody>
                    <a:bodyPr/>
                    <a:lstStyle/>
                    <a:p>
                      <a:r>
                        <a:rPr lang="en-US" sz="1800" dirty="0"/>
                        <a:t>Disseminating Traffic Data </a:t>
                      </a:r>
                      <a:r>
                        <a:rPr lang="en-US" sz="1800" u="sng" dirty="0"/>
                        <a:t>Efficiently</a:t>
                      </a:r>
                      <a:endParaRPr lang="en-US" sz="1800" b="1" u="sng" dirty="0">
                        <a:solidFill>
                          <a:schemeClr val="tx1"/>
                        </a:solidFill>
                        <a:latin typeface="Agency FB" pitchFamily="34" charset="0"/>
                      </a:endParaRPr>
                    </a:p>
                  </a:txBody>
                  <a:tcPr/>
                </a:tc>
                <a:extLst>
                  <a:ext uri="{0D108BD9-81ED-4DB2-BD59-A6C34878D82A}">
                    <a16:rowId xmlns:a16="http://schemas.microsoft.com/office/drawing/2014/main" val="10001"/>
                  </a:ext>
                </a:extLst>
              </a:tr>
              <a:tr h="2851495">
                <a:tc>
                  <a:txBody>
                    <a:bodyPr/>
                    <a:lstStyle/>
                    <a:p>
                      <a:pPr>
                        <a:buFontTx/>
                        <a:buChar char="-"/>
                      </a:pPr>
                      <a:r>
                        <a:rPr lang="en-US" sz="1800" dirty="0"/>
                        <a:t> Measuring the road segment direction  basic traffic characteristics: </a:t>
                      </a:r>
                    </a:p>
                    <a:p>
                      <a:pPr lvl="1">
                        <a:buFontTx/>
                        <a:buChar char="-"/>
                      </a:pPr>
                      <a:r>
                        <a:rPr lang="en-US" sz="1800" dirty="0"/>
                        <a:t>traffic density </a:t>
                      </a:r>
                    </a:p>
                    <a:p>
                      <a:pPr lvl="1">
                        <a:buFontTx/>
                        <a:buChar char="-"/>
                      </a:pPr>
                      <a:r>
                        <a:rPr lang="en-US" sz="1800" dirty="0"/>
                        <a:t>traffic speed </a:t>
                      </a:r>
                    </a:p>
                    <a:p>
                      <a:pPr lvl="1">
                        <a:buFontTx/>
                        <a:buChar char="-"/>
                      </a:pPr>
                      <a:r>
                        <a:rPr lang="en-US" sz="1800" dirty="0"/>
                        <a:t>traffic volume</a:t>
                      </a:r>
                    </a:p>
                    <a:p>
                      <a:pPr lvl="1">
                        <a:buFontTx/>
                        <a:buChar char="-"/>
                      </a:pPr>
                      <a:r>
                        <a:rPr lang="en-US" sz="1800" dirty="0"/>
                        <a:t>travel time </a:t>
                      </a:r>
                    </a:p>
                    <a:p>
                      <a:pPr lvl="1">
                        <a:buNone/>
                      </a:pPr>
                      <a:endParaRPr lang="en-US" sz="1800" dirty="0"/>
                    </a:p>
                    <a:p>
                      <a:pPr>
                        <a:buFontTx/>
                        <a:buChar char="-"/>
                      </a:pPr>
                      <a:r>
                        <a:rPr lang="en-US" sz="1800" dirty="0"/>
                        <a:t> Evaluate the traffic congestion level using these values</a:t>
                      </a:r>
                      <a:endParaRPr lang="en-US" sz="1800" dirty="0">
                        <a:solidFill>
                          <a:schemeClr val="tx1"/>
                        </a:solidFill>
                        <a:latin typeface="Agency FB" pitchFamily="34" charset="0"/>
                      </a:endParaRPr>
                    </a:p>
                  </a:txBody>
                  <a:tcPr/>
                </a:tc>
                <a:tc>
                  <a:txBody>
                    <a:bodyPr/>
                    <a:lstStyle/>
                    <a:p>
                      <a:pPr>
                        <a:buFontTx/>
                        <a:buChar char="-"/>
                      </a:pPr>
                      <a:r>
                        <a:rPr lang="en-US" sz="1800" dirty="0"/>
                        <a:t>Each vehicle collects the basic data about its surrounding vehicles</a:t>
                      </a:r>
                    </a:p>
                    <a:p>
                      <a:pPr>
                        <a:buFontTx/>
                        <a:buChar char="-"/>
                      </a:pPr>
                      <a:r>
                        <a:rPr lang="en-US" sz="1800" dirty="0"/>
                        <a:t>Select a number of vehicles to forward the traffic data towards the next</a:t>
                      </a:r>
                      <a:r>
                        <a:rPr lang="en-US" sz="1800" baseline="0" dirty="0"/>
                        <a:t> hops in each road segment</a:t>
                      </a:r>
                    </a:p>
                    <a:p>
                      <a:pPr>
                        <a:buFontTx/>
                        <a:buChar char="-"/>
                      </a:pPr>
                      <a:r>
                        <a:rPr lang="en-US" sz="1800" baseline="0" dirty="0"/>
                        <a:t>Select a certain vehicle to report the congestion level of its road segment</a:t>
                      </a:r>
                      <a:endParaRPr lang="en-US" sz="1800" dirty="0"/>
                    </a:p>
                    <a:p>
                      <a:pPr>
                        <a:buFontTx/>
                        <a:buChar char="-"/>
                      </a:pPr>
                      <a:r>
                        <a:rPr lang="en-US" sz="1800" dirty="0"/>
                        <a:t>This reduces the redundant transmitted data, guarantee</a:t>
                      </a:r>
                      <a:r>
                        <a:rPr lang="en-US" sz="1800" baseline="0" dirty="0"/>
                        <a:t> the reliability and eliminate the hidden node problem</a:t>
                      </a:r>
                      <a:endParaRPr lang="en-US" sz="1800" dirty="0">
                        <a:solidFill>
                          <a:schemeClr val="tx1"/>
                        </a:solidFill>
                        <a:latin typeface="Agency FB" pitchFamily="34" charset="0"/>
                      </a:endParaRPr>
                    </a:p>
                  </a:txBody>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11</a:t>
            </a:fld>
            <a:endParaRPr lang="en-US">
              <a:latin typeface="Agency FB" panose="020B0503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defRPr/>
            </a:pPr>
            <a:r>
              <a:rPr lang="en-US" u="sng" dirty="0">
                <a:latin typeface="Agency FB" panose="020B0503020202020204" pitchFamily="34" charset="0"/>
              </a:rPr>
              <a:t>E</a:t>
            </a:r>
            <a:r>
              <a:rPr lang="en-US" dirty="0">
                <a:latin typeface="Agency FB" panose="020B0503020202020204" pitchFamily="34" charset="0"/>
              </a:rPr>
              <a:t>fficient </a:t>
            </a:r>
            <a:r>
              <a:rPr lang="en-US" u="sng" dirty="0" err="1">
                <a:latin typeface="Agency FB" panose="020B0503020202020204" pitchFamily="34" charset="0"/>
              </a:rPr>
              <a:t>CO</a:t>
            </a:r>
            <a:r>
              <a:rPr lang="en-US" dirty="0" err="1">
                <a:latin typeface="Agency FB" panose="020B0503020202020204" pitchFamily="34" charset="0"/>
              </a:rPr>
              <a:t>ngestion</a:t>
            </a:r>
            <a:r>
              <a:rPr lang="en-US" dirty="0">
                <a:latin typeface="Agency FB" panose="020B0503020202020204" pitchFamily="34" charset="0"/>
              </a:rPr>
              <a:t> </a:t>
            </a:r>
            <a:r>
              <a:rPr lang="en-US" u="sng" dirty="0">
                <a:latin typeface="Agency FB" panose="020B0503020202020204" pitchFamily="34" charset="0"/>
              </a:rPr>
              <a:t>De</a:t>
            </a:r>
            <a:r>
              <a:rPr lang="en-US" dirty="0">
                <a:latin typeface="Agency FB" panose="020B0503020202020204" pitchFamily="34" charset="0"/>
              </a:rPr>
              <a:t>tection (ECODE )</a:t>
            </a:r>
          </a:p>
        </p:txBody>
      </p:sp>
      <p:sp>
        <p:nvSpPr>
          <p:cNvPr id="26626" name="Content Placeholder 2"/>
          <p:cNvSpPr>
            <a:spLocks noGrp="1"/>
          </p:cNvSpPr>
          <p:nvPr>
            <p:ph idx="1"/>
          </p:nvPr>
        </p:nvSpPr>
        <p:spPr>
          <a:xfrm>
            <a:off x="228600" y="1112837"/>
            <a:ext cx="8686800" cy="5211763"/>
          </a:xfrm>
        </p:spPr>
        <p:txBody>
          <a:bodyPr/>
          <a:lstStyle/>
          <a:p>
            <a:r>
              <a:rPr lang="en-US" sz="2800" dirty="0">
                <a:latin typeface="Agency FB" panose="020B0503020202020204" pitchFamily="34" charset="0"/>
              </a:rPr>
              <a:t>Each Vehicle is equipped by:</a:t>
            </a:r>
            <a:endParaRPr lang="en-US" sz="2400" dirty="0">
              <a:latin typeface="Agency FB" panose="020B0503020202020204" pitchFamily="34" charset="0"/>
            </a:endParaRPr>
          </a:p>
          <a:p>
            <a:pPr lvl="1"/>
            <a:r>
              <a:rPr lang="en-US" sz="2400" dirty="0">
                <a:latin typeface="Agency FB" panose="020B0503020202020204" pitchFamily="34" charset="0"/>
              </a:rPr>
              <a:t>Digital Map</a:t>
            </a:r>
          </a:p>
          <a:p>
            <a:pPr lvl="1"/>
            <a:r>
              <a:rPr lang="en-US" sz="2400" dirty="0">
                <a:latin typeface="Agency FB" panose="020B0503020202020204" pitchFamily="34" charset="0"/>
              </a:rPr>
              <a:t>Wireless transceiver (e.g., IEEE802.11p)</a:t>
            </a:r>
          </a:p>
        </p:txBody>
      </p:sp>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12</a:t>
            </a:fld>
            <a:endParaRPr lang="en-US">
              <a:latin typeface="Agency FB" panose="020B0503020202020204" pitchFamily="34" charset="0"/>
            </a:endParaRPr>
          </a:p>
        </p:txBody>
      </p:sp>
      <p:sp>
        <p:nvSpPr>
          <p:cNvPr id="4" name="Slide Number Placeholder 3"/>
          <p:cNvSpPr txBox="1">
            <a:spLocks noGrp="1"/>
          </p:cNvSpPr>
          <p:nvPr/>
        </p:nvSpPr>
        <p:spPr bwMode="auto">
          <a:xfrm>
            <a:off x="8001000" y="6610350"/>
            <a:ext cx="1066800" cy="476250"/>
          </a:xfrm>
          <a:prstGeom prst="rect">
            <a:avLst/>
          </a:prstGeom>
          <a:noFill/>
          <a:ln>
            <a:miter lim="800000"/>
            <a:headEnd/>
            <a:tailEnd/>
          </a:ln>
        </p:spPr>
        <p:txBody>
          <a:bodyPr/>
          <a:lstStyle/>
          <a:p>
            <a:pPr algn="r">
              <a:defRPr/>
            </a:pPr>
            <a:fld id="{329C4AD7-143F-47DF-94E2-7C9A7452DE75}" type="slidenum">
              <a:rPr lang="en-US" sz="1400">
                <a:latin typeface="Agency FB" panose="020B0503020202020204" pitchFamily="34" charset="0"/>
                <a:cs typeface="+mn-cs"/>
              </a:rPr>
              <a:pPr algn="r">
                <a:defRPr/>
              </a:pPr>
              <a:t>12</a:t>
            </a:fld>
            <a:endParaRPr lang="en-US" sz="1400">
              <a:latin typeface="Agency FB" panose="020B0503020202020204" pitchFamily="34" charset="0"/>
              <a:cs typeface="+mn-cs"/>
            </a:endParaRPr>
          </a:p>
        </p:txBody>
      </p:sp>
      <p:pic>
        <p:nvPicPr>
          <p:cNvPr id="26628" name="Picture 2" descr="http://i.i.com.com/cnwk.1d/i/tim/2010/01/05/MyFord_SS07_540x321.jpg"/>
          <p:cNvPicPr>
            <a:picLocks noChangeAspect="1" noChangeArrowheads="1"/>
          </p:cNvPicPr>
          <p:nvPr/>
        </p:nvPicPr>
        <p:blipFill>
          <a:blip r:embed="rId2" cstate="print"/>
          <a:srcRect/>
          <a:stretch>
            <a:fillRect/>
          </a:stretch>
        </p:blipFill>
        <p:spPr bwMode="auto">
          <a:xfrm>
            <a:off x="4184338" y="2743200"/>
            <a:ext cx="4692962" cy="381952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85750" y="3048000"/>
            <a:ext cx="3752850" cy="32289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gency FB" panose="020B0503020202020204" pitchFamily="34" charset="0"/>
              </a:rPr>
              <a:t>ECODE</a:t>
            </a:r>
            <a:r>
              <a:rPr lang="en-US" dirty="0">
                <a:latin typeface="Agency FB" panose="020B0503020202020204" pitchFamily="34" charset="0"/>
              </a:rPr>
              <a:t> </a:t>
            </a:r>
            <a:r>
              <a:rPr lang="en-US" sz="4000" dirty="0">
                <a:latin typeface="Agency FB" panose="020B0503020202020204" pitchFamily="34" charset="0"/>
              </a:rPr>
              <a:t>Phases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9231995"/>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13</a:t>
            </a:fld>
            <a:endParaRPr lang="en-US">
              <a:latin typeface="Agency FB" panose="020B0503020202020204" pitchFamily="34" charset="0"/>
            </a:endParaRPr>
          </a:p>
        </p:txBody>
      </p:sp>
    </p:spTree>
    <p:extLst>
      <p:ext uri="{BB962C8B-B14F-4D97-AF65-F5344CB8AC3E}">
        <p14:creationId xmlns:p14="http://schemas.microsoft.com/office/powerpoint/2010/main" val="2787167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latin typeface="Agency FB" panose="020B0503020202020204" pitchFamily="34" charset="0"/>
              </a:rPr>
              <a:t>Data Dissemination</a:t>
            </a:r>
            <a:endParaRPr lang="en-US" dirty="0">
              <a:latin typeface="Agency FB" panose="020B0503020202020204" pitchFamily="34" charset="0"/>
            </a:endParaRPr>
          </a:p>
        </p:txBody>
      </p:sp>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14</a:t>
            </a:fld>
            <a:endParaRPr lang="en-US">
              <a:latin typeface="Agency FB" panose="020B0503020202020204" pitchFamily="34" charset="0"/>
            </a:endParaRPr>
          </a:p>
        </p:txBody>
      </p:sp>
      <p:pic>
        <p:nvPicPr>
          <p:cNvPr id="5"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76739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3"/>
          <p:cNvSpPr txBox="1">
            <a:spLocks noChangeArrowheads="1"/>
          </p:cNvSpPr>
          <p:nvPr/>
        </p:nvSpPr>
        <p:spPr bwMode="auto">
          <a:xfrm>
            <a:off x="1600201" y="1066800"/>
            <a:ext cx="3581400" cy="1495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3600"/>
                </a:solidFill>
                <a:latin typeface="+mn-lt"/>
                <a:ea typeface="+mn-ea"/>
                <a:cs typeface="+mn-cs"/>
              </a:defRPr>
            </a:lvl1pPr>
            <a:lvl2pPr marL="742950" indent="-285750" algn="l" rtl="0" eaLnBrk="0" fontAlgn="base" hangingPunct="0">
              <a:spcBef>
                <a:spcPct val="20000"/>
              </a:spcBef>
              <a:spcAft>
                <a:spcPct val="0"/>
              </a:spcAft>
              <a:buChar char="–"/>
              <a:defRPr sz="2800">
                <a:solidFill>
                  <a:srgbClr val="543600"/>
                </a:solidFill>
                <a:latin typeface="+mn-lt"/>
              </a:defRPr>
            </a:lvl2pPr>
            <a:lvl3pPr marL="1143000" indent="-228600" algn="l" rtl="0" eaLnBrk="0" fontAlgn="base" hangingPunct="0">
              <a:spcBef>
                <a:spcPct val="20000"/>
              </a:spcBef>
              <a:spcAft>
                <a:spcPct val="0"/>
              </a:spcAft>
              <a:buChar char="•"/>
              <a:defRPr sz="2400">
                <a:solidFill>
                  <a:srgbClr val="543600"/>
                </a:solidFill>
                <a:latin typeface="+mn-lt"/>
              </a:defRPr>
            </a:lvl3pPr>
            <a:lvl4pPr marL="1600200" indent="-228600" algn="l" rtl="0" eaLnBrk="0" fontAlgn="base" hangingPunct="0">
              <a:spcBef>
                <a:spcPct val="20000"/>
              </a:spcBef>
              <a:spcAft>
                <a:spcPct val="0"/>
              </a:spcAft>
              <a:buChar char="–"/>
              <a:defRPr sz="2000">
                <a:solidFill>
                  <a:srgbClr val="543600"/>
                </a:solidFill>
                <a:latin typeface="+mn-lt"/>
              </a:defRPr>
            </a:lvl4pPr>
            <a:lvl5pPr marL="2057400" indent="-228600" algn="l" rtl="0" eaLnBrk="0" fontAlgn="base" hangingPunct="0">
              <a:spcBef>
                <a:spcPct val="20000"/>
              </a:spcBef>
              <a:spcAft>
                <a:spcPct val="0"/>
              </a:spcAft>
              <a:buChar char="»"/>
              <a:defRPr sz="2000">
                <a:solidFill>
                  <a:srgbClr val="543600"/>
                </a:solidFill>
                <a:latin typeface="+mn-lt"/>
              </a:defRPr>
            </a:lvl5pPr>
            <a:lvl6pPr marL="2514600" indent="-228600" algn="l" rtl="0" eaLnBrk="1" fontAlgn="base" hangingPunct="1">
              <a:spcBef>
                <a:spcPct val="20000"/>
              </a:spcBef>
              <a:spcAft>
                <a:spcPct val="0"/>
              </a:spcAft>
              <a:buChar char="»"/>
              <a:defRPr sz="2000">
                <a:solidFill>
                  <a:srgbClr val="543600"/>
                </a:solidFill>
                <a:latin typeface="+mn-lt"/>
              </a:defRPr>
            </a:lvl6pPr>
            <a:lvl7pPr marL="2971800" indent="-228600" algn="l" rtl="0" eaLnBrk="1" fontAlgn="base" hangingPunct="1">
              <a:spcBef>
                <a:spcPct val="20000"/>
              </a:spcBef>
              <a:spcAft>
                <a:spcPct val="0"/>
              </a:spcAft>
              <a:buChar char="»"/>
              <a:defRPr sz="2000">
                <a:solidFill>
                  <a:srgbClr val="543600"/>
                </a:solidFill>
                <a:latin typeface="+mn-lt"/>
              </a:defRPr>
            </a:lvl7pPr>
            <a:lvl8pPr marL="3429000" indent="-228600" algn="l" rtl="0" eaLnBrk="1" fontAlgn="base" hangingPunct="1">
              <a:spcBef>
                <a:spcPct val="20000"/>
              </a:spcBef>
              <a:spcAft>
                <a:spcPct val="0"/>
              </a:spcAft>
              <a:buChar char="»"/>
              <a:defRPr sz="2000">
                <a:solidFill>
                  <a:srgbClr val="543600"/>
                </a:solidFill>
                <a:latin typeface="+mn-lt"/>
              </a:defRPr>
            </a:lvl8pPr>
            <a:lvl9pPr marL="3886200" indent="-228600" algn="l" rtl="0" eaLnBrk="1" fontAlgn="base" hangingPunct="1">
              <a:spcBef>
                <a:spcPct val="20000"/>
              </a:spcBef>
              <a:spcAft>
                <a:spcPct val="0"/>
              </a:spcAft>
              <a:buChar char="»"/>
              <a:defRPr sz="2000">
                <a:solidFill>
                  <a:srgbClr val="543600"/>
                </a:solidFill>
                <a:latin typeface="+mn-lt"/>
              </a:defRPr>
            </a:lvl9pPr>
          </a:lstStyle>
          <a:p>
            <a:pPr algn="just" eaLnBrk="1" hangingPunct="1">
              <a:lnSpc>
                <a:spcPct val="100000"/>
              </a:lnSpc>
              <a:spcBef>
                <a:spcPct val="0"/>
              </a:spcBef>
              <a:buFont typeface="Arial" charset="0"/>
              <a:buNone/>
            </a:pPr>
            <a:r>
              <a:rPr lang="en-US" altLang="en-US" sz="2400" dirty="0">
                <a:solidFill>
                  <a:schemeClr val="tx1"/>
                </a:solidFill>
                <a:latin typeface="Agency FB" panose="020B0503020202020204" pitchFamily="34" charset="0"/>
              </a:rPr>
              <a:t>Each vehicle broadcasts a “Hello” message to declare its basic traffic data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lvl="0"/>
            <a:r>
              <a:rPr lang="en-US" b="1" dirty="0">
                <a:latin typeface="Agency FB" panose="020B0503020202020204" pitchFamily="34" charset="0"/>
              </a:rPr>
              <a:t>Data Gathering</a:t>
            </a:r>
          </a:p>
        </p:txBody>
      </p:sp>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15</a:t>
            </a:fld>
            <a:endParaRPr lang="en-US">
              <a:latin typeface="Agency FB" panose="020B0503020202020204" pitchFamily="34" charset="0"/>
            </a:endParaRPr>
          </a:p>
        </p:txBody>
      </p:sp>
      <p:sp>
        <p:nvSpPr>
          <p:cNvPr id="4" name="Slide Number Placeholder 3"/>
          <p:cNvSpPr txBox="1">
            <a:spLocks noGrp="1"/>
          </p:cNvSpPr>
          <p:nvPr/>
        </p:nvSpPr>
        <p:spPr bwMode="auto">
          <a:xfrm>
            <a:off x="8001000" y="6610350"/>
            <a:ext cx="1066800" cy="476250"/>
          </a:xfrm>
          <a:prstGeom prst="rect">
            <a:avLst/>
          </a:prstGeom>
          <a:noFill/>
          <a:ln>
            <a:miter lim="800000"/>
            <a:headEnd/>
            <a:tailEnd/>
          </a:ln>
        </p:spPr>
        <p:txBody>
          <a:bodyPr/>
          <a:lstStyle/>
          <a:p>
            <a:pPr algn="r">
              <a:defRPr/>
            </a:pPr>
            <a:fld id="{DEC413C8-F9DA-4178-92B9-9A78D073E2CB}" type="slidenum">
              <a:rPr lang="en-US" sz="1400">
                <a:latin typeface="Agency FB" panose="020B0503020202020204" pitchFamily="34" charset="0"/>
                <a:cs typeface="+mn-cs"/>
              </a:rPr>
              <a:pPr algn="r">
                <a:defRPr/>
              </a:pPr>
              <a:t>15</a:t>
            </a:fld>
            <a:endParaRPr lang="en-US" sz="1400">
              <a:latin typeface="Agency FB" panose="020B0503020202020204" pitchFamily="34" charset="0"/>
              <a:cs typeface="+mn-cs"/>
            </a:endParaRPr>
          </a:p>
        </p:txBody>
      </p:sp>
      <p:sp>
        <p:nvSpPr>
          <p:cNvPr id="140" name="TextBox 139"/>
          <p:cNvSpPr txBox="1">
            <a:spLocks noChangeArrowheads="1"/>
          </p:cNvSpPr>
          <p:nvPr/>
        </p:nvSpPr>
        <p:spPr bwMode="auto">
          <a:xfrm>
            <a:off x="5715000" y="4572000"/>
            <a:ext cx="3505200" cy="369332"/>
          </a:xfrm>
          <a:prstGeom prst="rect">
            <a:avLst/>
          </a:prstGeom>
          <a:noFill/>
          <a:ln w="9525">
            <a:noFill/>
            <a:miter lim="800000"/>
            <a:headEnd/>
            <a:tailEnd/>
          </a:ln>
        </p:spPr>
        <p:txBody>
          <a:bodyPr>
            <a:spAutoFit/>
          </a:bodyPr>
          <a:lstStyle/>
          <a:p>
            <a:endParaRPr lang="en-US" dirty="0">
              <a:latin typeface="Agency FB" panose="020B0503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375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8427" y="762000"/>
            <a:ext cx="5334000" cy="3323987"/>
          </a:xfrm>
          <a:prstGeom prst="rect">
            <a:avLst/>
          </a:prstGeom>
        </p:spPr>
        <p:txBody>
          <a:bodyPr wrap="square">
            <a:spAutoFit/>
          </a:bodyPr>
          <a:lstStyle/>
          <a:p>
            <a:pPr>
              <a:spcAft>
                <a:spcPct val="35000"/>
              </a:spcAft>
            </a:pPr>
            <a:r>
              <a:rPr lang="en-CA" altLang="en-US" sz="2400" dirty="0">
                <a:latin typeface="Agency FB" panose="020B0503020202020204" pitchFamily="34" charset="0"/>
              </a:rPr>
              <a:t>Each vehicle receives the basic traveling data of its surrounding vehicles in an NR table, including:</a:t>
            </a:r>
          </a:p>
          <a:p>
            <a:pPr marL="742950" lvl="1" indent="-285750">
              <a:spcAft>
                <a:spcPct val="35000"/>
              </a:spcAft>
              <a:buFont typeface="Wingdings" panose="05000000000000000000" pitchFamily="2" charset="2"/>
              <a:buChar char="§"/>
            </a:pPr>
            <a:r>
              <a:rPr lang="en-CA" altLang="en-US" sz="2400" dirty="0">
                <a:latin typeface="Agency FB" panose="020B0503020202020204" pitchFamily="34" charset="0"/>
              </a:rPr>
              <a:t>V ID</a:t>
            </a:r>
          </a:p>
          <a:p>
            <a:pPr marL="742950" lvl="1" indent="-285750">
              <a:spcAft>
                <a:spcPct val="35000"/>
              </a:spcAft>
              <a:buFont typeface="Wingdings" panose="05000000000000000000" pitchFamily="2" charset="2"/>
              <a:buChar char="§"/>
            </a:pPr>
            <a:r>
              <a:rPr lang="en-CA" altLang="en-US" sz="2400" dirty="0">
                <a:latin typeface="Agency FB" panose="020B0503020202020204" pitchFamily="34" charset="0"/>
              </a:rPr>
              <a:t>V Location</a:t>
            </a:r>
          </a:p>
          <a:p>
            <a:pPr marL="742950" lvl="1" indent="-285750">
              <a:spcAft>
                <a:spcPct val="35000"/>
              </a:spcAft>
              <a:buFont typeface="Wingdings" panose="05000000000000000000" pitchFamily="2" charset="2"/>
              <a:buChar char="§"/>
            </a:pPr>
            <a:r>
              <a:rPr lang="en-CA" altLang="en-US" sz="2400" dirty="0">
                <a:latin typeface="Agency FB" panose="020B0503020202020204" pitchFamily="34" charset="0"/>
              </a:rPr>
              <a:t>V Speed</a:t>
            </a:r>
          </a:p>
          <a:p>
            <a:pPr marL="742950" lvl="1" indent="-285750">
              <a:spcAft>
                <a:spcPct val="35000"/>
              </a:spcAft>
              <a:buFont typeface="Wingdings" panose="05000000000000000000" pitchFamily="2" charset="2"/>
              <a:buChar char="§"/>
            </a:pPr>
            <a:r>
              <a:rPr lang="en-CA" altLang="en-US" sz="2400" dirty="0">
                <a:latin typeface="Agency FB" panose="020B0503020202020204" pitchFamily="34" charset="0"/>
              </a:rPr>
              <a:t>V Direction</a:t>
            </a:r>
          </a:p>
          <a:p>
            <a:pPr marL="742950" lvl="1" indent="-285750">
              <a:spcAft>
                <a:spcPct val="35000"/>
              </a:spcAft>
              <a:buFont typeface="Wingdings" panose="05000000000000000000" pitchFamily="2" charset="2"/>
              <a:buChar char="§"/>
            </a:pPr>
            <a:r>
              <a:rPr lang="en-CA" altLang="en-US" sz="2400" dirty="0">
                <a:latin typeface="Agency FB" panose="020B0503020202020204" pitchFamily="34" charset="0"/>
              </a:rPr>
              <a:t>Timestamp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gency FB" panose="020B0503020202020204" pitchFamily="34" charset="0"/>
              </a:rPr>
              <a:t>Road Segment Clustering</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42880" y="1100138"/>
            <a:ext cx="4480465"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16</a:t>
            </a:fld>
            <a:endParaRPr lang="en-US">
              <a:latin typeface="Agency FB" panose="020B0503020202020204" pitchFamily="34" charset="0"/>
            </a:endParaRPr>
          </a:p>
        </p:txBody>
      </p:sp>
    </p:spTree>
    <p:extLst>
      <p:ext uri="{BB962C8B-B14F-4D97-AF65-F5344CB8AC3E}">
        <p14:creationId xmlns:p14="http://schemas.microsoft.com/office/powerpoint/2010/main" val="3909721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2225"/>
            <a:ext cx="48768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Rectangle 2"/>
          <p:cNvSpPr>
            <a:spLocks noGrp="1" noChangeArrowheads="1"/>
          </p:cNvSpPr>
          <p:nvPr>
            <p:ph type="title"/>
          </p:nvPr>
        </p:nvSpPr>
        <p:spPr/>
        <p:txBody>
          <a:bodyPr>
            <a:normAutofit fontScale="90000"/>
          </a:bodyPr>
          <a:lstStyle/>
          <a:p>
            <a:pPr lvl="0"/>
            <a:r>
              <a:rPr lang="en-US" sz="4000" b="1" dirty="0">
                <a:latin typeface="Agency FB" panose="020B0503020202020204" pitchFamily="34" charset="0"/>
              </a:rPr>
              <a:t>Local Traffic Evaluation</a:t>
            </a:r>
          </a:p>
        </p:txBody>
      </p:sp>
      <p:sp>
        <p:nvSpPr>
          <p:cNvPr id="30722" name="Rectangle 3"/>
          <p:cNvSpPr>
            <a:spLocks noGrp="1" noChangeArrowheads="1"/>
          </p:cNvSpPr>
          <p:nvPr>
            <p:ph idx="1"/>
          </p:nvPr>
        </p:nvSpPr>
        <p:spPr>
          <a:xfrm>
            <a:off x="228600" y="4038600"/>
            <a:ext cx="8686800" cy="2011363"/>
          </a:xfrm>
        </p:spPr>
        <p:txBody>
          <a:bodyPr>
            <a:normAutofit/>
          </a:bodyPr>
          <a:lstStyle/>
          <a:p>
            <a:pPr algn="ctr">
              <a:buNone/>
            </a:pPr>
            <a:r>
              <a:rPr lang="en-CA" altLang="en-US" sz="2400" b="0" dirty="0">
                <a:solidFill>
                  <a:schemeClr val="tx1"/>
                </a:solidFill>
                <a:latin typeface="Agency FB" panose="020B0503020202020204" pitchFamily="34" charset="0"/>
              </a:rPr>
              <a:t>Each vehicle determines which cluster it is located in, and evaluates the traffic situation of that cluster zone based on its knowledge about the surrounding vehicles that are located on the same cluster.</a:t>
            </a:r>
          </a:p>
        </p:txBody>
      </p:sp>
      <p:sp>
        <p:nvSpPr>
          <p:cNvPr id="2" name="Slide Number Placeholder 1"/>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17</a:t>
            </a:fld>
            <a:endParaRPr lang="en-US">
              <a:latin typeface="Agency FB" panose="020B0503020202020204" pitchFamily="34" charset="0"/>
            </a:endParaRPr>
          </a:p>
        </p:txBody>
      </p:sp>
      <p:sp>
        <p:nvSpPr>
          <p:cNvPr id="30723"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atin typeface="Agency FB" panose="020B0503020202020204" pitchFamily="34" charset="0"/>
            </a:endParaRPr>
          </a:p>
        </p:txBody>
      </p:sp>
      <p:sp>
        <p:nvSpPr>
          <p:cNvPr id="30724" name="Rectangle 4"/>
          <p:cNvSpPr>
            <a:spLocks noChangeArrowheads="1"/>
          </p:cNvSpPr>
          <p:nvPr/>
        </p:nvSpPr>
        <p:spPr bwMode="auto">
          <a:xfrm>
            <a:off x="0" y="120134"/>
            <a:ext cx="9144000" cy="369332"/>
          </a:xfrm>
          <a:prstGeom prst="rect">
            <a:avLst/>
          </a:prstGeom>
          <a:noFill/>
          <a:ln w="9525">
            <a:noFill/>
            <a:miter lim="800000"/>
            <a:headEnd/>
            <a:tailEnd/>
          </a:ln>
        </p:spPr>
        <p:txBody>
          <a:bodyPr wrap="square" anchor="ctr">
            <a:spAutoFit/>
          </a:bodyPr>
          <a:lstStyle/>
          <a:p>
            <a:endParaRPr lang="en-US">
              <a:latin typeface="Agency FB" panose="020B0503020202020204" pitchFamily="34" charset="0"/>
            </a:endParaRPr>
          </a:p>
        </p:txBody>
      </p:sp>
      <p:sp>
        <p:nvSpPr>
          <p:cNvPr id="3072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Agency FB" panose="020B0503020202020204" pitchFamily="34" charset="0"/>
            </a:endParaRPr>
          </a:p>
        </p:txBody>
      </p:sp>
      <p:sp>
        <p:nvSpPr>
          <p:cNvPr id="3072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Agency FB" panose="020B0503020202020204" pitchFamily="34" charset="0"/>
            </a:endParaRPr>
          </a:p>
        </p:txBody>
      </p:sp>
      <p:pic>
        <p:nvPicPr>
          <p:cNvPr id="30729"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Agency FB" panose="020B0503020202020204" pitchFamily="34" charset="0"/>
              </a:rPr>
              <a:t>Expanding Traffic Evaluation Area</a:t>
            </a:r>
          </a:p>
        </p:txBody>
      </p:sp>
      <p:sp>
        <p:nvSpPr>
          <p:cNvPr id="5" name="Content Placeholder 2"/>
          <p:cNvSpPr>
            <a:spLocks noGrp="1"/>
          </p:cNvSpPr>
          <p:nvPr>
            <p:ph idx="1"/>
          </p:nvPr>
        </p:nvSpPr>
        <p:spPr>
          <a:xfrm>
            <a:off x="228600" y="1143000"/>
            <a:ext cx="8686800" cy="5211763"/>
          </a:xfrm>
        </p:spPr>
        <p:txBody>
          <a:bodyPr/>
          <a:lstStyle/>
          <a:p>
            <a:pPr>
              <a:buFont typeface="Wingdings" panose="05000000000000000000" pitchFamily="2" charset="2"/>
              <a:buChar char="Ø"/>
            </a:pPr>
            <a:endParaRPr lang="en-US" dirty="0">
              <a:latin typeface="Agency FB" panose="020B0503020202020204" pitchFamily="34" charset="0"/>
            </a:endParaRPr>
          </a:p>
          <a:p>
            <a:pPr>
              <a:buFont typeface="Wingdings" panose="05000000000000000000" pitchFamily="2" charset="2"/>
              <a:buChar char="Ø"/>
            </a:pPr>
            <a:r>
              <a:rPr lang="en-US" dirty="0">
                <a:latin typeface="Agency FB" panose="020B0503020202020204" pitchFamily="34" charset="0"/>
              </a:rPr>
              <a:t>Selecting Relay Vehicles</a:t>
            </a:r>
          </a:p>
          <a:p>
            <a:pPr>
              <a:buFont typeface="Wingdings" panose="05000000000000000000" pitchFamily="2" charset="2"/>
              <a:buChar char="Ø"/>
            </a:pPr>
            <a:endParaRPr lang="en-US" dirty="0">
              <a:latin typeface="Agency FB" panose="020B0503020202020204" pitchFamily="34" charset="0"/>
            </a:endParaRPr>
          </a:p>
          <a:p>
            <a:pPr>
              <a:buFont typeface="Wingdings" panose="05000000000000000000" pitchFamily="2" charset="2"/>
              <a:buChar char="Ø"/>
            </a:pPr>
            <a:endParaRPr lang="en-US" dirty="0">
              <a:latin typeface="Agency FB" panose="020B0503020202020204" pitchFamily="34" charset="0"/>
            </a:endParaRPr>
          </a:p>
          <a:p>
            <a:pPr>
              <a:buFont typeface="Wingdings" panose="05000000000000000000" pitchFamily="2" charset="2"/>
              <a:buChar char="Ø"/>
            </a:pPr>
            <a:endParaRPr lang="en-US" dirty="0">
              <a:latin typeface="Agency FB" panose="020B0503020202020204" pitchFamily="34" charset="0"/>
            </a:endParaRPr>
          </a:p>
          <a:p>
            <a:pPr>
              <a:buFont typeface="Wingdings" panose="05000000000000000000" pitchFamily="2" charset="2"/>
              <a:buChar char="Ø"/>
            </a:pPr>
            <a:endParaRPr lang="en-US" dirty="0">
              <a:latin typeface="Agency FB" panose="020B0503020202020204" pitchFamily="34" charset="0"/>
            </a:endParaRPr>
          </a:p>
          <a:p>
            <a:pPr>
              <a:buFont typeface="Wingdings" panose="05000000000000000000" pitchFamily="2" charset="2"/>
              <a:buChar char="Ø"/>
            </a:pPr>
            <a:endParaRPr lang="en-US" dirty="0">
              <a:latin typeface="Agency FB" panose="020B0503020202020204" pitchFamily="34" charset="0"/>
            </a:endParaRPr>
          </a:p>
          <a:p>
            <a:pPr>
              <a:buFont typeface="Wingdings" panose="05000000000000000000" pitchFamily="2" charset="2"/>
              <a:buChar char="Ø"/>
            </a:pPr>
            <a:r>
              <a:rPr lang="en-US" dirty="0">
                <a:latin typeface="Agency FB" panose="020B0503020202020204" pitchFamily="34" charset="0"/>
              </a:rPr>
              <a:t>Global Traffic Evaluation</a:t>
            </a:r>
          </a:p>
        </p:txBody>
      </p:sp>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18</a:t>
            </a:fld>
            <a:endParaRPr lang="en-US">
              <a:latin typeface="Agency FB" panose="020B0503020202020204"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1800" y="1447800"/>
            <a:ext cx="5638800"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1905000"/>
            <a:ext cx="1981200" cy="1200329"/>
          </a:xfrm>
          <a:prstGeom prst="rect">
            <a:avLst/>
          </a:prstGeom>
          <a:noFill/>
        </p:spPr>
        <p:txBody>
          <a:bodyPr wrap="square" rtlCol="0">
            <a:spAutoFit/>
          </a:bodyPr>
          <a:lstStyle/>
          <a:p>
            <a:r>
              <a:rPr lang="en-CA" dirty="0"/>
              <a:t>The closest vehicle to the center of each reporting area.</a:t>
            </a:r>
          </a:p>
        </p:txBody>
      </p:sp>
    </p:spTree>
    <p:extLst>
      <p:ext uri="{BB962C8B-B14F-4D97-AF65-F5344CB8AC3E}">
        <p14:creationId xmlns:p14="http://schemas.microsoft.com/office/powerpoint/2010/main" val="66787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anose="020B0503020202020204" pitchFamily="34" charset="0"/>
              </a:rPr>
              <a:t>Global Traffic Evaluation</a:t>
            </a:r>
            <a:endParaRPr lang="en-CA" dirty="0">
              <a:latin typeface="Agency FB" panose="020B0503020202020204" pitchFamily="34" charset="0"/>
            </a:endParaRPr>
          </a:p>
        </p:txBody>
      </p:sp>
      <p:sp>
        <p:nvSpPr>
          <p:cNvPr id="3" name="Content Placeholder 2"/>
          <p:cNvSpPr>
            <a:spLocks noGrp="1"/>
          </p:cNvSpPr>
          <p:nvPr>
            <p:ph idx="1"/>
          </p:nvPr>
        </p:nvSpPr>
        <p:spPr>
          <a:xfrm>
            <a:off x="822960" y="1754151"/>
            <a:ext cx="7520940" cy="3579849"/>
          </a:xfrm>
        </p:spPr>
        <p:txBody>
          <a:bodyPr>
            <a:normAutofit fontScale="92500" lnSpcReduction="10000"/>
          </a:bodyPr>
          <a:lstStyle/>
          <a:p>
            <a:pPr marL="0" indent="0">
              <a:buNone/>
            </a:pPr>
            <a:endParaRPr lang="en-CA" dirty="0">
              <a:latin typeface="Agency FB" panose="020B0503020202020204" pitchFamily="34" charset="0"/>
            </a:endParaRPr>
          </a:p>
          <a:p>
            <a:pPr marL="0" indent="0">
              <a:buNone/>
            </a:pPr>
            <a:endParaRPr lang="en-CA" dirty="0">
              <a:latin typeface="Agency FB" panose="020B0503020202020204" pitchFamily="34" charset="0"/>
            </a:endParaRPr>
          </a:p>
          <a:p>
            <a:pPr marL="0" indent="0">
              <a:buNone/>
            </a:pPr>
            <a:endParaRPr lang="en-CA" dirty="0">
              <a:latin typeface="Agency FB" panose="020B0503020202020204" pitchFamily="34" charset="0"/>
            </a:endParaRPr>
          </a:p>
          <a:p>
            <a:pPr marL="0" indent="0">
              <a:buNone/>
            </a:pPr>
            <a:endParaRPr lang="en-CA" sz="2800" dirty="0">
              <a:latin typeface="Agency FB" panose="020B0503020202020204" pitchFamily="34" charset="0"/>
            </a:endParaRPr>
          </a:p>
          <a:p>
            <a:pPr marL="0" indent="0">
              <a:buNone/>
            </a:pPr>
            <a:endParaRPr lang="en-CA" sz="2800" dirty="0">
              <a:latin typeface="Agency FB" panose="020B0503020202020204" pitchFamily="34" charset="0"/>
            </a:endParaRPr>
          </a:p>
          <a:p>
            <a:pPr marL="0" indent="0">
              <a:buNone/>
            </a:pPr>
            <a:r>
              <a:rPr lang="en-CA" sz="2800" b="0" dirty="0">
                <a:latin typeface="Agency FB" panose="020B0503020202020204" pitchFamily="34" charset="0"/>
              </a:rPr>
              <a:t>Succession of updating the NR table about the surrounding cluster areas and sending the updated data, enables the Road Sides Units (RSUs) that are installed at the end of such a road segment to gather the traffic evaluation of all clusters in the road segment. </a:t>
            </a:r>
          </a:p>
        </p:txBody>
      </p:sp>
      <p:sp>
        <p:nvSpPr>
          <p:cNvPr id="4" name="Slide Number Placeholder 3"/>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19</a:t>
            </a:fld>
            <a:endParaRPr lang="en-US">
              <a:latin typeface="Agency FB" panose="020B0503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293" y="2286000"/>
            <a:ext cx="3286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1447800" y="762000"/>
            <a:ext cx="2755106" cy="1981200"/>
          </a:xfrm>
          <a:prstGeom prst="cloud">
            <a:avLst/>
          </a:prstGeom>
          <a:solidFill>
            <a:srgbClr val="FFE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B0F0"/>
                </a:solidFill>
                <a:latin typeface="Agency FB" panose="020B0503020202020204" pitchFamily="34" charset="0"/>
              </a:rPr>
              <a:t>Traffic characteristics of each road segment direction</a:t>
            </a:r>
          </a:p>
        </p:txBody>
      </p:sp>
    </p:spTree>
    <p:extLst>
      <p:ext uri="{BB962C8B-B14F-4D97-AF65-F5344CB8AC3E}">
        <p14:creationId xmlns:p14="http://schemas.microsoft.com/office/powerpoint/2010/main" val="206862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a:latin typeface="Agency FB" panose="020B0503020202020204" pitchFamily="34" charset="0"/>
              </a:rPr>
              <a:t>Outline </a:t>
            </a:r>
          </a:p>
        </p:txBody>
      </p:sp>
      <p:sp>
        <p:nvSpPr>
          <p:cNvPr id="17410" name="Content Placeholder 2"/>
          <p:cNvSpPr>
            <a:spLocks noGrp="1"/>
          </p:cNvSpPr>
          <p:nvPr>
            <p:ph idx="1"/>
          </p:nvPr>
        </p:nvSpPr>
        <p:spPr>
          <a:xfrm>
            <a:off x="152400" y="838200"/>
            <a:ext cx="8686800" cy="5410200"/>
          </a:xfrm>
        </p:spPr>
        <p:txBody>
          <a:bodyPr/>
          <a:lstStyle/>
          <a:p>
            <a:r>
              <a:rPr lang="en-US" dirty="0">
                <a:latin typeface="Agency FB" panose="020B0503020202020204" pitchFamily="34" charset="0"/>
              </a:rPr>
              <a:t>Introduction</a:t>
            </a:r>
          </a:p>
          <a:p>
            <a:r>
              <a:rPr lang="en-US" dirty="0">
                <a:latin typeface="Agency FB" panose="020B0503020202020204" pitchFamily="34" charset="0"/>
              </a:rPr>
              <a:t>Motivation</a:t>
            </a:r>
          </a:p>
          <a:p>
            <a:r>
              <a:rPr lang="en-US" dirty="0">
                <a:latin typeface="Agency FB" panose="020B0503020202020204" pitchFamily="34" charset="0"/>
              </a:rPr>
              <a:t>Related Work</a:t>
            </a:r>
          </a:p>
          <a:p>
            <a:r>
              <a:rPr lang="en-US" dirty="0">
                <a:latin typeface="Agency FB" panose="020B0503020202020204" pitchFamily="34" charset="0"/>
              </a:rPr>
              <a:t>Contributions </a:t>
            </a:r>
          </a:p>
          <a:p>
            <a:pPr lvl="1"/>
            <a:r>
              <a:rPr lang="en-US" dirty="0">
                <a:latin typeface="Agency FB" panose="020B0503020202020204" pitchFamily="34" charset="0"/>
              </a:rPr>
              <a:t>ECODE : Efficient Congestion Detection protocol</a:t>
            </a:r>
          </a:p>
          <a:p>
            <a:pPr lvl="1"/>
            <a:r>
              <a:rPr lang="en-US" dirty="0">
                <a:latin typeface="Agency FB" panose="020B0503020202020204" pitchFamily="34" charset="0"/>
              </a:rPr>
              <a:t>Iterative Execution Schemes: Proactive, Reactive, Hybrid.</a:t>
            </a:r>
          </a:p>
          <a:p>
            <a:pPr lvl="1"/>
            <a:r>
              <a:rPr lang="en-US" dirty="0">
                <a:latin typeface="Agency FB" panose="020B0503020202020204" pitchFamily="34" charset="0"/>
              </a:rPr>
              <a:t>Case Study: Ottawa Downtown</a:t>
            </a:r>
          </a:p>
          <a:p>
            <a:r>
              <a:rPr lang="en-US" dirty="0">
                <a:latin typeface="Agency FB" panose="020B0503020202020204" pitchFamily="34" charset="0"/>
              </a:rPr>
              <a:t>Conclusion &amp;&amp; Future Work</a:t>
            </a:r>
          </a:p>
          <a:p>
            <a:endParaRPr lang="en-US" dirty="0">
              <a:latin typeface="Agency FB" panose="020B0503020202020204" pitchFamily="34" charset="0"/>
            </a:endParaRPr>
          </a:p>
          <a:p>
            <a:endParaRPr lang="en-US" dirty="0">
              <a:latin typeface="Agency FB" panose="020B0503020202020204" pitchFamily="34" charset="0"/>
            </a:endParaRPr>
          </a:p>
          <a:p>
            <a:endParaRPr lang="en-US" dirty="0">
              <a:latin typeface="Agency FB" panose="020B0503020202020204" pitchFamily="34" charset="0"/>
            </a:endParaRPr>
          </a:p>
        </p:txBody>
      </p:sp>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2</a:t>
            </a:fld>
            <a:endParaRPr lang="en-US">
              <a:latin typeface="Agency FB" panose="020B0503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a:latin typeface="Agency FB" panose="020B0503020202020204" pitchFamily="34" charset="0"/>
              </a:rPr>
              <a:t>Iterative Execution Scheme</a:t>
            </a:r>
            <a:br>
              <a:rPr lang="en-US" dirty="0">
                <a:latin typeface="Agency FB" panose="020B0503020202020204" pitchFamily="34" charset="0"/>
              </a:rPr>
            </a:br>
            <a:r>
              <a:rPr lang="en-US" dirty="0">
                <a:latin typeface="Agency FB" panose="020B0503020202020204" pitchFamily="34" charset="0"/>
              </a:rPr>
              <a:t>Proactive</a:t>
            </a:r>
          </a:p>
        </p:txBody>
      </p:sp>
      <p:sp>
        <p:nvSpPr>
          <p:cNvPr id="3" name="Content Placeholder 2"/>
          <p:cNvSpPr>
            <a:spLocks noGrp="1"/>
          </p:cNvSpPr>
          <p:nvPr>
            <p:ph idx="1"/>
          </p:nvPr>
        </p:nvSpPr>
        <p:spPr>
          <a:xfrm>
            <a:off x="228600" y="1341437"/>
            <a:ext cx="8686800" cy="5211763"/>
          </a:xfrm>
        </p:spPr>
        <p:txBody>
          <a:bodyPr/>
          <a:lstStyle/>
          <a:p>
            <a:pPr marL="0" indent="0">
              <a:buNone/>
            </a:pPr>
            <a:r>
              <a:rPr lang="en-US" sz="2800" dirty="0">
                <a:latin typeface="Agency FB" panose="020B0503020202020204" pitchFamily="34" charset="0"/>
              </a:rPr>
              <a:t>Each vehicle broadcasts its basic traveling data,</a:t>
            </a:r>
            <a:r>
              <a:rPr lang="en-US" sz="2800" b="1" u="sng" dirty="0">
                <a:latin typeface="Agency FB" panose="020B0503020202020204" pitchFamily="34" charset="0"/>
              </a:rPr>
              <a:t> periodically</a:t>
            </a:r>
            <a:r>
              <a:rPr lang="en-US" sz="2800" dirty="0">
                <a:latin typeface="Agency FB" panose="020B0503020202020204" pitchFamily="34" charset="0"/>
              </a:rPr>
              <a:t>. The length of each time interval could be set externally as a variable in order to guarantee a level of flexibility.</a:t>
            </a:r>
          </a:p>
          <a:p>
            <a:pPr marL="0" indent="0">
              <a:buNone/>
            </a:pPr>
            <a:endParaRPr lang="en-US" sz="2800" dirty="0">
              <a:solidFill>
                <a:srgbClr val="00B050"/>
              </a:solidFill>
              <a:latin typeface="Agency FB" panose="020B0503020202020204" pitchFamily="34" charset="0"/>
            </a:endParaRPr>
          </a:p>
          <a:p>
            <a:pPr marL="0" indent="0">
              <a:buNone/>
            </a:pPr>
            <a:r>
              <a:rPr lang="en-US" sz="2800" dirty="0">
                <a:solidFill>
                  <a:srgbClr val="00B050"/>
                </a:solidFill>
                <a:latin typeface="Agency FB" panose="020B0503020202020204" pitchFamily="34" charset="0"/>
              </a:rPr>
              <a:t>++ </a:t>
            </a:r>
            <a:r>
              <a:rPr lang="en-US" sz="2400" dirty="0">
                <a:solidFill>
                  <a:schemeClr val="tx1"/>
                </a:solidFill>
                <a:latin typeface="Agency FB" panose="020B0503020202020204" pitchFamily="34" charset="0"/>
              </a:rPr>
              <a:t>Easy to implement.</a:t>
            </a:r>
          </a:p>
          <a:p>
            <a:pPr marL="0" indent="0">
              <a:buNone/>
            </a:pPr>
            <a:endParaRPr lang="en-US" sz="2800" dirty="0">
              <a:latin typeface="Agency FB" panose="020B0503020202020204" pitchFamily="34" charset="0"/>
            </a:endParaRPr>
          </a:p>
          <a:p>
            <a:pPr marL="457200" indent="-457200">
              <a:buNone/>
            </a:pPr>
            <a:r>
              <a:rPr lang="en-US" sz="2800" dirty="0">
                <a:solidFill>
                  <a:srgbClr val="FF0000"/>
                </a:solidFill>
                <a:latin typeface="Agency FB" panose="020B0503020202020204" pitchFamily="34" charset="0"/>
              </a:rPr>
              <a:t>- -</a:t>
            </a:r>
            <a:r>
              <a:rPr lang="en-US" sz="2800" dirty="0">
                <a:latin typeface="Agency FB" panose="020B0503020202020204" pitchFamily="34" charset="0"/>
              </a:rPr>
              <a:t> </a:t>
            </a:r>
            <a:r>
              <a:rPr lang="en-US" sz="2400" dirty="0">
                <a:solidFill>
                  <a:schemeClr val="tx1"/>
                </a:solidFill>
                <a:latin typeface="Agency FB" panose="020B0503020202020204" pitchFamily="34" charset="0"/>
              </a:rPr>
              <a:t>Short intervals obtain a good accuracy but it consumes a high bandwidth.</a:t>
            </a:r>
          </a:p>
          <a:p>
            <a:pPr marL="457200" indent="-457200">
              <a:buNone/>
            </a:pPr>
            <a:r>
              <a:rPr lang="en-US" sz="2800" dirty="0">
                <a:solidFill>
                  <a:srgbClr val="FF0000"/>
                </a:solidFill>
                <a:latin typeface="Agency FB" panose="020B0503020202020204" pitchFamily="34" charset="0"/>
              </a:rPr>
              <a:t>- -</a:t>
            </a:r>
            <a:r>
              <a:rPr lang="en-US" sz="2800" dirty="0">
                <a:latin typeface="Agency FB" panose="020B0503020202020204" pitchFamily="34" charset="0"/>
              </a:rPr>
              <a:t> </a:t>
            </a:r>
            <a:r>
              <a:rPr lang="en-US" sz="2400" dirty="0">
                <a:solidFill>
                  <a:schemeClr val="tx1"/>
                </a:solidFill>
                <a:latin typeface="Agency FB" panose="020B0503020202020204" pitchFamily="34" charset="0"/>
              </a:rPr>
              <a:t>Long intervals obtain a bad accuracy while it consumes a lower bandwidth</a:t>
            </a:r>
            <a:r>
              <a:rPr lang="en-US" sz="2800" dirty="0">
                <a:latin typeface="Agency FB" panose="020B0503020202020204" pitchFamily="34" charset="0"/>
              </a:rPr>
              <a:t>.</a:t>
            </a:r>
            <a:endParaRPr lang="en-US" dirty="0">
              <a:latin typeface="Agency FB" panose="020B0503020202020204" pitchFamily="34" charset="0"/>
            </a:endParaRPr>
          </a:p>
        </p:txBody>
      </p:sp>
      <p:sp>
        <p:nvSpPr>
          <p:cNvPr id="4" name="Slide Number Placeholder 3"/>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20</a:t>
            </a:fld>
            <a:endParaRPr lang="en-US">
              <a:latin typeface="Agency FB" panose="020B0503020202020204" pitchFamily="34" charset="0"/>
            </a:endParaRPr>
          </a:p>
        </p:txBody>
      </p:sp>
    </p:spTree>
    <p:extLst>
      <p:ext uri="{BB962C8B-B14F-4D97-AF65-F5344CB8AC3E}">
        <p14:creationId xmlns:p14="http://schemas.microsoft.com/office/powerpoint/2010/main" val="271034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dirty="0">
                <a:latin typeface="Agency FB" panose="020B0503020202020204" pitchFamily="34" charset="0"/>
              </a:rPr>
              <a:t>Iterative Execution Scheme</a:t>
            </a:r>
            <a:br>
              <a:rPr lang="en-US" dirty="0">
                <a:latin typeface="Agency FB" panose="020B0503020202020204" pitchFamily="34" charset="0"/>
              </a:rPr>
            </a:br>
            <a:r>
              <a:rPr lang="en-US" dirty="0">
                <a:latin typeface="Agency FB" panose="020B0503020202020204" pitchFamily="34" charset="0"/>
              </a:rPr>
              <a:t>Reactive</a:t>
            </a:r>
          </a:p>
        </p:txBody>
      </p:sp>
      <p:sp>
        <p:nvSpPr>
          <p:cNvPr id="3" name="Content Placeholder 2"/>
          <p:cNvSpPr>
            <a:spLocks noGrp="1"/>
          </p:cNvSpPr>
          <p:nvPr>
            <p:ph idx="1"/>
          </p:nvPr>
        </p:nvSpPr>
        <p:spPr>
          <a:xfrm>
            <a:off x="228600" y="1112837"/>
            <a:ext cx="8686800" cy="5211763"/>
          </a:xfrm>
        </p:spPr>
        <p:txBody>
          <a:bodyPr/>
          <a:lstStyle/>
          <a:p>
            <a:pPr marL="0" indent="0">
              <a:buNone/>
            </a:pPr>
            <a:r>
              <a:rPr lang="en-US" sz="2800" dirty="0">
                <a:latin typeface="Agency FB" panose="020B0503020202020204" pitchFamily="34" charset="0"/>
              </a:rPr>
              <a:t>vehicles only broadcast the ADV message if they detect a certain changeable traffic situation (e.g., detect a sudden change in their traveling speed, receive a request from the nearest RSU, </a:t>
            </a:r>
            <a:r>
              <a:rPr lang="en-US" sz="2800" dirty="0" err="1">
                <a:latin typeface="Agency FB" panose="020B0503020202020204" pitchFamily="34" charset="0"/>
              </a:rPr>
              <a:t>etc</a:t>
            </a:r>
            <a:r>
              <a:rPr lang="en-US" sz="2800" dirty="0">
                <a:latin typeface="Agency FB" panose="020B0503020202020204" pitchFamily="34" charset="0"/>
              </a:rPr>
              <a:t> ).</a:t>
            </a:r>
          </a:p>
          <a:p>
            <a:endParaRPr lang="en-US" dirty="0">
              <a:latin typeface="Agency FB" panose="020B0503020202020204" pitchFamily="34" charset="0"/>
            </a:endParaRPr>
          </a:p>
          <a:p>
            <a:pPr marL="0" indent="0">
              <a:buNone/>
            </a:pPr>
            <a:r>
              <a:rPr lang="en-US" sz="2800" dirty="0">
                <a:solidFill>
                  <a:srgbClr val="00B050"/>
                </a:solidFill>
                <a:latin typeface="Agency FB" panose="020B0503020202020204" pitchFamily="34" charset="0"/>
              </a:rPr>
              <a:t>++ </a:t>
            </a:r>
            <a:r>
              <a:rPr lang="en-US" sz="2400" dirty="0">
                <a:solidFill>
                  <a:schemeClr val="tx2"/>
                </a:solidFill>
                <a:latin typeface="Agency FB" panose="020B0503020202020204" pitchFamily="34" charset="0"/>
              </a:rPr>
              <a:t>It consumes a low bandwidth.</a:t>
            </a:r>
            <a:endParaRPr lang="en-US" sz="2400" dirty="0">
              <a:solidFill>
                <a:srgbClr val="00B050"/>
              </a:solidFill>
              <a:latin typeface="Agency FB" panose="020B0503020202020204" pitchFamily="34" charset="0"/>
            </a:endParaRPr>
          </a:p>
          <a:p>
            <a:pPr marL="0" indent="0">
              <a:buNone/>
            </a:pPr>
            <a:endParaRPr lang="en-US" dirty="0">
              <a:latin typeface="Agency FB" panose="020B0503020202020204" pitchFamily="34" charset="0"/>
            </a:endParaRPr>
          </a:p>
          <a:p>
            <a:pPr marL="0" indent="0">
              <a:buNone/>
            </a:pPr>
            <a:r>
              <a:rPr lang="en-US" dirty="0">
                <a:solidFill>
                  <a:srgbClr val="FF0000"/>
                </a:solidFill>
                <a:latin typeface="Agency FB" panose="020B0503020202020204" pitchFamily="34" charset="0"/>
              </a:rPr>
              <a:t>- -</a:t>
            </a:r>
            <a:r>
              <a:rPr lang="en-US" dirty="0">
                <a:latin typeface="Agency FB" panose="020B0503020202020204" pitchFamily="34" charset="0"/>
              </a:rPr>
              <a:t> </a:t>
            </a:r>
            <a:r>
              <a:rPr lang="en-US" sz="2400" dirty="0">
                <a:solidFill>
                  <a:schemeClr val="tx2"/>
                </a:solidFill>
                <a:latin typeface="Agency FB" panose="020B0503020202020204" pitchFamily="34" charset="0"/>
              </a:rPr>
              <a:t>It is accuracy is bad for slowly traffic change.</a:t>
            </a:r>
          </a:p>
          <a:p>
            <a:endParaRPr lang="en-US" dirty="0">
              <a:latin typeface="Agency FB" panose="020B0503020202020204" pitchFamily="34" charset="0"/>
            </a:endParaRPr>
          </a:p>
        </p:txBody>
      </p:sp>
      <p:sp>
        <p:nvSpPr>
          <p:cNvPr id="4" name="Slide Number Placeholder 3"/>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21</a:t>
            </a:fld>
            <a:endParaRPr lang="en-US">
              <a:latin typeface="Agency FB" panose="020B0503020202020204" pitchFamily="34" charset="0"/>
            </a:endParaRPr>
          </a:p>
        </p:txBody>
      </p:sp>
    </p:spTree>
    <p:extLst>
      <p:ext uri="{BB962C8B-B14F-4D97-AF65-F5344CB8AC3E}">
        <p14:creationId xmlns:p14="http://schemas.microsoft.com/office/powerpoint/2010/main" val="406553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685800"/>
          </a:xfrm>
        </p:spPr>
        <p:txBody>
          <a:bodyPr>
            <a:normAutofit fontScale="90000"/>
          </a:bodyPr>
          <a:lstStyle/>
          <a:p>
            <a:r>
              <a:rPr lang="en-US" dirty="0">
                <a:latin typeface="Agency FB" panose="020B0503020202020204" pitchFamily="34" charset="0"/>
              </a:rPr>
              <a:t>Iterative Execution Scheme</a:t>
            </a:r>
            <a:br>
              <a:rPr lang="en-US" dirty="0">
                <a:latin typeface="Agency FB" panose="020B0503020202020204" pitchFamily="34" charset="0"/>
              </a:rPr>
            </a:br>
            <a:r>
              <a:rPr lang="en-US" dirty="0">
                <a:latin typeface="Agency FB" panose="020B0503020202020204" pitchFamily="34" charset="0"/>
              </a:rPr>
              <a:t>Hybrid</a:t>
            </a:r>
          </a:p>
        </p:txBody>
      </p:sp>
      <p:sp>
        <p:nvSpPr>
          <p:cNvPr id="3" name="Content Placeholder 2"/>
          <p:cNvSpPr>
            <a:spLocks noGrp="1"/>
          </p:cNvSpPr>
          <p:nvPr>
            <p:ph idx="1"/>
          </p:nvPr>
        </p:nvSpPr>
        <p:spPr>
          <a:xfrm>
            <a:off x="228600" y="1341437"/>
            <a:ext cx="8686800" cy="5211763"/>
          </a:xfrm>
        </p:spPr>
        <p:txBody>
          <a:bodyPr/>
          <a:lstStyle/>
          <a:p>
            <a:pPr marL="0" indent="0">
              <a:buNone/>
            </a:pPr>
            <a:endParaRPr lang="en-US" sz="2800" dirty="0">
              <a:latin typeface="Agency FB" panose="020B0503020202020204" pitchFamily="34" charset="0"/>
            </a:endParaRPr>
          </a:p>
          <a:p>
            <a:pPr marL="0" indent="0">
              <a:buNone/>
            </a:pPr>
            <a:endParaRPr lang="en-US" sz="2800" dirty="0">
              <a:latin typeface="Agency FB" panose="020B0503020202020204" pitchFamily="34" charset="0"/>
            </a:endParaRPr>
          </a:p>
          <a:p>
            <a:pPr marL="0" indent="0">
              <a:buNone/>
            </a:pPr>
            <a:r>
              <a:rPr lang="en-US" sz="2800" dirty="0">
                <a:latin typeface="Agency FB" panose="020B0503020202020204" pitchFamily="34" charset="0"/>
              </a:rPr>
              <a:t>This scheme combines between the proactive and reactive schemes, in order to </a:t>
            </a:r>
            <a:r>
              <a:rPr lang="en-US" sz="2800" b="1" u="sng" dirty="0">
                <a:latin typeface="Agency FB" panose="020B0503020202020204" pitchFamily="34" charset="0"/>
              </a:rPr>
              <a:t>balance</a:t>
            </a:r>
            <a:r>
              <a:rPr lang="en-US" sz="2800" dirty="0">
                <a:latin typeface="Agency FB" panose="020B0503020202020204" pitchFamily="34" charset="0"/>
              </a:rPr>
              <a:t> between their advantages and drawbacks.</a:t>
            </a:r>
          </a:p>
          <a:p>
            <a:endParaRPr lang="en-US" dirty="0">
              <a:latin typeface="Agency FB" panose="020B0503020202020204" pitchFamily="34" charset="0"/>
            </a:endParaRPr>
          </a:p>
        </p:txBody>
      </p:sp>
      <p:sp>
        <p:nvSpPr>
          <p:cNvPr id="4" name="Slide Number Placeholder 3"/>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22</a:t>
            </a:fld>
            <a:endParaRPr lang="en-US">
              <a:latin typeface="Agency FB" panose="020B0503020202020204" pitchFamily="34" charset="0"/>
            </a:endParaRPr>
          </a:p>
        </p:txBody>
      </p:sp>
    </p:spTree>
    <p:extLst>
      <p:ext uri="{BB962C8B-B14F-4D97-AF65-F5344CB8AC3E}">
        <p14:creationId xmlns:p14="http://schemas.microsoft.com/office/powerpoint/2010/main" val="217329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latin typeface="Agency FB" panose="020B0503020202020204" pitchFamily="34" charset="0"/>
              </a:rPr>
              <a:t>Performance Evaluations</a:t>
            </a:r>
          </a:p>
        </p:txBody>
      </p:sp>
      <p:sp>
        <p:nvSpPr>
          <p:cNvPr id="5" name="Slide Number Placeholder 4"/>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23</a:t>
            </a:fld>
            <a:endParaRPr lang="en-US">
              <a:latin typeface="Agency FB" panose="020B0503020202020204" pitchFamily="34" charset="0"/>
            </a:endParaRPr>
          </a:p>
        </p:txBody>
      </p:sp>
      <p:pic>
        <p:nvPicPr>
          <p:cNvPr id="3075" name="Picture 3" descr="C:\Users\maram_mhmd\Desktop\directions.jpg"/>
          <p:cNvPicPr>
            <a:picLocks noChangeAspect="1" noChangeArrowheads="1"/>
          </p:cNvPicPr>
          <p:nvPr/>
        </p:nvPicPr>
        <p:blipFill>
          <a:blip r:embed="rId2" cstate="print"/>
          <a:srcRect/>
          <a:stretch>
            <a:fillRect/>
          </a:stretch>
        </p:blipFill>
        <p:spPr bwMode="auto">
          <a:xfrm>
            <a:off x="4095750" y="1295400"/>
            <a:ext cx="5048250" cy="4800600"/>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2301090759"/>
              </p:ext>
            </p:extLst>
          </p:nvPr>
        </p:nvGraphicFramePr>
        <p:xfrm>
          <a:off x="76200" y="2203721"/>
          <a:ext cx="3962400" cy="3892279"/>
        </p:xfrm>
        <a:graphic>
          <a:graphicData uri="http://schemas.openxmlformats.org/drawingml/2006/table">
            <a:tbl>
              <a:tblPr firstRow="1" bandRow="1">
                <a:tableStyleId>{08FB837D-C827-4EFA-A057-4D05807E0F7C}</a:tableStyleId>
              </a:tblPr>
              <a:tblGrid>
                <a:gridCol w="213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46364">
                <a:tc>
                  <a:txBody>
                    <a:bodyPr/>
                    <a:lstStyle/>
                    <a:p>
                      <a:r>
                        <a:rPr lang="en-CA" dirty="0"/>
                        <a:t>Parameter</a:t>
                      </a:r>
                      <a:endParaRPr lang="en-CA" dirty="0">
                        <a:solidFill>
                          <a:sysClr val="windowText" lastClr="000000"/>
                        </a:solidFill>
                      </a:endParaRPr>
                    </a:p>
                  </a:txBody>
                  <a:tcPr anchor="ctr"/>
                </a:tc>
                <a:tc>
                  <a:txBody>
                    <a:bodyPr/>
                    <a:lstStyle/>
                    <a:p>
                      <a:r>
                        <a:rPr lang="en-CA" dirty="0"/>
                        <a:t>Value</a:t>
                      </a:r>
                      <a:endParaRPr lang="en-CA" dirty="0">
                        <a:solidFill>
                          <a:sysClr val="windowText" lastClr="000000"/>
                        </a:solidFill>
                      </a:endParaRPr>
                    </a:p>
                  </a:txBody>
                  <a:tcPr anchor="ctr"/>
                </a:tc>
                <a:extLst>
                  <a:ext uri="{0D108BD9-81ED-4DB2-BD59-A6C34878D82A}">
                    <a16:rowId xmlns:a16="http://schemas.microsoft.com/office/drawing/2014/main" val="10000"/>
                  </a:ext>
                </a:extLst>
              </a:tr>
              <a:tr h="288636">
                <a:tc>
                  <a:txBody>
                    <a:bodyPr/>
                    <a:lstStyle/>
                    <a:p>
                      <a:r>
                        <a:rPr lang="en-CA" sz="1400" dirty="0"/>
                        <a:t>Wireless Medium</a:t>
                      </a:r>
                      <a:endParaRPr lang="en-CA" sz="1400" dirty="0">
                        <a:solidFill>
                          <a:sysClr val="windowText" lastClr="000000"/>
                        </a:solidFill>
                      </a:endParaRPr>
                    </a:p>
                  </a:txBody>
                  <a:tcPr anchor="ctr"/>
                </a:tc>
                <a:tc>
                  <a:txBody>
                    <a:bodyPr/>
                    <a:lstStyle/>
                    <a:p>
                      <a:r>
                        <a:rPr lang="en-CA" sz="1400" dirty="0"/>
                        <a:t>IEEE802.11</a:t>
                      </a:r>
                      <a:endParaRPr lang="en-CA" sz="1400" dirty="0">
                        <a:solidFill>
                          <a:sysClr val="windowText" lastClr="000000"/>
                        </a:solidFill>
                      </a:endParaRPr>
                    </a:p>
                  </a:txBody>
                  <a:tcPr anchor="ctr"/>
                </a:tc>
                <a:extLst>
                  <a:ext uri="{0D108BD9-81ED-4DB2-BD59-A6C34878D82A}">
                    <a16:rowId xmlns:a16="http://schemas.microsoft.com/office/drawing/2014/main" val="10001"/>
                  </a:ext>
                </a:extLst>
              </a:tr>
              <a:tr h="346364">
                <a:tc>
                  <a:txBody>
                    <a:bodyPr/>
                    <a:lstStyle/>
                    <a:p>
                      <a:r>
                        <a:rPr lang="en-CA" sz="1400" dirty="0"/>
                        <a:t>Transmission Range (m)</a:t>
                      </a:r>
                      <a:endParaRPr lang="en-CA" sz="1400" dirty="0">
                        <a:solidFill>
                          <a:sysClr val="windowText" lastClr="000000"/>
                        </a:solidFill>
                      </a:endParaRPr>
                    </a:p>
                  </a:txBody>
                  <a:tcPr anchor="ctr"/>
                </a:tc>
                <a:tc>
                  <a:txBody>
                    <a:bodyPr/>
                    <a:lstStyle/>
                    <a:p>
                      <a:r>
                        <a:rPr lang="en-CA" sz="1400" dirty="0"/>
                        <a:t>250</a:t>
                      </a:r>
                      <a:endParaRPr lang="en-CA" sz="1400" dirty="0">
                        <a:solidFill>
                          <a:sysClr val="windowText" lastClr="000000"/>
                        </a:solidFill>
                      </a:endParaRPr>
                    </a:p>
                  </a:txBody>
                  <a:tcPr anchor="ctr"/>
                </a:tc>
                <a:extLst>
                  <a:ext uri="{0D108BD9-81ED-4DB2-BD59-A6C34878D82A}">
                    <a16:rowId xmlns:a16="http://schemas.microsoft.com/office/drawing/2014/main" val="10002"/>
                  </a:ext>
                </a:extLst>
              </a:tr>
              <a:tr h="471439">
                <a:tc>
                  <a:txBody>
                    <a:bodyPr/>
                    <a:lstStyle/>
                    <a:p>
                      <a:r>
                        <a:rPr lang="en-CA" sz="1400" dirty="0"/>
                        <a:t>Vehicle Speed (m\s)</a:t>
                      </a:r>
                      <a:endParaRPr lang="en-CA" sz="1400" dirty="0">
                        <a:solidFill>
                          <a:sysClr val="windowText" lastClr="000000"/>
                        </a:solidFill>
                      </a:endParaRPr>
                    </a:p>
                  </a:txBody>
                  <a:tcPr anchor="ctr"/>
                </a:tc>
                <a:tc>
                  <a:txBody>
                    <a:bodyPr/>
                    <a:lstStyle/>
                    <a:p>
                      <a:r>
                        <a:rPr lang="en-CA" sz="1400" dirty="0"/>
                        <a:t>3 - 17</a:t>
                      </a:r>
                      <a:endParaRPr lang="en-CA" sz="1400" dirty="0">
                        <a:solidFill>
                          <a:sysClr val="windowText" lastClr="000000"/>
                        </a:solidFill>
                      </a:endParaRPr>
                    </a:p>
                  </a:txBody>
                  <a:tcPr anchor="ctr"/>
                </a:tc>
                <a:extLst>
                  <a:ext uri="{0D108BD9-81ED-4DB2-BD59-A6C34878D82A}">
                    <a16:rowId xmlns:a16="http://schemas.microsoft.com/office/drawing/2014/main" val="10003"/>
                  </a:ext>
                </a:extLst>
              </a:tr>
              <a:tr h="471439">
                <a:tc>
                  <a:txBody>
                    <a:bodyPr/>
                    <a:lstStyle/>
                    <a:p>
                      <a:r>
                        <a:rPr lang="en-CA" sz="1400" dirty="0"/>
                        <a:t>Simulation Time (Sec)</a:t>
                      </a:r>
                      <a:endParaRPr lang="en-CA" sz="1400" dirty="0">
                        <a:solidFill>
                          <a:sysClr val="windowText" lastClr="000000"/>
                        </a:solidFill>
                      </a:endParaRPr>
                    </a:p>
                  </a:txBody>
                  <a:tcPr anchor="ctr"/>
                </a:tc>
                <a:tc>
                  <a:txBody>
                    <a:bodyPr/>
                    <a:lstStyle/>
                    <a:p>
                      <a:r>
                        <a:rPr lang="en-CA" sz="1400" dirty="0"/>
                        <a:t>500</a:t>
                      </a:r>
                      <a:endParaRPr lang="en-CA" sz="1400" dirty="0">
                        <a:solidFill>
                          <a:sysClr val="windowText" lastClr="000000"/>
                        </a:solidFill>
                      </a:endParaRPr>
                    </a:p>
                  </a:txBody>
                  <a:tcPr anchor="ctr"/>
                </a:tc>
                <a:extLst>
                  <a:ext uri="{0D108BD9-81ED-4DB2-BD59-A6C34878D82A}">
                    <a16:rowId xmlns:a16="http://schemas.microsoft.com/office/drawing/2014/main" val="10004"/>
                  </a:ext>
                </a:extLst>
              </a:tr>
              <a:tr h="471439">
                <a:tc>
                  <a:txBody>
                    <a:bodyPr/>
                    <a:lstStyle/>
                    <a:p>
                      <a:r>
                        <a:rPr lang="en-CA" sz="1400" dirty="0"/>
                        <a:t>Simulation Area (</a:t>
                      </a:r>
                      <a:r>
                        <a:rPr lang="en-CA" sz="1400" dirty="0" err="1"/>
                        <a:t>mXm</a:t>
                      </a:r>
                      <a:r>
                        <a:rPr lang="en-CA" sz="1400" dirty="0"/>
                        <a:t>)</a:t>
                      </a:r>
                      <a:endParaRPr lang="en-CA" sz="1400" dirty="0">
                        <a:solidFill>
                          <a:sysClr val="windowText" lastClr="000000"/>
                        </a:solidFill>
                      </a:endParaRPr>
                    </a:p>
                  </a:txBody>
                  <a:tcPr anchor="ctr"/>
                </a:tc>
                <a:tc>
                  <a:txBody>
                    <a:bodyPr/>
                    <a:lstStyle/>
                    <a:p>
                      <a:r>
                        <a:rPr lang="en-CA" sz="1400" dirty="0"/>
                        <a:t>20X200</a:t>
                      </a:r>
                      <a:r>
                        <a:rPr lang="en-CA" sz="1400" baseline="0" dirty="0"/>
                        <a:t> – 20 X1200</a:t>
                      </a:r>
                      <a:endParaRPr lang="en-CA" sz="1400" dirty="0">
                        <a:solidFill>
                          <a:sysClr val="windowText" lastClr="000000"/>
                        </a:solidFill>
                      </a:endParaRPr>
                    </a:p>
                  </a:txBody>
                  <a:tcPr anchor="ctr"/>
                </a:tc>
                <a:extLst>
                  <a:ext uri="{0D108BD9-81ED-4DB2-BD59-A6C34878D82A}">
                    <a16:rowId xmlns:a16="http://schemas.microsoft.com/office/drawing/2014/main" val="10005"/>
                  </a:ext>
                </a:extLst>
              </a:tr>
              <a:tr h="471439">
                <a:tc>
                  <a:txBody>
                    <a:bodyPr/>
                    <a:lstStyle/>
                    <a:p>
                      <a:r>
                        <a:rPr lang="en-CA" sz="1400" dirty="0"/>
                        <a:t>Number</a:t>
                      </a:r>
                      <a:r>
                        <a:rPr lang="en-CA" sz="1400" baseline="0" dirty="0"/>
                        <a:t> of RSUs</a:t>
                      </a:r>
                      <a:endParaRPr lang="en-CA" sz="1400" dirty="0">
                        <a:solidFill>
                          <a:sysClr val="windowText" lastClr="000000"/>
                        </a:solidFill>
                      </a:endParaRPr>
                    </a:p>
                  </a:txBody>
                  <a:tcPr anchor="ctr"/>
                </a:tc>
                <a:tc>
                  <a:txBody>
                    <a:bodyPr/>
                    <a:lstStyle/>
                    <a:p>
                      <a:r>
                        <a:rPr lang="en-CA" sz="1400" dirty="0"/>
                        <a:t>2</a:t>
                      </a:r>
                      <a:endParaRPr lang="en-CA" sz="1400" dirty="0">
                        <a:solidFill>
                          <a:sysClr val="windowText" lastClr="000000"/>
                        </a:solidFill>
                      </a:endParaRPr>
                    </a:p>
                  </a:txBody>
                  <a:tcPr anchor="ctr"/>
                </a:tc>
                <a:extLst>
                  <a:ext uri="{0D108BD9-81ED-4DB2-BD59-A6C34878D82A}">
                    <a16:rowId xmlns:a16="http://schemas.microsoft.com/office/drawing/2014/main" val="10006"/>
                  </a:ext>
                </a:extLst>
              </a:tr>
              <a:tr h="471439">
                <a:tc>
                  <a:txBody>
                    <a:bodyPr/>
                    <a:lstStyle/>
                    <a:p>
                      <a:r>
                        <a:rPr lang="en-CA" sz="1400" dirty="0"/>
                        <a:t>Number of Vehicles</a:t>
                      </a:r>
                      <a:endParaRPr lang="en-CA" sz="1400" dirty="0">
                        <a:solidFill>
                          <a:sysClr val="windowText" lastClr="000000"/>
                        </a:solidFill>
                      </a:endParaRPr>
                    </a:p>
                  </a:txBody>
                  <a:tcPr anchor="ctr"/>
                </a:tc>
                <a:tc>
                  <a:txBody>
                    <a:bodyPr/>
                    <a:lstStyle/>
                    <a:p>
                      <a:r>
                        <a:rPr lang="en-CA" sz="1400" dirty="0"/>
                        <a:t>20 – 500</a:t>
                      </a:r>
                      <a:endParaRPr lang="en-CA" sz="1400" dirty="0">
                        <a:solidFill>
                          <a:sysClr val="windowText" lastClr="000000"/>
                        </a:solidFill>
                      </a:endParaRPr>
                    </a:p>
                  </a:txBody>
                  <a:tcPr anchor="ctr"/>
                </a:tc>
                <a:extLst>
                  <a:ext uri="{0D108BD9-81ED-4DB2-BD59-A6C34878D82A}">
                    <a16:rowId xmlns:a16="http://schemas.microsoft.com/office/drawing/2014/main" val="10007"/>
                  </a:ext>
                </a:extLst>
              </a:tr>
              <a:tr h="471439">
                <a:tc>
                  <a:txBody>
                    <a:bodyPr/>
                    <a:lstStyle/>
                    <a:p>
                      <a:r>
                        <a:rPr lang="en-CA" sz="1400" dirty="0"/>
                        <a:t>Simulation Map</a:t>
                      </a:r>
                      <a:endParaRPr lang="en-CA" sz="1400" dirty="0">
                        <a:solidFill>
                          <a:sysClr val="windowText" lastClr="000000"/>
                        </a:solidFill>
                      </a:endParaRPr>
                    </a:p>
                  </a:txBody>
                  <a:tcPr anchor="ctr"/>
                </a:tc>
                <a:tc>
                  <a:txBody>
                    <a:bodyPr/>
                    <a:lstStyle/>
                    <a:p>
                      <a:r>
                        <a:rPr lang="en-CA" sz="1400" dirty="0"/>
                        <a:t>Road Segment in Urban Area</a:t>
                      </a:r>
                      <a:endParaRPr lang="en-CA" sz="1400" dirty="0">
                        <a:solidFill>
                          <a:sysClr val="windowText" lastClr="000000"/>
                        </a:solidFill>
                      </a:endParaRPr>
                    </a:p>
                  </a:txBody>
                  <a:tcPr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A64CC7-8988-49D6-9C72-696658FB36C4}" type="slidenum">
              <a:rPr lang="en-US" smtClean="0">
                <a:latin typeface="Agency FB" panose="020B0503020202020204" pitchFamily="34" charset="0"/>
              </a:rPr>
              <a:pPr>
                <a:defRPr/>
              </a:pPr>
              <a:t>24</a:t>
            </a:fld>
            <a:endParaRPr lang="en-US">
              <a:latin typeface="Agency FB" panose="020B0503020202020204" pitchFamily="34" charset="0"/>
            </a:endParaRPr>
          </a:p>
        </p:txBody>
      </p:sp>
      <p:sp>
        <p:nvSpPr>
          <p:cNvPr id="17410" name="Title 4"/>
          <p:cNvSpPr>
            <a:spLocks noGrp="1"/>
          </p:cNvSpPr>
          <p:nvPr>
            <p:ph type="title"/>
          </p:nvPr>
        </p:nvSpPr>
        <p:spPr>
          <a:xfrm>
            <a:off x="746263" y="152400"/>
            <a:ext cx="7520940" cy="548640"/>
          </a:xfrm>
        </p:spPr>
        <p:txBody>
          <a:bodyPr>
            <a:normAutofit/>
          </a:bodyPr>
          <a:lstStyle/>
          <a:p>
            <a:r>
              <a:rPr lang="en-US" altLang="en-US" b="1" dirty="0">
                <a:latin typeface="Agency FB" panose="020B0503020202020204" pitchFamily="34" charset="0"/>
              </a:rPr>
              <a:t>Simulation Results</a:t>
            </a:r>
            <a:endParaRPr lang="en-US" altLang="en-US" dirty="0">
              <a:latin typeface="Agency FB" panose="020B0503020202020204" pitchFamily="34" charset="0"/>
            </a:endParaRPr>
          </a:p>
        </p:txBody>
      </p:sp>
      <p:pic>
        <p:nvPicPr>
          <p:cNvPr id="17411"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4049533" cy="267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3464" y="762000"/>
            <a:ext cx="4008856" cy="267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41725"/>
            <a:ext cx="404953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3463" y="3641725"/>
            <a:ext cx="404953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64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5A64CC7-8988-49D6-9C72-696658FB36C4}" type="slidenum">
              <a:rPr lang="en-US" smtClean="0">
                <a:latin typeface="Agency FB" panose="020B0503020202020204" pitchFamily="34" charset="0"/>
              </a:rPr>
              <a:pPr>
                <a:defRPr/>
              </a:pPr>
              <a:t>25</a:t>
            </a:fld>
            <a:endParaRPr lang="en-US">
              <a:latin typeface="Agency FB" panose="020B0503020202020204" pitchFamily="34" charset="0"/>
            </a:endParaRPr>
          </a:p>
        </p:txBody>
      </p:sp>
      <p:sp>
        <p:nvSpPr>
          <p:cNvPr id="2" name="Title 1"/>
          <p:cNvSpPr>
            <a:spLocks noGrp="1"/>
          </p:cNvSpPr>
          <p:nvPr>
            <p:ph type="title"/>
          </p:nvPr>
        </p:nvSpPr>
        <p:spPr>
          <a:xfrm>
            <a:off x="457200" y="228600"/>
            <a:ext cx="8229600" cy="685800"/>
          </a:xfrm>
        </p:spPr>
        <p:txBody>
          <a:bodyPr>
            <a:normAutofit fontScale="90000"/>
          </a:bodyPr>
          <a:lstStyle/>
          <a:p>
            <a:r>
              <a:rPr lang="en-US" dirty="0">
                <a:latin typeface="Agency FB" panose="020B0503020202020204" pitchFamily="34" charset="0"/>
              </a:rPr>
              <a:t>Simulation Evaluation of the </a:t>
            </a:r>
            <a:br>
              <a:rPr lang="en-US" dirty="0">
                <a:latin typeface="Agency FB" panose="020B0503020202020204" pitchFamily="34" charset="0"/>
              </a:rPr>
            </a:br>
            <a:r>
              <a:rPr lang="en-US" dirty="0">
                <a:latin typeface="Agency FB" panose="020B0503020202020204" pitchFamily="34" charset="0"/>
              </a:rPr>
              <a:t>Iterative Execution Schemes</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89835" y="990600"/>
            <a:ext cx="3822262" cy="267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55761" y="990600"/>
            <a:ext cx="3822262" cy="267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 y="3870626"/>
            <a:ext cx="4049532" cy="283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408668" y="3870626"/>
            <a:ext cx="4049532" cy="283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466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6838" y="1096963"/>
            <a:ext cx="2771374" cy="3713162"/>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00588" y="1511081"/>
            <a:ext cx="3200400" cy="2884926"/>
          </a:xfrm>
        </p:spPr>
      </p:pic>
      <p:sp>
        <p:nvSpPr>
          <p:cNvPr id="5" name="Slide Number Placeholder 4"/>
          <p:cNvSpPr>
            <a:spLocks noGrp="1"/>
          </p:cNvSpPr>
          <p:nvPr>
            <p:ph type="sldNum" sz="quarter" idx="12"/>
          </p:nvPr>
        </p:nvSpPr>
        <p:spPr/>
        <p:txBody>
          <a:bodyPr/>
          <a:lstStyle/>
          <a:p>
            <a:pPr>
              <a:defRPr/>
            </a:pPr>
            <a:fld id="{A5A64CC7-8988-49D6-9C72-696658FB36C4}" type="slidenum">
              <a:rPr lang="en-US" smtClean="0">
                <a:latin typeface="Agency FB" panose="020B0503020202020204" pitchFamily="34" charset="0"/>
              </a:rPr>
              <a:pPr>
                <a:defRPr/>
              </a:pPr>
              <a:t>26</a:t>
            </a:fld>
            <a:endParaRPr lang="en-US">
              <a:latin typeface="Agency FB" panose="020B0503020202020204" pitchFamily="34" charset="0"/>
            </a:endParaRPr>
          </a:p>
        </p:txBody>
      </p:sp>
      <p:sp>
        <p:nvSpPr>
          <p:cNvPr id="2" name="Title 1"/>
          <p:cNvSpPr>
            <a:spLocks noGrp="1"/>
          </p:cNvSpPr>
          <p:nvPr>
            <p:ph type="title"/>
          </p:nvPr>
        </p:nvSpPr>
        <p:spPr/>
        <p:txBody>
          <a:bodyPr/>
          <a:lstStyle/>
          <a:p>
            <a:r>
              <a:rPr lang="en-US" dirty="0">
                <a:latin typeface="Agency FB" panose="020B0503020202020204" pitchFamily="34" charset="0"/>
              </a:rPr>
              <a:t>Case Study: Downtown of Ottawa</a:t>
            </a:r>
          </a:p>
        </p:txBody>
      </p:sp>
    </p:spTree>
    <p:extLst>
      <p:ext uri="{BB962C8B-B14F-4D97-AF65-F5344CB8AC3E}">
        <p14:creationId xmlns:p14="http://schemas.microsoft.com/office/powerpoint/2010/main" val="254490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5A64CC7-8988-49D6-9C72-696658FB36C4}" type="slidenum">
              <a:rPr lang="en-US" smtClean="0">
                <a:latin typeface="Agency FB" panose="020B0503020202020204" pitchFamily="34" charset="0"/>
              </a:rPr>
              <a:pPr>
                <a:defRPr/>
              </a:pPr>
              <a:t>27</a:t>
            </a:fld>
            <a:endParaRPr lang="en-US">
              <a:latin typeface="Agency FB" panose="020B0503020202020204" pitchFamily="34" charset="0"/>
            </a:endParaRPr>
          </a:p>
        </p:txBody>
      </p:sp>
      <p:sp>
        <p:nvSpPr>
          <p:cNvPr id="2" name="Title 1"/>
          <p:cNvSpPr>
            <a:spLocks noGrp="1"/>
          </p:cNvSpPr>
          <p:nvPr>
            <p:ph type="title"/>
          </p:nvPr>
        </p:nvSpPr>
        <p:spPr/>
        <p:txBody>
          <a:bodyPr>
            <a:normAutofit/>
          </a:bodyPr>
          <a:lstStyle/>
          <a:p>
            <a:r>
              <a:rPr lang="en-US" dirty="0">
                <a:latin typeface="Agency FB" panose="020B0503020202020204" pitchFamily="34" charset="0"/>
              </a:rPr>
              <a:t>Traffic Evaluation of the Ottawa Downtown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200" y="1095925"/>
            <a:ext cx="4049533" cy="246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62464" y="1108305"/>
            <a:ext cx="4008856" cy="24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0" y="3810000"/>
            <a:ext cx="4049532" cy="246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538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latin typeface="Agency FB" panose="020B0503020202020204" pitchFamily="34" charset="0"/>
            </a:endParaRPr>
          </a:p>
        </p:txBody>
      </p:sp>
      <p:sp>
        <p:nvSpPr>
          <p:cNvPr id="4" name="Content Placeholder 3"/>
          <p:cNvSpPr>
            <a:spLocks noGrp="1"/>
          </p:cNvSpPr>
          <p:nvPr>
            <p:ph sz="half" idx="2"/>
          </p:nvPr>
        </p:nvSpPr>
        <p:spPr/>
        <p:txBody>
          <a:bodyPr/>
          <a:lstStyle/>
          <a:p>
            <a:endParaRPr lang="en-US">
              <a:latin typeface="Agency FB" panose="020B0503020202020204" pitchFamily="34" charset="0"/>
            </a:endParaRPr>
          </a:p>
        </p:txBody>
      </p:sp>
      <p:sp>
        <p:nvSpPr>
          <p:cNvPr id="5" name="Slide Number Placeholder 4"/>
          <p:cNvSpPr>
            <a:spLocks noGrp="1"/>
          </p:cNvSpPr>
          <p:nvPr>
            <p:ph type="sldNum" sz="quarter" idx="12"/>
          </p:nvPr>
        </p:nvSpPr>
        <p:spPr/>
        <p:txBody>
          <a:bodyPr/>
          <a:lstStyle/>
          <a:p>
            <a:pPr>
              <a:defRPr/>
            </a:pPr>
            <a:fld id="{A5A64CC7-8988-49D6-9C72-696658FB36C4}" type="slidenum">
              <a:rPr lang="en-US" smtClean="0">
                <a:latin typeface="Agency FB" panose="020B0503020202020204" pitchFamily="34" charset="0"/>
              </a:rPr>
              <a:pPr>
                <a:defRPr/>
              </a:pPr>
              <a:t>28</a:t>
            </a:fld>
            <a:endParaRPr lang="en-US">
              <a:latin typeface="Agency FB" panose="020B0503020202020204" pitchFamily="34" charset="0"/>
            </a:endParaRPr>
          </a:p>
        </p:txBody>
      </p:sp>
      <p:sp>
        <p:nvSpPr>
          <p:cNvPr id="2" name="Title 1"/>
          <p:cNvSpPr>
            <a:spLocks noGrp="1"/>
          </p:cNvSpPr>
          <p:nvPr>
            <p:ph type="title"/>
          </p:nvPr>
        </p:nvSpPr>
        <p:spPr/>
        <p:txBody>
          <a:bodyPr>
            <a:normAutofit/>
          </a:bodyPr>
          <a:lstStyle/>
          <a:p>
            <a:r>
              <a:rPr lang="en-US" dirty="0">
                <a:latin typeface="Agency FB" panose="020B0503020202020204" pitchFamily="34" charset="0"/>
              </a:rPr>
              <a:t>Traffic Evaluation of the Ottawa Downtown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200" y="914401"/>
            <a:ext cx="4343400" cy="479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14400"/>
            <a:ext cx="472440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20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gency FB" panose="020B0503020202020204" pitchFamily="34" charset="0"/>
              </a:rPr>
              <a:t>Conclusions </a:t>
            </a:r>
          </a:p>
        </p:txBody>
      </p:sp>
      <p:sp>
        <p:nvSpPr>
          <p:cNvPr id="29698" name="Content Placeholder 2"/>
          <p:cNvSpPr>
            <a:spLocks noGrp="1"/>
          </p:cNvSpPr>
          <p:nvPr>
            <p:ph idx="1"/>
          </p:nvPr>
        </p:nvSpPr>
        <p:spPr/>
        <p:txBody>
          <a:bodyPr>
            <a:normAutofit/>
          </a:bodyPr>
          <a:lstStyle/>
          <a:p>
            <a:pPr>
              <a:buNone/>
            </a:pPr>
            <a:r>
              <a:rPr lang="en-US" sz="2400" dirty="0">
                <a:latin typeface="Agency FB" panose="020B0503020202020204" pitchFamily="34" charset="0"/>
              </a:rPr>
              <a:t>ECODE:</a:t>
            </a:r>
          </a:p>
          <a:p>
            <a:pPr lvl="1"/>
            <a:r>
              <a:rPr lang="en-US" sz="2400" dirty="0">
                <a:latin typeface="Agency FB" panose="020B0503020202020204" pitchFamily="34" charset="0"/>
                <a:ea typeface="+mn-ea"/>
                <a:cs typeface="+mn-cs"/>
              </a:rPr>
              <a:t>Detect the traffic congestion level per segment of road based on the road segment Traffic Monitoring Data directionally</a:t>
            </a:r>
          </a:p>
          <a:p>
            <a:pPr lvl="1"/>
            <a:r>
              <a:rPr lang="en-US" sz="2400" dirty="0">
                <a:latin typeface="Agency FB" panose="020B0503020202020204" pitchFamily="34" charset="0"/>
                <a:ea typeface="+mn-ea"/>
                <a:cs typeface="+mn-cs"/>
              </a:rPr>
              <a:t>Reduce the bandwidth consumption by electing some relay vehicles</a:t>
            </a:r>
          </a:p>
          <a:p>
            <a:pPr lvl="1"/>
            <a:r>
              <a:rPr lang="en-US" sz="2400" dirty="0">
                <a:latin typeface="Agency FB" panose="020B0503020202020204" pitchFamily="34" charset="0"/>
                <a:ea typeface="+mn-ea"/>
                <a:cs typeface="+mn-cs"/>
              </a:rPr>
              <a:t>The hybrid iterative execution schemes achieves a good performance in terms of the traffic evaluation accuracy and the bandwidth consumption considerations.</a:t>
            </a:r>
          </a:p>
          <a:p>
            <a:pPr lvl="1"/>
            <a:r>
              <a:rPr lang="en-US" sz="2400" dirty="0">
                <a:latin typeface="Agency FB" panose="020B0503020202020204" pitchFamily="34" charset="0"/>
                <a:ea typeface="+mn-ea"/>
                <a:cs typeface="+mn-cs"/>
              </a:rPr>
              <a:t>In the Downtown of Ottawa, the Bank street witnesses the highest traffic density on its both directions compared to O’Conner and Kent streets.</a:t>
            </a:r>
          </a:p>
          <a:p>
            <a:pPr lvl="1">
              <a:buNone/>
            </a:pPr>
            <a:endParaRPr lang="en-US" sz="2400" dirty="0">
              <a:latin typeface="Agency FB" panose="020B0503020202020204" pitchFamily="34" charset="0"/>
              <a:ea typeface="+mn-ea"/>
              <a:cs typeface="+mn-cs"/>
            </a:endParaRPr>
          </a:p>
          <a:p>
            <a:endParaRPr lang="en-US" sz="2400" dirty="0">
              <a:latin typeface="Agency FB" panose="020B0503020202020204" pitchFamily="34" charset="0"/>
            </a:endParaRPr>
          </a:p>
          <a:p>
            <a:endParaRPr lang="en-US" sz="2800" dirty="0">
              <a:latin typeface="Agency FB" panose="020B0503020202020204" pitchFamily="34" charset="0"/>
            </a:endParaRPr>
          </a:p>
          <a:p>
            <a:pPr lvl="1"/>
            <a:endParaRPr lang="en-US" sz="2400" dirty="0">
              <a:latin typeface="Agency FB" panose="020B0503020202020204" pitchFamily="34" charset="0"/>
            </a:endParaRPr>
          </a:p>
        </p:txBody>
      </p:sp>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29</a:t>
            </a:fld>
            <a:endParaRPr lang="en-US">
              <a:latin typeface="Agency FB" panose="020B0503020202020204" pitchFamily="34" charset="0"/>
            </a:endParaRPr>
          </a:p>
        </p:txBody>
      </p:sp>
      <p:sp>
        <p:nvSpPr>
          <p:cNvPr id="4" name="Slide Number Placeholder 3"/>
          <p:cNvSpPr txBox="1">
            <a:spLocks noGrp="1"/>
          </p:cNvSpPr>
          <p:nvPr/>
        </p:nvSpPr>
        <p:spPr bwMode="auto">
          <a:xfrm>
            <a:off x="8001000" y="6610350"/>
            <a:ext cx="1066800" cy="476250"/>
          </a:xfrm>
          <a:prstGeom prst="rect">
            <a:avLst/>
          </a:prstGeom>
          <a:noFill/>
          <a:ln>
            <a:miter lim="800000"/>
            <a:headEnd/>
            <a:tailEnd/>
          </a:ln>
        </p:spPr>
        <p:txBody>
          <a:bodyPr/>
          <a:lstStyle/>
          <a:p>
            <a:pPr algn="r">
              <a:defRPr/>
            </a:pPr>
            <a:fld id="{DA4A7E55-30DE-4714-B7F6-488D1172CD92}" type="slidenum">
              <a:rPr lang="en-US" sz="1400">
                <a:latin typeface="Agency FB" panose="020B0503020202020204" pitchFamily="34" charset="0"/>
                <a:cs typeface="+mn-cs"/>
              </a:rPr>
              <a:pPr algn="r">
                <a:defRPr/>
              </a:pPr>
              <a:t>29</a:t>
            </a:fld>
            <a:endParaRPr lang="en-US" sz="1400">
              <a:latin typeface="Agency FB" panose="020B0503020202020204" pitchFamily="34"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a:latin typeface="Agency FB" panose="020B0503020202020204" pitchFamily="34" charset="0"/>
              </a:rPr>
              <a:t>Introduction</a:t>
            </a:r>
          </a:p>
        </p:txBody>
      </p:sp>
      <p:sp>
        <p:nvSpPr>
          <p:cNvPr id="18434" name="Content Placeholder 2"/>
          <p:cNvSpPr>
            <a:spLocks noGrp="1"/>
          </p:cNvSpPr>
          <p:nvPr>
            <p:ph idx="1"/>
          </p:nvPr>
        </p:nvSpPr>
        <p:spPr/>
        <p:txBody>
          <a:bodyPr>
            <a:normAutofit fontScale="92500" lnSpcReduction="10000"/>
          </a:bodyPr>
          <a:lstStyle/>
          <a:p>
            <a:r>
              <a:rPr lang="en-US" sz="2800" dirty="0">
                <a:latin typeface="Agency FB" panose="020B0503020202020204" pitchFamily="34" charset="0"/>
              </a:rPr>
              <a:t>Vehicular Ad-Hoc Network (VANET), is an application network form of Mobile Ad-Hoc network (MANET).</a:t>
            </a:r>
          </a:p>
          <a:p>
            <a:endParaRPr lang="en-US" sz="2800" dirty="0">
              <a:latin typeface="Agency FB" panose="020B0503020202020204" pitchFamily="34" charset="0"/>
            </a:endParaRPr>
          </a:p>
          <a:p>
            <a:r>
              <a:rPr lang="en-US" sz="2800" dirty="0">
                <a:latin typeface="Agency FB" panose="020B0503020202020204" pitchFamily="34" charset="0"/>
              </a:rPr>
              <a:t>VANET has two main types of communications:</a:t>
            </a:r>
          </a:p>
          <a:p>
            <a:pPr lvl="1"/>
            <a:r>
              <a:rPr lang="en-US" sz="2400" dirty="0">
                <a:solidFill>
                  <a:srgbClr val="3C8C93"/>
                </a:solidFill>
                <a:latin typeface="Agency FB" panose="020B0503020202020204" pitchFamily="34" charset="0"/>
              </a:rPr>
              <a:t>Vehicle-to-Vehicle.</a:t>
            </a:r>
          </a:p>
          <a:p>
            <a:pPr lvl="1"/>
            <a:r>
              <a:rPr lang="en-US" sz="2400" dirty="0">
                <a:solidFill>
                  <a:srgbClr val="3C8C93"/>
                </a:solidFill>
                <a:latin typeface="Agency FB" panose="020B0503020202020204" pitchFamily="34" charset="0"/>
              </a:rPr>
              <a:t>Vehicle-to-Infrastructure.</a:t>
            </a:r>
          </a:p>
          <a:p>
            <a:pPr lvl="1">
              <a:buNone/>
            </a:pPr>
            <a:endParaRPr lang="en-US" sz="2400" dirty="0">
              <a:latin typeface="Agency FB" panose="020B0503020202020204" pitchFamily="34" charset="0"/>
            </a:endParaRPr>
          </a:p>
          <a:p>
            <a:r>
              <a:rPr lang="en-US" sz="2800" dirty="0">
                <a:latin typeface="Agency FB" panose="020B0503020202020204" pitchFamily="34" charset="0"/>
              </a:rPr>
              <a:t>Many real-time and safety applications were introduced </a:t>
            </a:r>
            <a:r>
              <a:rPr lang="en-US" sz="2800" u="sng" dirty="0">
                <a:latin typeface="Agency FB" panose="020B0503020202020204" pitchFamily="34" charset="0"/>
              </a:rPr>
              <a:t>over roads </a:t>
            </a:r>
            <a:r>
              <a:rPr lang="en-US" sz="2800" dirty="0">
                <a:latin typeface="Agency FB" panose="020B0503020202020204" pitchFamily="34" charset="0"/>
              </a:rPr>
              <a:t>through VANET communication.</a:t>
            </a:r>
          </a:p>
        </p:txBody>
      </p:sp>
      <p:sp>
        <p:nvSpPr>
          <p:cNvPr id="3" name="Slide Number Placeholder 2"/>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3</a:t>
            </a:fld>
            <a:endParaRPr lang="en-US">
              <a:latin typeface="Agency FB" panose="020B0503020202020204" pitchFamily="34" charset="0"/>
            </a:endParaRPr>
          </a:p>
        </p:txBody>
      </p:sp>
      <p:sp>
        <p:nvSpPr>
          <p:cNvPr id="4" name="Slide Number Placeholder 3"/>
          <p:cNvSpPr txBox="1">
            <a:spLocks noGrp="1"/>
          </p:cNvSpPr>
          <p:nvPr/>
        </p:nvSpPr>
        <p:spPr bwMode="auto">
          <a:xfrm>
            <a:off x="8001000" y="6610350"/>
            <a:ext cx="1066800" cy="476250"/>
          </a:xfrm>
          <a:prstGeom prst="rect">
            <a:avLst/>
          </a:prstGeom>
          <a:noFill/>
          <a:ln>
            <a:miter lim="800000"/>
            <a:headEnd/>
            <a:tailEnd/>
          </a:ln>
        </p:spPr>
        <p:txBody>
          <a:bodyPr/>
          <a:lstStyle/>
          <a:p>
            <a:pPr algn="r">
              <a:defRPr/>
            </a:pPr>
            <a:fld id="{624FE8C4-56F6-4CF5-B151-73C605BC5D8F}" type="slidenum">
              <a:rPr lang="en-US" sz="1400">
                <a:latin typeface="Agency FB" panose="020B0503020202020204" pitchFamily="34" charset="0"/>
                <a:cs typeface="+mn-cs"/>
              </a:rPr>
              <a:pPr algn="r">
                <a:defRPr/>
              </a:pPr>
              <a:t>3</a:t>
            </a:fld>
            <a:endParaRPr lang="en-US" sz="1400">
              <a:latin typeface="Agency FB" panose="020B0503020202020204" pitchFamily="34" charset="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p:txBody>
          <a:bodyPr/>
          <a:lstStyle/>
          <a:p>
            <a:pPr>
              <a:defRPr/>
            </a:pPr>
            <a:r>
              <a:rPr lang="en-US" dirty="0">
                <a:latin typeface="Agency FB" pitchFamily="34" charset="0"/>
              </a:rPr>
              <a:t>Thank YOU</a:t>
            </a:r>
          </a:p>
        </p:txBody>
      </p:sp>
      <p:sp>
        <p:nvSpPr>
          <p:cNvPr id="37890" name="Rectangle 5"/>
          <p:cNvSpPr>
            <a:spLocks noGrp="1" noChangeArrowheads="1"/>
          </p:cNvSpPr>
          <p:nvPr>
            <p:ph type="subTitle" idx="1"/>
          </p:nvPr>
        </p:nvSpPr>
        <p:spPr/>
        <p:txBody>
          <a:bodyPr/>
          <a:lstStyle/>
          <a:p>
            <a:r>
              <a:rPr lang="en-US" dirty="0">
                <a:latin typeface="Agency FB" pitchFamily="34" charset="0"/>
              </a:rPr>
              <a:t>Questions</a:t>
            </a:r>
          </a:p>
        </p:txBody>
      </p:sp>
      <p:sp>
        <p:nvSpPr>
          <p:cNvPr id="2" name="Slide Number Placeholder 1"/>
          <p:cNvSpPr>
            <a:spLocks noGrp="1"/>
          </p:cNvSpPr>
          <p:nvPr>
            <p:ph type="sldNum" sz="quarter" idx="12"/>
          </p:nvPr>
        </p:nvSpPr>
        <p:spPr/>
        <p:txBody>
          <a:bodyPr/>
          <a:lstStyle/>
          <a:p>
            <a:pPr>
              <a:defRPr/>
            </a:pPr>
            <a:fld id="{A94C2B01-8A11-4630-975F-0FD442C50E72}" type="slidenum">
              <a:rPr lang="en-US" smtClean="0"/>
              <a:pPr>
                <a:defRPr/>
              </a:pPr>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20940" cy="548640"/>
          </a:xfrm>
        </p:spPr>
        <p:txBody>
          <a:bodyPr>
            <a:normAutofit fontScale="90000"/>
          </a:bodyPr>
          <a:lstStyle/>
          <a:p>
            <a:r>
              <a:rPr lang="en-US" sz="4800" dirty="0">
                <a:latin typeface="Agency FB" panose="020B0503020202020204" pitchFamily="34" charset="0"/>
              </a:rPr>
              <a:t>Introduction</a:t>
            </a:r>
            <a:endParaRPr lang="en-CA" sz="4800" dirty="0">
              <a:latin typeface="Agency FB" panose="020B0503020202020204" pitchFamily="34" charset="0"/>
            </a:endParaRPr>
          </a:p>
        </p:txBody>
      </p:sp>
      <p:sp>
        <p:nvSpPr>
          <p:cNvPr id="4" name="Content Placeholder 3"/>
          <p:cNvSpPr>
            <a:spLocks noGrp="1"/>
          </p:cNvSpPr>
          <p:nvPr>
            <p:ph idx="1"/>
          </p:nvPr>
        </p:nvSpPr>
        <p:spPr/>
        <p:txBody>
          <a:bodyPr/>
          <a:lstStyle/>
          <a:p>
            <a:endParaRPr lang="en-CA"/>
          </a:p>
        </p:txBody>
      </p:sp>
      <p:sp>
        <p:nvSpPr>
          <p:cNvPr id="3" name="Slide Number Placeholder 2"/>
          <p:cNvSpPr>
            <a:spLocks noGrp="1"/>
          </p:cNvSpPr>
          <p:nvPr>
            <p:ph type="sldNum" sz="quarter" idx="12"/>
          </p:nvPr>
        </p:nvSpPr>
        <p:spPr/>
        <p:txBody>
          <a:bodyPr/>
          <a:lstStyle/>
          <a:p>
            <a:pPr>
              <a:defRPr/>
            </a:pPr>
            <a:fld id="{A5A64CC7-8988-49D6-9C72-696658FB36C4}" type="slidenum">
              <a:rPr lang="en-US" smtClean="0">
                <a:latin typeface="Agency FB" panose="020B0503020202020204" pitchFamily="34" charset="0"/>
              </a:rPr>
              <a:pPr>
                <a:defRPr/>
              </a:pPr>
              <a:t>4</a:t>
            </a:fld>
            <a:endParaRPr lang="en-US">
              <a:latin typeface="Agency FB" panose="020B0503020202020204" pitchFamily="34" charset="0"/>
            </a:endParaRPr>
          </a:p>
        </p:txBody>
      </p:sp>
      <p:sp>
        <p:nvSpPr>
          <p:cNvPr id="10" name="Rounded Rectangle 9"/>
          <p:cNvSpPr/>
          <p:nvPr/>
        </p:nvSpPr>
        <p:spPr>
          <a:xfrm>
            <a:off x="4800600" y="3886200"/>
            <a:ext cx="11430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gency FB" panose="020B0503020202020204" pitchFamily="34" charset="0"/>
              </a:rPr>
              <a:t>Safety</a:t>
            </a:r>
          </a:p>
        </p:txBody>
      </p:sp>
      <p:sp>
        <p:nvSpPr>
          <p:cNvPr id="13" name="Rounded Rectangle 12"/>
          <p:cNvSpPr/>
          <p:nvPr/>
        </p:nvSpPr>
        <p:spPr>
          <a:xfrm>
            <a:off x="6248400" y="3886200"/>
            <a:ext cx="11430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atin typeface="Agency FB" panose="020B0503020202020204" pitchFamily="34" charset="0"/>
              </a:rPr>
              <a:t>Efficiency</a:t>
            </a:r>
          </a:p>
        </p:txBody>
      </p:sp>
      <p:sp>
        <p:nvSpPr>
          <p:cNvPr id="14" name="Rounded Rectangle 13"/>
          <p:cNvSpPr/>
          <p:nvPr/>
        </p:nvSpPr>
        <p:spPr>
          <a:xfrm>
            <a:off x="7696200" y="3886200"/>
            <a:ext cx="11430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gency FB" panose="020B0503020202020204" pitchFamily="34" charset="0"/>
              </a:rPr>
              <a:t>Infotainment</a:t>
            </a:r>
          </a:p>
        </p:txBody>
      </p:sp>
      <p:cxnSp>
        <p:nvCxnSpPr>
          <p:cNvPr id="16" name="Straight Arrow Connector 15"/>
          <p:cNvCxnSpPr>
            <a:stCxn id="14" idx="1"/>
            <a:endCxn id="13" idx="3"/>
          </p:cNvCxnSpPr>
          <p:nvPr/>
        </p:nvCxnSpPr>
        <p:spPr>
          <a:xfrm flipH="1">
            <a:off x="7391400" y="4191000"/>
            <a:ext cx="304800" cy="0"/>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943600" y="4191000"/>
            <a:ext cx="304800" cy="0"/>
          </a:xfrm>
          <a:prstGeom prst="straightConnector1">
            <a:avLst/>
          </a:prstGeom>
          <a:ln>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609600" y="3200400"/>
            <a:ext cx="3810000" cy="1143000"/>
          </a:xfrm>
          <a:prstGeom prst="wedgeRoundRectCallout">
            <a:avLst>
              <a:gd name="adj1" fmla="val 60400"/>
              <a:gd name="adj2" fmla="val 26091"/>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latin typeface="Agency FB" panose="020B0503020202020204" pitchFamily="34" charset="0"/>
              </a:rPr>
              <a:t>Protect people and vehicles over  roads, save lives, avoid and minimize the effect of accidents.</a:t>
            </a:r>
          </a:p>
        </p:txBody>
      </p:sp>
      <p:sp>
        <p:nvSpPr>
          <p:cNvPr id="20" name="Rounded Rectangular Callout 19"/>
          <p:cNvSpPr/>
          <p:nvPr/>
        </p:nvSpPr>
        <p:spPr>
          <a:xfrm>
            <a:off x="609600" y="4610100"/>
            <a:ext cx="3810000" cy="1295400"/>
          </a:xfrm>
          <a:prstGeom prst="wedgeRoundRectCallout">
            <a:avLst>
              <a:gd name="adj1" fmla="val 111680"/>
              <a:gd name="adj2" fmla="val -58903"/>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latin typeface="Agency FB" panose="020B0503020202020204" pitchFamily="34" charset="0"/>
              </a:rPr>
              <a:t>Increase traffic fluency by decreasing traffic congestion, decreasing fuel consumption and minimizing environmental and economical impact.</a:t>
            </a:r>
          </a:p>
        </p:txBody>
      </p:sp>
      <p:sp>
        <p:nvSpPr>
          <p:cNvPr id="21" name="Rounded Rectangular Callout 20"/>
          <p:cNvSpPr/>
          <p:nvPr/>
        </p:nvSpPr>
        <p:spPr>
          <a:xfrm>
            <a:off x="4914900" y="5181600"/>
            <a:ext cx="3810000" cy="1143000"/>
          </a:xfrm>
          <a:prstGeom prst="wedgeRoundRectCallout">
            <a:avLst>
              <a:gd name="adj1" fmla="val 48075"/>
              <a:gd name="adj2" fmla="val -111951"/>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latin typeface="Agency FB" panose="020B0503020202020204" pitchFamily="34" charset="0"/>
              </a:rPr>
              <a:t>Provide entertainment or information to drivers and passengers. </a:t>
            </a:r>
          </a:p>
        </p:txBody>
      </p:sp>
      <p:pic>
        <p:nvPicPr>
          <p:cNvPr id="19475" name="Picture 2" descr="http://i.i.com.com/cnwk.1d/i/tim/2010/01/05/MyFord_SS01_540x360.jpg"/>
          <p:cNvPicPr>
            <a:picLocks noChangeAspect="1" noChangeArrowheads="1"/>
          </p:cNvPicPr>
          <p:nvPr/>
        </p:nvPicPr>
        <p:blipFill>
          <a:blip r:embed="rId2" cstate="print"/>
          <a:srcRect/>
          <a:stretch>
            <a:fillRect/>
          </a:stretch>
        </p:blipFill>
        <p:spPr bwMode="auto">
          <a:xfrm>
            <a:off x="533400" y="1143000"/>
            <a:ext cx="2286000" cy="1524000"/>
          </a:xfrm>
          <a:prstGeom prst="rect">
            <a:avLst/>
          </a:prstGeom>
          <a:noFill/>
          <a:ln w="9525">
            <a:noFill/>
            <a:miter lim="800000"/>
            <a:headEnd/>
            <a:tailEnd/>
          </a:ln>
        </p:spPr>
      </p:pic>
      <p:pic>
        <p:nvPicPr>
          <p:cNvPr id="19476" name="Picture 4" descr="http://i.i.com.com/cnwk.1d/i/tim/2010/01/05/MyFord_SS02_540x360.jpg"/>
          <p:cNvPicPr>
            <a:picLocks noChangeAspect="1" noChangeArrowheads="1"/>
          </p:cNvPicPr>
          <p:nvPr/>
        </p:nvPicPr>
        <p:blipFill>
          <a:blip r:embed="rId3" cstate="print"/>
          <a:srcRect/>
          <a:stretch>
            <a:fillRect/>
          </a:stretch>
        </p:blipFill>
        <p:spPr bwMode="auto">
          <a:xfrm>
            <a:off x="3360738" y="1168400"/>
            <a:ext cx="2278062" cy="1468438"/>
          </a:xfrm>
          <a:prstGeom prst="rect">
            <a:avLst/>
          </a:prstGeom>
          <a:noFill/>
          <a:ln w="9525">
            <a:noFill/>
            <a:miter lim="800000"/>
            <a:headEnd/>
            <a:tailEnd/>
          </a:ln>
        </p:spPr>
      </p:pic>
      <p:pic>
        <p:nvPicPr>
          <p:cNvPr id="19477" name="Picture 6" descr="http://i.i.com.com/cnwk.1d/i/tim/2010/01/05/MyFord_SS04_540x304.jpg"/>
          <p:cNvPicPr>
            <a:picLocks noChangeAspect="1" noChangeArrowheads="1"/>
          </p:cNvPicPr>
          <p:nvPr/>
        </p:nvPicPr>
        <p:blipFill>
          <a:blip r:embed="rId4" cstate="print"/>
          <a:srcRect/>
          <a:stretch>
            <a:fillRect/>
          </a:stretch>
        </p:blipFill>
        <p:spPr bwMode="auto">
          <a:xfrm>
            <a:off x="6096000" y="1174750"/>
            <a:ext cx="2514600" cy="1416050"/>
          </a:xfrm>
          <a:prstGeom prst="rect">
            <a:avLst/>
          </a:prstGeom>
          <a:noFill/>
          <a:ln w="9525">
            <a:noFill/>
            <a:miter lim="800000"/>
            <a:headEnd/>
            <a:tailEnd/>
          </a:ln>
        </p:spPr>
      </p:pic>
      <p:sp>
        <p:nvSpPr>
          <p:cNvPr id="22" name="Rounded Rectangle 21"/>
          <p:cNvSpPr/>
          <p:nvPr/>
        </p:nvSpPr>
        <p:spPr>
          <a:xfrm>
            <a:off x="533400" y="1143000"/>
            <a:ext cx="2286000" cy="4572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gency FB" panose="020B0503020202020204" pitchFamily="34" charset="0"/>
              </a:rPr>
              <a:t>Wheel-Mounted Buttons</a:t>
            </a:r>
          </a:p>
        </p:txBody>
      </p:sp>
      <p:sp>
        <p:nvSpPr>
          <p:cNvPr id="24" name="Rounded Rectangle 23"/>
          <p:cNvSpPr/>
          <p:nvPr/>
        </p:nvSpPr>
        <p:spPr>
          <a:xfrm>
            <a:off x="3352800" y="1143000"/>
            <a:ext cx="2286000" cy="4572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gency FB" panose="020B0503020202020204" pitchFamily="34" charset="0"/>
              </a:rPr>
              <a:t>Voice Interface</a:t>
            </a:r>
          </a:p>
        </p:txBody>
      </p:sp>
      <p:sp>
        <p:nvSpPr>
          <p:cNvPr id="25" name="Rounded Rectangle 24"/>
          <p:cNvSpPr/>
          <p:nvPr/>
        </p:nvSpPr>
        <p:spPr>
          <a:xfrm>
            <a:off x="6096000" y="1143000"/>
            <a:ext cx="2514600" cy="4572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gency FB" panose="020B0503020202020204" pitchFamily="34" charset="0"/>
              </a:rPr>
              <a:t>Visual Interface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0FCB430-E719-4517-AC18-6255124282A9}" type="slidenum">
              <a:rPr lang="en-US" smtClean="0">
                <a:latin typeface="Agency FB" panose="020B0503020202020204" pitchFamily="34" charset="0"/>
              </a:rPr>
              <a:pPr>
                <a:defRPr/>
              </a:pPr>
              <a:t>5</a:t>
            </a:fld>
            <a:endParaRPr lang="en-US">
              <a:latin typeface="Agency FB" panose="020B0503020202020204"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526045945"/>
              </p:ext>
            </p:extLst>
          </p:nvPr>
        </p:nvGraphicFramePr>
        <p:xfrm>
          <a:off x="1981200" y="1031240"/>
          <a:ext cx="5105400" cy="1442720"/>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20000"/>
                    </a:ext>
                  </a:extLst>
                </a:gridCol>
              </a:tblGrid>
              <a:tr h="1442720">
                <a:tc>
                  <a:txBody>
                    <a:bodyPr/>
                    <a:lstStyle/>
                    <a:p>
                      <a:pPr algn="ctr"/>
                      <a:r>
                        <a:rPr lang="en-US" dirty="0">
                          <a:solidFill>
                            <a:schemeClr val="tx1"/>
                          </a:solidFill>
                        </a:rPr>
                        <a:t>Applications</a:t>
                      </a: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4" name="Slide Number Placeholder 3"/>
          <p:cNvSpPr txBox="1">
            <a:spLocks noGrp="1"/>
          </p:cNvSpPr>
          <p:nvPr/>
        </p:nvSpPr>
        <p:spPr bwMode="auto">
          <a:xfrm>
            <a:off x="8001000" y="6610350"/>
            <a:ext cx="1066800" cy="476250"/>
          </a:xfrm>
          <a:prstGeom prst="rect">
            <a:avLst/>
          </a:prstGeom>
          <a:noFill/>
          <a:ln>
            <a:miter lim="800000"/>
            <a:headEnd/>
            <a:tailEnd/>
          </a:ln>
        </p:spPr>
        <p:txBody>
          <a:bodyPr/>
          <a:lstStyle/>
          <a:p>
            <a:pPr algn="r">
              <a:defRPr/>
            </a:pPr>
            <a:fld id="{E86FCCCD-7D73-4F15-8508-361559639F81}" type="slidenum">
              <a:rPr lang="en-US" sz="1400">
                <a:latin typeface="Agency FB" panose="020B0503020202020204" pitchFamily="34" charset="0"/>
                <a:cs typeface="+mn-cs"/>
              </a:rPr>
              <a:pPr algn="r">
                <a:defRPr/>
              </a:pPr>
              <a:t>5</a:t>
            </a:fld>
            <a:endParaRPr lang="en-US" sz="1400">
              <a:latin typeface="Agency FB" panose="020B0503020202020204" pitchFamily="34" charset="0"/>
              <a:cs typeface="+mn-cs"/>
            </a:endParaRPr>
          </a:p>
        </p:txBody>
      </p:sp>
      <p:sp>
        <p:nvSpPr>
          <p:cNvPr id="7" name="Rectangle 6"/>
          <p:cNvSpPr/>
          <p:nvPr/>
        </p:nvSpPr>
        <p:spPr>
          <a:xfrm>
            <a:off x="2590800" y="1524000"/>
            <a:ext cx="10668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gency FB" panose="020B0503020202020204" pitchFamily="34" charset="0"/>
              </a:rPr>
              <a:t>Safety</a:t>
            </a:r>
          </a:p>
        </p:txBody>
      </p:sp>
      <p:sp>
        <p:nvSpPr>
          <p:cNvPr id="8" name="Rectangle 7"/>
          <p:cNvSpPr/>
          <p:nvPr/>
        </p:nvSpPr>
        <p:spPr>
          <a:xfrm>
            <a:off x="3962400" y="1524000"/>
            <a:ext cx="12954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gency FB" panose="020B0503020202020204" pitchFamily="34" charset="0"/>
              </a:rPr>
              <a:t>Efficiency</a:t>
            </a:r>
          </a:p>
        </p:txBody>
      </p:sp>
      <p:sp>
        <p:nvSpPr>
          <p:cNvPr id="9" name="Rectangle 8"/>
          <p:cNvSpPr/>
          <p:nvPr/>
        </p:nvSpPr>
        <p:spPr>
          <a:xfrm>
            <a:off x="5486400" y="1524000"/>
            <a:ext cx="16002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gency FB" panose="020B0503020202020204" pitchFamily="34" charset="0"/>
              </a:rPr>
              <a:t>Infotainment</a:t>
            </a:r>
          </a:p>
        </p:txBody>
      </p:sp>
      <p:cxnSp>
        <p:nvCxnSpPr>
          <p:cNvPr id="11" name="Straight Arrow Connector 10"/>
          <p:cNvCxnSpPr>
            <a:stCxn id="7" idx="3"/>
            <a:endCxn id="8" idx="1"/>
          </p:cNvCxnSpPr>
          <p:nvPr/>
        </p:nvCxnSpPr>
        <p:spPr>
          <a:xfrm>
            <a:off x="3657600" y="1752600"/>
            <a:ext cx="3048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257800" y="1752600"/>
            <a:ext cx="3810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3" name="TextBox 12"/>
          <p:cNvSpPr txBox="1">
            <a:spLocks noChangeArrowheads="1"/>
          </p:cNvSpPr>
          <p:nvPr/>
        </p:nvSpPr>
        <p:spPr bwMode="auto">
          <a:xfrm>
            <a:off x="228600" y="2630488"/>
            <a:ext cx="8458200" cy="400110"/>
          </a:xfrm>
          <a:prstGeom prst="rect">
            <a:avLst/>
          </a:prstGeom>
          <a:noFill/>
          <a:ln w="9525">
            <a:noFill/>
            <a:miter lim="800000"/>
            <a:headEnd/>
            <a:tailEnd/>
          </a:ln>
        </p:spPr>
        <p:txBody>
          <a:bodyPr wrap="square">
            <a:spAutoFit/>
          </a:bodyPr>
          <a:lstStyle/>
          <a:p>
            <a:r>
              <a:rPr lang="en-US" sz="2000" b="1" dirty="0">
                <a:latin typeface="Agency FB" panose="020B0503020202020204" pitchFamily="34" charset="0"/>
              </a:rPr>
              <a:t>Road Traffic Congestion</a:t>
            </a:r>
            <a:r>
              <a:rPr lang="en-US" sz="2000" dirty="0">
                <a:latin typeface="Agency FB" panose="020B0503020202020204" pitchFamily="34" charset="0"/>
              </a:rPr>
              <a:t> decreases traffic fluency, and introduces a suitable areas for accidents.</a:t>
            </a:r>
          </a:p>
        </p:txBody>
      </p:sp>
      <p:sp>
        <p:nvSpPr>
          <p:cNvPr id="14" name="TextBox 13"/>
          <p:cNvSpPr txBox="1">
            <a:spLocks noChangeArrowheads="1"/>
          </p:cNvSpPr>
          <p:nvPr/>
        </p:nvSpPr>
        <p:spPr bwMode="auto">
          <a:xfrm>
            <a:off x="228600" y="3627438"/>
            <a:ext cx="8382000" cy="1015663"/>
          </a:xfrm>
          <a:prstGeom prst="rect">
            <a:avLst/>
          </a:prstGeom>
          <a:noFill/>
          <a:ln w="9525">
            <a:noFill/>
            <a:miter lim="800000"/>
            <a:headEnd/>
            <a:tailEnd/>
          </a:ln>
        </p:spPr>
        <p:txBody>
          <a:bodyPr wrap="square">
            <a:spAutoFit/>
          </a:bodyPr>
          <a:lstStyle/>
          <a:p>
            <a:r>
              <a:rPr lang="en-US" sz="2000" b="1" dirty="0">
                <a:latin typeface="Agency FB" panose="020B0503020202020204" pitchFamily="34" charset="0"/>
              </a:rPr>
              <a:t>Downtown areas</a:t>
            </a:r>
            <a:r>
              <a:rPr lang="en-US" sz="2000" dirty="0">
                <a:latin typeface="Agency FB" panose="020B0503020202020204" pitchFamily="34" charset="0"/>
              </a:rPr>
              <a:t> are typical examples  for Traffic Congestions situation; the larger the city and the higher the population are, the more severe the traffic congestion becomes.</a:t>
            </a:r>
          </a:p>
          <a:p>
            <a:endParaRPr lang="en-US" sz="2000" dirty="0">
              <a:latin typeface="Agency FB" panose="020B0503020202020204" pitchFamily="34" charset="0"/>
            </a:endParaRPr>
          </a:p>
        </p:txBody>
      </p:sp>
      <p:sp>
        <p:nvSpPr>
          <p:cNvPr id="16" name="Title 1"/>
          <p:cNvSpPr txBox="1">
            <a:spLocks/>
          </p:cNvSpPr>
          <p:nvPr/>
        </p:nvSpPr>
        <p:spPr>
          <a:xfrm>
            <a:off x="480060" y="2133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fontAlgn="auto">
              <a:spcAft>
                <a:spcPts val="0"/>
              </a:spcAft>
              <a:defRPr/>
            </a:pPr>
            <a:r>
              <a:rPr lang="en-US" sz="4800" dirty="0">
                <a:latin typeface="Agency FB" panose="020B0503020202020204" pitchFamily="34"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mbani047\Desktop\Ottawa_map_Downt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52228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861536"/>
            <a:ext cx="3733800" cy="3785652"/>
          </a:xfrm>
          <a:prstGeom prst="rect">
            <a:avLst/>
          </a:prstGeom>
        </p:spPr>
        <p:txBody>
          <a:bodyPr wrap="square">
            <a:spAutoFit/>
          </a:bodyPr>
          <a:lstStyle/>
          <a:p>
            <a:pPr marL="285750" indent="-285750">
              <a:buFontTx/>
              <a:buChar char="-"/>
            </a:pPr>
            <a:r>
              <a:rPr lang="en-CA" altLang="en-US" sz="2000" dirty="0">
                <a:latin typeface="Agency FB" panose="020B0503020202020204" pitchFamily="34" charset="0"/>
              </a:rPr>
              <a:t>Some road segments may suffer high traffic congestions while other have a very light traffic experience. </a:t>
            </a:r>
          </a:p>
          <a:p>
            <a:pPr marL="285750" indent="-285750">
              <a:buFontTx/>
              <a:buChar char="-"/>
            </a:pPr>
            <a:endParaRPr lang="en-CA" altLang="en-US" sz="2000" dirty="0">
              <a:latin typeface="Agency FB" panose="020B0503020202020204" pitchFamily="34" charset="0"/>
            </a:endParaRPr>
          </a:p>
          <a:p>
            <a:pPr marL="285750" indent="-285750">
              <a:buFontTx/>
              <a:buChar char="-"/>
            </a:pPr>
            <a:endParaRPr lang="en-CA" altLang="en-US" sz="2000" dirty="0">
              <a:latin typeface="Agency FB" panose="020B0503020202020204" pitchFamily="34" charset="0"/>
            </a:endParaRPr>
          </a:p>
          <a:p>
            <a:pPr marL="285750" indent="-285750">
              <a:buFontTx/>
              <a:buChar char="-"/>
            </a:pPr>
            <a:r>
              <a:rPr lang="en-CA" altLang="en-US" sz="2000" dirty="0">
                <a:latin typeface="Agency FB" panose="020B0503020202020204" pitchFamily="34" charset="0"/>
              </a:rPr>
              <a:t>Some road segments suffer from bad conditions characteristics (i.e., numerous pot-holes, slippery, </a:t>
            </a:r>
            <a:r>
              <a:rPr lang="en-CA" altLang="en-US" sz="2000" dirty="0" err="1">
                <a:latin typeface="Agency FB" panose="020B0503020202020204" pitchFamily="34" charset="0"/>
              </a:rPr>
              <a:t>etc</a:t>
            </a:r>
            <a:r>
              <a:rPr lang="en-CA" altLang="en-US" sz="2000" dirty="0">
                <a:latin typeface="Agency FB" panose="020B0503020202020204" pitchFamily="34" charset="0"/>
              </a:rPr>
              <a:t>), while others are in good conditions. The road conditions affect the quality and efficiency of driving through the recommended path</a:t>
            </a:r>
            <a:endParaRPr lang="en-CA" sz="2000" dirty="0">
              <a:latin typeface="Agency FB" panose="020B0503020202020204" pitchFamily="34" charset="0"/>
            </a:endParaRPr>
          </a:p>
        </p:txBody>
      </p:sp>
      <p:sp>
        <p:nvSpPr>
          <p:cNvPr id="6" name="Slide Number Placeholder 5"/>
          <p:cNvSpPr>
            <a:spLocks noGrp="1"/>
          </p:cNvSpPr>
          <p:nvPr>
            <p:ph type="sldNum" sz="quarter" idx="12"/>
          </p:nvPr>
        </p:nvSpPr>
        <p:spPr/>
        <p:txBody>
          <a:bodyPr/>
          <a:lstStyle/>
          <a:p>
            <a:pPr>
              <a:defRPr/>
            </a:pPr>
            <a:fld id="{30FCB430-E719-4517-AC18-6255124282A9}" type="slidenum">
              <a:rPr lang="en-US" smtClean="0">
                <a:latin typeface="Agency FB" panose="020B0503020202020204" pitchFamily="34" charset="0"/>
              </a:rPr>
              <a:pPr>
                <a:defRPr/>
              </a:pPr>
              <a:t>6</a:t>
            </a:fld>
            <a:endParaRPr lang="en-US">
              <a:latin typeface="Agency FB" panose="020B0503020202020204" pitchFamily="34" charset="0"/>
            </a:endParaRPr>
          </a:p>
        </p:txBody>
      </p:sp>
      <p:sp>
        <p:nvSpPr>
          <p:cNvPr id="7" name="Title 1"/>
          <p:cNvSpPr txBox="1">
            <a:spLocks/>
          </p:cNvSpPr>
          <p:nvPr/>
        </p:nvSpPr>
        <p:spPr>
          <a:xfrm>
            <a:off x="457200" y="1371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fontAlgn="auto">
              <a:spcAft>
                <a:spcPts val="0"/>
              </a:spcAft>
              <a:defRPr/>
            </a:pPr>
            <a:r>
              <a:rPr lang="en-US" sz="4800" dirty="0">
                <a:latin typeface="Agency FB" panose="020B0503020202020204" pitchFamily="34" charset="0"/>
              </a:rPr>
              <a:t>Motivations</a:t>
            </a:r>
          </a:p>
        </p:txBody>
      </p:sp>
    </p:spTree>
    <p:extLst>
      <p:ext uri="{BB962C8B-B14F-4D97-AF65-F5344CB8AC3E}">
        <p14:creationId xmlns:p14="http://schemas.microsoft.com/office/powerpoint/2010/main" val="386605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4800" dirty="0">
                <a:latin typeface="Agency FB" panose="020B0503020202020204" pitchFamily="34" charset="0"/>
              </a:rPr>
              <a:t>Motivations</a:t>
            </a:r>
          </a:p>
        </p:txBody>
      </p:sp>
      <p:sp>
        <p:nvSpPr>
          <p:cNvPr id="4" name="Content Placeholder 3"/>
          <p:cNvSpPr>
            <a:spLocks noGrp="1"/>
          </p:cNvSpPr>
          <p:nvPr>
            <p:ph idx="1"/>
          </p:nvPr>
        </p:nvSpPr>
        <p:spPr/>
        <p:txBody>
          <a:bodyPr>
            <a:normAutofit/>
          </a:bodyPr>
          <a:lstStyle/>
          <a:p>
            <a:r>
              <a:rPr lang="en-CA" sz="2800" dirty="0">
                <a:latin typeface="Agency FB" panose="020B0503020202020204" pitchFamily="34" charset="0"/>
              </a:rPr>
              <a:t>Evaluate the traffic characteristics and the conditions of each road segment in any grid layout which enables to:</a:t>
            </a:r>
          </a:p>
          <a:p>
            <a:pPr lvl="1"/>
            <a:r>
              <a:rPr lang="en-CA" sz="2800" dirty="0">
                <a:latin typeface="Agency FB" panose="020B0503020202020204" pitchFamily="34" charset="0"/>
              </a:rPr>
              <a:t>Recommend drivers to take the </a:t>
            </a:r>
            <a:r>
              <a:rPr lang="en-CA" sz="2800" b="1" dirty="0">
                <a:latin typeface="Agency FB" panose="020B0503020202020204" pitchFamily="34" charset="0"/>
              </a:rPr>
              <a:t>Best Path </a:t>
            </a:r>
            <a:r>
              <a:rPr lang="en-CA" sz="2800" dirty="0">
                <a:latin typeface="Agency FB" panose="020B0503020202020204" pitchFamily="34" charset="0"/>
              </a:rPr>
              <a:t>towards their destinations according to their priorities.</a:t>
            </a:r>
          </a:p>
          <a:p>
            <a:pPr lvl="1"/>
            <a:r>
              <a:rPr lang="en-CA" sz="2800" dirty="0">
                <a:latin typeface="Agency FB" panose="020B0503020202020204" pitchFamily="34" charset="0"/>
              </a:rPr>
              <a:t>Develop an </a:t>
            </a:r>
            <a:r>
              <a:rPr lang="en-CA" sz="2800" b="1" dirty="0">
                <a:latin typeface="Agency FB" panose="020B0503020202020204" pitchFamily="34" charset="0"/>
              </a:rPr>
              <a:t>Intelligent Traffic Light </a:t>
            </a:r>
            <a:r>
              <a:rPr lang="en-CA" sz="2800" dirty="0">
                <a:latin typeface="Agency FB" panose="020B0503020202020204" pitchFamily="34" charset="0"/>
              </a:rPr>
              <a:t>systems.</a:t>
            </a:r>
          </a:p>
        </p:txBody>
      </p:sp>
      <p:sp>
        <p:nvSpPr>
          <p:cNvPr id="5" name="Slide Number Placeholder 4"/>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7</a:t>
            </a:fld>
            <a:endParaRPr lang="en-US">
              <a:latin typeface="Agency FB" panose="020B0503020202020204" pitchFamily="34" charset="0"/>
            </a:endParaRPr>
          </a:p>
        </p:txBody>
      </p:sp>
    </p:spTree>
    <p:extLst>
      <p:ext uri="{BB962C8B-B14F-4D97-AF65-F5344CB8AC3E}">
        <p14:creationId xmlns:p14="http://schemas.microsoft.com/office/powerpoint/2010/main" val="281838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latin typeface="Agency FB" panose="020B0503020202020204" pitchFamily="34" charset="0"/>
              </a:rPr>
              <a:t>Challenges</a:t>
            </a:r>
          </a:p>
        </p:txBody>
      </p:sp>
      <p:sp>
        <p:nvSpPr>
          <p:cNvPr id="4" name="Content Placeholder 3"/>
          <p:cNvSpPr>
            <a:spLocks noGrp="1"/>
          </p:cNvSpPr>
          <p:nvPr>
            <p:ph idx="1"/>
          </p:nvPr>
        </p:nvSpPr>
        <p:spPr/>
        <p:txBody>
          <a:bodyPr/>
          <a:lstStyle/>
          <a:p>
            <a:r>
              <a:rPr lang="en-US" dirty="0">
                <a:latin typeface="Agency FB" panose="020B0503020202020204" pitchFamily="34" charset="0"/>
              </a:rPr>
              <a:t> </a:t>
            </a:r>
            <a:r>
              <a:rPr lang="en-US" sz="3200" b="0" dirty="0">
                <a:latin typeface="Agency FB" panose="020B0503020202020204" pitchFamily="34" charset="0"/>
              </a:rPr>
              <a:t>Evaluate the real time traffic characteristics of each road segment (Accuracy)</a:t>
            </a:r>
          </a:p>
          <a:p>
            <a:endParaRPr lang="en-US" sz="3200" b="0" dirty="0">
              <a:latin typeface="Agency FB" panose="020B0503020202020204" pitchFamily="34" charset="0"/>
            </a:endParaRPr>
          </a:p>
          <a:p>
            <a:r>
              <a:rPr lang="en-US" sz="3200" b="0" dirty="0">
                <a:latin typeface="Agency FB" panose="020B0503020202020204" pitchFamily="34" charset="0"/>
              </a:rPr>
              <a:t>Disseminate and gather data between traveling vehicles and existed RSUs (Efficiency)</a:t>
            </a:r>
          </a:p>
          <a:p>
            <a:endParaRPr lang="en-US" sz="3200" b="0" dirty="0">
              <a:latin typeface="Agency FB" panose="020B0503020202020204" pitchFamily="34" charset="0"/>
            </a:endParaRPr>
          </a:p>
        </p:txBody>
      </p:sp>
      <p:sp>
        <p:nvSpPr>
          <p:cNvPr id="5" name="Slide Number Placeholder 4"/>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8</a:t>
            </a:fld>
            <a:endParaRPr lang="en-US">
              <a:latin typeface="Agency FB" panose="020B0503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normAutofit fontScale="90000"/>
          </a:bodyPr>
          <a:lstStyle/>
          <a:p>
            <a:br>
              <a:rPr lang="en-US" dirty="0">
                <a:latin typeface="Agency FB" panose="020B0503020202020204" pitchFamily="34" charset="0"/>
              </a:rPr>
            </a:br>
            <a:r>
              <a:rPr lang="en-US" sz="6000" dirty="0">
                <a:latin typeface="Agency FB" panose="020B0503020202020204" pitchFamily="34" charset="0"/>
              </a:rPr>
              <a:t>Related Work</a:t>
            </a:r>
            <a:endParaRPr lang="en-US" dirty="0">
              <a:latin typeface="Agency FB" panose="020B0503020202020204" pitchFamily="34" charset="0"/>
            </a:endParaRPr>
          </a:p>
        </p:txBody>
      </p:sp>
      <p:sp>
        <p:nvSpPr>
          <p:cNvPr id="4" name="Slide Number Placeholder 3"/>
          <p:cNvSpPr>
            <a:spLocks noGrp="1"/>
          </p:cNvSpPr>
          <p:nvPr>
            <p:ph type="sldNum" sz="quarter" idx="12"/>
          </p:nvPr>
        </p:nvSpPr>
        <p:spPr/>
        <p:txBody>
          <a:bodyPr/>
          <a:lstStyle/>
          <a:p>
            <a:pPr>
              <a:defRPr/>
            </a:pPr>
            <a:fld id="{97819CF7-6D37-42E6-9903-DCEBC77E3DF1}" type="slidenum">
              <a:rPr lang="en-US" smtClean="0">
                <a:latin typeface="Agency FB" panose="020B0503020202020204" pitchFamily="34" charset="0"/>
              </a:rPr>
              <a:pPr>
                <a:defRPr/>
              </a:pPr>
              <a:t>9</a:t>
            </a:fld>
            <a:endParaRPr lang="en-US">
              <a:latin typeface="Agency FB" panose="020B0503020202020204" pitchFamily="34" charset="0"/>
            </a:endParaRPr>
          </a:p>
        </p:txBody>
      </p:sp>
      <p:graphicFrame>
        <p:nvGraphicFramePr>
          <p:cNvPr id="5" name="Group 32"/>
          <p:cNvGraphicFramePr>
            <a:graphicFrameLocks/>
          </p:cNvGraphicFramePr>
          <p:nvPr>
            <p:extLst>
              <p:ext uri="{D42A27DB-BD31-4B8C-83A1-F6EECF244321}">
                <p14:modId xmlns:p14="http://schemas.microsoft.com/office/powerpoint/2010/main" val="1231721683"/>
              </p:ext>
            </p:extLst>
          </p:nvPr>
        </p:nvGraphicFramePr>
        <p:xfrm>
          <a:off x="228600" y="650859"/>
          <a:ext cx="8610601" cy="6231604"/>
        </p:xfrm>
        <a:graphic>
          <a:graphicData uri="http://schemas.openxmlformats.org/drawingml/2006/table">
            <a:tbl>
              <a:tblPr>
                <a:tableStyleId>{69C7853C-536D-4A76-A0AE-DD22124D55A5}</a:tableStyleId>
              </a:tblPr>
              <a:tblGrid>
                <a:gridCol w="838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895601">
                  <a:extLst>
                    <a:ext uri="{9D8B030D-6E8A-4147-A177-3AD203B41FA5}">
                      <a16:colId xmlns:a16="http://schemas.microsoft.com/office/drawing/2014/main" val="20003"/>
                    </a:ext>
                  </a:extLst>
                </a:gridCol>
              </a:tblGrid>
              <a:tr h="517525">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u="none" strike="noStrike" kern="0" cap="none" spc="0" normalizeH="0" baseline="0" noProof="0" dirty="0">
                          <a:ln>
                            <a:noFill/>
                          </a:ln>
                          <a:effectLst/>
                          <a:uLnTx/>
                          <a:uFillTx/>
                        </a:rPr>
                        <a:t>Traffic Evaluation</a:t>
                      </a:r>
                      <a:endParaRPr kumimoji="0" lang="en-US" sz="10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solidFill>
                      <a:schemeClr val="accent3">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2794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Research</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Technique</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Advantages</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 Drawbacks</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1"/>
                  </a:ext>
                </a:extLst>
              </a:tr>
              <a:tr h="276865">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Sensor Based </a:t>
                      </a:r>
                      <a:endParaRPr kumimoji="0" lang="en-US" sz="1200" b="1" i="0" u="none" strike="noStrike" cap="none" normalizeH="0" baseline="0" dirty="0">
                        <a:ln>
                          <a:noFill/>
                        </a:ln>
                        <a:solidFill>
                          <a:schemeClr val="bg1"/>
                        </a:solidFill>
                        <a:effectLst/>
                        <a:latin typeface="Agency FB" pitchFamily="34" charset="0"/>
                        <a:cs typeface="Arial" charset="0"/>
                      </a:endParaRPr>
                    </a:p>
                  </a:txBody>
                  <a:tcPr marT="45721" marB="45721" horzOverflow="overflow">
                    <a:solidFill>
                      <a:schemeClr val="accent2">
                        <a:lumMod val="60000"/>
                        <a:lumOff val="4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2"/>
                  </a:ext>
                </a:extLst>
              </a:tr>
              <a:tr h="962665">
                <a:tc>
                  <a:txBody>
                    <a:bodyPr/>
                    <a:lstStyle/>
                    <a:p>
                      <a:pPr algn="ctr"/>
                      <a:r>
                        <a:rPr lang="en-US" sz="1200" kern="1200" baseline="0" dirty="0" err="1"/>
                        <a:t>Pongpaibool</a:t>
                      </a:r>
                      <a:r>
                        <a:rPr lang="en-US" sz="1200" kern="1200" baseline="0" dirty="0"/>
                        <a:t> et 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Using road surveillance</a:t>
                      </a:r>
                    </a:p>
                    <a:p>
                      <a:r>
                        <a:rPr lang="en-US" sz="1200" kern="1200" baseline="0" dirty="0"/>
                        <a:t>cameras, the road traffic evaluation  system for image processing using manually tuned fuzzy logic and adaptive </a:t>
                      </a:r>
                      <a:r>
                        <a:rPr lang="en-US" sz="1200" kern="1200" baseline="0" dirty="0" err="1"/>
                        <a:t>neuro</a:t>
                      </a:r>
                      <a:r>
                        <a:rPr lang="en-US" sz="1200" kern="1200" baseline="0" dirty="0"/>
                        <a:t>-fuzzy techniques.</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Achieved a high accuracy and low error margin.</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Suffer many usage limitations (i.e., expensive, limited coverage area, the resolution and accuracy could be affected by the weather</a:t>
                      </a:r>
                    </a:p>
                    <a:p>
                      <a:r>
                        <a:rPr lang="en-US" sz="1200" kern="1200" baseline="0" dirty="0"/>
                        <a:t>or the time of the day).</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3"/>
                  </a:ext>
                </a:extLst>
              </a:tr>
              <a:tr h="78993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200" kern="1200" baseline="0" dirty="0"/>
                        <a:t>Roy et 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The system comprises of</a:t>
                      </a:r>
                    </a:p>
                    <a:p>
                      <a:r>
                        <a:rPr lang="en-US" sz="1200" kern="1200" baseline="0" dirty="0"/>
                        <a:t>a wireless sender-receiver</a:t>
                      </a:r>
                    </a:p>
                    <a:p>
                      <a:r>
                        <a:rPr lang="en-US" sz="1200" kern="1200" baseline="0" dirty="0"/>
                        <a:t>pair across each road.</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This mechanism is able to address the complex problem of traffic congestion detection in a chaotic road.</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This mechanism is limited to the area covered by the equipments. It is also expensive in term of </a:t>
                      </a:r>
                    </a:p>
                    <a:p>
                      <a:r>
                        <a:rPr lang="en-US" sz="1200" kern="1200" baseline="0" dirty="0"/>
                        <a:t>installing and maintaining</a:t>
                      </a:r>
                    </a:p>
                    <a:p>
                      <a:r>
                        <a:rPr lang="en-US" sz="1200" kern="1200" baseline="0" dirty="0"/>
                        <a:t>these equipments.</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4"/>
                  </a:ext>
                </a:extLst>
              </a:tr>
              <a:tr h="274316">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u="none" strike="noStrike" kern="1200" cap="none" normalizeH="0" baseline="0" dirty="0">
                          <a:ln>
                            <a:noFill/>
                          </a:ln>
                          <a:effectLst/>
                        </a:rPr>
                        <a:t>Vehicle communications Based</a:t>
                      </a:r>
                      <a:endParaRPr kumimoji="0" lang="en-US" sz="1200" b="1" i="0" u="none" strike="noStrike" kern="1200" cap="none" normalizeH="0" baseline="0" dirty="0">
                        <a:ln>
                          <a:noFill/>
                        </a:ln>
                        <a:solidFill>
                          <a:schemeClr val="bg1"/>
                        </a:solidFill>
                        <a:effectLst/>
                        <a:latin typeface="Agency FB" pitchFamily="34" charset="0"/>
                        <a:ea typeface="+mn-ea"/>
                        <a:cs typeface="Arial" charset="0"/>
                      </a:endParaRPr>
                    </a:p>
                  </a:txBody>
                  <a:tcPr marT="45721" marB="45721" horzOverflow="overflow">
                    <a:solidFill>
                      <a:schemeClr val="accent2">
                        <a:lumMod val="60000"/>
                        <a:lumOff val="40000"/>
                      </a:schemeClr>
                    </a:solidFill>
                  </a:tcPr>
                </a:tc>
                <a:tc hMerge="1">
                  <a:txBody>
                    <a:bodyPr/>
                    <a:lstStyle/>
                    <a:p>
                      <a:endParaRPr kumimoji="0" lang="en-US" sz="1200" b="0" i="0" u="none" strike="noStrike" cap="none" normalizeH="0" baseline="0" dirty="0">
                        <a:ln>
                          <a:noFill/>
                        </a:ln>
                        <a:solidFill>
                          <a:srgbClr val="543600"/>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0" lang="en-US" sz="1200" b="0" i="0" u="none" strike="noStrike" cap="none" normalizeH="0" baseline="0" dirty="0">
                        <a:ln>
                          <a:noFill/>
                        </a:ln>
                        <a:solidFill>
                          <a:srgbClr val="543600"/>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0" lang="en-US" sz="1200" b="0" i="0" u="none" strike="noStrike" cap="none" normalizeH="0" baseline="0" dirty="0">
                        <a:ln>
                          <a:noFill/>
                        </a:ln>
                        <a:solidFill>
                          <a:srgbClr val="543600"/>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6770">
                <a:tc>
                  <a:txBody>
                    <a:bodyPr/>
                    <a:lstStyle/>
                    <a:p>
                      <a:pPr algn="l"/>
                      <a:r>
                        <a:rPr lang="en-US" sz="1200" kern="1200" baseline="0" dirty="0"/>
                        <a:t>Shibata et al.,</a:t>
                      </a:r>
                    </a:p>
                    <a:p>
                      <a:pPr algn="l"/>
                      <a:endParaRPr kumimoji="0" lang="en-US" sz="1200" u="none" strike="noStrike" kern="1200" cap="none" normalizeH="0" baseline="0" dirty="0">
                        <a:ln>
                          <a:noFill/>
                        </a:ln>
                        <a:effectLst/>
                      </a:endParaRPr>
                    </a:p>
                    <a:p>
                      <a:pPr algn="l"/>
                      <a:r>
                        <a:rPr kumimoji="0" lang="en-US" sz="1200" u="none" strike="noStrike" kern="1200" cap="none" normalizeH="0" baseline="0" dirty="0" err="1">
                          <a:ln>
                            <a:noFill/>
                          </a:ln>
                          <a:effectLst/>
                        </a:rPr>
                        <a:t>StreetSmart</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Cluster-based collected data, each vehicle measures a certain area’s</a:t>
                      </a:r>
                    </a:p>
                    <a:p>
                      <a:r>
                        <a:rPr lang="en-US" sz="1200" kern="1200" baseline="0" dirty="0"/>
                        <a:t>passing time for each entering/exiting pair of roads.</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Estimated the needed</a:t>
                      </a:r>
                    </a:p>
                    <a:p>
                      <a:r>
                        <a:rPr lang="en-US" sz="1200" kern="1200" baseline="0" dirty="0"/>
                        <a:t>traveled time per area</a:t>
                      </a:r>
                    </a:p>
                    <a:p>
                      <a:r>
                        <a:rPr lang="en-US" sz="1200" kern="1200" baseline="0" dirty="0"/>
                        <a:t>at a certain time.</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limited at the covered area,</a:t>
                      </a:r>
                    </a:p>
                    <a:p>
                      <a:r>
                        <a:rPr lang="en-US" sz="1200" kern="1200" baseline="0" dirty="0"/>
                        <a:t>and does not give an accurate congestion level evaluation.</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6"/>
                  </a:ext>
                </a:extLst>
              </a:tr>
              <a:tr h="7534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200" kern="1200" baseline="0" dirty="0"/>
                        <a:t>Chou et 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Uses virtual data sink</a:t>
                      </a:r>
                    </a:p>
                    <a:p>
                      <a:r>
                        <a:rPr lang="en-US" sz="1200" kern="1200" baseline="0" dirty="0"/>
                        <a:t>to disseminate data over</a:t>
                      </a:r>
                    </a:p>
                    <a:p>
                      <a:r>
                        <a:rPr lang="en-US" sz="1200" kern="1200" baseline="0" dirty="0"/>
                        <a:t>VANETs.</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Uses vehicles as mobile</a:t>
                      </a:r>
                    </a:p>
                    <a:p>
                      <a:r>
                        <a:rPr lang="en-US" sz="1200" kern="1200" baseline="0" dirty="0"/>
                        <a:t>traffic detectors, eliminate the cost of using sensors and equipments.</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This mechanism may flood</a:t>
                      </a:r>
                    </a:p>
                    <a:p>
                      <a:r>
                        <a:rPr lang="en-US" sz="1200" kern="1200" baseline="0" dirty="0"/>
                        <a:t>the network with redundant data, and cause inaccurate and late evaluation</a:t>
                      </a:r>
                    </a:p>
                    <a:p>
                      <a:r>
                        <a:rPr lang="en-US" sz="1200" kern="1200" baseline="0" dirty="0"/>
                        <a:t>results.</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7"/>
                  </a:ext>
                </a:extLst>
              </a:tr>
              <a:tr h="1042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200" kern="1200" baseline="0" dirty="0" err="1"/>
                        <a:t>Xu</a:t>
                      </a:r>
                      <a:r>
                        <a:rPr lang="en-US" sz="1200" kern="1200" baseline="0" dirty="0"/>
                        <a:t> et al.,</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Restricted 2-Hop Broad-</a:t>
                      </a:r>
                    </a:p>
                    <a:p>
                      <a:r>
                        <a:rPr lang="en-US" sz="1200" kern="1200" baseline="0" dirty="0"/>
                        <a:t>cast and Probabilistic Restricted  2-Hop Broadcast.</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Expand the detection</a:t>
                      </a:r>
                    </a:p>
                    <a:p>
                      <a:r>
                        <a:rPr lang="en-US" sz="1200" kern="1200" baseline="0" dirty="0"/>
                        <a:t>range of each RSU and</a:t>
                      </a:r>
                    </a:p>
                    <a:p>
                      <a:r>
                        <a:rPr lang="en-US" sz="1200" kern="1200" baseline="0" dirty="0"/>
                        <a:t>to improve the performance of 2-hop broadcast.</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tc>
                  <a:txBody>
                    <a:bodyPr/>
                    <a:lstStyle/>
                    <a:p>
                      <a:r>
                        <a:rPr lang="en-US" sz="1200" kern="1200" baseline="0" dirty="0"/>
                        <a:t>The computed congestion</a:t>
                      </a:r>
                    </a:p>
                    <a:p>
                      <a:r>
                        <a:rPr lang="en-US" sz="1200" kern="1200" baseline="0" dirty="0"/>
                        <a:t>level is not a real time nor</a:t>
                      </a:r>
                    </a:p>
                    <a:p>
                      <a:r>
                        <a:rPr lang="en-US" sz="1200" kern="1200" baseline="0" dirty="0"/>
                        <a:t>an accurate.</a:t>
                      </a:r>
                      <a:endParaRPr kumimoji="0" lang="en-US" sz="1200" b="0" i="0" u="none" strike="noStrike" cap="none" normalizeH="0" baseline="0" dirty="0">
                        <a:ln>
                          <a:noFill/>
                        </a:ln>
                        <a:solidFill>
                          <a:srgbClr val="543600"/>
                        </a:solidFill>
                        <a:effectLst/>
                        <a:latin typeface="Agency FB" pitchFamily="34" charset="0"/>
                        <a:cs typeface="Arial" charset="0"/>
                      </a:endParaRPr>
                    </a:p>
                  </a:txBody>
                  <a:tcPr marT="45721" marB="45721" horzOverflow="overflow"/>
                </a:tc>
                <a:extLst>
                  <a:ext uri="{0D108BD9-81ED-4DB2-BD59-A6C34878D82A}">
                    <a16:rowId xmlns:a16="http://schemas.microsoft.com/office/drawing/2014/main" val="10008"/>
                  </a:ext>
                </a:extLst>
              </a:tr>
            </a:tbl>
          </a:graphicData>
        </a:graphic>
      </p:graphicFrame>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PARADISE_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16700</TotalTime>
  <Words>1399</Words>
  <Application>Microsoft Office PowerPoint</Application>
  <PresentationFormat>On-screen Show (4:3)</PresentationFormat>
  <Paragraphs>296</Paragraphs>
  <Slides>30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Agency FB</vt:lpstr>
      <vt:lpstr>Arial</vt:lpstr>
      <vt:lpstr>Calibri</vt:lpstr>
      <vt:lpstr>Franklin Gothic Book</vt:lpstr>
      <vt:lpstr>Franklin Gothic Medium</vt:lpstr>
      <vt:lpstr>Tunga</vt:lpstr>
      <vt:lpstr>Wingdings</vt:lpstr>
      <vt:lpstr>PARADISE_template</vt:lpstr>
      <vt:lpstr>Angles</vt:lpstr>
      <vt:lpstr>A Performance Evaluation of an Efficient Traffic Congestion Detection Protocol through VANETs</vt:lpstr>
      <vt:lpstr>Outline </vt:lpstr>
      <vt:lpstr>Introduction</vt:lpstr>
      <vt:lpstr>Introduction</vt:lpstr>
      <vt:lpstr>PowerPoint Presentation</vt:lpstr>
      <vt:lpstr>PowerPoint Presentation</vt:lpstr>
      <vt:lpstr>Motivations</vt:lpstr>
      <vt:lpstr>Challenges</vt:lpstr>
      <vt:lpstr> Related Work</vt:lpstr>
      <vt:lpstr>Related Work </vt:lpstr>
      <vt:lpstr>Efficient COngestion Detection (ECODE )</vt:lpstr>
      <vt:lpstr>Efficient COngestion Detection (ECODE )</vt:lpstr>
      <vt:lpstr>ECODE Phases</vt:lpstr>
      <vt:lpstr>Data Dissemination</vt:lpstr>
      <vt:lpstr>Data Gathering</vt:lpstr>
      <vt:lpstr>Road Segment Clustering</vt:lpstr>
      <vt:lpstr>Local Traffic Evaluation</vt:lpstr>
      <vt:lpstr>Expanding Traffic Evaluation Area</vt:lpstr>
      <vt:lpstr>Global Traffic Evaluation</vt:lpstr>
      <vt:lpstr>Iterative Execution Scheme Proactive</vt:lpstr>
      <vt:lpstr>Iterative Execution Scheme Reactive</vt:lpstr>
      <vt:lpstr>Iterative Execution Scheme Hybrid</vt:lpstr>
      <vt:lpstr>Performance Evaluations</vt:lpstr>
      <vt:lpstr>Simulation Results</vt:lpstr>
      <vt:lpstr>Simulation Evaluation of the  Iterative Execution Schemes</vt:lpstr>
      <vt:lpstr>Case Study: Downtown of Ottawa</vt:lpstr>
      <vt:lpstr>Traffic Evaluation of the Ottawa Downtown </vt:lpstr>
      <vt:lpstr>Traffic Evaluation of the Ottawa Downtown </vt:lpstr>
      <vt:lpstr>Conclusions </vt:lpstr>
      <vt:lpstr>Thank YOU</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maram_mhmd</dc:creator>
  <cp:lastModifiedBy>User</cp:lastModifiedBy>
  <cp:revision>1063</cp:revision>
  <dcterms:created xsi:type="dcterms:W3CDTF">2011-05-31T22:06:46Z</dcterms:created>
  <dcterms:modified xsi:type="dcterms:W3CDTF">2023-01-13T14:49:48Z</dcterms:modified>
</cp:coreProperties>
</file>