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3004800" cy="9753600"/>
  <p:notesSz cx="13004800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51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5360" y="3023616"/>
            <a:ext cx="11054080" cy="2048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486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32333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486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23900" y="2829509"/>
            <a:ext cx="5624830" cy="67957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>
                <a:solidFill>
                  <a:srgbClr val="32333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124700" y="2832100"/>
            <a:ext cx="5805170" cy="6272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rgbClr val="44444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486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486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486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12800" y="520700"/>
            <a:ext cx="11379200" cy="2032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4825" y="2299291"/>
            <a:ext cx="11995150" cy="6686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32333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9800" y="8872093"/>
            <a:ext cx="6260465" cy="7181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486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css/demo_default.htm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504825" y="2299291"/>
            <a:ext cx="11995150" cy="23342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01675" marR="5080">
              <a:lnSpc>
                <a:spcPct val="101099"/>
              </a:lnSpc>
            </a:pPr>
            <a:r>
              <a:rPr lang="en-US" sz="7750" spc="-45">
                <a:solidFill>
                  <a:srgbClr val="000000"/>
                </a:solidFill>
              </a:rPr>
              <a:t>Introduction to Web Programming </a:t>
            </a:r>
            <a:endParaRPr sz="7750" dirty="0"/>
          </a:p>
        </p:txBody>
      </p:sp>
      <p:sp>
        <p:nvSpPr>
          <p:cNvPr id="3" name="object 3"/>
          <p:cNvSpPr txBox="1"/>
          <p:nvPr/>
        </p:nvSpPr>
        <p:spPr>
          <a:xfrm>
            <a:off x="1308100" y="5664200"/>
            <a:ext cx="9023985" cy="2199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939289" algn="l"/>
              </a:tabLst>
            </a:pPr>
            <a:r>
              <a:rPr sz="3900" b="1" spc="-5" dirty="0">
                <a:latin typeface="Arial"/>
                <a:cs typeface="Arial"/>
              </a:rPr>
              <a:t>Lecture	</a:t>
            </a:r>
            <a:r>
              <a:rPr sz="3900" b="1" dirty="0">
                <a:latin typeface="Arial"/>
                <a:cs typeface="Arial"/>
              </a:rPr>
              <a:t>5: </a:t>
            </a:r>
            <a:r>
              <a:rPr sz="3900" b="1" spc="-5" dirty="0">
                <a:latin typeface="Arial"/>
                <a:cs typeface="Arial"/>
              </a:rPr>
              <a:t>Introduction </a:t>
            </a:r>
            <a:r>
              <a:rPr sz="3900" b="1" dirty="0">
                <a:latin typeface="Arial"/>
                <a:cs typeface="Arial"/>
              </a:rPr>
              <a:t>to CSS (Part</a:t>
            </a:r>
            <a:r>
              <a:rPr sz="3900" b="1" spc="-95" dirty="0">
                <a:latin typeface="Arial"/>
                <a:cs typeface="Arial"/>
              </a:rPr>
              <a:t> </a:t>
            </a:r>
            <a:r>
              <a:rPr sz="3900" b="1" dirty="0">
                <a:latin typeface="Arial"/>
                <a:cs typeface="Arial"/>
              </a:rPr>
              <a:t>1)</a:t>
            </a:r>
            <a:endParaRPr sz="3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9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135"/>
              </a:spcBef>
            </a:pPr>
            <a:r>
              <a:rPr lang="en-US" sz="4000" spc="-5">
                <a:latin typeface="Arial"/>
                <a:cs typeface="Arial"/>
              </a:rPr>
              <a:t> 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86400">
              <a:lnSpc>
                <a:spcPts val="1845"/>
              </a:lnSpc>
            </a:pPr>
            <a:fld id="{81D60167-4931-47E6-BA6A-407CBD079E47}" type="slidenum">
              <a:rPr spc="-5" dirty="0"/>
              <a:t>1</a:t>
            </a:fld>
            <a:endParaRPr spc="-5" dirty="0"/>
          </a:p>
        </p:txBody>
      </p:sp>
      <p:sp>
        <p:nvSpPr>
          <p:cNvPr id="5" name="Rectangle 4"/>
          <p:cNvSpPr/>
          <p:nvPr/>
        </p:nvSpPr>
        <p:spPr>
          <a:xfrm>
            <a:off x="5283200" y="8305800"/>
            <a:ext cx="65024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Natheer Gharaibeh</a:t>
            </a:r>
            <a:b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241300"/>
            <a:ext cx="10274300" cy="736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97000" y="152400"/>
            <a:ext cx="10528300" cy="7696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16000" y="8094980"/>
            <a:ext cx="11510010" cy="812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200"/>
              </a:lnSpc>
            </a:pP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Each </a:t>
            </a:r>
            <a:r>
              <a:rPr sz="2700" dirty="0">
                <a:solidFill>
                  <a:srgbClr val="323332"/>
                </a:solidFill>
                <a:latin typeface="Arial"/>
                <a:cs typeface="Arial"/>
              </a:rPr>
              <a:t>statement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2700" spc="-105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2700" spc="15" dirty="0">
                <a:solidFill>
                  <a:srgbClr val="323332"/>
                </a:solidFill>
                <a:latin typeface="Arial"/>
                <a:cs typeface="Arial"/>
              </a:rPr>
              <a:t>consists </a:t>
            </a:r>
            <a:r>
              <a:rPr sz="27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2700" b="1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700" b="1" spc="-5" dirty="0">
                <a:solidFill>
                  <a:srgbClr val="323332"/>
                </a:solidFill>
                <a:latin typeface="Arial"/>
                <a:cs typeface="Arial"/>
              </a:rPr>
              <a:t>location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(like </a:t>
            </a:r>
            <a:r>
              <a:rPr sz="2700" spc="25" dirty="0">
                <a:solidFill>
                  <a:srgbClr val="323332"/>
                </a:solidFill>
                <a:latin typeface="Arial"/>
                <a:cs typeface="Arial"/>
              </a:rPr>
              <a:t>bedroom),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700" b="1" spc="-5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in  </a:t>
            </a:r>
            <a:r>
              <a:rPr sz="2700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2700" spc="15" dirty="0">
                <a:solidFill>
                  <a:srgbClr val="323332"/>
                </a:solidFill>
                <a:latin typeface="Arial"/>
                <a:cs typeface="Arial"/>
              </a:rPr>
              <a:t>location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(like </a:t>
            </a:r>
            <a:r>
              <a:rPr sz="2700" spc="45" dirty="0">
                <a:solidFill>
                  <a:srgbClr val="323332"/>
                </a:solidFill>
                <a:latin typeface="Arial"/>
                <a:cs typeface="Arial"/>
              </a:rPr>
              <a:t>drapes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or </a:t>
            </a:r>
            <a:r>
              <a:rPr sz="2700" spc="35" dirty="0">
                <a:solidFill>
                  <a:srgbClr val="323332"/>
                </a:solidFill>
                <a:latin typeface="Arial"/>
                <a:cs typeface="Arial"/>
              </a:rPr>
              <a:t>carpet), </a:t>
            </a:r>
            <a:r>
              <a:rPr sz="2700" spc="4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700" b="1" dirty="0">
                <a:solidFill>
                  <a:srgbClr val="323332"/>
                </a:solidFill>
                <a:latin typeface="Arial"/>
                <a:cs typeface="Arial"/>
              </a:rPr>
              <a:t>style </a:t>
            </a:r>
            <a:r>
              <a:rPr sz="27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700" spc="55" dirty="0">
                <a:solidFill>
                  <a:srgbClr val="323332"/>
                </a:solidFill>
                <a:latin typeface="Arial"/>
                <a:cs typeface="Arial"/>
              </a:rPr>
              <a:t>apply </a:t>
            </a:r>
            <a:r>
              <a:rPr sz="2700" dirty="0">
                <a:solidFill>
                  <a:srgbClr val="323332"/>
                </a:solidFill>
                <a:latin typeface="Arial"/>
                <a:cs typeface="Arial"/>
              </a:rPr>
              <a:t>to that</a:t>
            </a:r>
            <a:r>
              <a:rPr sz="2700" spc="-1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00" spc="35" dirty="0">
                <a:solidFill>
                  <a:srgbClr val="323332"/>
                </a:solidFill>
                <a:latin typeface="Arial"/>
                <a:cs typeface="Arial"/>
              </a:rPr>
              <a:t>property</a:t>
            </a:r>
            <a:endParaRPr sz="27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16000" y="8956167"/>
            <a:ext cx="5285740" cy="368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(like </a:t>
            </a:r>
            <a:r>
              <a:rPr sz="27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700" spc="30" dirty="0">
                <a:solidFill>
                  <a:srgbClr val="323332"/>
                </a:solidFill>
                <a:latin typeface="Arial"/>
                <a:cs typeface="Arial"/>
              </a:rPr>
              <a:t>color </a:t>
            </a:r>
            <a:r>
              <a:rPr sz="2700" spc="25" dirty="0">
                <a:solidFill>
                  <a:srgbClr val="323332"/>
                </a:solidFill>
                <a:latin typeface="Arial"/>
                <a:cs typeface="Arial"/>
              </a:rPr>
              <a:t>blue, </a:t>
            </a:r>
            <a:r>
              <a:rPr sz="2700" spc="-5" dirty="0">
                <a:solidFill>
                  <a:srgbClr val="323332"/>
                </a:solidFill>
                <a:latin typeface="Arial"/>
                <a:cs typeface="Arial"/>
              </a:rPr>
              <a:t>or 1 </a:t>
            </a:r>
            <a:r>
              <a:rPr sz="2700" spc="35" dirty="0">
                <a:solidFill>
                  <a:srgbClr val="323332"/>
                </a:solidFill>
                <a:latin typeface="Arial"/>
                <a:cs typeface="Arial"/>
              </a:rPr>
              <a:t>inch</a:t>
            </a:r>
            <a:r>
              <a:rPr sz="2700" spc="-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323332"/>
                </a:solidFill>
                <a:latin typeface="Arial"/>
                <a:cs typeface="Arial"/>
              </a:rPr>
              <a:t>tiles).</a:t>
            </a:r>
            <a:endParaRPr sz="27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22900">
              <a:lnSpc>
                <a:spcPts val="1845"/>
              </a:lnSpc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  <p:sp>
        <p:nvSpPr>
          <p:cNvPr id="5" name="object 5"/>
          <p:cNvSpPr txBox="1"/>
          <p:nvPr/>
        </p:nvSpPr>
        <p:spPr>
          <a:xfrm>
            <a:off x="1485900" y="7797800"/>
            <a:ext cx="6569075" cy="198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dirty="0">
                <a:solidFill>
                  <a:srgbClr val="A6AAA9"/>
                </a:solidFill>
                <a:latin typeface="Arial"/>
                <a:cs typeface="Arial"/>
              </a:rPr>
              <a:t>From </a:t>
            </a:r>
            <a:r>
              <a:rPr sz="1300" i="1" dirty="0">
                <a:solidFill>
                  <a:srgbClr val="A6AAA9"/>
                </a:solidFill>
                <a:latin typeface="Arial"/>
                <a:cs typeface="Arial"/>
              </a:rPr>
              <a:t>Head first HTML and </a:t>
            </a:r>
            <a:r>
              <a:rPr sz="1300" i="1" spc="-5" dirty="0">
                <a:solidFill>
                  <a:srgbClr val="A6AAA9"/>
                </a:solidFill>
                <a:latin typeface="Arial"/>
                <a:cs typeface="Arial"/>
              </a:rPr>
              <a:t>CSS</a:t>
            </a:r>
            <a:r>
              <a:rPr sz="1300" spc="-5" dirty="0">
                <a:solidFill>
                  <a:srgbClr val="A6AAA9"/>
                </a:solidFill>
                <a:latin typeface="Arial"/>
                <a:cs typeface="Arial"/>
              </a:rPr>
              <a:t>, </a:t>
            </a:r>
            <a:r>
              <a:rPr sz="1300" dirty="0">
                <a:solidFill>
                  <a:srgbClr val="A6AAA9"/>
                </a:solidFill>
                <a:latin typeface="Arial"/>
                <a:cs typeface="Arial"/>
              </a:rPr>
              <a:t>by Robson, E., &amp; Freeman, E., 2012, O'Reilly Media,</a:t>
            </a:r>
            <a:r>
              <a:rPr sz="1300" spc="-110" dirty="0">
                <a:solidFill>
                  <a:srgbClr val="A6AAA9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A6AAA9"/>
                </a:solidFill>
                <a:latin typeface="Arial"/>
                <a:cs typeface="Arial"/>
              </a:rPr>
              <a:t>Inc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8800" y="622300"/>
            <a:ext cx="5332095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00" dirty="0"/>
              <a:t>CSS</a:t>
            </a:r>
            <a:r>
              <a:rPr spc="-100" dirty="0"/>
              <a:t> </a:t>
            </a:r>
            <a:r>
              <a:rPr spc="-75" dirty="0"/>
              <a:t>Syntax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9117" y="2203450"/>
            <a:ext cx="8291830" cy="1025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5265" indent="-202565">
              <a:lnSpc>
                <a:spcPct val="100000"/>
              </a:lnSpc>
              <a:buChar char="•"/>
              <a:tabLst>
                <a:tab pos="215900" algn="l"/>
              </a:tabLst>
            </a:pP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Each </a:t>
            </a:r>
            <a:r>
              <a:rPr sz="2250" spc="-80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2250" spc="20" dirty="0">
                <a:solidFill>
                  <a:srgbClr val="323332"/>
                </a:solidFill>
                <a:latin typeface="Arial"/>
                <a:cs typeface="Arial"/>
              </a:rPr>
              <a:t>consists 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2250" b="1" spc="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250" b="1" dirty="0">
                <a:solidFill>
                  <a:srgbClr val="323332"/>
                </a:solidFill>
                <a:latin typeface="Arial"/>
                <a:cs typeface="Arial"/>
              </a:rPr>
              <a:t>list </a:t>
            </a:r>
            <a:r>
              <a:rPr sz="2250" b="1" spc="5" dirty="0">
                <a:solidFill>
                  <a:srgbClr val="323332"/>
                </a:solidFill>
                <a:latin typeface="Arial"/>
                <a:cs typeface="Arial"/>
              </a:rPr>
              <a:t>of rules or rule</a:t>
            </a:r>
            <a:r>
              <a:rPr sz="2250" b="1" spc="-1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b="1" spc="5" dirty="0">
                <a:solidFill>
                  <a:srgbClr val="323332"/>
                </a:solidFill>
                <a:latin typeface="Arial"/>
                <a:cs typeface="Arial"/>
              </a:rPr>
              <a:t>sets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2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323332"/>
              </a:buClr>
              <a:buFont typeface="Arial"/>
              <a:buChar char="•"/>
            </a:pPr>
            <a:endParaRPr sz="2150">
              <a:latin typeface="Times New Roman"/>
              <a:cs typeface="Times New Roman"/>
            </a:endParaRPr>
          </a:p>
          <a:p>
            <a:pPr marL="215265" indent="-202565">
              <a:lnSpc>
                <a:spcPct val="100000"/>
              </a:lnSpc>
              <a:buChar char="•"/>
              <a:tabLst>
                <a:tab pos="215900" algn="l"/>
              </a:tabLst>
            </a:pP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250" spc="-80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2250" dirty="0">
                <a:solidFill>
                  <a:srgbClr val="323332"/>
                </a:solidFill>
                <a:latin typeface="Arial"/>
                <a:cs typeface="Arial"/>
              </a:rPr>
              <a:t>rule 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set </a:t>
            </a:r>
            <a:r>
              <a:rPr sz="2250" spc="20" dirty="0">
                <a:solidFill>
                  <a:srgbClr val="323332"/>
                </a:solidFill>
                <a:latin typeface="Arial"/>
                <a:cs typeface="Arial"/>
              </a:rPr>
              <a:t>consists 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of a </a:t>
            </a:r>
            <a:r>
              <a:rPr sz="2250" b="1" spc="5" dirty="0">
                <a:solidFill>
                  <a:srgbClr val="323332"/>
                </a:solidFill>
                <a:latin typeface="Arial"/>
                <a:cs typeface="Arial"/>
              </a:rPr>
              <a:t>selector </a:t>
            </a:r>
            <a:r>
              <a:rPr sz="2250" spc="4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250" b="1" spc="5" dirty="0">
                <a:solidFill>
                  <a:srgbClr val="323332"/>
                </a:solidFill>
                <a:latin typeface="Arial"/>
                <a:cs typeface="Arial"/>
              </a:rPr>
              <a:t>declaration</a:t>
            </a:r>
            <a:r>
              <a:rPr sz="2250" b="1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b="1" spc="5" dirty="0">
                <a:solidFill>
                  <a:srgbClr val="323332"/>
                </a:solidFill>
                <a:latin typeface="Arial"/>
                <a:cs typeface="Arial"/>
              </a:rPr>
              <a:t>block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:</a:t>
            </a:r>
            <a:endParaRPr sz="22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9117" y="5505450"/>
            <a:ext cx="11440795" cy="3536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8765" indent="-266065">
              <a:lnSpc>
                <a:spcPct val="100000"/>
              </a:lnSpc>
              <a:buChar char="•"/>
              <a:tabLst>
                <a:tab pos="215900" algn="l"/>
              </a:tabLst>
            </a:pPr>
            <a:r>
              <a:rPr sz="2250" spc="-3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250" b="1" spc="5" dirty="0">
                <a:solidFill>
                  <a:srgbClr val="323332"/>
                </a:solidFill>
                <a:latin typeface="Arial"/>
                <a:cs typeface="Arial"/>
              </a:rPr>
              <a:t>selector </a:t>
            </a:r>
            <a:r>
              <a:rPr sz="2250" spc="25" dirty="0">
                <a:solidFill>
                  <a:srgbClr val="323332"/>
                </a:solidFill>
                <a:latin typeface="Arial"/>
                <a:cs typeface="Arial"/>
              </a:rPr>
              <a:t>points 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to the </a:t>
            </a:r>
            <a:r>
              <a:rPr sz="2250" spc="-2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element you want to</a:t>
            </a:r>
            <a:r>
              <a:rPr sz="2250" spc="-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dirty="0">
                <a:solidFill>
                  <a:srgbClr val="323332"/>
                </a:solidFill>
                <a:latin typeface="Arial"/>
                <a:cs typeface="Arial"/>
              </a:rPr>
              <a:t>style.</a:t>
            </a:r>
            <a:endParaRPr sz="2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har char="•"/>
            </a:pPr>
            <a:endParaRPr sz="2150">
              <a:latin typeface="Times New Roman"/>
              <a:cs typeface="Times New Roman"/>
            </a:endParaRPr>
          </a:p>
          <a:p>
            <a:pPr marL="215265" indent="-202565">
              <a:lnSpc>
                <a:spcPct val="100000"/>
              </a:lnSpc>
              <a:buChar char="•"/>
              <a:tabLst>
                <a:tab pos="215900" algn="l"/>
              </a:tabLst>
            </a:pPr>
            <a:r>
              <a:rPr sz="2250" spc="-3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250" b="1" spc="5" dirty="0">
                <a:solidFill>
                  <a:srgbClr val="323332"/>
                </a:solidFill>
                <a:latin typeface="Arial"/>
                <a:cs typeface="Arial"/>
              </a:rPr>
              <a:t>declaration block </a:t>
            </a:r>
            <a:r>
              <a:rPr sz="2250" spc="20" dirty="0">
                <a:solidFill>
                  <a:srgbClr val="323332"/>
                </a:solidFill>
                <a:latin typeface="Arial"/>
                <a:cs typeface="Arial"/>
              </a:rPr>
              <a:t>contains 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one or </a:t>
            </a:r>
            <a:r>
              <a:rPr sz="2250" spc="-5" dirty="0">
                <a:solidFill>
                  <a:srgbClr val="323332"/>
                </a:solidFill>
                <a:latin typeface="Arial"/>
                <a:cs typeface="Arial"/>
              </a:rPr>
              <a:t>more </a:t>
            </a:r>
            <a:r>
              <a:rPr sz="2250" b="1" spc="5" dirty="0">
                <a:solidFill>
                  <a:srgbClr val="323332"/>
                </a:solidFill>
                <a:latin typeface="Arial"/>
                <a:cs typeface="Arial"/>
              </a:rPr>
              <a:t>declarations </a:t>
            </a:r>
            <a:r>
              <a:rPr sz="2250" spc="30" dirty="0">
                <a:solidFill>
                  <a:srgbClr val="323332"/>
                </a:solidFill>
                <a:latin typeface="Arial"/>
                <a:cs typeface="Arial"/>
              </a:rPr>
              <a:t>separated </a:t>
            </a:r>
            <a:r>
              <a:rPr sz="2250" spc="65" dirty="0">
                <a:solidFill>
                  <a:srgbClr val="323332"/>
                </a:solidFill>
                <a:latin typeface="Arial"/>
                <a:cs typeface="Arial"/>
              </a:rPr>
              <a:t>by</a:t>
            </a:r>
            <a:r>
              <a:rPr sz="2250" spc="-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spc="15" dirty="0">
                <a:solidFill>
                  <a:srgbClr val="323332"/>
                </a:solidFill>
                <a:latin typeface="Arial"/>
                <a:cs typeface="Arial"/>
              </a:rPr>
              <a:t>semicolons.</a:t>
            </a:r>
            <a:endParaRPr sz="2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har char="•"/>
            </a:pPr>
            <a:endParaRPr sz="2150">
              <a:latin typeface="Times New Roman"/>
              <a:cs typeface="Times New Roman"/>
            </a:endParaRPr>
          </a:p>
          <a:p>
            <a:pPr marL="215265" indent="-202565">
              <a:lnSpc>
                <a:spcPct val="100000"/>
              </a:lnSpc>
              <a:buChar char="•"/>
              <a:tabLst>
                <a:tab pos="215900" algn="l"/>
              </a:tabLst>
            </a:pP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Each </a:t>
            </a:r>
            <a:r>
              <a:rPr sz="2250" spc="25" dirty="0">
                <a:solidFill>
                  <a:srgbClr val="323332"/>
                </a:solidFill>
                <a:latin typeface="Arial"/>
                <a:cs typeface="Arial"/>
              </a:rPr>
              <a:t>declaration </a:t>
            </a:r>
            <a:r>
              <a:rPr sz="2250" spc="35" dirty="0">
                <a:solidFill>
                  <a:srgbClr val="323332"/>
                </a:solidFill>
                <a:latin typeface="Arial"/>
                <a:cs typeface="Arial"/>
              </a:rPr>
              <a:t>includes 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250" b="1" spc="5" dirty="0">
                <a:solidFill>
                  <a:srgbClr val="323332"/>
                </a:solidFill>
                <a:latin typeface="Arial"/>
                <a:cs typeface="Arial"/>
              </a:rPr>
              <a:t>property name </a:t>
            </a:r>
            <a:r>
              <a:rPr sz="2250" spc="4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250" b="1" dirty="0">
                <a:solidFill>
                  <a:srgbClr val="323332"/>
                </a:solidFill>
                <a:latin typeface="Arial"/>
                <a:cs typeface="Arial"/>
              </a:rPr>
              <a:t>value</a:t>
            </a:r>
            <a:r>
              <a:rPr sz="2250" dirty="0">
                <a:solidFill>
                  <a:srgbClr val="323332"/>
                </a:solidFill>
                <a:latin typeface="Arial"/>
                <a:cs typeface="Arial"/>
              </a:rPr>
              <a:t>, </a:t>
            </a:r>
            <a:r>
              <a:rPr sz="2250" spc="30" dirty="0">
                <a:solidFill>
                  <a:srgbClr val="323332"/>
                </a:solidFill>
                <a:latin typeface="Arial"/>
                <a:cs typeface="Arial"/>
              </a:rPr>
              <a:t>separated </a:t>
            </a:r>
            <a:r>
              <a:rPr sz="2250" spc="65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a</a:t>
            </a:r>
            <a:r>
              <a:rPr sz="2250" spc="-1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250" b="1" spc="5" dirty="0">
                <a:solidFill>
                  <a:srgbClr val="323332"/>
                </a:solidFill>
                <a:latin typeface="Arial"/>
                <a:cs typeface="Arial"/>
              </a:rPr>
              <a:t>colon</a:t>
            </a:r>
            <a:r>
              <a:rPr sz="2250" spc="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2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har char="•"/>
            </a:pPr>
            <a:endParaRPr sz="2250">
              <a:latin typeface="Times New Roman"/>
              <a:cs typeface="Times New Roman"/>
            </a:endParaRPr>
          </a:p>
          <a:p>
            <a:pPr marL="278765" marR="384810" indent="-266065">
              <a:lnSpc>
                <a:spcPct val="103000"/>
              </a:lnSpc>
              <a:spcBef>
                <a:spcPts val="5"/>
              </a:spcBef>
              <a:buChar char="•"/>
              <a:tabLst>
                <a:tab pos="279400" algn="l"/>
              </a:tabLst>
            </a:pPr>
            <a:r>
              <a:rPr sz="3600" spc="30" baseline="1157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600" spc="-104" baseline="1157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3600" spc="60" baseline="1157" dirty="0">
                <a:solidFill>
                  <a:srgbClr val="323332"/>
                </a:solidFill>
                <a:latin typeface="Arial"/>
                <a:cs typeface="Arial"/>
              </a:rPr>
              <a:t>declaration </a:t>
            </a:r>
            <a:r>
              <a:rPr sz="3600" spc="22" baseline="1157" dirty="0">
                <a:solidFill>
                  <a:srgbClr val="323332"/>
                </a:solidFill>
                <a:latin typeface="Arial"/>
                <a:cs typeface="Arial"/>
              </a:rPr>
              <a:t>always </a:t>
            </a:r>
            <a:r>
              <a:rPr sz="3600" spc="75" baseline="1157" dirty="0">
                <a:solidFill>
                  <a:srgbClr val="323332"/>
                </a:solidFill>
                <a:latin typeface="Arial"/>
                <a:cs typeface="Arial"/>
              </a:rPr>
              <a:t>ends </a:t>
            </a:r>
            <a:r>
              <a:rPr sz="3600" spc="22" baseline="1157" dirty="0">
                <a:solidFill>
                  <a:srgbClr val="323332"/>
                </a:solidFill>
                <a:latin typeface="Arial"/>
                <a:cs typeface="Arial"/>
              </a:rPr>
              <a:t>with a </a:t>
            </a:r>
            <a:r>
              <a:rPr sz="3600" b="1" spc="22" baseline="1157" dirty="0">
                <a:solidFill>
                  <a:srgbClr val="323332"/>
                </a:solidFill>
                <a:latin typeface="Arial"/>
                <a:cs typeface="Arial"/>
              </a:rPr>
              <a:t>semicolon</a:t>
            </a:r>
            <a:r>
              <a:rPr sz="3600" spc="22" baseline="1157" dirty="0">
                <a:solidFill>
                  <a:srgbClr val="323332"/>
                </a:solidFill>
                <a:latin typeface="Arial"/>
                <a:cs typeface="Arial"/>
              </a:rPr>
              <a:t>, </a:t>
            </a:r>
            <a:r>
              <a:rPr sz="3600" spc="89" baseline="1157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600" spc="60" baseline="1157" dirty="0">
                <a:solidFill>
                  <a:srgbClr val="323332"/>
                </a:solidFill>
                <a:latin typeface="Arial"/>
                <a:cs typeface="Arial"/>
              </a:rPr>
              <a:t>declaration </a:t>
            </a:r>
            <a:r>
              <a:rPr sz="3600" spc="82" baseline="1157" dirty="0">
                <a:solidFill>
                  <a:srgbClr val="323332"/>
                </a:solidFill>
                <a:latin typeface="Arial"/>
                <a:cs typeface="Arial"/>
              </a:rPr>
              <a:t>groups</a:t>
            </a:r>
            <a:r>
              <a:rPr sz="3600" spc="-120" baseline="1157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baseline="1157" dirty="0">
                <a:solidFill>
                  <a:srgbClr val="323332"/>
                </a:solidFill>
                <a:latin typeface="Arial"/>
                <a:cs typeface="Arial"/>
              </a:rPr>
              <a:t>are  </a:t>
            </a:r>
            <a:r>
              <a:rPr sz="2400" spc="40" dirty="0">
                <a:solidFill>
                  <a:srgbClr val="323332"/>
                </a:solidFill>
                <a:latin typeface="Arial"/>
                <a:cs typeface="Arial"/>
              </a:rPr>
              <a:t>surrounded </a:t>
            </a:r>
            <a:r>
              <a:rPr sz="2400" spc="85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2400" spc="40" dirty="0">
                <a:solidFill>
                  <a:srgbClr val="323332"/>
                </a:solidFill>
                <a:latin typeface="Arial"/>
                <a:cs typeface="Arial"/>
              </a:rPr>
              <a:t>curly</a:t>
            </a:r>
            <a:r>
              <a:rPr sz="2400" spc="-1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400" spc="55" dirty="0">
                <a:solidFill>
                  <a:srgbClr val="323332"/>
                </a:solidFill>
                <a:latin typeface="Arial"/>
                <a:cs typeface="Arial"/>
              </a:rPr>
              <a:t>braces.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har char="•"/>
            </a:pPr>
            <a:endParaRPr sz="2700">
              <a:latin typeface="Times New Roman"/>
              <a:cs typeface="Times New Roman"/>
            </a:endParaRPr>
          </a:p>
          <a:p>
            <a:pPr marL="278765" indent="-266065">
              <a:lnSpc>
                <a:spcPct val="100000"/>
              </a:lnSpc>
              <a:buChar char="•"/>
              <a:tabLst>
                <a:tab pos="279400" algn="l"/>
              </a:tabLst>
            </a:pPr>
            <a:r>
              <a:rPr sz="3600" spc="-277" baseline="1157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600" spc="30" baseline="1157" dirty="0">
                <a:solidFill>
                  <a:srgbClr val="323332"/>
                </a:solidFill>
                <a:latin typeface="Arial"/>
                <a:cs typeface="Arial"/>
              </a:rPr>
              <a:t>make </a:t>
            </a:r>
            <a:r>
              <a:rPr sz="3600" spc="22" baseline="1157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spc="-104" baseline="1157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3600" spc="127" baseline="1157" dirty="0">
                <a:solidFill>
                  <a:srgbClr val="323332"/>
                </a:solidFill>
                <a:latin typeface="Arial"/>
                <a:cs typeface="Arial"/>
              </a:rPr>
              <a:t>code </a:t>
            </a:r>
            <a:r>
              <a:rPr sz="3600" spc="7" baseline="1157" dirty="0">
                <a:solidFill>
                  <a:srgbClr val="323332"/>
                </a:solidFill>
                <a:latin typeface="Arial"/>
                <a:cs typeface="Arial"/>
              </a:rPr>
              <a:t>more </a:t>
            </a:r>
            <a:r>
              <a:rPr sz="3600" spc="60" baseline="1157" dirty="0">
                <a:solidFill>
                  <a:srgbClr val="323332"/>
                </a:solidFill>
                <a:latin typeface="Arial"/>
                <a:cs typeface="Arial"/>
              </a:rPr>
              <a:t>readable, </a:t>
            </a:r>
            <a:r>
              <a:rPr sz="3600" spc="22" baseline="1157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3600" spc="89" baseline="1157" dirty="0">
                <a:solidFill>
                  <a:srgbClr val="323332"/>
                </a:solidFill>
                <a:latin typeface="Arial"/>
                <a:cs typeface="Arial"/>
              </a:rPr>
              <a:t>can put </a:t>
            </a:r>
            <a:r>
              <a:rPr sz="3600" spc="22" baseline="1157" dirty="0">
                <a:solidFill>
                  <a:srgbClr val="323332"/>
                </a:solidFill>
                <a:latin typeface="Arial"/>
                <a:cs typeface="Arial"/>
              </a:rPr>
              <a:t>one </a:t>
            </a:r>
            <a:r>
              <a:rPr sz="3600" spc="60" baseline="1157" dirty="0">
                <a:solidFill>
                  <a:srgbClr val="323332"/>
                </a:solidFill>
                <a:latin typeface="Arial"/>
                <a:cs typeface="Arial"/>
              </a:rPr>
              <a:t>declaration </a:t>
            </a:r>
            <a:r>
              <a:rPr sz="3600" spc="22" baseline="1157" dirty="0">
                <a:solidFill>
                  <a:srgbClr val="323332"/>
                </a:solidFill>
                <a:latin typeface="Arial"/>
                <a:cs typeface="Arial"/>
              </a:rPr>
              <a:t>on </a:t>
            </a:r>
            <a:r>
              <a:rPr sz="3600" spc="75" baseline="1157" dirty="0">
                <a:solidFill>
                  <a:srgbClr val="323332"/>
                </a:solidFill>
                <a:latin typeface="Arial"/>
                <a:cs typeface="Arial"/>
              </a:rPr>
              <a:t>each</a:t>
            </a:r>
            <a:r>
              <a:rPr sz="3600" spc="97" baseline="1157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15" baseline="1157" dirty="0">
                <a:solidFill>
                  <a:srgbClr val="323332"/>
                </a:solidFill>
                <a:latin typeface="Arial"/>
                <a:cs typeface="Arial"/>
              </a:rPr>
              <a:t>line.</a:t>
            </a:r>
            <a:endParaRPr sz="3600" baseline="1157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41400" y="3441700"/>
            <a:ext cx="7404100" cy="1676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22900">
              <a:lnSpc>
                <a:spcPts val="1845"/>
              </a:lnSpc>
            </a:pPr>
            <a:fld id="{81D60167-4931-47E6-BA6A-407CBD079E47}" type="slidenum">
              <a:rPr spc="-5" dirty="0"/>
              <a:t>11</a:t>
            </a:fld>
            <a:endParaRPr spc="-5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22900">
              <a:lnSpc>
                <a:spcPts val="1845"/>
              </a:lnSpc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8300" rIns="0" bIns="0" rtlCol="0">
            <a:spAutoFit/>
          </a:bodyPr>
          <a:lstStyle/>
          <a:p>
            <a:pPr marL="190500">
              <a:lnSpc>
                <a:spcPct val="100000"/>
              </a:lnSpc>
            </a:pPr>
            <a:r>
              <a:rPr spc="-300" dirty="0"/>
              <a:t>CSS</a:t>
            </a:r>
            <a:r>
              <a:rPr spc="-60" dirty="0"/>
              <a:t> </a:t>
            </a:r>
            <a:r>
              <a:rPr spc="-5" dirty="0"/>
              <a:t>Selectors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28352" y="3898900"/>
            <a:ext cx="10645140" cy="3305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310"/>
              </a:lnSpc>
            </a:pPr>
            <a:r>
              <a:rPr sz="3600" spc="254" dirty="0">
                <a:solidFill>
                  <a:srgbClr val="323332"/>
                </a:solidFill>
                <a:latin typeface="Arial"/>
                <a:cs typeface="Arial"/>
              </a:rPr>
              <a:t>•A </a:t>
            </a:r>
            <a:r>
              <a:rPr sz="3600" spc="-135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selector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spc="60" dirty="0">
                <a:solidFill>
                  <a:srgbClr val="323332"/>
                </a:solidFill>
                <a:latin typeface="Arial"/>
                <a:cs typeface="Arial"/>
              </a:rPr>
              <a:t>part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600" spc="-135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rule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set</a:t>
            </a:r>
            <a:r>
              <a:rPr sz="3600" spc="-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35" dirty="0">
                <a:solidFill>
                  <a:srgbClr val="323332"/>
                </a:solidFill>
                <a:latin typeface="Arial"/>
                <a:cs typeface="Arial"/>
              </a:rPr>
              <a:t>which</a:t>
            </a:r>
            <a:endParaRPr sz="3600">
              <a:latin typeface="Arial"/>
              <a:cs typeface="Arial"/>
            </a:endParaRPr>
          </a:p>
          <a:p>
            <a:pPr marL="238125">
              <a:lnSpc>
                <a:spcPts val="4310"/>
              </a:lnSpc>
            </a:pP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allows you </a:t>
            </a:r>
            <a:r>
              <a:rPr sz="3600" b="1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select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spc="25" dirty="0">
                <a:solidFill>
                  <a:srgbClr val="323332"/>
                </a:solidFill>
                <a:latin typeface="Arial"/>
                <a:cs typeface="Arial"/>
              </a:rPr>
              <a:t>content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you want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to</a:t>
            </a:r>
            <a:r>
              <a:rPr sz="3600" spc="-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style.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850">
              <a:latin typeface="Times New Roman"/>
              <a:cs typeface="Times New Roman"/>
            </a:endParaRPr>
          </a:p>
          <a:p>
            <a:pPr marL="238125" marR="294005" indent="-225425">
              <a:lnSpc>
                <a:spcPts val="4300"/>
              </a:lnSpc>
              <a:buChar char="•"/>
              <a:tabLst>
                <a:tab pos="365760" algn="l"/>
              </a:tabLst>
            </a:pPr>
            <a:r>
              <a:rPr sz="3600" spc="-135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3600" spc="20" dirty="0">
                <a:solidFill>
                  <a:srgbClr val="323332"/>
                </a:solidFill>
                <a:latin typeface="Arial"/>
                <a:cs typeface="Arial"/>
              </a:rPr>
              <a:t>selectors </a:t>
            </a:r>
            <a:r>
              <a:rPr sz="3600" spc="-25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3600" spc="45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600" spc="-60" dirty="0">
                <a:solidFill>
                  <a:srgbClr val="323332"/>
                </a:solidFill>
                <a:latin typeface="Arial"/>
                <a:cs typeface="Arial"/>
              </a:rPr>
              <a:t>"find"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(or </a:t>
            </a:r>
            <a:r>
              <a:rPr sz="3600" spc="25" dirty="0">
                <a:solidFill>
                  <a:srgbClr val="323332"/>
                </a:solidFill>
                <a:latin typeface="Arial"/>
                <a:cs typeface="Arial"/>
              </a:rPr>
              <a:t>select) </a:t>
            </a:r>
            <a:r>
              <a:rPr sz="3600" spc="-50" dirty="0">
                <a:solidFill>
                  <a:srgbClr val="323332"/>
                </a:solidFill>
                <a:latin typeface="Arial"/>
                <a:cs typeface="Arial"/>
              </a:rPr>
              <a:t>HTML 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3600" spc="75" dirty="0">
                <a:solidFill>
                  <a:srgbClr val="323332"/>
                </a:solidFill>
                <a:latin typeface="Arial"/>
                <a:cs typeface="Arial"/>
              </a:rPr>
              <a:t>based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on their </a:t>
            </a: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id,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class, </a:t>
            </a:r>
            <a:r>
              <a:rPr sz="3600" spc="35" dirty="0">
                <a:solidFill>
                  <a:srgbClr val="323332"/>
                </a:solidFill>
                <a:latin typeface="Arial"/>
                <a:cs typeface="Arial"/>
              </a:rPr>
              <a:t>type, </a:t>
            </a:r>
            <a:r>
              <a:rPr sz="3600" spc="15" dirty="0">
                <a:solidFill>
                  <a:srgbClr val="323332"/>
                </a:solidFill>
                <a:latin typeface="Arial"/>
                <a:cs typeface="Arial"/>
              </a:rPr>
              <a:t>attribute,  </a:t>
            </a: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and</a:t>
            </a:r>
            <a:r>
              <a:rPr sz="3600" spc="-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-15" dirty="0">
                <a:solidFill>
                  <a:srgbClr val="323332"/>
                </a:solidFill>
                <a:latin typeface="Arial"/>
                <a:cs typeface="Arial"/>
              </a:rPr>
              <a:t>more.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22900">
              <a:lnSpc>
                <a:spcPts val="1845"/>
              </a:lnSpc>
            </a:pPr>
            <a:fld id="{81D60167-4931-47E6-BA6A-407CBD079E47}" type="slidenum">
              <a:rPr spc="-5" dirty="0"/>
              <a:t>13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8300" rIns="0" bIns="0" rtlCol="0">
            <a:spAutoFit/>
          </a:bodyPr>
          <a:lstStyle/>
          <a:p>
            <a:pPr marL="190500">
              <a:lnSpc>
                <a:spcPct val="100000"/>
              </a:lnSpc>
            </a:pPr>
            <a:r>
              <a:rPr spc="-150" dirty="0"/>
              <a:t>The </a:t>
            </a:r>
            <a:r>
              <a:rPr spc="-5" dirty="0"/>
              <a:t>element</a:t>
            </a:r>
            <a:r>
              <a:rPr spc="125" dirty="0"/>
              <a:t> </a:t>
            </a:r>
            <a:r>
              <a:rPr spc="-5" dirty="0"/>
              <a:t>Selector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794000"/>
            <a:ext cx="10894060" cy="5893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984885" indent="-228600">
              <a:lnSpc>
                <a:spcPct val="100000"/>
              </a:lnSpc>
            </a:pPr>
            <a:r>
              <a:rPr sz="3500" spc="9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element/element type/type </a:t>
            </a:r>
            <a:r>
              <a:rPr sz="3500" spc="20" dirty="0">
                <a:solidFill>
                  <a:srgbClr val="323332"/>
                </a:solidFill>
                <a:latin typeface="Arial"/>
                <a:cs typeface="Arial"/>
              </a:rPr>
              <a:t>selector</a:t>
            </a:r>
            <a:r>
              <a:rPr sz="3500" spc="-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25" dirty="0">
                <a:solidFill>
                  <a:srgbClr val="323332"/>
                </a:solidFill>
                <a:latin typeface="Arial"/>
                <a:cs typeface="Arial"/>
              </a:rPr>
              <a:t>selects 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3500" spc="75" dirty="0">
                <a:solidFill>
                  <a:srgbClr val="323332"/>
                </a:solidFill>
                <a:latin typeface="Arial"/>
                <a:cs typeface="Arial"/>
              </a:rPr>
              <a:t>based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on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element</a:t>
            </a:r>
            <a:r>
              <a:rPr sz="3500" spc="-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b="1" spc="-5" dirty="0">
                <a:solidFill>
                  <a:srgbClr val="323332"/>
                </a:solidFill>
                <a:latin typeface="Arial"/>
                <a:cs typeface="Arial"/>
              </a:rPr>
              <a:t>name/type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50">
              <a:latin typeface="Times New Roman"/>
              <a:cs typeface="Times New Roman"/>
            </a:endParaRPr>
          </a:p>
          <a:p>
            <a:pPr marL="241300" marR="5080" indent="-228600" algn="just">
              <a:lnSpc>
                <a:spcPct val="100000"/>
              </a:lnSpc>
            </a:pPr>
            <a:r>
              <a:rPr sz="3500" spc="6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3500" b="1" spc="60" dirty="0">
                <a:solidFill>
                  <a:srgbClr val="0B5D18"/>
                </a:solidFill>
                <a:latin typeface="Arial"/>
                <a:cs typeface="Arial"/>
              </a:rPr>
              <a:t>Example: </a:t>
            </a:r>
            <a:r>
              <a:rPr sz="3500" spc="-175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3500" spc="6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500" spc="30" dirty="0">
                <a:solidFill>
                  <a:srgbClr val="323332"/>
                </a:solidFill>
                <a:latin typeface="Arial"/>
                <a:cs typeface="Arial"/>
              </a:rPr>
              <a:t>select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all </a:t>
            </a:r>
            <a:r>
              <a:rPr sz="3500" spc="240" dirty="0">
                <a:solidFill>
                  <a:srgbClr val="323332"/>
                </a:solidFill>
                <a:latin typeface="Arial"/>
                <a:cs typeface="Arial"/>
              </a:rPr>
              <a:t>&lt;p&gt;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elements on a</a:t>
            </a:r>
            <a:r>
              <a:rPr sz="3500" spc="-2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95" dirty="0">
                <a:solidFill>
                  <a:srgbClr val="323332"/>
                </a:solidFill>
                <a:latin typeface="Arial"/>
                <a:cs typeface="Arial"/>
              </a:rPr>
              <a:t>page 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like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this: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(all </a:t>
            </a:r>
            <a:r>
              <a:rPr sz="3500" spc="240" dirty="0">
                <a:solidFill>
                  <a:srgbClr val="323332"/>
                </a:solidFill>
                <a:latin typeface="Arial"/>
                <a:cs typeface="Arial"/>
              </a:rPr>
              <a:t>&lt;p&gt;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elements will </a:t>
            </a:r>
            <a:r>
              <a:rPr sz="3500" spc="9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3500" spc="25" dirty="0">
                <a:solidFill>
                  <a:srgbClr val="323332"/>
                </a:solidFill>
                <a:latin typeface="Arial"/>
                <a:cs typeface="Arial"/>
              </a:rPr>
              <a:t>center-aligned,</a:t>
            </a:r>
            <a:r>
              <a:rPr sz="3500" spc="-2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with  a </a:t>
            </a:r>
            <a:r>
              <a:rPr sz="3500" spc="40" dirty="0">
                <a:solidFill>
                  <a:srgbClr val="323332"/>
                </a:solidFill>
                <a:latin typeface="Arial"/>
                <a:cs typeface="Arial"/>
              </a:rPr>
              <a:t>red </a:t>
            </a:r>
            <a:r>
              <a:rPr sz="3500" dirty="0">
                <a:solidFill>
                  <a:srgbClr val="323332"/>
                </a:solidFill>
                <a:latin typeface="Arial"/>
                <a:cs typeface="Arial"/>
              </a:rPr>
              <a:t>text</a:t>
            </a:r>
            <a:r>
              <a:rPr sz="3500" spc="-1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500" spc="30" dirty="0">
                <a:solidFill>
                  <a:srgbClr val="323332"/>
                </a:solidFill>
                <a:latin typeface="Arial"/>
                <a:cs typeface="Arial"/>
              </a:rPr>
              <a:t>color)</a:t>
            </a:r>
            <a:endParaRPr sz="3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3500" spc="190" dirty="0">
                <a:solidFill>
                  <a:srgbClr val="A52A2A"/>
                </a:solidFill>
                <a:latin typeface="Arial"/>
                <a:cs typeface="Arial"/>
              </a:rPr>
              <a:t>p</a:t>
            </a:r>
            <a:r>
              <a:rPr sz="3500" spc="-10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3500">
              <a:latin typeface="Arial"/>
              <a:cs typeface="Arial"/>
            </a:endParaRPr>
          </a:p>
          <a:p>
            <a:pPr marL="735330" marR="6691630">
              <a:lnSpc>
                <a:spcPct val="100000"/>
              </a:lnSpc>
            </a:pPr>
            <a:r>
              <a:rPr sz="3500" spc="15" dirty="0">
                <a:solidFill>
                  <a:srgbClr val="DC213C"/>
                </a:solidFill>
                <a:latin typeface="Arial"/>
                <a:cs typeface="Arial"/>
              </a:rPr>
              <a:t>text-align:</a:t>
            </a:r>
            <a:r>
              <a:rPr sz="3500" spc="-55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3500" spc="25" dirty="0">
                <a:solidFill>
                  <a:srgbClr val="0327CD"/>
                </a:solidFill>
                <a:latin typeface="Arial"/>
                <a:cs typeface="Arial"/>
              </a:rPr>
              <a:t>center;  </a:t>
            </a:r>
            <a:r>
              <a:rPr sz="3500" spc="30" dirty="0">
                <a:solidFill>
                  <a:srgbClr val="DC213C"/>
                </a:solidFill>
                <a:latin typeface="Arial"/>
                <a:cs typeface="Arial"/>
              </a:rPr>
              <a:t>color:</a:t>
            </a:r>
            <a:r>
              <a:rPr sz="3500" spc="-80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3500" spc="30" dirty="0">
                <a:solidFill>
                  <a:srgbClr val="0327CD"/>
                </a:solidFill>
                <a:latin typeface="Arial"/>
                <a:cs typeface="Arial"/>
              </a:rPr>
              <a:t>red;</a:t>
            </a:r>
            <a:endParaRPr sz="35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3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22900">
              <a:lnSpc>
                <a:spcPts val="1845"/>
              </a:lnSpc>
            </a:pPr>
            <a:fld id="{81D60167-4931-47E6-BA6A-407CBD079E47}" type="slidenum">
              <a:rPr spc="-5" dirty="0"/>
              <a:t>14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780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pc="-150" dirty="0"/>
              <a:t>The </a:t>
            </a:r>
            <a:r>
              <a:rPr spc="215" dirty="0"/>
              <a:t>id</a:t>
            </a:r>
            <a:r>
              <a:rPr spc="100" dirty="0"/>
              <a:t> </a:t>
            </a:r>
            <a:r>
              <a:rPr spc="-5" dirty="0"/>
              <a:t>Selector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8058" y="2606039"/>
            <a:ext cx="10903585" cy="6311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9230" marR="360045" indent="-177165">
              <a:lnSpc>
                <a:spcPts val="3100"/>
              </a:lnSpc>
            </a:pPr>
            <a:r>
              <a:rPr sz="3975" spc="120" baseline="1048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650" spc="8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50" b="1" dirty="0">
                <a:solidFill>
                  <a:srgbClr val="323332"/>
                </a:solidFill>
                <a:latin typeface="Arial"/>
                <a:cs typeface="Arial"/>
              </a:rPr>
              <a:t>id selector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uses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50" b="1" dirty="0">
                <a:solidFill>
                  <a:srgbClr val="323332"/>
                </a:solidFill>
                <a:latin typeface="Arial"/>
                <a:cs typeface="Arial"/>
              </a:rPr>
              <a:t>id attribute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2650" spc="-30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element to </a:t>
            </a:r>
            <a:r>
              <a:rPr sz="2650" spc="25" dirty="0">
                <a:solidFill>
                  <a:srgbClr val="323332"/>
                </a:solidFill>
                <a:latin typeface="Arial"/>
                <a:cs typeface="Arial"/>
              </a:rPr>
              <a:t>select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a  </a:t>
            </a:r>
            <a:r>
              <a:rPr sz="2650" spc="55" dirty="0">
                <a:solidFill>
                  <a:srgbClr val="323332"/>
                </a:solidFill>
                <a:latin typeface="Arial"/>
                <a:cs typeface="Arial"/>
              </a:rPr>
              <a:t>specific</a:t>
            </a:r>
            <a:r>
              <a:rPr sz="2650" spc="-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element.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89230" marR="5080" indent="-177165">
              <a:lnSpc>
                <a:spcPts val="3100"/>
              </a:lnSpc>
            </a:pPr>
            <a:r>
              <a:rPr sz="3975" spc="232" baseline="1048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650" spc="155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2650" b="1" dirty="0">
                <a:solidFill>
                  <a:srgbClr val="323332"/>
                </a:solidFill>
                <a:latin typeface="Arial"/>
                <a:cs typeface="Arial"/>
              </a:rPr>
              <a:t>id </a:t>
            </a:r>
            <a:r>
              <a:rPr sz="2650" spc="25" dirty="0">
                <a:solidFill>
                  <a:srgbClr val="323332"/>
                </a:solidFill>
                <a:latin typeface="Arial"/>
                <a:cs typeface="Arial"/>
              </a:rPr>
              <a:t>should </a:t>
            </a:r>
            <a:r>
              <a:rPr sz="2650" spc="7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2650" b="1" dirty="0">
                <a:solidFill>
                  <a:srgbClr val="323332"/>
                </a:solidFill>
                <a:latin typeface="Arial"/>
                <a:cs typeface="Arial"/>
              </a:rPr>
              <a:t>unique within </a:t>
            </a:r>
            <a:r>
              <a:rPr sz="2650" b="1" spc="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650" b="1" dirty="0">
                <a:solidFill>
                  <a:srgbClr val="323332"/>
                </a:solidFill>
                <a:latin typeface="Arial"/>
                <a:cs typeface="Arial"/>
              </a:rPr>
              <a:t>page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,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so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50" spc="75" dirty="0">
                <a:solidFill>
                  <a:srgbClr val="323332"/>
                </a:solidFill>
                <a:latin typeface="Arial"/>
                <a:cs typeface="Arial"/>
              </a:rPr>
              <a:t>id </a:t>
            </a:r>
            <a:r>
              <a:rPr sz="2650" spc="20" dirty="0">
                <a:solidFill>
                  <a:srgbClr val="323332"/>
                </a:solidFill>
                <a:latin typeface="Arial"/>
                <a:cs typeface="Arial"/>
              </a:rPr>
              <a:t>selector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650" spc="40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if</a:t>
            </a:r>
            <a:r>
              <a:rPr sz="2650" spc="-3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you  want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650" b="1" dirty="0">
                <a:solidFill>
                  <a:srgbClr val="323332"/>
                </a:solidFill>
                <a:latin typeface="Arial"/>
                <a:cs typeface="Arial"/>
              </a:rPr>
              <a:t>select </a:t>
            </a:r>
            <a:r>
              <a:rPr sz="2650" b="1" spc="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650" b="1" dirty="0">
                <a:solidFill>
                  <a:srgbClr val="323332"/>
                </a:solidFill>
                <a:latin typeface="Arial"/>
                <a:cs typeface="Arial"/>
              </a:rPr>
              <a:t>single, unique</a:t>
            </a:r>
            <a:r>
              <a:rPr sz="2650" b="1" spc="-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50" b="1" dirty="0">
                <a:solidFill>
                  <a:srgbClr val="323332"/>
                </a:solidFill>
                <a:latin typeface="Arial"/>
                <a:cs typeface="Arial"/>
              </a:rPr>
              <a:t>element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89230" marR="1204595" indent="-177165">
              <a:lnSpc>
                <a:spcPts val="3100"/>
              </a:lnSpc>
            </a:pPr>
            <a:r>
              <a:rPr sz="3975" spc="7" baseline="1048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650" spc="25" dirty="0">
                <a:solidFill>
                  <a:srgbClr val="323332"/>
                </a:solidFill>
                <a:latin typeface="Arial"/>
                <a:cs typeface="Arial"/>
              </a:rPr>
              <a:t>select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element with </a:t>
            </a:r>
            <a:r>
              <a:rPr sz="2650" spc="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650" spc="55" dirty="0">
                <a:solidFill>
                  <a:srgbClr val="323332"/>
                </a:solidFill>
                <a:latin typeface="Arial"/>
                <a:cs typeface="Arial"/>
              </a:rPr>
              <a:t>specific </a:t>
            </a:r>
            <a:r>
              <a:rPr sz="2650" spc="50" dirty="0">
                <a:solidFill>
                  <a:srgbClr val="323332"/>
                </a:solidFill>
                <a:latin typeface="Arial"/>
                <a:cs typeface="Arial"/>
              </a:rPr>
              <a:t>id,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write </a:t>
            </a:r>
            <a:r>
              <a:rPr sz="2650" b="1" spc="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650" b="1" dirty="0">
                <a:solidFill>
                  <a:srgbClr val="323332"/>
                </a:solidFill>
                <a:latin typeface="Arial"/>
                <a:cs typeface="Arial"/>
              </a:rPr>
              <a:t>hash character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,  </a:t>
            </a:r>
            <a:r>
              <a:rPr sz="2650" spc="20" dirty="0">
                <a:solidFill>
                  <a:srgbClr val="323332"/>
                </a:solidFill>
                <a:latin typeface="Arial"/>
                <a:cs typeface="Arial"/>
              </a:rPr>
              <a:t>followed </a:t>
            </a:r>
            <a:r>
              <a:rPr sz="2650" spc="75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50" spc="75" dirty="0">
                <a:solidFill>
                  <a:srgbClr val="323332"/>
                </a:solidFill>
                <a:latin typeface="Arial"/>
                <a:cs typeface="Arial"/>
              </a:rPr>
              <a:t>id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of the</a:t>
            </a:r>
            <a:r>
              <a:rPr sz="2650" spc="-17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element.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89230" marR="492759" indent="-176530">
              <a:lnSpc>
                <a:spcPts val="3100"/>
              </a:lnSpc>
              <a:buClr>
                <a:srgbClr val="323332"/>
              </a:buClr>
              <a:buFont typeface="Arial"/>
              <a:buChar char="•"/>
              <a:tabLst>
                <a:tab pos="283845" algn="l"/>
              </a:tabLst>
            </a:pPr>
            <a:r>
              <a:rPr sz="2650" b="1" spc="5" dirty="0">
                <a:solidFill>
                  <a:srgbClr val="0B5D18"/>
                </a:solidFill>
                <a:latin typeface="Arial"/>
                <a:cs typeface="Arial"/>
              </a:rPr>
              <a:t>Example: </a:t>
            </a:r>
            <a:r>
              <a:rPr sz="2650" spc="-4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style rule </a:t>
            </a:r>
            <a:r>
              <a:rPr sz="2650" spc="30" dirty="0">
                <a:solidFill>
                  <a:srgbClr val="323332"/>
                </a:solidFill>
                <a:latin typeface="Arial"/>
                <a:cs typeface="Arial"/>
              </a:rPr>
              <a:t>below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will </a:t>
            </a:r>
            <a:r>
              <a:rPr sz="2650" spc="7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2650" spc="65" dirty="0">
                <a:solidFill>
                  <a:srgbClr val="323332"/>
                </a:solidFill>
                <a:latin typeface="Arial"/>
                <a:cs typeface="Arial"/>
              </a:rPr>
              <a:t>applied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to the </a:t>
            </a:r>
            <a:r>
              <a:rPr sz="2650" spc="-30" dirty="0">
                <a:solidFill>
                  <a:srgbClr val="323332"/>
                </a:solidFill>
                <a:latin typeface="Arial"/>
                <a:cs typeface="Arial"/>
              </a:rPr>
              <a:t>HTML</a:t>
            </a:r>
            <a:r>
              <a:rPr sz="2650" spc="-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element  with</a:t>
            </a:r>
            <a:r>
              <a:rPr sz="2650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50" b="1" dirty="0">
                <a:solidFill>
                  <a:srgbClr val="323332"/>
                </a:solidFill>
                <a:latin typeface="Arial"/>
                <a:cs typeface="Arial"/>
              </a:rPr>
              <a:t>id="para1"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: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500">
              <a:latin typeface="Times New Roman"/>
              <a:cs typeface="Times New Roman"/>
            </a:endParaRPr>
          </a:p>
          <a:p>
            <a:pPr marL="189230">
              <a:lnSpc>
                <a:spcPts val="3140"/>
              </a:lnSpc>
            </a:pPr>
            <a:r>
              <a:rPr sz="2650" spc="25" dirty="0">
                <a:solidFill>
                  <a:srgbClr val="A52A2A"/>
                </a:solidFill>
                <a:latin typeface="Arial"/>
                <a:cs typeface="Arial"/>
              </a:rPr>
              <a:t>#para1</a:t>
            </a:r>
            <a:r>
              <a:rPr sz="2650" spc="-75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650">
              <a:latin typeface="Arial"/>
              <a:cs typeface="Arial"/>
            </a:endParaRPr>
          </a:p>
          <a:p>
            <a:pPr marL="565150" marR="7701280">
              <a:lnSpc>
                <a:spcPts val="3100"/>
              </a:lnSpc>
              <a:spcBef>
                <a:spcPts val="130"/>
              </a:spcBef>
            </a:pPr>
            <a:r>
              <a:rPr sz="2650" spc="15" dirty="0">
                <a:solidFill>
                  <a:srgbClr val="DC213C"/>
                </a:solidFill>
                <a:latin typeface="Arial"/>
                <a:cs typeface="Arial"/>
              </a:rPr>
              <a:t>text-align:</a:t>
            </a:r>
            <a:r>
              <a:rPr sz="2650" spc="-75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650" spc="25" dirty="0">
                <a:solidFill>
                  <a:srgbClr val="0327CD"/>
                </a:solidFill>
                <a:latin typeface="Arial"/>
                <a:cs typeface="Arial"/>
              </a:rPr>
              <a:t>center;  </a:t>
            </a:r>
            <a:r>
              <a:rPr sz="2650" spc="25" dirty="0">
                <a:solidFill>
                  <a:srgbClr val="DC213C"/>
                </a:solidFill>
                <a:latin typeface="Arial"/>
                <a:cs typeface="Arial"/>
              </a:rPr>
              <a:t>color:</a:t>
            </a:r>
            <a:r>
              <a:rPr sz="2650" spc="-65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650" spc="25" dirty="0">
                <a:solidFill>
                  <a:srgbClr val="0327CD"/>
                </a:solidFill>
                <a:latin typeface="Arial"/>
                <a:cs typeface="Arial"/>
              </a:rPr>
              <a:t>red;</a:t>
            </a:r>
            <a:endParaRPr sz="2650">
              <a:latin typeface="Arial"/>
              <a:cs typeface="Arial"/>
            </a:endParaRPr>
          </a:p>
          <a:p>
            <a:pPr marL="189230">
              <a:lnSpc>
                <a:spcPts val="3010"/>
              </a:lnSpc>
            </a:pPr>
            <a:r>
              <a:rPr sz="2650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2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22900">
              <a:lnSpc>
                <a:spcPts val="1845"/>
              </a:lnSpc>
            </a:pPr>
            <a:fld id="{81D60167-4931-47E6-BA6A-407CBD079E47}" type="slidenum">
              <a:rPr spc="-5" dirty="0"/>
              <a:t>15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711200"/>
            <a:ext cx="8383270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0" dirty="0"/>
              <a:t>The </a:t>
            </a:r>
            <a:r>
              <a:rPr spc="85" dirty="0"/>
              <a:t>class</a:t>
            </a:r>
            <a:r>
              <a:rPr spc="114" dirty="0"/>
              <a:t> </a:t>
            </a:r>
            <a:r>
              <a:rPr spc="-5" dirty="0"/>
              <a:t>Selector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3313" y="2533650"/>
            <a:ext cx="11514455" cy="6424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350" spc="50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2350" spc="20" dirty="0">
                <a:solidFill>
                  <a:srgbClr val="323332"/>
                </a:solidFill>
                <a:latin typeface="Arial"/>
                <a:cs typeface="Arial"/>
              </a:rPr>
              <a:t>class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selector </a:t>
            </a:r>
            <a:r>
              <a:rPr sz="2350" b="1" spc="-5" dirty="0">
                <a:solidFill>
                  <a:srgbClr val="323332"/>
                </a:solidFill>
                <a:latin typeface="Arial"/>
                <a:cs typeface="Arial"/>
              </a:rPr>
              <a:t>selects elements with a specific class</a:t>
            </a:r>
            <a:r>
              <a:rPr sz="2350" b="1" spc="-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b="1" spc="-5" dirty="0">
                <a:solidFill>
                  <a:srgbClr val="323332"/>
                </a:solidFill>
                <a:latin typeface="Arial"/>
                <a:cs typeface="Arial"/>
              </a:rPr>
              <a:t>attribute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10"/>
              </a:lnSpc>
            </a:pPr>
            <a:r>
              <a:rPr sz="2350" spc="-15" dirty="0">
                <a:solidFill>
                  <a:srgbClr val="323332"/>
                </a:solidFill>
                <a:latin typeface="Arial"/>
                <a:cs typeface="Arial"/>
              </a:rPr>
              <a:t>•To </a:t>
            </a:r>
            <a:r>
              <a:rPr sz="2350" spc="15" dirty="0">
                <a:solidFill>
                  <a:srgbClr val="323332"/>
                </a:solidFill>
                <a:latin typeface="Arial"/>
                <a:cs typeface="Arial"/>
              </a:rPr>
              <a:t>select 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elements with a </a:t>
            </a:r>
            <a:r>
              <a:rPr sz="2350" spc="45" dirty="0">
                <a:solidFill>
                  <a:srgbClr val="323332"/>
                </a:solidFill>
                <a:latin typeface="Arial"/>
                <a:cs typeface="Arial"/>
              </a:rPr>
              <a:t>specific </a:t>
            </a:r>
            <a:r>
              <a:rPr sz="2350" spc="15" dirty="0">
                <a:solidFill>
                  <a:srgbClr val="323332"/>
                </a:solidFill>
                <a:latin typeface="Arial"/>
                <a:cs typeface="Arial"/>
              </a:rPr>
              <a:t>class, 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write a </a:t>
            </a:r>
            <a:r>
              <a:rPr sz="2350" b="1" spc="-5" dirty="0">
                <a:solidFill>
                  <a:srgbClr val="323332"/>
                </a:solidFill>
                <a:latin typeface="Arial"/>
                <a:cs typeface="Arial"/>
              </a:rPr>
              <a:t>period character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,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followed </a:t>
            </a:r>
            <a:r>
              <a:rPr sz="2350" spc="60" dirty="0">
                <a:solidFill>
                  <a:srgbClr val="323332"/>
                </a:solidFill>
                <a:latin typeface="Arial"/>
                <a:cs typeface="Arial"/>
              </a:rPr>
              <a:t>by</a:t>
            </a:r>
            <a:r>
              <a:rPr sz="2350" spc="-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endParaRPr sz="2350">
              <a:latin typeface="Arial"/>
              <a:cs typeface="Arial"/>
            </a:endParaRPr>
          </a:p>
          <a:p>
            <a:pPr marL="162560">
              <a:lnSpc>
                <a:spcPts val="2810"/>
              </a:lnSpc>
            </a:pPr>
            <a:r>
              <a:rPr sz="2350" b="1" spc="-5" dirty="0">
                <a:solidFill>
                  <a:srgbClr val="323332"/>
                </a:solidFill>
                <a:latin typeface="Arial"/>
                <a:cs typeface="Arial"/>
              </a:rPr>
              <a:t>name of the</a:t>
            </a:r>
            <a:r>
              <a:rPr sz="2350" b="1" spc="-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b="1" spc="-5" dirty="0">
                <a:solidFill>
                  <a:srgbClr val="323332"/>
                </a:solidFill>
                <a:latin typeface="Arial"/>
                <a:cs typeface="Arial"/>
              </a:rPr>
              <a:t>class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: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10"/>
              </a:lnSpc>
            </a:pPr>
            <a:r>
              <a:rPr sz="2350" spc="114" dirty="0">
                <a:solidFill>
                  <a:srgbClr val="323332"/>
                </a:solidFill>
                <a:latin typeface="Arial"/>
                <a:cs typeface="Arial"/>
              </a:rPr>
              <a:t>•In 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350" spc="15" dirty="0">
                <a:solidFill>
                  <a:srgbClr val="323332"/>
                </a:solidFill>
                <a:latin typeface="Arial"/>
                <a:cs typeface="Arial"/>
              </a:rPr>
              <a:t>example 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below, all </a:t>
            </a:r>
            <a:r>
              <a:rPr sz="2350" spc="-40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elements with </a:t>
            </a:r>
            <a:r>
              <a:rPr sz="2350" dirty="0">
                <a:solidFill>
                  <a:srgbClr val="323332"/>
                </a:solidFill>
                <a:latin typeface="Arial"/>
                <a:cs typeface="Arial"/>
              </a:rPr>
              <a:t>class="center" 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will </a:t>
            </a:r>
            <a:r>
              <a:rPr sz="2350" spc="60" dirty="0">
                <a:solidFill>
                  <a:srgbClr val="323332"/>
                </a:solidFill>
                <a:latin typeface="Arial"/>
                <a:cs typeface="Arial"/>
              </a:rPr>
              <a:t>be</a:t>
            </a:r>
            <a:r>
              <a:rPr sz="23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center-aligned:</a:t>
            </a:r>
            <a:endParaRPr sz="2350">
              <a:latin typeface="Arial"/>
              <a:cs typeface="Arial"/>
            </a:endParaRPr>
          </a:p>
          <a:p>
            <a:pPr marL="162560">
              <a:lnSpc>
                <a:spcPts val="2800"/>
              </a:lnSpc>
            </a:pPr>
            <a:r>
              <a:rPr sz="2350" spc="15" dirty="0">
                <a:solidFill>
                  <a:srgbClr val="A52A2A"/>
                </a:solidFill>
                <a:latin typeface="Arial"/>
                <a:cs typeface="Arial"/>
              </a:rPr>
              <a:t>.center</a:t>
            </a:r>
            <a:r>
              <a:rPr sz="2350" spc="-95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350">
              <a:latin typeface="Arial"/>
              <a:cs typeface="Arial"/>
            </a:endParaRPr>
          </a:p>
          <a:p>
            <a:pPr marL="493395" marR="8695055">
              <a:lnSpc>
                <a:spcPts val="2800"/>
              </a:lnSpc>
              <a:spcBef>
                <a:spcPts val="100"/>
              </a:spcBef>
            </a:pPr>
            <a:r>
              <a:rPr sz="2350" spc="5" dirty="0">
                <a:solidFill>
                  <a:srgbClr val="DC213C"/>
                </a:solidFill>
                <a:latin typeface="Arial"/>
                <a:cs typeface="Arial"/>
              </a:rPr>
              <a:t>text-align:</a:t>
            </a:r>
            <a:r>
              <a:rPr sz="2350" spc="-45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350" spc="15" dirty="0">
                <a:solidFill>
                  <a:srgbClr val="0327CD"/>
                </a:solidFill>
                <a:latin typeface="Arial"/>
                <a:cs typeface="Arial"/>
              </a:rPr>
              <a:t>center;  </a:t>
            </a:r>
            <a:r>
              <a:rPr sz="2350" spc="15" dirty="0">
                <a:solidFill>
                  <a:srgbClr val="DC213C"/>
                </a:solidFill>
                <a:latin typeface="Arial"/>
                <a:cs typeface="Arial"/>
              </a:rPr>
              <a:t>color:</a:t>
            </a:r>
            <a:r>
              <a:rPr sz="2350" spc="-65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350" spc="15" dirty="0">
                <a:solidFill>
                  <a:srgbClr val="0327CD"/>
                </a:solidFill>
                <a:latin typeface="Arial"/>
                <a:cs typeface="Arial"/>
              </a:rPr>
              <a:t>red;</a:t>
            </a:r>
            <a:endParaRPr sz="2350">
              <a:latin typeface="Arial"/>
              <a:cs typeface="Arial"/>
            </a:endParaRPr>
          </a:p>
          <a:p>
            <a:pPr marL="162560">
              <a:lnSpc>
                <a:spcPts val="2710"/>
              </a:lnSpc>
            </a:pP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•You </a:t>
            </a:r>
            <a:r>
              <a:rPr sz="2350" spc="40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also </a:t>
            </a:r>
            <a:r>
              <a:rPr sz="2350" spc="30" dirty="0">
                <a:solidFill>
                  <a:srgbClr val="323332"/>
                </a:solidFill>
                <a:latin typeface="Arial"/>
                <a:cs typeface="Arial"/>
              </a:rPr>
              <a:t>specify 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that only </a:t>
            </a:r>
            <a:r>
              <a:rPr sz="2350" spc="45" dirty="0">
                <a:solidFill>
                  <a:srgbClr val="323332"/>
                </a:solidFill>
                <a:latin typeface="Arial"/>
                <a:cs typeface="Arial"/>
              </a:rPr>
              <a:t>specific </a:t>
            </a:r>
            <a:r>
              <a:rPr sz="2350" spc="-40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elements </a:t>
            </a:r>
            <a:r>
              <a:rPr sz="2350" spc="15" dirty="0">
                <a:solidFill>
                  <a:srgbClr val="323332"/>
                </a:solidFill>
                <a:latin typeface="Arial"/>
                <a:cs typeface="Arial"/>
              </a:rPr>
              <a:t>should </a:t>
            </a:r>
            <a:r>
              <a:rPr sz="2350" spc="60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2350" spc="20" dirty="0">
                <a:solidFill>
                  <a:srgbClr val="323332"/>
                </a:solidFill>
                <a:latin typeface="Arial"/>
                <a:cs typeface="Arial"/>
              </a:rPr>
              <a:t>affected </a:t>
            </a:r>
            <a:r>
              <a:rPr sz="2350" spc="60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a</a:t>
            </a:r>
            <a:r>
              <a:rPr sz="2350" spc="-1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15" dirty="0">
                <a:solidFill>
                  <a:srgbClr val="323332"/>
                </a:solidFill>
                <a:latin typeface="Arial"/>
                <a:cs typeface="Arial"/>
              </a:rPr>
              <a:t>class.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00">
              <a:latin typeface="Times New Roman"/>
              <a:cs typeface="Times New Roman"/>
            </a:endParaRPr>
          </a:p>
          <a:p>
            <a:pPr marL="162560" marR="492125" indent="-150495">
              <a:lnSpc>
                <a:spcPts val="2800"/>
              </a:lnSpc>
            </a:pPr>
            <a:r>
              <a:rPr sz="2350" spc="114" dirty="0">
                <a:solidFill>
                  <a:srgbClr val="323332"/>
                </a:solidFill>
                <a:latin typeface="Arial"/>
                <a:cs typeface="Arial"/>
              </a:rPr>
              <a:t>•In 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350" spc="15" dirty="0">
                <a:solidFill>
                  <a:srgbClr val="323332"/>
                </a:solidFill>
                <a:latin typeface="Arial"/>
                <a:cs typeface="Arial"/>
              </a:rPr>
              <a:t>example 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below, all </a:t>
            </a:r>
            <a:r>
              <a:rPr sz="2350" spc="155" dirty="0">
                <a:solidFill>
                  <a:srgbClr val="323332"/>
                </a:solidFill>
                <a:latin typeface="Arial"/>
                <a:cs typeface="Arial"/>
              </a:rPr>
              <a:t>&lt;p&gt; 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elements with </a:t>
            </a:r>
            <a:r>
              <a:rPr sz="2350" dirty="0">
                <a:solidFill>
                  <a:srgbClr val="323332"/>
                </a:solidFill>
                <a:latin typeface="Arial"/>
                <a:cs typeface="Arial"/>
              </a:rPr>
              <a:t>class="center" 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will </a:t>
            </a:r>
            <a:r>
              <a:rPr sz="2350" spc="60" dirty="0">
                <a:solidFill>
                  <a:srgbClr val="323332"/>
                </a:solidFill>
                <a:latin typeface="Arial"/>
                <a:cs typeface="Arial"/>
              </a:rPr>
              <a:t>be</a:t>
            </a:r>
            <a:r>
              <a:rPr sz="2350" spc="-2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50" spc="10" dirty="0">
                <a:solidFill>
                  <a:srgbClr val="323332"/>
                </a:solidFill>
                <a:latin typeface="Arial"/>
                <a:cs typeface="Arial"/>
              </a:rPr>
              <a:t>center-aligned:  </a:t>
            </a:r>
            <a:r>
              <a:rPr sz="2350" spc="30" dirty="0">
                <a:solidFill>
                  <a:srgbClr val="A52A2A"/>
                </a:solidFill>
                <a:latin typeface="Arial"/>
                <a:cs typeface="Arial"/>
              </a:rPr>
              <a:t>p.center</a:t>
            </a:r>
            <a:r>
              <a:rPr sz="2350" spc="-105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350">
              <a:latin typeface="Arial"/>
              <a:cs typeface="Arial"/>
            </a:endParaRPr>
          </a:p>
          <a:p>
            <a:pPr marL="493395" marR="8695055">
              <a:lnSpc>
                <a:spcPts val="2800"/>
              </a:lnSpc>
            </a:pPr>
            <a:r>
              <a:rPr sz="2350" spc="5" dirty="0">
                <a:solidFill>
                  <a:srgbClr val="DC213C"/>
                </a:solidFill>
                <a:latin typeface="Arial"/>
                <a:cs typeface="Arial"/>
              </a:rPr>
              <a:t>text-align:</a:t>
            </a:r>
            <a:r>
              <a:rPr sz="2350" spc="-45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350" spc="15" dirty="0">
                <a:solidFill>
                  <a:srgbClr val="0327CD"/>
                </a:solidFill>
                <a:latin typeface="Arial"/>
                <a:cs typeface="Arial"/>
              </a:rPr>
              <a:t>center;  </a:t>
            </a:r>
            <a:r>
              <a:rPr sz="2350" spc="15" dirty="0">
                <a:solidFill>
                  <a:srgbClr val="DC213C"/>
                </a:solidFill>
                <a:latin typeface="Arial"/>
                <a:cs typeface="Arial"/>
              </a:rPr>
              <a:t>color:</a:t>
            </a:r>
            <a:r>
              <a:rPr sz="2350" spc="-65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350" spc="15" dirty="0">
                <a:solidFill>
                  <a:srgbClr val="0327CD"/>
                </a:solidFill>
                <a:latin typeface="Arial"/>
                <a:cs typeface="Arial"/>
              </a:rPr>
              <a:t>red;</a:t>
            </a:r>
            <a:endParaRPr sz="2350">
              <a:latin typeface="Arial"/>
              <a:cs typeface="Arial"/>
            </a:endParaRPr>
          </a:p>
          <a:p>
            <a:pPr marL="162560">
              <a:lnSpc>
                <a:spcPts val="2710"/>
              </a:lnSpc>
            </a:pPr>
            <a:r>
              <a:rPr sz="235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2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22900">
              <a:lnSpc>
                <a:spcPts val="1845"/>
              </a:lnSpc>
            </a:pPr>
            <a:fld id="{81D60167-4931-47E6-BA6A-407CBD079E47}" type="slidenum">
              <a:rPr spc="-5" dirty="0"/>
              <a:t>16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8300" rIns="0" bIns="0" rtlCol="0">
            <a:spAutoFit/>
          </a:bodyPr>
          <a:lstStyle/>
          <a:p>
            <a:pPr marL="190500">
              <a:lnSpc>
                <a:spcPct val="100000"/>
              </a:lnSpc>
            </a:pPr>
            <a:r>
              <a:rPr spc="-5" dirty="0"/>
              <a:t>Universal</a:t>
            </a:r>
            <a:r>
              <a:rPr spc="-30" dirty="0"/>
              <a:t> </a:t>
            </a:r>
            <a:r>
              <a:rPr spc="-5" dirty="0"/>
              <a:t>Selector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3581400"/>
            <a:ext cx="10995025" cy="4331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8300" indent="-355600">
              <a:lnSpc>
                <a:spcPct val="100000"/>
              </a:lnSpc>
              <a:buChar char="•"/>
              <a:tabLst>
                <a:tab pos="368935" algn="l"/>
              </a:tabLst>
            </a:pPr>
            <a:r>
              <a:rPr sz="3600" spc="55" dirty="0">
                <a:solidFill>
                  <a:srgbClr val="323332"/>
                </a:solidFill>
                <a:latin typeface="Arial"/>
                <a:cs typeface="Arial"/>
              </a:rPr>
              <a:t>Applies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all HTML elements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r>
              <a:rPr sz="3600" spc="-1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45" dirty="0">
                <a:solidFill>
                  <a:srgbClr val="323332"/>
                </a:solidFill>
                <a:latin typeface="Arial"/>
                <a:cs typeface="Arial"/>
              </a:rPr>
              <a:t>document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323332"/>
              </a:buClr>
              <a:buFont typeface="Arial"/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368300" indent="-355600">
              <a:lnSpc>
                <a:spcPct val="100000"/>
              </a:lnSpc>
              <a:buChar char="•"/>
              <a:tabLst>
                <a:tab pos="368935" algn="l"/>
              </a:tabLst>
            </a:pPr>
            <a:r>
              <a:rPr sz="3600" spc="-7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universal </a:t>
            </a:r>
            <a:r>
              <a:rPr sz="3600" spc="25" dirty="0">
                <a:solidFill>
                  <a:srgbClr val="323332"/>
                </a:solidFill>
                <a:latin typeface="Arial"/>
                <a:cs typeface="Arial"/>
              </a:rPr>
              <a:t>selector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declared </a:t>
            </a:r>
            <a:r>
              <a:rPr sz="3600" spc="35" dirty="0">
                <a:solidFill>
                  <a:srgbClr val="323332"/>
                </a:solidFill>
                <a:latin typeface="Arial"/>
                <a:cs typeface="Arial"/>
              </a:rPr>
              <a:t>using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an</a:t>
            </a:r>
            <a:r>
              <a:rPr sz="3600" spc="-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asterisk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500" spc="-5" dirty="0">
                <a:solidFill>
                  <a:srgbClr val="861001"/>
                </a:solidFill>
                <a:latin typeface="Arial"/>
                <a:cs typeface="Arial"/>
              </a:rPr>
              <a:t>*</a:t>
            </a:r>
            <a:r>
              <a:rPr sz="3500" spc="-95" dirty="0">
                <a:solidFill>
                  <a:srgbClr val="861001"/>
                </a:solidFill>
                <a:latin typeface="Arial"/>
                <a:cs typeface="Arial"/>
              </a:rPr>
              <a:t> </a:t>
            </a: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3500">
              <a:latin typeface="Arial"/>
              <a:cs typeface="Arial"/>
            </a:endParaRPr>
          </a:p>
          <a:p>
            <a:pPr marL="382905" marR="7564755">
              <a:lnSpc>
                <a:spcPct val="100000"/>
              </a:lnSpc>
            </a:pPr>
            <a:r>
              <a:rPr sz="3500" spc="30" dirty="0">
                <a:solidFill>
                  <a:srgbClr val="C82506"/>
                </a:solidFill>
                <a:latin typeface="Arial"/>
                <a:cs typeface="Arial"/>
              </a:rPr>
              <a:t>color: </a:t>
            </a:r>
            <a:r>
              <a:rPr sz="3500" spc="20" dirty="0">
                <a:solidFill>
                  <a:srgbClr val="323332"/>
                </a:solidFill>
                <a:latin typeface="Arial"/>
                <a:cs typeface="Arial"/>
              </a:rPr>
              <a:t>green;  </a:t>
            </a:r>
            <a:r>
              <a:rPr sz="3500" dirty="0">
                <a:solidFill>
                  <a:srgbClr val="C82506"/>
                </a:solidFill>
                <a:latin typeface="Arial"/>
                <a:cs typeface="Arial"/>
              </a:rPr>
              <a:t>font-size:</a:t>
            </a:r>
            <a:r>
              <a:rPr sz="3500" spc="-85" dirty="0">
                <a:solidFill>
                  <a:srgbClr val="C82506"/>
                </a:solidFill>
                <a:latin typeface="Arial"/>
                <a:cs typeface="Arial"/>
              </a:rPr>
              <a:t> </a:t>
            </a:r>
            <a:r>
              <a:rPr sz="3500" spc="35" dirty="0">
                <a:solidFill>
                  <a:srgbClr val="323332"/>
                </a:solidFill>
                <a:latin typeface="Arial"/>
                <a:cs typeface="Arial"/>
              </a:rPr>
              <a:t>20px;</a:t>
            </a:r>
            <a:endParaRPr sz="3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50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3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495300"/>
            <a:ext cx="8815070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90" dirty="0"/>
              <a:t>Grouping</a:t>
            </a:r>
            <a:r>
              <a:rPr spc="-50" dirty="0"/>
              <a:t> </a:t>
            </a:r>
            <a:r>
              <a:rPr spc="-5" dirty="0"/>
              <a:t>Selectors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8507" y="2311400"/>
            <a:ext cx="5258435" cy="518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4170" indent="-331470">
              <a:lnSpc>
                <a:spcPct val="100000"/>
              </a:lnSpc>
              <a:buChar char="•"/>
              <a:tabLst>
                <a:tab pos="344805" algn="l"/>
              </a:tabLst>
            </a:pPr>
            <a:r>
              <a:rPr sz="3400" spc="5" dirty="0">
                <a:solidFill>
                  <a:srgbClr val="323332"/>
                </a:solidFill>
                <a:latin typeface="Arial"/>
                <a:cs typeface="Arial"/>
              </a:rPr>
              <a:t>If </a:t>
            </a:r>
            <a:r>
              <a:rPr sz="3400" spc="10" dirty="0">
                <a:solidFill>
                  <a:srgbClr val="323332"/>
                </a:solidFill>
                <a:latin typeface="Arial"/>
                <a:cs typeface="Arial"/>
              </a:rPr>
              <a:t>you have </a:t>
            </a:r>
            <a:r>
              <a:rPr sz="3400" spc="5" dirty="0">
                <a:solidFill>
                  <a:srgbClr val="323332"/>
                </a:solidFill>
                <a:latin typeface="Arial"/>
                <a:cs typeface="Arial"/>
              </a:rPr>
              <a:t>elements</a:t>
            </a:r>
            <a:r>
              <a:rPr sz="3400" spc="-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400" spc="5" dirty="0">
                <a:solidFill>
                  <a:srgbClr val="323332"/>
                </a:solidFill>
                <a:latin typeface="Arial"/>
                <a:cs typeface="Arial"/>
              </a:rPr>
              <a:t>with</a:t>
            </a:r>
            <a:endParaRPr sz="3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0" marR="5080">
              <a:lnSpc>
                <a:spcPct val="100499"/>
              </a:lnSpc>
            </a:pPr>
            <a:r>
              <a:rPr b="0" spc="5" dirty="0">
                <a:latin typeface="Arial"/>
                <a:cs typeface="Arial"/>
              </a:rPr>
              <a:t>the </a:t>
            </a:r>
            <a:r>
              <a:rPr spc="10" dirty="0"/>
              <a:t>same </a:t>
            </a:r>
            <a:r>
              <a:rPr spc="5" dirty="0"/>
              <a:t>style</a:t>
            </a:r>
            <a:r>
              <a:rPr spc="-50" dirty="0"/>
              <a:t> </a:t>
            </a:r>
            <a:r>
              <a:rPr spc="5" dirty="0"/>
              <a:t>definitions</a:t>
            </a:r>
            <a:r>
              <a:rPr b="0" spc="5" dirty="0">
                <a:latin typeface="Arial"/>
                <a:cs typeface="Arial"/>
              </a:rPr>
              <a:t>,  like</a:t>
            </a:r>
            <a:r>
              <a:rPr b="0" spc="-75" dirty="0">
                <a:latin typeface="Arial"/>
                <a:cs typeface="Arial"/>
              </a:rPr>
              <a:t> </a:t>
            </a:r>
            <a:r>
              <a:rPr b="0" spc="5" dirty="0">
                <a:latin typeface="Arial"/>
                <a:cs typeface="Arial"/>
              </a:rPr>
              <a:t>this:</a:t>
            </a: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b="0" spc="10" dirty="0">
                <a:solidFill>
                  <a:srgbClr val="A52A2A"/>
                </a:solidFill>
                <a:latin typeface="Arial"/>
                <a:cs typeface="Arial"/>
              </a:rPr>
              <a:t>h1</a:t>
            </a:r>
            <a:r>
              <a:rPr b="0" spc="-95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b="0" dirty="0">
                <a:solidFill>
                  <a:srgbClr val="444444"/>
                </a:solidFill>
                <a:latin typeface="Arial"/>
                <a:cs typeface="Arial"/>
              </a:rPr>
              <a:t>{</a:t>
            </a:r>
          </a:p>
          <a:p>
            <a:pPr marL="495300" marR="1741170">
              <a:lnSpc>
                <a:spcPct val="100499"/>
              </a:lnSpc>
            </a:pPr>
            <a:r>
              <a:rPr b="0" spc="20" dirty="0">
                <a:solidFill>
                  <a:srgbClr val="DC213C"/>
                </a:solidFill>
                <a:latin typeface="Arial"/>
                <a:cs typeface="Arial"/>
              </a:rPr>
              <a:t>text-align:</a:t>
            </a:r>
            <a:r>
              <a:rPr b="0" spc="-35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b="0" spc="35" dirty="0">
                <a:solidFill>
                  <a:srgbClr val="0327CD"/>
                </a:solidFill>
                <a:latin typeface="Arial"/>
                <a:cs typeface="Arial"/>
              </a:rPr>
              <a:t>center;  </a:t>
            </a:r>
            <a:r>
              <a:rPr b="0" spc="35" dirty="0">
                <a:solidFill>
                  <a:srgbClr val="DC213C"/>
                </a:solidFill>
                <a:latin typeface="Arial"/>
                <a:cs typeface="Arial"/>
              </a:rPr>
              <a:t>color:</a:t>
            </a:r>
            <a:r>
              <a:rPr b="0" spc="-50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b="0" spc="35" dirty="0">
                <a:solidFill>
                  <a:srgbClr val="0327CD"/>
                </a:solidFill>
                <a:latin typeface="Arial"/>
                <a:cs typeface="Arial"/>
              </a:rPr>
              <a:t>red;</a:t>
            </a: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b="0" dirty="0">
                <a:solidFill>
                  <a:srgbClr val="444444"/>
                </a:solidFill>
                <a:latin typeface="Arial"/>
                <a:cs typeface="Arial"/>
              </a:rPr>
              <a:t>}</a:t>
            </a: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b="0" spc="10" dirty="0">
                <a:solidFill>
                  <a:srgbClr val="A52A2A"/>
                </a:solidFill>
                <a:latin typeface="Arial"/>
                <a:cs typeface="Arial"/>
              </a:rPr>
              <a:t>h2</a:t>
            </a:r>
            <a:r>
              <a:rPr b="0" spc="-95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b="0" dirty="0">
                <a:solidFill>
                  <a:srgbClr val="444444"/>
                </a:solidFill>
                <a:latin typeface="Arial"/>
                <a:cs typeface="Arial"/>
              </a:rPr>
              <a:t>{</a:t>
            </a:r>
          </a:p>
          <a:p>
            <a:pPr marL="495300" marR="1741170">
              <a:lnSpc>
                <a:spcPct val="100499"/>
              </a:lnSpc>
            </a:pPr>
            <a:r>
              <a:rPr b="0" spc="20" dirty="0">
                <a:solidFill>
                  <a:srgbClr val="DC213C"/>
                </a:solidFill>
                <a:latin typeface="Arial"/>
                <a:cs typeface="Arial"/>
              </a:rPr>
              <a:t>text-align:</a:t>
            </a:r>
            <a:r>
              <a:rPr b="0" spc="-35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b="0" spc="35" dirty="0">
                <a:solidFill>
                  <a:srgbClr val="0327CD"/>
                </a:solidFill>
                <a:latin typeface="Arial"/>
                <a:cs typeface="Arial"/>
              </a:rPr>
              <a:t>center;  </a:t>
            </a:r>
            <a:r>
              <a:rPr b="0" spc="35" dirty="0">
                <a:solidFill>
                  <a:srgbClr val="DC213C"/>
                </a:solidFill>
                <a:latin typeface="Arial"/>
                <a:cs typeface="Arial"/>
              </a:rPr>
              <a:t>color:</a:t>
            </a:r>
            <a:r>
              <a:rPr b="0" spc="-50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b="0" spc="35" dirty="0">
                <a:solidFill>
                  <a:srgbClr val="0327CD"/>
                </a:solidFill>
                <a:latin typeface="Arial"/>
                <a:cs typeface="Arial"/>
              </a:rPr>
              <a:t>red;</a:t>
            </a: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b="0" dirty="0">
                <a:solidFill>
                  <a:srgbClr val="444444"/>
                </a:solidFill>
                <a:latin typeface="Arial"/>
                <a:cs typeface="Arial"/>
              </a:rPr>
              <a:t>}</a:t>
            </a: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b="0" spc="195" dirty="0">
                <a:solidFill>
                  <a:srgbClr val="A52A2A"/>
                </a:solidFill>
                <a:latin typeface="Arial"/>
                <a:cs typeface="Arial"/>
              </a:rPr>
              <a:t>p</a:t>
            </a:r>
            <a:r>
              <a:rPr b="0" spc="-9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b="0" dirty="0">
                <a:solidFill>
                  <a:srgbClr val="444444"/>
                </a:solidFill>
                <a:latin typeface="Arial"/>
                <a:cs typeface="Arial"/>
              </a:rPr>
              <a:t>{</a:t>
            </a:r>
          </a:p>
          <a:p>
            <a:pPr marL="495300" marR="1741170">
              <a:lnSpc>
                <a:spcPct val="100499"/>
              </a:lnSpc>
            </a:pPr>
            <a:r>
              <a:rPr b="0" spc="20" dirty="0">
                <a:solidFill>
                  <a:srgbClr val="DC213C"/>
                </a:solidFill>
                <a:latin typeface="Arial"/>
                <a:cs typeface="Arial"/>
              </a:rPr>
              <a:t>text-align:</a:t>
            </a:r>
            <a:r>
              <a:rPr b="0" spc="-35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b="0" spc="35" dirty="0">
                <a:solidFill>
                  <a:srgbClr val="0327CD"/>
                </a:solidFill>
                <a:latin typeface="Arial"/>
                <a:cs typeface="Arial"/>
              </a:rPr>
              <a:t>center;  </a:t>
            </a:r>
            <a:r>
              <a:rPr b="0" spc="35" dirty="0">
                <a:solidFill>
                  <a:srgbClr val="DC213C"/>
                </a:solidFill>
                <a:latin typeface="Arial"/>
                <a:cs typeface="Arial"/>
              </a:rPr>
              <a:t>color:</a:t>
            </a:r>
            <a:r>
              <a:rPr b="0" spc="-50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b="0" spc="35" dirty="0">
                <a:solidFill>
                  <a:srgbClr val="0327CD"/>
                </a:solidFill>
                <a:latin typeface="Arial"/>
                <a:cs typeface="Arial"/>
              </a:rPr>
              <a:t>red;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}</a:t>
            </a:r>
          </a:p>
          <a:p>
            <a:pPr marL="215900" marR="15240" indent="-202565">
              <a:lnSpc>
                <a:spcPct val="100499"/>
              </a:lnSpc>
            </a:pPr>
            <a:r>
              <a:rPr sz="3400" spc="5" dirty="0">
                <a:solidFill>
                  <a:srgbClr val="323332"/>
                </a:solidFill>
              </a:rPr>
              <a:t>•You </a:t>
            </a:r>
            <a:r>
              <a:rPr sz="3400" spc="70" dirty="0">
                <a:solidFill>
                  <a:srgbClr val="323332"/>
                </a:solidFill>
              </a:rPr>
              <a:t>can group </a:t>
            </a:r>
            <a:r>
              <a:rPr sz="3400" spc="5" dirty="0">
                <a:solidFill>
                  <a:srgbClr val="323332"/>
                </a:solidFill>
              </a:rPr>
              <a:t>the</a:t>
            </a:r>
            <a:r>
              <a:rPr sz="3400" spc="-160" dirty="0">
                <a:solidFill>
                  <a:srgbClr val="323332"/>
                </a:solidFill>
              </a:rPr>
              <a:t> </a:t>
            </a:r>
            <a:r>
              <a:rPr sz="3400" spc="25" dirty="0">
                <a:solidFill>
                  <a:srgbClr val="323332"/>
                </a:solidFill>
              </a:rPr>
              <a:t>selectors,  </a:t>
            </a:r>
            <a:r>
              <a:rPr sz="3400" spc="5" dirty="0">
                <a:solidFill>
                  <a:srgbClr val="323332"/>
                </a:solidFill>
              </a:rPr>
              <a:t>to minimize the</a:t>
            </a:r>
            <a:r>
              <a:rPr sz="3400" spc="-40" dirty="0">
                <a:solidFill>
                  <a:srgbClr val="323332"/>
                </a:solidFill>
              </a:rPr>
              <a:t> </a:t>
            </a:r>
            <a:r>
              <a:rPr sz="3400" spc="85" dirty="0">
                <a:solidFill>
                  <a:srgbClr val="323332"/>
                </a:solidFill>
              </a:rPr>
              <a:t>code.</a:t>
            </a:r>
            <a:endParaRPr sz="3400"/>
          </a:p>
          <a:p>
            <a:pPr marL="215900" marR="5080" indent="-202565">
              <a:lnSpc>
                <a:spcPct val="100499"/>
              </a:lnSpc>
            </a:pPr>
            <a:r>
              <a:rPr sz="3400" spc="-15" dirty="0">
                <a:solidFill>
                  <a:srgbClr val="323332"/>
                </a:solidFill>
              </a:rPr>
              <a:t>•To </a:t>
            </a:r>
            <a:r>
              <a:rPr sz="3400" spc="70" dirty="0">
                <a:solidFill>
                  <a:srgbClr val="323332"/>
                </a:solidFill>
              </a:rPr>
              <a:t>group </a:t>
            </a:r>
            <a:r>
              <a:rPr sz="3400" spc="25" dirty="0">
                <a:solidFill>
                  <a:srgbClr val="323332"/>
                </a:solidFill>
              </a:rPr>
              <a:t>selectors, </a:t>
            </a:r>
            <a:r>
              <a:rPr sz="3400" spc="30" dirty="0">
                <a:solidFill>
                  <a:srgbClr val="323332"/>
                </a:solidFill>
              </a:rPr>
              <a:t>separate  </a:t>
            </a:r>
            <a:r>
              <a:rPr sz="3400" spc="55" dirty="0">
                <a:solidFill>
                  <a:srgbClr val="323332"/>
                </a:solidFill>
              </a:rPr>
              <a:t>each </a:t>
            </a:r>
            <a:r>
              <a:rPr sz="3400" spc="30" dirty="0">
                <a:solidFill>
                  <a:srgbClr val="323332"/>
                </a:solidFill>
              </a:rPr>
              <a:t>selector </a:t>
            </a:r>
            <a:r>
              <a:rPr sz="3400" spc="5" dirty="0">
                <a:solidFill>
                  <a:srgbClr val="323332"/>
                </a:solidFill>
              </a:rPr>
              <a:t>with </a:t>
            </a:r>
            <a:r>
              <a:rPr sz="3400" spc="10" dirty="0">
                <a:solidFill>
                  <a:srgbClr val="323332"/>
                </a:solidFill>
              </a:rPr>
              <a:t>a</a:t>
            </a:r>
            <a:r>
              <a:rPr sz="3400" spc="-100" dirty="0">
                <a:solidFill>
                  <a:srgbClr val="323332"/>
                </a:solidFill>
              </a:rPr>
              <a:t> </a:t>
            </a:r>
            <a:r>
              <a:rPr sz="3400" spc="40" dirty="0">
                <a:solidFill>
                  <a:srgbClr val="323332"/>
                </a:solidFill>
              </a:rPr>
              <a:t>comma.</a:t>
            </a:r>
            <a:endParaRPr sz="3400"/>
          </a:p>
          <a:p>
            <a:pPr marL="215900" marR="254000" indent="-202565">
              <a:lnSpc>
                <a:spcPct val="100499"/>
              </a:lnSpc>
            </a:pPr>
            <a:r>
              <a:rPr sz="3400" spc="170" dirty="0">
                <a:solidFill>
                  <a:srgbClr val="323332"/>
                </a:solidFill>
              </a:rPr>
              <a:t>•In </a:t>
            </a:r>
            <a:r>
              <a:rPr sz="3400" spc="5" dirty="0">
                <a:solidFill>
                  <a:srgbClr val="323332"/>
                </a:solidFill>
              </a:rPr>
              <a:t>the </a:t>
            </a:r>
            <a:r>
              <a:rPr sz="3400" spc="35" dirty="0">
                <a:solidFill>
                  <a:srgbClr val="323332"/>
                </a:solidFill>
              </a:rPr>
              <a:t>example </a:t>
            </a:r>
            <a:r>
              <a:rPr sz="3400" spc="45" dirty="0">
                <a:solidFill>
                  <a:srgbClr val="323332"/>
                </a:solidFill>
              </a:rPr>
              <a:t>below </a:t>
            </a:r>
            <a:r>
              <a:rPr sz="3400" spc="10" dirty="0">
                <a:solidFill>
                  <a:srgbClr val="323332"/>
                </a:solidFill>
              </a:rPr>
              <a:t>we  have </a:t>
            </a:r>
            <a:r>
              <a:rPr sz="3400" spc="80" dirty="0">
                <a:solidFill>
                  <a:srgbClr val="323332"/>
                </a:solidFill>
              </a:rPr>
              <a:t>grouped </a:t>
            </a:r>
            <a:r>
              <a:rPr sz="3400" spc="5" dirty="0">
                <a:solidFill>
                  <a:srgbClr val="323332"/>
                </a:solidFill>
              </a:rPr>
              <a:t>the</a:t>
            </a:r>
            <a:r>
              <a:rPr sz="3400" spc="-155" dirty="0">
                <a:solidFill>
                  <a:srgbClr val="323332"/>
                </a:solidFill>
              </a:rPr>
              <a:t> </a:t>
            </a:r>
            <a:r>
              <a:rPr sz="3400" spc="30" dirty="0">
                <a:solidFill>
                  <a:srgbClr val="323332"/>
                </a:solidFill>
              </a:rPr>
              <a:t>selectors  </a:t>
            </a:r>
            <a:r>
              <a:rPr sz="3400" spc="-10" dirty="0">
                <a:solidFill>
                  <a:srgbClr val="323332"/>
                </a:solidFill>
              </a:rPr>
              <a:t>from </a:t>
            </a:r>
            <a:r>
              <a:rPr sz="3400" spc="5" dirty="0">
                <a:solidFill>
                  <a:srgbClr val="323332"/>
                </a:solidFill>
              </a:rPr>
              <a:t>the </a:t>
            </a:r>
            <a:r>
              <a:rPr sz="3400" spc="105" dirty="0">
                <a:solidFill>
                  <a:srgbClr val="323332"/>
                </a:solidFill>
              </a:rPr>
              <a:t>code</a:t>
            </a:r>
            <a:r>
              <a:rPr sz="3400" spc="-45" dirty="0">
                <a:solidFill>
                  <a:srgbClr val="323332"/>
                </a:solidFill>
              </a:rPr>
              <a:t> </a:t>
            </a:r>
            <a:r>
              <a:rPr sz="3400" spc="40" dirty="0">
                <a:solidFill>
                  <a:srgbClr val="323332"/>
                </a:solidFill>
              </a:rPr>
              <a:t>above:</a:t>
            </a:r>
            <a:endParaRPr sz="3400"/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5" dirty="0">
                <a:solidFill>
                  <a:srgbClr val="A52A2A"/>
                </a:solidFill>
              </a:rPr>
              <a:t>h1, h2, </a:t>
            </a:r>
            <a:r>
              <a:rPr spc="195" dirty="0">
                <a:solidFill>
                  <a:srgbClr val="A52A2A"/>
                </a:solidFill>
              </a:rPr>
              <a:t>p</a:t>
            </a:r>
            <a:r>
              <a:rPr spc="-65" dirty="0">
                <a:solidFill>
                  <a:srgbClr val="A52A2A"/>
                </a:solidFill>
              </a:rPr>
              <a:t> </a:t>
            </a:r>
            <a:r>
              <a:rPr dirty="0">
                <a:solidFill>
                  <a:srgbClr val="323332"/>
                </a:solidFill>
              </a:rPr>
              <a:t>{</a:t>
            </a:r>
          </a:p>
          <a:p>
            <a:pPr marL="495300" marR="1922145">
              <a:lnSpc>
                <a:spcPct val="100499"/>
              </a:lnSpc>
            </a:pPr>
            <a:r>
              <a:rPr spc="20" dirty="0">
                <a:solidFill>
                  <a:srgbClr val="DC213C"/>
                </a:solidFill>
              </a:rPr>
              <a:t>text-align:</a:t>
            </a:r>
            <a:r>
              <a:rPr spc="-35" dirty="0">
                <a:solidFill>
                  <a:srgbClr val="DC213C"/>
                </a:solidFill>
              </a:rPr>
              <a:t> </a:t>
            </a:r>
            <a:r>
              <a:rPr spc="35" dirty="0">
                <a:solidFill>
                  <a:srgbClr val="0327CD"/>
                </a:solidFill>
              </a:rPr>
              <a:t>center;  </a:t>
            </a:r>
            <a:r>
              <a:rPr spc="35" dirty="0">
                <a:solidFill>
                  <a:srgbClr val="DC213C"/>
                </a:solidFill>
              </a:rPr>
              <a:t>color:</a:t>
            </a:r>
            <a:r>
              <a:rPr spc="-50" dirty="0">
                <a:solidFill>
                  <a:srgbClr val="DC213C"/>
                </a:solidFill>
              </a:rPr>
              <a:t> </a:t>
            </a:r>
            <a:r>
              <a:rPr spc="35" dirty="0">
                <a:solidFill>
                  <a:srgbClr val="0327CD"/>
                </a:solidFill>
              </a:rPr>
              <a:t>red;</a:t>
            </a: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>
                <a:solidFill>
                  <a:srgbClr val="323332"/>
                </a:solidFill>
              </a:rPr>
              <a:t>}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350000" y="9296400"/>
            <a:ext cx="280035" cy="294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17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22900">
              <a:lnSpc>
                <a:spcPts val="1845"/>
              </a:lnSpc>
            </a:pPr>
            <a:fld id="{81D60167-4931-47E6-BA6A-407CBD079E47}" type="slidenum">
              <a:rPr spc="-5" dirty="0"/>
              <a:t>18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5000" y="673100"/>
            <a:ext cx="7194550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00" dirty="0"/>
              <a:t>CSS</a:t>
            </a:r>
            <a:r>
              <a:rPr spc="-100" dirty="0"/>
              <a:t> </a:t>
            </a:r>
            <a:r>
              <a:rPr dirty="0"/>
              <a:t>Comments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2575" marR="5080" indent="-188595">
              <a:lnSpc>
                <a:spcPct val="103499"/>
              </a:lnSpc>
            </a:pPr>
            <a:r>
              <a:rPr spc="70" dirty="0"/>
              <a:t>•Comments </a:t>
            </a:r>
            <a:r>
              <a:rPr spc="-5" dirty="0"/>
              <a:t>are </a:t>
            </a:r>
            <a:r>
              <a:rPr b="1" spc="15" dirty="0">
                <a:latin typeface="Arial"/>
                <a:cs typeface="Arial"/>
              </a:rPr>
              <a:t>used to explain your code</a:t>
            </a:r>
            <a:r>
              <a:rPr spc="15" dirty="0"/>
              <a:t>, </a:t>
            </a:r>
            <a:r>
              <a:rPr spc="70" dirty="0"/>
              <a:t>and </a:t>
            </a:r>
            <a:r>
              <a:rPr spc="20" dirty="0"/>
              <a:t>may </a:t>
            </a:r>
            <a:r>
              <a:rPr spc="55" dirty="0"/>
              <a:t>help </a:t>
            </a:r>
            <a:r>
              <a:rPr spc="15" dirty="0"/>
              <a:t>you </a:t>
            </a:r>
            <a:r>
              <a:rPr spc="20" dirty="0"/>
              <a:t>when </a:t>
            </a:r>
            <a:r>
              <a:rPr spc="15" dirty="0"/>
              <a:t>you  </a:t>
            </a:r>
            <a:r>
              <a:rPr spc="50" dirty="0"/>
              <a:t>edit </a:t>
            </a:r>
            <a:r>
              <a:rPr spc="15" dirty="0"/>
              <a:t>the </a:t>
            </a:r>
            <a:r>
              <a:rPr spc="30" dirty="0"/>
              <a:t>source </a:t>
            </a:r>
            <a:r>
              <a:rPr spc="95" dirty="0"/>
              <a:t>code </a:t>
            </a:r>
            <a:r>
              <a:rPr spc="10" dirty="0"/>
              <a:t>at </a:t>
            </a:r>
            <a:r>
              <a:rPr spc="15" dirty="0"/>
              <a:t>a </a:t>
            </a:r>
            <a:r>
              <a:rPr spc="10" dirty="0"/>
              <a:t>later </a:t>
            </a:r>
            <a:r>
              <a:rPr spc="45" dirty="0"/>
              <a:t>date. </a:t>
            </a:r>
            <a:r>
              <a:rPr spc="20" dirty="0"/>
              <a:t>Comments </a:t>
            </a:r>
            <a:r>
              <a:rPr spc="-5" dirty="0"/>
              <a:t>are </a:t>
            </a:r>
            <a:r>
              <a:rPr spc="50" dirty="0"/>
              <a:t>ignored </a:t>
            </a:r>
            <a:r>
              <a:rPr spc="95" dirty="0"/>
              <a:t>by</a:t>
            </a:r>
            <a:r>
              <a:rPr spc="-160" dirty="0"/>
              <a:t> </a:t>
            </a:r>
            <a:r>
              <a:rPr spc="25" dirty="0"/>
              <a:t>browsers.</a:t>
            </a:r>
          </a:p>
          <a:p>
            <a:pPr marL="79375">
              <a:lnSpc>
                <a:spcPct val="100000"/>
              </a:lnSpc>
              <a:spcBef>
                <a:spcPts val="35"/>
              </a:spcBef>
            </a:pPr>
            <a:endParaRPr sz="3050">
              <a:latin typeface="Times New Roman"/>
              <a:cs typeface="Times New Roman"/>
            </a:endParaRPr>
          </a:p>
          <a:p>
            <a:pPr marL="282575" marR="600075" indent="-188595">
              <a:lnSpc>
                <a:spcPct val="103499"/>
              </a:lnSpc>
            </a:pPr>
            <a:r>
              <a:rPr spc="260" dirty="0"/>
              <a:t>•A </a:t>
            </a:r>
            <a:r>
              <a:rPr spc="-85" dirty="0"/>
              <a:t>CSS </a:t>
            </a:r>
            <a:r>
              <a:rPr spc="40" dirty="0"/>
              <a:t>comment </a:t>
            </a:r>
            <a:r>
              <a:rPr b="1" spc="15" dirty="0">
                <a:latin typeface="Arial"/>
                <a:cs typeface="Arial"/>
              </a:rPr>
              <a:t>starts with </a:t>
            </a:r>
            <a:r>
              <a:rPr b="1" spc="10" dirty="0">
                <a:latin typeface="Arial"/>
                <a:cs typeface="Arial"/>
              </a:rPr>
              <a:t>/* </a:t>
            </a:r>
            <a:r>
              <a:rPr spc="70" dirty="0"/>
              <a:t>and </a:t>
            </a:r>
            <a:r>
              <a:rPr b="1" spc="15" dirty="0">
                <a:latin typeface="Arial"/>
                <a:cs typeface="Arial"/>
              </a:rPr>
              <a:t>ends with </a:t>
            </a:r>
            <a:r>
              <a:rPr b="1" spc="10" dirty="0">
                <a:latin typeface="Arial"/>
                <a:cs typeface="Arial"/>
              </a:rPr>
              <a:t>*/</a:t>
            </a:r>
            <a:r>
              <a:rPr spc="10" dirty="0"/>
              <a:t>. </a:t>
            </a:r>
            <a:r>
              <a:rPr spc="20" dirty="0"/>
              <a:t>Comments </a:t>
            </a:r>
            <a:r>
              <a:rPr spc="70" dirty="0"/>
              <a:t>can</a:t>
            </a:r>
            <a:r>
              <a:rPr spc="-290" dirty="0"/>
              <a:t> </a:t>
            </a:r>
            <a:r>
              <a:rPr spc="15" dirty="0"/>
              <a:t>also  </a:t>
            </a:r>
            <a:r>
              <a:rPr spc="55" dirty="0"/>
              <a:t>span </a:t>
            </a:r>
            <a:r>
              <a:rPr spc="30" dirty="0"/>
              <a:t>multiple</a:t>
            </a:r>
            <a:r>
              <a:rPr spc="-70" dirty="0"/>
              <a:t> </a:t>
            </a:r>
            <a:r>
              <a:rPr spc="10" dirty="0"/>
              <a:t>lines:</a:t>
            </a:r>
          </a:p>
          <a:p>
            <a:pPr marL="79375">
              <a:lnSpc>
                <a:spcPct val="100000"/>
              </a:lnSpc>
              <a:spcBef>
                <a:spcPts val="15"/>
              </a:spcBef>
            </a:pPr>
            <a:endParaRPr sz="3150">
              <a:latin typeface="Times New Roman"/>
              <a:cs typeface="Times New Roman"/>
            </a:endParaRPr>
          </a:p>
          <a:p>
            <a:pPr marL="92075">
              <a:lnSpc>
                <a:spcPct val="100000"/>
              </a:lnSpc>
            </a:pPr>
            <a:r>
              <a:rPr spc="175" dirty="0">
                <a:solidFill>
                  <a:srgbClr val="A52A2A"/>
                </a:solidFill>
              </a:rPr>
              <a:t>p</a:t>
            </a:r>
            <a:r>
              <a:rPr spc="-90" dirty="0">
                <a:solidFill>
                  <a:srgbClr val="A52A2A"/>
                </a:solidFill>
              </a:rPr>
              <a:t> </a:t>
            </a:r>
            <a:r>
              <a:rPr spc="5" dirty="0"/>
              <a:t>{</a:t>
            </a:r>
          </a:p>
          <a:p>
            <a:pPr marL="492125">
              <a:lnSpc>
                <a:spcPct val="100000"/>
              </a:lnSpc>
              <a:spcBef>
                <a:spcPts val="140"/>
              </a:spcBef>
            </a:pPr>
            <a:r>
              <a:rPr spc="40" dirty="0">
                <a:solidFill>
                  <a:srgbClr val="DC213C"/>
                </a:solidFill>
              </a:rPr>
              <a:t>color:</a:t>
            </a:r>
            <a:r>
              <a:rPr spc="-90" dirty="0">
                <a:solidFill>
                  <a:srgbClr val="DC213C"/>
                </a:solidFill>
              </a:rPr>
              <a:t> </a:t>
            </a:r>
            <a:r>
              <a:rPr spc="40" dirty="0">
                <a:solidFill>
                  <a:srgbClr val="0327CD"/>
                </a:solidFill>
              </a:rPr>
              <a:t>red;</a:t>
            </a:r>
          </a:p>
          <a:p>
            <a:pPr marL="492125" marR="6152515">
              <a:lnSpc>
                <a:spcPts val="3500"/>
              </a:lnSpc>
              <a:spcBef>
                <a:spcPts val="140"/>
              </a:spcBef>
            </a:pPr>
            <a:r>
              <a:rPr spc="10" dirty="0">
                <a:solidFill>
                  <a:srgbClr val="018000"/>
                </a:solidFill>
              </a:rPr>
              <a:t>/* </a:t>
            </a:r>
            <a:r>
              <a:rPr spc="-25" dirty="0">
                <a:solidFill>
                  <a:srgbClr val="018000"/>
                </a:solidFill>
              </a:rPr>
              <a:t>This </a:t>
            </a:r>
            <a:r>
              <a:rPr spc="10" dirty="0">
                <a:solidFill>
                  <a:srgbClr val="018000"/>
                </a:solidFill>
              </a:rPr>
              <a:t>is </a:t>
            </a:r>
            <a:r>
              <a:rPr spc="15" dirty="0">
                <a:solidFill>
                  <a:srgbClr val="018000"/>
                </a:solidFill>
              </a:rPr>
              <a:t>a </a:t>
            </a:r>
            <a:r>
              <a:rPr spc="25" dirty="0">
                <a:solidFill>
                  <a:srgbClr val="018000"/>
                </a:solidFill>
              </a:rPr>
              <a:t>single-line </a:t>
            </a:r>
            <a:r>
              <a:rPr spc="40" dirty="0">
                <a:solidFill>
                  <a:srgbClr val="018000"/>
                </a:solidFill>
              </a:rPr>
              <a:t>comment</a:t>
            </a:r>
            <a:r>
              <a:rPr spc="5" dirty="0">
                <a:solidFill>
                  <a:srgbClr val="018000"/>
                </a:solidFill>
              </a:rPr>
              <a:t> </a:t>
            </a:r>
            <a:r>
              <a:rPr spc="10" dirty="0">
                <a:solidFill>
                  <a:srgbClr val="018000"/>
                </a:solidFill>
              </a:rPr>
              <a:t>*/  </a:t>
            </a:r>
            <a:r>
              <a:rPr spc="25" dirty="0">
                <a:solidFill>
                  <a:srgbClr val="DC213C"/>
                </a:solidFill>
              </a:rPr>
              <a:t>text-align:</a:t>
            </a:r>
            <a:r>
              <a:rPr spc="-40" dirty="0">
                <a:solidFill>
                  <a:srgbClr val="DC213C"/>
                </a:solidFill>
              </a:rPr>
              <a:t> </a:t>
            </a:r>
            <a:r>
              <a:rPr spc="35" dirty="0">
                <a:solidFill>
                  <a:srgbClr val="0327CD"/>
                </a:solidFill>
              </a:rPr>
              <a:t>center;</a:t>
            </a:r>
          </a:p>
          <a:p>
            <a:pPr marL="92075">
              <a:lnSpc>
                <a:spcPct val="100000"/>
              </a:lnSpc>
            </a:pPr>
            <a:r>
              <a:rPr spc="5" dirty="0"/>
              <a:t>}</a:t>
            </a:r>
          </a:p>
          <a:p>
            <a:pPr marL="79375">
              <a:lnSpc>
                <a:spcPct val="100000"/>
              </a:lnSpc>
              <a:spcBef>
                <a:spcPts val="15"/>
              </a:spcBef>
            </a:pPr>
            <a:endParaRPr sz="3150">
              <a:latin typeface="Times New Roman"/>
              <a:cs typeface="Times New Roman"/>
            </a:endParaRPr>
          </a:p>
          <a:p>
            <a:pPr marL="92075">
              <a:lnSpc>
                <a:spcPct val="100000"/>
              </a:lnSpc>
            </a:pPr>
            <a:r>
              <a:rPr spc="10" dirty="0">
                <a:solidFill>
                  <a:srgbClr val="018000"/>
                </a:solidFill>
              </a:rPr>
              <a:t>/* </a:t>
            </a:r>
            <a:r>
              <a:rPr spc="-25" dirty="0">
                <a:solidFill>
                  <a:srgbClr val="018000"/>
                </a:solidFill>
              </a:rPr>
              <a:t>This</a:t>
            </a:r>
            <a:r>
              <a:rPr spc="-75" dirty="0">
                <a:solidFill>
                  <a:srgbClr val="018000"/>
                </a:solidFill>
              </a:rPr>
              <a:t> </a:t>
            </a:r>
            <a:r>
              <a:rPr spc="10" dirty="0">
                <a:solidFill>
                  <a:srgbClr val="018000"/>
                </a:solidFill>
              </a:rPr>
              <a:t>is</a:t>
            </a:r>
          </a:p>
          <a:p>
            <a:pPr marL="92075" marR="10053955">
              <a:lnSpc>
                <a:spcPts val="3500"/>
              </a:lnSpc>
              <a:spcBef>
                <a:spcPts val="140"/>
              </a:spcBef>
            </a:pPr>
            <a:r>
              <a:rPr spc="15" dirty="0">
                <a:solidFill>
                  <a:srgbClr val="018000"/>
                </a:solidFill>
              </a:rPr>
              <a:t>a </a:t>
            </a:r>
            <a:r>
              <a:rPr spc="10" dirty="0">
                <a:solidFill>
                  <a:srgbClr val="018000"/>
                </a:solidFill>
              </a:rPr>
              <a:t>multi-line  </a:t>
            </a:r>
            <a:r>
              <a:rPr spc="40" dirty="0">
                <a:solidFill>
                  <a:srgbClr val="018000"/>
                </a:solidFill>
              </a:rPr>
              <a:t>comment</a:t>
            </a:r>
            <a:r>
              <a:rPr spc="-65" dirty="0">
                <a:solidFill>
                  <a:srgbClr val="018000"/>
                </a:solidFill>
              </a:rPr>
              <a:t> </a:t>
            </a:r>
            <a:r>
              <a:rPr spc="10" dirty="0">
                <a:solidFill>
                  <a:srgbClr val="018000"/>
                </a:solidFill>
              </a:rPr>
              <a:t>*/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22900">
              <a:lnSpc>
                <a:spcPts val="1845"/>
              </a:lnSpc>
            </a:pPr>
            <a:fld id="{81D60167-4931-47E6-BA6A-407CBD079E47}" type="slidenum">
              <a:rPr spc="-5" dirty="0"/>
              <a:t>19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0" marR="5080">
              <a:lnSpc>
                <a:spcPts val="8000"/>
              </a:lnSpc>
            </a:pPr>
            <a:r>
              <a:rPr sz="6700" spc="-90" dirty="0"/>
              <a:t>Three </a:t>
            </a:r>
            <a:r>
              <a:rPr sz="6700" spc="-145" dirty="0"/>
              <a:t>Ways </a:t>
            </a:r>
            <a:r>
              <a:rPr sz="6700" spc="5" dirty="0"/>
              <a:t>of </a:t>
            </a:r>
            <a:r>
              <a:rPr sz="6700" spc="60" dirty="0"/>
              <a:t>Inserting </a:t>
            </a:r>
            <a:r>
              <a:rPr sz="6700" spc="-70" dirty="0"/>
              <a:t>Style  </a:t>
            </a:r>
            <a:r>
              <a:rPr sz="6700" spc="-55" dirty="0"/>
              <a:t>Sheets</a:t>
            </a:r>
            <a:endParaRPr sz="6700"/>
          </a:p>
        </p:txBody>
      </p:sp>
      <p:sp>
        <p:nvSpPr>
          <p:cNvPr id="3" name="object 3"/>
          <p:cNvSpPr txBox="1"/>
          <p:nvPr/>
        </p:nvSpPr>
        <p:spPr>
          <a:xfrm>
            <a:off x="990600" y="3556000"/>
            <a:ext cx="9512935" cy="3851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5" dirty="0">
                <a:solidFill>
                  <a:srgbClr val="323332"/>
                </a:solidFill>
                <a:latin typeface="Arial"/>
                <a:cs typeface="Arial"/>
              </a:rPr>
              <a:t>There </a:t>
            </a:r>
            <a:r>
              <a:rPr sz="3600" spc="-25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3600" spc="-15" dirty="0">
                <a:solidFill>
                  <a:srgbClr val="323332"/>
                </a:solidFill>
                <a:latin typeface="Arial"/>
                <a:cs typeface="Arial"/>
              </a:rPr>
              <a:t>three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ways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600" spc="25" dirty="0">
                <a:solidFill>
                  <a:srgbClr val="323332"/>
                </a:solidFill>
                <a:latin typeface="Arial"/>
                <a:cs typeface="Arial"/>
              </a:rPr>
              <a:t>inserting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style</a:t>
            </a:r>
            <a:r>
              <a:rPr sz="3600" spc="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sheet: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700">
              <a:latin typeface="Times New Roman"/>
              <a:cs typeface="Times New Roman"/>
            </a:endParaRPr>
          </a:p>
          <a:p>
            <a:pPr marL="469900" indent="-3175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3600" spc="5" dirty="0">
                <a:solidFill>
                  <a:srgbClr val="323332"/>
                </a:solidFill>
                <a:latin typeface="Arial"/>
                <a:cs typeface="Arial"/>
              </a:rPr>
              <a:t>Internal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style</a:t>
            </a:r>
            <a:r>
              <a:rPr sz="3600" spc="-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sheet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323332"/>
              </a:buClr>
              <a:buFont typeface="Arial"/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469900" indent="-3175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3600" spc="-20" dirty="0">
                <a:solidFill>
                  <a:srgbClr val="323332"/>
                </a:solidFill>
                <a:latin typeface="Arial"/>
                <a:cs typeface="Arial"/>
              </a:rPr>
              <a:t>External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style</a:t>
            </a:r>
            <a:r>
              <a:rPr sz="3600" spc="-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sheet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323332"/>
              </a:buClr>
              <a:buFont typeface="Arial"/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469900" indent="-3175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Inline</a:t>
            </a:r>
            <a:r>
              <a:rPr sz="3600" spc="-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style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86400">
              <a:lnSpc>
                <a:spcPts val="1845"/>
              </a:lnSpc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0" marR="5080">
              <a:lnSpc>
                <a:spcPts val="7900"/>
              </a:lnSpc>
            </a:pPr>
            <a:r>
              <a:rPr sz="6650" spc="-80" dirty="0"/>
              <a:t>What </a:t>
            </a:r>
            <a:r>
              <a:rPr sz="6650" spc="10" dirty="0"/>
              <a:t>we have </a:t>
            </a:r>
            <a:r>
              <a:rPr sz="6650" spc="120" dirty="0"/>
              <a:t>addressed</a:t>
            </a:r>
            <a:r>
              <a:rPr sz="6650" spc="10" dirty="0"/>
              <a:t> so  </a:t>
            </a:r>
            <a:r>
              <a:rPr sz="6650" spc="5" dirty="0"/>
              <a:t>far</a:t>
            </a:r>
            <a:r>
              <a:rPr sz="6650" spc="-80" dirty="0"/>
              <a:t> </a:t>
            </a:r>
            <a:r>
              <a:rPr sz="6650" spc="5" dirty="0"/>
              <a:t>..</a:t>
            </a:r>
            <a:endParaRPr sz="6650"/>
          </a:p>
        </p:txBody>
      </p:sp>
      <p:sp>
        <p:nvSpPr>
          <p:cNvPr id="3" name="object 3"/>
          <p:cNvSpPr txBox="1"/>
          <p:nvPr/>
        </p:nvSpPr>
        <p:spPr>
          <a:xfrm>
            <a:off x="990600" y="39152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5100" y="3848100"/>
            <a:ext cx="335407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0" dirty="0">
                <a:latin typeface="Arial"/>
                <a:cs typeface="Arial"/>
              </a:rPr>
              <a:t>What </a:t>
            </a:r>
            <a:r>
              <a:rPr sz="3600" spc="-5" dirty="0">
                <a:latin typeface="Arial"/>
                <a:cs typeface="Arial"/>
              </a:rPr>
              <a:t>is</a:t>
            </a:r>
            <a:r>
              <a:rPr sz="3600" spc="-20" dirty="0">
                <a:latin typeface="Arial"/>
                <a:cs typeface="Arial"/>
              </a:rPr>
              <a:t> </a:t>
            </a:r>
            <a:r>
              <a:rPr sz="3600" spc="-70" dirty="0">
                <a:latin typeface="Arial"/>
                <a:cs typeface="Arial"/>
              </a:rPr>
              <a:t>HTML5?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49947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5100" y="4927600"/>
            <a:ext cx="439547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0" dirty="0">
                <a:latin typeface="Arial"/>
                <a:cs typeface="Arial"/>
              </a:rPr>
              <a:t>HTML </a:t>
            </a:r>
            <a:r>
              <a:rPr sz="3600" spc="-5" dirty="0">
                <a:latin typeface="Arial"/>
                <a:cs typeface="Arial"/>
              </a:rPr>
              <a:t>elements,</a:t>
            </a:r>
            <a:r>
              <a:rPr sz="3600" spc="15" dirty="0">
                <a:latin typeface="Arial"/>
                <a:cs typeface="Arial"/>
              </a:rPr>
              <a:t> </a:t>
            </a:r>
            <a:r>
              <a:rPr sz="3600" spc="-45" dirty="0">
                <a:latin typeface="Arial"/>
                <a:cs typeface="Arial"/>
              </a:rPr>
              <a:t>like?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00" y="60742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35100" y="6007100"/>
            <a:ext cx="252349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0" dirty="0">
                <a:latin typeface="Arial"/>
                <a:cs typeface="Arial"/>
              </a:rPr>
              <a:t>HTML</a:t>
            </a:r>
            <a:r>
              <a:rPr sz="3600" spc="-90" dirty="0">
                <a:latin typeface="Arial"/>
                <a:cs typeface="Arial"/>
              </a:rPr>
              <a:t> </a:t>
            </a:r>
            <a:r>
              <a:rPr sz="3600" spc="10" dirty="0">
                <a:latin typeface="Arial"/>
                <a:cs typeface="Arial"/>
              </a:rPr>
              <a:t>forms</a:t>
            </a:r>
            <a:endParaRPr sz="3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0600" y="71537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35100" y="7086600"/>
            <a:ext cx="579374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40" dirty="0">
                <a:latin typeface="Arial"/>
                <a:cs typeface="Arial"/>
              </a:rPr>
              <a:t>HTML5 </a:t>
            </a:r>
            <a:r>
              <a:rPr sz="3600" spc="-5" dirty="0">
                <a:latin typeface="Arial"/>
                <a:cs typeface="Arial"/>
              </a:rPr>
              <a:t>new layout</a:t>
            </a:r>
            <a:r>
              <a:rPr sz="3600" spc="2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elements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8300" rIns="0" bIns="0" rtlCol="0">
            <a:spAutoFit/>
          </a:bodyPr>
          <a:lstStyle/>
          <a:p>
            <a:pPr marL="190500">
              <a:lnSpc>
                <a:spcPct val="100000"/>
              </a:lnSpc>
            </a:pPr>
            <a:r>
              <a:rPr spc="15" dirty="0"/>
              <a:t>Internal </a:t>
            </a:r>
            <a:r>
              <a:rPr spc="-90" dirty="0"/>
              <a:t>Style</a:t>
            </a:r>
            <a:r>
              <a:rPr spc="-100" dirty="0"/>
              <a:t> </a:t>
            </a:r>
            <a:r>
              <a:rPr spc="-90" dirty="0"/>
              <a:t>Sheet</a:t>
            </a:r>
          </a:p>
        </p:txBody>
      </p:sp>
      <p:sp>
        <p:nvSpPr>
          <p:cNvPr id="3" name="object 3"/>
          <p:cNvSpPr/>
          <p:nvPr/>
        </p:nvSpPr>
        <p:spPr>
          <a:xfrm>
            <a:off x="741924" y="5088766"/>
            <a:ext cx="1229360" cy="393700"/>
          </a:xfrm>
          <a:custGeom>
            <a:avLst/>
            <a:gdLst/>
            <a:ahLst/>
            <a:cxnLst/>
            <a:rect l="l" t="t" r="r" b="b"/>
            <a:pathLst>
              <a:path w="1229360" h="393700">
                <a:moveTo>
                  <a:pt x="0" y="0"/>
                </a:moveTo>
                <a:lnTo>
                  <a:pt x="1229334" y="0"/>
                </a:lnTo>
                <a:lnTo>
                  <a:pt x="1229334" y="393700"/>
                </a:lnTo>
                <a:lnTo>
                  <a:pt x="0" y="393700"/>
                </a:lnTo>
                <a:lnTo>
                  <a:pt x="0" y="0"/>
                </a:lnTo>
                <a:close/>
              </a:path>
            </a:pathLst>
          </a:custGeom>
          <a:solidFill>
            <a:srgbClr val="DCDE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1924" y="5482466"/>
            <a:ext cx="3976370" cy="393700"/>
          </a:xfrm>
          <a:custGeom>
            <a:avLst/>
            <a:gdLst/>
            <a:ahLst/>
            <a:cxnLst/>
            <a:rect l="l" t="t" r="r" b="b"/>
            <a:pathLst>
              <a:path w="3976370" h="393700">
                <a:moveTo>
                  <a:pt x="0" y="0"/>
                </a:moveTo>
                <a:lnTo>
                  <a:pt x="3976267" y="0"/>
                </a:lnTo>
                <a:lnTo>
                  <a:pt x="3976267" y="393700"/>
                </a:lnTo>
                <a:lnTo>
                  <a:pt x="0" y="393700"/>
                </a:lnTo>
                <a:lnTo>
                  <a:pt x="0" y="0"/>
                </a:lnTo>
                <a:close/>
              </a:path>
            </a:pathLst>
          </a:custGeom>
          <a:solidFill>
            <a:srgbClr val="DCDE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41924" y="5876166"/>
            <a:ext cx="477520" cy="393700"/>
          </a:xfrm>
          <a:custGeom>
            <a:avLst/>
            <a:gdLst/>
            <a:ahLst/>
            <a:cxnLst/>
            <a:rect l="l" t="t" r="r" b="b"/>
            <a:pathLst>
              <a:path w="477519" h="393700">
                <a:moveTo>
                  <a:pt x="0" y="0"/>
                </a:moveTo>
                <a:lnTo>
                  <a:pt x="477138" y="0"/>
                </a:lnTo>
                <a:lnTo>
                  <a:pt x="477138" y="393700"/>
                </a:lnTo>
                <a:lnTo>
                  <a:pt x="0" y="393700"/>
                </a:lnTo>
                <a:lnTo>
                  <a:pt x="0" y="0"/>
                </a:lnTo>
                <a:close/>
              </a:path>
            </a:pathLst>
          </a:custGeom>
          <a:solidFill>
            <a:srgbClr val="DCDE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41924" y="6269866"/>
            <a:ext cx="936625" cy="393700"/>
          </a:xfrm>
          <a:custGeom>
            <a:avLst/>
            <a:gdLst/>
            <a:ahLst/>
            <a:cxnLst/>
            <a:rect l="l" t="t" r="r" b="b"/>
            <a:pathLst>
              <a:path w="936625" h="393700">
                <a:moveTo>
                  <a:pt x="0" y="0"/>
                </a:moveTo>
                <a:lnTo>
                  <a:pt x="936116" y="0"/>
                </a:lnTo>
                <a:lnTo>
                  <a:pt x="936116" y="393700"/>
                </a:lnTo>
                <a:lnTo>
                  <a:pt x="0" y="393700"/>
                </a:lnTo>
                <a:lnTo>
                  <a:pt x="0" y="0"/>
                </a:lnTo>
                <a:close/>
              </a:path>
            </a:pathLst>
          </a:custGeom>
          <a:solidFill>
            <a:srgbClr val="DCDE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41924" y="6663566"/>
            <a:ext cx="2490470" cy="393700"/>
          </a:xfrm>
          <a:custGeom>
            <a:avLst/>
            <a:gdLst/>
            <a:ahLst/>
            <a:cxnLst/>
            <a:rect l="l" t="t" r="r" b="b"/>
            <a:pathLst>
              <a:path w="2490470" h="393700">
                <a:moveTo>
                  <a:pt x="0" y="0"/>
                </a:moveTo>
                <a:lnTo>
                  <a:pt x="2490037" y="0"/>
                </a:lnTo>
                <a:lnTo>
                  <a:pt x="2490037" y="393700"/>
                </a:lnTo>
                <a:lnTo>
                  <a:pt x="0" y="393700"/>
                </a:lnTo>
                <a:lnTo>
                  <a:pt x="0" y="0"/>
                </a:lnTo>
                <a:close/>
              </a:path>
            </a:pathLst>
          </a:custGeom>
          <a:solidFill>
            <a:srgbClr val="DCDE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41924" y="7057266"/>
            <a:ext cx="2954655" cy="393700"/>
          </a:xfrm>
          <a:custGeom>
            <a:avLst/>
            <a:gdLst/>
            <a:ahLst/>
            <a:cxnLst/>
            <a:rect l="l" t="t" r="r" b="b"/>
            <a:pathLst>
              <a:path w="2954654" h="393700">
                <a:moveTo>
                  <a:pt x="0" y="0"/>
                </a:moveTo>
                <a:lnTo>
                  <a:pt x="2954298" y="0"/>
                </a:lnTo>
                <a:lnTo>
                  <a:pt x="2954298" y="393700"/>
                </a:lnTo>
                <a:lnTo>
                  <a:pt x="0" y="393700"/>
                </a:lnTo>
                <a:lnTo>
                  <a:pt x="0" y="0"/>
                </a:lnTo>
                <a:close/>
              </a:path>
            </a:pathLst>
          </a:custGeom>
          <a:solidFill>
            <a:srgbClr val="DCDE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41924" y="7450966"/>
            <a:ext cx="568960" cy="393700"/>
          </a:xfrm>
          <a:custGeom>
            <a:avLst/>
            <a:gdLst/>
            <a:ahLst/>
            <a:cxnLst/>
            <a:rect l="l" t="t" r="r" b="b"/>
            <a:pathLst>
              <a:path w="568960" h="393700">
                <a:moveTo>
                  <a:pt x="0" y="0"/>
                </a:moveTo>
                <a:lnTo>
                  <a:pt x="568934" y="0"/>
                </a:lnTo>
                <a:lnTo>
                  <a:pt x="568934" y="393700"/>
                </a:lnTo>
                <a:lnTo>
                  <a:pt x="0" y="393700"/>
                </a:lnTo>
                <a:lnTo>
                  <a:pt x="0" y="0"/>
                </a:lnTo>
                <a:close/>
              </a:path>
            </a:pathLst>
          </a:custGeom>
          <a:solidFill>
            <a:srgbClr val="DCDE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23900" y="2984500"/>
            <a:ext cx="11131550" cy="172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3520">
              <a:lnSpc>
                <a:spcPct val="100000"/>
              </a:lnSpc>
            </a:pPr>
            <a:r>
              <a:rPr sz="3000" spc="60" dirty="0">
                <a:solidFill>
                  <a:srgbClr val="323332"/>
                </a:solidFill>
                <a:latin typeface="Arial"/>
                <a:cs typeface="Arial"/>
              </a:rPr>
              <a:t>•You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define </a:t>
            </a:r>
            <a:r>
              <a:rPr sz="3000" spc="5" dirty="0">
                <a:solidFill>
                  <a:srgbClr val="323332"/>
                </a:solidFill>
                <a:latin typeface="Arial"/>
                <a:cs typeface="Arial"/>
              </a:rPr>
              <a:t>internal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styles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head section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3000" spc="65" dirty="0">
                <a:solidFill>
                  <a:srgbClr val="323332"/>
                </a:solidFill>
                <a:latin typeface="Arial"/>
                <a:cs typeface="Arial"/>
              </a:rPr>
              <a:t>page, 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inside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65" dirty="0">
                <a:solidFill>
                  <a:srgbClr val="323332"/>
                </a:solidFill>
                <a:latin typeface="Arial"/>
                <a:cs typeface="Arial"/>
              </a:rPr>
              <a:t>&lt;style&gt;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tag,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like</a:t>
            </a:r>
            <a:r>
              <a:rPr sz="3000" spc="-1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this: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600" spc="85" dirty="0">
                <a:solidFill>
                  <a:srgbClr val="A52A2A"/>
                </a:solidFill>
                <a:latin typeface="Arial"/>
                <a:cs typeface="Arial"/>
              </a:rPr>
              <a:t>&lt;head&gt;</a:t>
            </a:r>
            <a:endParaRPr sz="260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22900">
              <a:lnSpc>
                <a:spcPts val="1845"/>
              </a:lnSpc>
            </a:pPr>
            <a:fld id="{81D60167-4931-47E6-BA6A-407CBD079E47}" type="slidenum">
              <a:rPr spc="-5" dirty="0"/>
              <a:t>20</a:t>
            </a:fld>
            <a:endParaRPr spc="-5" dirty="0"/>
          </a:p>
        </p:txBody>
      </p:sp>
      <p:sp>
        <p:nvSpPr>
          <p:cNvPr id="11" name="object 11"/>
          <p:cNvSpPr txBox="1"/>
          <p:nvPr/>
        </p:nvSpPr>
        <p:spPr>
          <a:xfrm>
            <a:off x="741924" y="4695066"/>
            <a:ext cx="1390650" cy="393700"/>
          </a:xfrm>
          <a:prstGeom prst="rect">
            <a:avLst/>
          </a:prstGeom>
          <a:solidFill>
            <a:srgbClr val="DCDEE0"/>
          </a:solidFill>
        </p:spPr>
        <p:txBody>
          <a:bodyPr vert="horz" wrap="square" lIns="0" tIns="0" rIns="0" bIns="0" rtlCol="0">
            <a:spAutoFit/>
          </a:bodyPr>
          <a:lstStyle/>
          <a:p>
            <a:pPr marL="177800">
              <a:lnSpc>
                <a:spcPts val="3050"/>
              </a:lnSpc>
            </a:pPr>
            <a:r>
              <a:rPr sz="2600" spc="55" dirty="0">
                <a:solidFill>
                  <a:srgbClr val="A52A2A"/>
                </a:solidFill>
                <a:latin typeface="Arial"/>
                <a:cs typeface="Arial"/>
              </a:rPr>
              <a:t>&lt;style&gt;</a:t>
            </a:r>
            <a:endParaRPr sz="2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9286" y="5080000"/>
            <a:ext cx="3726815" cy="2781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10"/>
              </a:lnSpc>
            </a:pPr>
            <a:r>
              <a:rPr sz="2600" spc="70" dirty="0">
                <a:solidFill>
                  <a:srgbClr val="A52A2A"/>
                </a:solidFill>
                <a:latin typeface="Arial"/>
                <a:cs typeface="Arial"/>
              </a:rPr>
              <a:t>body</a:t>
            </a:r>
            <a:r>
              <a:rPr sz="2600" spc="-95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600">
              <a:latin typeface="Arial"/>
              <a:cs typeface="Arial"/>
            </a:endParaRPr>
          </a:p>
          <a:p>
            <a:pPr marL="104139">
              <a:lnSpc>
                <a:spcPts val="3100"/>
              </a:lnSpc>
            </a:pPr>
            <a:r>
              <a:rPr sz="2600" spc="35" dirty="0">
                <a:solidFill>
                  <a:srgbClr val="DC213C"/>
                </a:solidFill>
                <a:latin typeface="Arial"/>
                <a:cs typeface="Arial"/>
              </a:rPr>
              <a:t>background-color:</a:t>
            </a:r>
            <a:r>
              <a:rPr sz="2600" spc="-5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0327CD"/>
                </a:solidFill>
                <a:latin typeface="Arial"/>
                <a:cs typeface="Arial"/>
              </a:rPr>
              <a:t>linen;</a:t>
            </a:r>
            <a:endParaRPr sz="2600">
              <a:latin typeface="Arial"/>
              <a:cs typeface="Arial"/>
            </a:endParaRPr>
          </a:p>
          <a:p>
            <a:pPr marL="104139">
              <a:lnSpc>
                <a:spcPts val="3100"/>
              </a:lnSpc>
            </a:pP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2600">
              <a:latin typeface="Arial"/>
              <a:cs typeface="Arial"/>
            </a:endParaRPr>
          </a:p>
          <a:p>
            <a:pPr marL="104139">
              <a:lnSpc>
                <a:spcPts val="3100"/>
              </a:lnSpc>
            </a:pPr>
            <a:r>
              <a:rPr sz="2600" spc="-5" dirty="0">
                <a:solidFill>
                  <a:srgbClr val="A52A2A"/>
                </a:solidFill>
                <a:latin typeface="Arial"/>
                <a:cs typeface="Arial"/>
              </a:rPr>
              <a:t>h1</a:t>
            </a:r>
            <a:r>
              <a:rPr sz="2600" spc="-9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{</a:t>
            </a:r>
            <a:endParaRPr sz="2600">
              <a:latin typeface="Arial"/>
              <a:cs typeface="Arial"/>
            </a:endParaRPr>
          </a:p>
          <a:p>
            <a:pPr marL="104139" marR="1026794">
              <a:lnSpc>
                <a:spcPts val="3100"/>
              </a:lnSpc>
              <a:spcBef>
                <a:spcPts val="110"/>
              </a:spcBef>
            </a:pPr>
            <a:r>
              <a:rPr sz="2600" spc="20" dirty="0">
                <a:solidFill>
                  <a:srgbClr val="DC213C"/>
                </a:solidFill>
                <a:latin typeface="Arial"/>
                <a:cs typeface="Arial"/>
              </a:rPr>
              <a:t>color: </a:t>
            </a:r>
            <a:r>
              <a:rPr sz="2600" spc="-10" dirty="0">
                <a:solidFill>
                  <a:srgbClr val="0327CD"/>
                </a:solidFill>
                <a:latin typeface="Arial"/>
                <a:cs typeface="Arial"/>
              </a:rPr>
              <a:t>maroon;  </a:t>
            </a:r>
            <a:r>
              <a:rPr sz="2600" spc="10" dirty="0">
                <a:solidFill>
                  <a:srgbClr val="DC213C"/>
                </a:solidFill>
                <a:latin typeface="Arial"/>
                <a:cs typeface="Arial"/>
              </a:rPr>
              <a:t>margin-left:</a:t>
            </a:r>
            <a:r>
              <a:rPr sz="2600" spc="-65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600" spc="25" dirty="0">
                <a:solidFill>
                  <a:srgbClr val="0327CD"/>
                </a:solidFill>
                <a:latin typeface="Arial"/>
                <a:cs typeface="Arial"/>
              </a:rPr>
              <a:t>40px;</a:t>
            </a:r>
            <a:endParaRPr sz="2600">
              <a:latin typeface="Arial"/>
              <a:cs typeface="Arial"/>
            </a:endParaRPr>
          </a:p>
          <a:p>
            <a:pPr marL="104139">
              <a:lnSpc>
                <a:spcPts val="3000"/>
              </a:lnSpc>
            </a:pP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}</a:t>
            </a:r>
            <a:endParaRPr sz="2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1924" y="7844666"/>
            <a:ext cx="1574165" cy="393700"/>
          </a:xfrm>
          <a:prstGeom prst="rect">
            <a:avLst/>
          </a:prstGeom>
          <a:solidFill>
            <a:srgbClr val="DCDEE0"/>
          </a:solidFill>
        </p:spPr>
        <p:txBody>
          <a:bodyPr vert="horz" wrap="square" lIns="0" tIns="0" rIns="0" bIns="0" rtlCol="0">
            <a:spAutoFit/>
          </a:bodyPr>
          <a:lstStyle/>
          <a:p>
            <a:pPr marL="269875">
              <a:lnSpc>
                <a:spcPts val="3050"/>
              </a:lnSpc>
            </a:pPr>
            <a:r>
              <a:rPr sz="2600" spc="45" dirty="0">
                <a:solidFill>
                  <a:srgbClr val="A52A2A"/>
                </a:solidFill>
                <a:latin typeface="Arial"/>
                <a:cs typeface="Arial"/>
              </a:rPr>
              <a:t>&lt;/style&gt;</a:t>
            </a:r>
            <a:endParaRPr sz="2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23900" y="8229600"/>
            <a:ext cx="1306195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75" dirty="0">
                <a:solidFill>
                  <a:srgbClr val="A52A2A"/>
                </a:solidFill>
                <a:latin typeface="Arial"/>
                <a:cs typeface="Arial"/>
              </a:rPr>
              <a:t>&lt;/head&gt;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22900">
              <a:lnSpc>
                <a:spcPts val="1845"/>
              </a:lnSpc>
            </a:pPr>
            <a:fld id="{81D60167-4931-47E6-BA6A-407CBD079E47}" type="slidenum">
              <a:rPr spc="-5" dirty="0"/>
              <a:t>21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8300" rIns="0" bIns="0" rtlCol="0">
            <a:spAutoFit/>
          </a:bodyPr>
          <a:lstStyle/>
          <a:p>
            <a:pPr marL="190500">
              <a:lnSpc>
                <a:spcPct val="100000"/>
              </a:lnSpc>
            </a:pPr>
            <a:r>
              <a:rPr spc="-40" dirty="0"/>
              <a:t>External </a:t>
            </a:r>
            <a:r>
              <a:rPr spc="-90" dirty="0"/>
              <a:t>Style</a:t>
            </a:r>
            <a:r>
              <a:rPr spc="-55" dirty="0"/>
              <a:t> </a:t>
            </a:r>
            <a:r>
              <a:rPr spc="-90" dirty="0"/>
              <a:t>Sheet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2987678"/>
            <a:ext cx="184150" cy="403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500" spc="37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84300" y="2984500"/>
            <a:ext cx="7826375" cy="403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500" spc="-125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2500" spc="4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500" spc="15" dirty="0">
                <a:solidFill>
                  <a:srgbClr val="323332"/>
                </a:solidFill>
                <a:latin typeface="Arial"/>
                <a:cs typeface="Arial"/>
              </a:rPr>
              <a:t>create </a:t>
            </a: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a CSS file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500" spc="15" dirty="0">
                <a:solidFill>
                  <a:srgbClr val="323332"/>
                </a:solidFill>
                <a:latin typeface="Arial"/>
                <a:cs typeface="Arial"/>
              </a:rPr>
              <a:t>contain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the style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rule</a:t>
            </a:r>
            <a:r>
              <a:rPr sz="2500" spc="1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sets.</a:t>
            </a:r>
            <a:endParaRPr sz="2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3749683"/>
            <a:ext cx="184150" cy="403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500" spc="37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2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84300" y="3746500"/>
            <a:ext cx="9537065" cy="784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500" spc="-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&lt;link&gt; element </a:t>
            </a:r>
            <a:r>
              <a:rPr sz="2500" spc="4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2500" spc="6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spc="-3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document </a:t>
            </a: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to tell</a:t>
            </a:r>
            <a:r>
              <a:rPr sz="2500" b="1" spc="-10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the  browser where to find the CSS file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to style the</a:t>
            </a:r>
            <a:r>
              <a:rPr sz="2500" spc="-1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50" dirty="0">
                <a:solidFill>
                  <a:srgbClr val="323332"/>
                </a:solidFill>
                <a:latin typeface="Arial"/>
                <a:cs typeface="Arial"/>
              </a:rPr>
              <a:t>page.</a:t>
            </a:r>
            <a:endParaRPr sz="2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00" y="4892692"/>
            <a:ext cx="184150" cy="403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500" spc="370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endParaRPr sz="2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19200" y="5273695"/>
            <a:ext cx="184150" cy="403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500" spc="370" dirty="0">
                <a:solidFill>
                  <a:srgbClr val="4A3C31"/>
                </a:solidFill>
                <a:latin typeface="Arial"/>
                <a:cs typeface="Arial"/>
              </a:rPr>
              <a:t>•</a:t>
            </a:r>
            <a:endParaRPr sz="2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84300" y="4889500"/>
            <a:ext cx="10628630" cy="1546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2729" marR="5742940" indent="-240665">
              <a:lnSpc>
                <a:spcPct val="100000"/>
              </a:lnSpc>
            </a:pP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&lt;link&gt; </a:t>
            </a:r>
            <a:r>
              <a:rPr sz="2500" spc="20" dirty="0">
                <a:solidFill>
                  <a:srgbClr val="323332"/>
                </a:solidFill>
                <a:latin typeface="Arial"/>
                <a:cs typeface="Arial"/>
              </a:rPr>
              <a:t>should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use </a:t>
            </a:r>
            <a:r>
              <a:rPr sz="2500" spc="-10" dirty="0">
                <a:solidFill>
                  <a:srgbClr val="323332"/>
                </a:solidFill>
                <a:latin typeface="Arial"/>
                <a:cs typeface="Arial"/>
              </a:rPr>
              <a:t>three</a:t>
            </a:r>
            <a:r>
              <a:rPr sz="2500" spc="-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attributes:  </a:t>
            </a:r>
            <a:r>
              <a:rPr sz="2500" spc="-15" dirty="0">
                <a:solidFill>
                  <a:srgbClr val="861001"/>
                </a:solidFill>
                <a:latin typeface="Arial"/>
                <a:cs typeface="Arial"/>
              </a:rPr>
              <a:t>href</a:t>
            </a:r>
            <a:endParaRPr sz="2500">
              <a:latin typeface="Arial"/>
              <a:cs typeface="Arial"/>
            </a:endParaRPr>
          </a:p>
          <a:p>
            <a:pPr marL="469900" marR="5080">
              <a:lnSpc>
                <a:spcPct val="100000"/>
              </a:lnSpc>
            </a:pPr>
            <a:r>
              <a:rPr sz="2500" spc="-35" dirty="0">
                <a:solidFill>
                  <a:srgbClr val="323332"/>
                </a:solidFill>
                <a:latin typeface="Arial"/>
                <a:cs typeface="Arial"/>
              </a:rPr>
              <a:t>This </a:t>
            </a: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specifies the path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to the </a:t>
            </a:r>
            <a:r>
              <a:rPr sz="2500" spc="-95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file </a:t>
            </a:r>
            <a:r>
              <a:rPr sz="2500" spc="20" dirty="0">
                <a:solidFill>
                  <a:srgbClr val="323332"/>
                </a:solidFill>
                <a:latin typeface="Arial"/>
                <a:cs typeface="Arial"/>
              </a:rPr>
              <a:t>(which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often </a:t>
            </a:r>
            <a:r>
              <a:rPr sz="2500" spc="65" dirty="0">
                <a:solidFill>
                  <a:srgbClr val="323332"/>
                </a:solidFill>
                <a:latin typeface="Arial"/>
                <a:cs typeface="Arial"/>
              </a:rPr>
              <a:t>placed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in a </a:t>
            </a:r>
            <a:r>
              <a:rPr sz="2500" spc="20" dirty="0">
                <a:solidFill>
                  <a:srgbClr val="323332"/>
                </a:solidFill>
                <a:latin typeface="Arial"/>
                <a:cs typeface="Arial"/>
              </a:rPr>
              <a:t>folder  </a:t>
            </a:r>
            <a:r>
              <a:rPr sz="2500" spc="45" dirty="0">
                <a:solidFill>
                  <a:srgbClr val="323332"/>
                </a:solidFill>
                <a:latin typeface="Arial"/>
                <a:cs typeface="Arial"/>
              </a:rPr>
              <a:t>called css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or</a:t>
            </a:r>
            <a:r>
              <a:rPr sz="2500" spc="-17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styles).</a:t>
            </a:r>
            <a:endParaRPr sz="2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19200" y="6416700"/>
            <a:ext cx="10610215" cy="2686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0200" indent="-317500">
              <a:lnSpc>
                <a:spcPts val="2985"/>
              </a:lnSpc>
              <a:buChar char="•"/>
              <a:tabLst>
                <a:tab pos="329565" algn="l"/>
                <a:tab pos="330200" algn="l"/>
              </a:tabLst>
            </a:pPr>
            <a:r>
              <a:rPr sz="3750" spc="44" baseline="1111" dirty="0">
                <a:solidFill>
                  <a:srgbClr val="861001"/>
                </a:solidFill>
                <a:latin typeface="Arial"/>
                <a:cs typeface="Arial"/>
              </a:rPr>
              <a:t>type</a:t>
            </a:r>
            <a:endParaRPr sz="3750" baseline="1111">
              <a:latin typeface="Arial"/>
              <a:cs typeface="Arial"/>
            </a:endParaRPr>
          </a:p>
          <a:p>
            <a:pPr marL="635000" marR="492125">
              <a:lnSpc>
                <a:spcPts val="3000"/>
              </a:lnSpc>
              <a:spcBef>
                <a:spcPts val="85"/>
              </a:spcBef>
            </a:pPr>
            <a:r>
              <a:rPr sz="2500" spc="-35" dirty="0">
                <a:solidFill>
                  <a:srgbClr val="323332"/>
                </a:solidFill>
                <a:latin typeface="Arial"/>
                <a:cs typeface="Arial"/>
              </a:rPr>
              <a:t>This </a:t>
            </a:r>
            <a:r>
              <a:rPr sz="2500" spc="15" dirty="0">
                <a:solidFill>
                  <a:srgbClr val="323332"/>
                </a:solidFill>
                <a:latin typeface="Arial"/>
                <a:cs typeface="Arial"/>
              </a:rPr>
              <a:t>attribute </a:t>
            </a: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specifies the type of document </a:t>
            </a:r>
            <a:r>
              <a:rPr sz="2500" spc="50" dirty="0">
                <a:solidFill>
                  <a:srgbClr val="323332"/>
                </a:solidFill>
                <a:latin typeface="Arial"/>
                <a:cs typeface="Arial"/>
              </a:rPr>
              <a:t>being </a:t>
            </a:r>
            <a:r>
              <a:rPr sz="2500" spc="20" dirty="0">
                <a:solidFill>
                  <a:srgbClr val="323332"/>
                </a:solidFill>
                <a:latin typeface="Arial"/>
                <a:cs typeface="Arial"/>
              </a:rPr>
              <a:t>linked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to.</a:t>
            </a:r>
            <a:r>
              <a:rPr sz="2500" spc="-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-50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value </a:t>
            </a:r>
            <a:r>
              <a:rPr sz="2500" spc="20" dirty="0">
                <a:solidFill>
                  <a:srgbClr val="323332"/>
                </a:solidFill>
                <a:latin typeface="Arial"/>
                <a:cs typeface="Arial"/>
              </a:rPr>
              <a:t>should </a:t>
            </a:r>
            <a:r>
              <a:rPr sz="2500" spc="65" dirty="0">
                <a:solidFill>
                  <a:srgbClr val="323332"/>
                </a:solidFill>
                <a:latin typeface="Arial"/>
                <a:cs typeface="Arial"/>
              </a:rPr>
              <a:t>be</a:t>
            </a:r>
            <a:r>
              <a:rPr sz="2500" spc="-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15" dirty="0">
                <a:solidFill>
                  <a:srgbClr val="323332"/>
                </a:solidFill>
                <a:latin typeface="Arial"/>
                <a:cs typeface="Arial"/>
              </a:rPr>
              <a:t>text/css.</a:t>
            </a:r>
            <a:endParaRPr sz="2500">
              <a:latin typeface="Arial"/>
              <a:cs typeface="Arial"/>
            </a:endParaRPr>
          </a:p>
          <a:p>
            <a:pPr marL="330200" indent="-317500">
              <a:lnSpc>
                <a:spcPts val="2915"/>
              </a:lnSpc>
              <a:buChar char="•"/>
              <a:tabLst>
                <a:tab pos="329565" algn="l"/>
                <a:tab pos="330200" algn="l"/>
              </a:tabLst>
            </a:pPr>
            <a:r>
              <a:rPr sz="3750" spc="-30" baseline="1111" dirty="0">
                <a:solidFill>
                  <a:srgbClr val="861001"/>
                </a:solidFill>
                <a:latin typeface="Arial"/>
                <a:cs typeface="Arial"/>
              </a:rPr>
              <a:t>rel</a:t>
            </a:r>
            <a:endParaRPr sz="3750" baseline="1111">
              <a:latin typeface="Arial"/>
              <a:cs typeface="Arial"/>
            </a:endParaRPr>
          </a:p>
          <a:p>
            <a:pPr marL="635000" marR="5080">
              <a:lnSpc>
                <a:spcPts val="3000"/>
              </a:lnSpc>
              <a:spcBef>
                <a:spcPts val="85"/>
              </a:spcBef>
            </a:pPr>
            <a:r>
              <a:rPr sz="2500" spc="-35" dirty="0">
                <a:solidFill>
                  <a:srgbClr val="323332"/>
                </a:solidFill>
                <a:latin typeface="Arial"/>
                <a:cs typeface="Arial"/>
              </a:rPr>
              <a:t>This </a:t>
            </a: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specifies the relationship between the HTML page and the</a:t>
            </a:r>
            <a:r>
              <a:rPr sz="2500" b="1" spc="-1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file 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500" spc="20" dirty="0">
                <a:solidFill>
                  <a:srgbClr val="323332"/>
                </a:solidFill>
                <a:latin typeface="Arial"/>
                <a:cs typeface="Arial"/>
              </a:rPr>
              <a:t>linked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to. </a:t>
            </a:r>
            <a:r>
              <a:rPr sz="2500" spc="-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value </a:t>
            </a:r>
            <a:r>
              <a:rPr sz="2500" spc="20" dirty="0">
                <a:solidFill>
                  <a:srgbClr val="323332"/>
                </a:solidFill>
                <a:latin typeface="Arial"/>
                <a:cs typeface="Arial"/>
              </a:rPr>
              <a:t>should </a:t>
            </a:r>
            <a:r>
              <a:rPr sz="2500" spc="6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stylesheet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when </a:t>
            </a:r>
            <a:r>
              <a:rPr sz="2500" spc="15" dirty="0">
                <a:solidFill>
                  <a:srgbClr val="323332"/>
                </a:solidFill>
                <a:latin typeface="Arial"/>
                <a:cs typeface="Arial"/>
              </a:rPr>
              <a:t>linking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500" spc="-95" dirty="0">
                <a:solidFill>
                  <a:srgbClr val="323332"/>
                </a:solidFill>
                <a:latin typeface="Arial"/>
                <a:cs typeface="Arial"/>
              </a:rPr>
              <a:t>CSS 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file.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1200" y="577850"/>
            <a:ext cx="10972800" cy="1074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50" spc="-40" dirty="0"/>
              <a:t>External </a:t>
            </a:r>
            <a:r>
              <a:rPr sz="7050" spc="-85" dirty="0"/>
              <a:t>Style Sheet</a:t>
            </a:r>
            <a:r>
              <a:rPr sz="7050" spc="30" dirty="0"/>
              <a:t> </a:t>
            </a:r>
            <a:r>
              <a:rPr sz="7050" spc="-5" dirty="0"/>
              <a:t>(Cont.)</a:t>
            </a:r>
            <a:endParaRPr sz="7050"/>
          </a:p>
        </p:txBody>
      </p:sp>
      <p:sp>
        <p:nvSpPr>
          <p:cNvPr id="3" name="object 3"/>
          <p:cNvSpPr/>
          <p:nvPr/>
        </p:nvSpPr>
        <p:spPr>
          <a:xfrm>
            <a:off x="599069" y="3657605"/>
            <a:ext cx="1143000" cy="381000"/>
          </a:xfrm>
          <a:custGeom>
            <a:avLst/>
            <a:gdLst/>
            <a:ahLst/>
            <a:cxnLst/>
            <a:rect l="l" t="t" r="r" b="b"/>
            <a:pathLst>
              <a:path w="1143000" h="381000">
                <a:moveTo>
                  <a:pt x="0" y="0"/>
                </a:moveTo>
                <a:lnTo>
                  <a:pt x="1142681" y="0"/>
                </a:lnTo>
                <a:lnTo>
                  <a:pt x="1142681" y="381000"/>
                </a:lnTo>
                <a:lnTo>
                  <a:pt x="0" y="381000"/>
                </a:lnTo>
                <a:lnTo>
                  <a:pt x="0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99069" y="4038605"/>
            <a:ext cx="8006080" cy="381000"/>
          </a:xfrm>
          <a:custGeom>
            <a:avLst/>
            <a:gdLst/>
            <a:ahLst/>
            <a:cxnLst/>
            <a:rect l="l" t="t" r="r" b="b"/>
            <a:pathLst>
              <a:path w="8006080" h="381000">
                <a:moveTo>
                  <a:pt x="0" y="0"/>
                </a:moveTo>
                <a:lnTo>
                  <a:pt x="8006079" y="0"/>
                </a:lnTo>
                <a:lnTo>
                  <a:pt x="8006079" y="381000"/>
                </a:lnTo>
                <a:lnTo>
                  <a:pt x="0" y="381000"/>
                </a:lnTo>
                <a:lnTo>
                  <a:pt x="0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99069" y="4419605"/>
            <a:ext cx="1231265" cy="381000"/>
          </a:xfrm>
          <a:custGeom>
            <a:avLst/>
            <a:gdLst/>
            <a:ahLst/>
            <a:cxnLst/>
            <a:rect l="l" t="t" r="r" b="b"/>
            <a:pathLst>
              <a:path w="1231264" h="381000">
                <a:moveTo>
                  <a:pt x="0" y="0"/>
                </a:moveTo>
                <a:lnTo>
                  <a:pt x="1230946" y="0"/>
                </a:lnTo>
                <a:lnTo>
                  <a:pt x="1230946" y="381000"/>
                </a:lnTo>
                <a:lnTo>
                  <a:pt x="0" y="381000"/>
                </a:lnTo>
                <a:lnTo>
                  <a:pt x="0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9069" y="6324605"/>
            <a:ext cx="4370070" cy="381000"/>
          </a:xfrm>
          <a:custGeom>
            <a:avLst/>
            <a:gdLst/>
            <a:ahLst/>
            <a:cxnLst/>
            <a:rect l="l" t="t" r="r" b="b"/>
            <a:pathLst>
              <a:path w="4370070" h="381000">
                <a:moveTo>
                  <a:pt x="0" y="0"/>
                </a:moveTo>
                <a:lnTo>
                  <a:pt x="4370069" y="0"/>
                </a:lnTo>
                <a:lnTo>
                  <a:pt x="4370069" y="381000"/>
                </a:lnTo>
                <a:lnTo>
                  <a:pt x="0" y="381000"/>
                </a:lnTo>
                <a:lnTo>
                  <a:pt x="0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9069" y="6705605"/>
            <a:ext cx="194310" cy="381000"/>
          </a:xfrm>
          <a:custGeom>
            <a:avLst/>
            <a:gdLst/>
            <a:ahLst/>
            <a:cxnLst/>
            <a:rect l="l" t="t" r="r" b="b"/>
            <a:pathLst>
              <a:path w="194309" h="381000">
                <a:moveTo>
                  <a:pt x="0" y="0"/>
                </a:moveTo>
                <a:lnTo>
                  <a:pt x="193992" y="0"/>
                </a:lnTo>
                <a:lnTo>
                  <a:pt x="193992" y="381000"/>
                </a:lnTo>
                <a:lnTo>
                  <a:pt x="0" y="381000"/>
                </a:lnTo>
                <a:lnTo>
                  <a:pt x="0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99069" y="7086605"/>
            <a:ext cx="635635" cy="381000"/>
          </a:xfrm>
          <a:custGeom>
            <a:avLst/>
            <a:gdLst/>
            <a:ahLst/>
            <a:cxnLst/>
            <a:rect l="l" t="t" r="r" b="b"/>
            <a:pathLst>
              <a:path w="635635" h="381000">
                <a:moveTo>
                  <a:pt x="0" y="0"/>
                </a:moveTo>
                <a:lnTo>
                  <a:pt x="635317" y="0"/>
                </a:lnTo>
                <a:lnTo>
                  <a:pt x="635317" y="381000"/>
                </a:lnTo>
                <a:lnTo>
                  <a:pt x="0" y="381000"/>
                </a:lnTo>
                <a:lnTo>
                  <a:pt x="0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99069" y="7467605"/>
            <a:ext cx="1994535" cy="381000"/>
          </a:xfrm>
          <a:custGeom>
            <a:avLst/>
            <a:gdLst/>
            <a:ahLst/>
            <a:cxnLst/>
            <a:rect l="l" t="t" r="r" b="b"/>
            <a:pathLst>
              <a:path w="1994535" h="381000">
                <a:moveTo>
                  <a:pt x="0" y="0"/>
                </a:moveTo>
                <a:lnTo>
                  <a:pt x="1994216" y="0"/>
                </a:lnTo>
                <a:lnTo>
                  <a:pt x="1994216" y="381000"/>
                </a:lnTo>
                <a:lnTo>
                  <a:pt x="0" y="381000"/>
                </a:lnTo>
                <a:lnTo>
                  <a:pt x="0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99069" y="7848605"/>
            <a:ext cx="2840990" cy="381000"/>
          </a:xfrm>
          <a:custGeom>
            <a:avLst/>
            <a:gdLst/>
            <a:ahLst/>
            <a:cxnLst/>
            <a:rect l="l" t="t" r="r" b="b"/>
            <a:pathLst>
              <a:path w="2840990" h="381000">
                <a:moveTo>
                  <a:pt x="0" y="0"/>
                </a:moveTo>
                <a:lnTo>
                  <a:pt x="2840671" y="0"/>
                </a:lnTo>
                <a:lnTo>
                  <a:pt x="2840671" y="380999"/>
                </a:lnTo>
                <a:lnTo>
                  <a:pt x="0" y="380999"/>
                </a:lnTo>
                <a:lnTo>
                  <a:pt x="0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84200" y="2519805"/>
            <a:ext cx="11544935" cy="3052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0200" marR="5080" indent="-315595">
              <a:lnSpc>
                <a:spcPts val="2980"/>
              </a:lnSpc>
              <a:buChar char="•"/>
              <a:tabLst>
                <a:tab pos="329565" algn="l"/>
                <a:tab pos="330200" algn="l"/>
              </a:tabLst>
            </a:pP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Each </a:t>
            </a:r>
            <a:r>
              <a:rPr sz="2500" spc="65" dirty="0">
                <a:solidFill>
                  <a:srgbClr val="323332"/>
                </a:solidFill>
                <a:latin typeface="Arial"/>
                <a:cs typeface="Arial"/>
              </a:rPr>
              <a:t>page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must </a:t>
            </a:r>
            <a:r>
              <a:rPr sz="2500" spc="35" dirty="0">
                <a:solidFill>
                  <a:srgbClr val="323332"/>
                </a:solidFill>
                <a:latin typeface="Arial"/>
                <a:cs typeface="Arial"/>
              </a:rPr>
              <a:t>include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a link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to the style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sheet with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&lt;link&gt;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tag. </a:t>
            </a:r>
            <a:r>
              <a:rPr sz="2500" spc="-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spc="60" dirty="0">
                <a:solidFill>
                  <a:srgbClr val="323332"/>
                </a:solidFill>
                <a:latin typeface="Arial"/>
                <a:cs typeface="Arial"/>
              </a:rPr>
              <a:t>&lt;link&gt;  </a:t>
            </a:r>
            <a:r>
              <a:rPr sz="2500" spc="45" dirty="0">
                <a:solidFill>
                  <a:srgbClr val="323332"/>
                </a:solidFill>
                <a:latin typeface="Arial"/>
                <a:cs typeface="Arial"/>
              </a:rPr>
              <a:t>tag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goes </a:t>
            </a: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inside the head</a:t>
            </a:r>
            <a:r>
              <a:rPr sz="2500" b="1" spc="-16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section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: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500" spc="8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500" spc="85" dirty="0">
                <a:solidFill>
                  <a:srgbClr val="A52A2A"/>
                </a:solidFill>
                <a:latin typeface="Arial"/>
                <a:cs typeface="Arial"/>
              </a:rPr>
              <a:t>head</a:t>
            </a:r>
            <a:r>
              <a:rPr sz="2500" spc="8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500" spc="3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500" spc="35" dirty="0">
                <a:solidFill>
                  <a:srgbClr val="A52A2A"/>
                </a:solidFill>
                <a:latin typeface="Arial"/>
                <a:cs typeface="Arial"/>
              </a:rPr>
              <a:t>link </a:t>
            </a:r>
            <a:r>
              <a:rPr sz="2500" spc="-20" dirty="0">
                <a:solidFill>
                  <a:srgbClr val="DC213C"/>
                </a:solidFill>
                <a:latin typeface="Arial"/>
                <a:cs typeface="Arial"/>
              </a:rPr>
              <a:t>rel=</a:t>
            </a:r>
            <a:r>
              <a:rPr sz="2500" spc="-20" dirty="0">
                <a:solidFill>
                  <a:srgbClr val="0327CD"/>
                </a:solidFill>
                <a:latin typeface="Arial"/>
                <a:cs typeface="Arial"/>
              </a:rPr>
              <a:t>"stylesheet" </a:t>
            </a:r>
            <a:r>
              <a:rPr sz="2500" spc="5" dirty="0">
                <a:solidFill>
                  <a:srgbClr val="DC213C"/>
                </a:solidFill>
                <a:latin typeface="Arial"/>
                <a:cs typeface="Arial"/>
              </a:rPr>
              <a:t>type=</a:t>
            </a:r>
            <a:r>
              <a:rPr sz="2500" spc="5" dirty="0">
                <a:solidFill>
                  <a:srgbClr val="0327CD"/>
                </a:solidFill>
                <a:latin typeface="Arial"/>
                <a:cs typeface="Arial"/>
              </a:rPr>
              <a:t>"text/css"</a:t>
            </a:r>
            <a:r>
              <a:rPr sz="2500" spc="70" dirty="0">
                <a:solidFill>
                  <a:srgbClr val="0327CD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DC213C"/>
                </a:solidFill>
                <a:latin typeface="Arial"/>
                <a:cs typeface="Arial"/>
              </a:rPr>
              <a:t>href=</a:t>
            </a:r>
            <a:r>
              <a:rPr sz="2500" dirty="0">
                <a:solidFill>
                  <a:srgbClr val="0327CD"/>
                </a:solidFill>
                <a:latin typeface="Arial"/>
                <a:cs typeface="Arial"/>
              </a:rPr>
              <a:t>"mystyle.css"</a:t>
            </a:r>
            <a:r>
              <a:rPr sz="250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500" spc="7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500" spc="70" dirty="0">
                <a:solidFill>
                  <a:srgbClr val="A52A2A"/>
                </a:solidFill>
                <a:latin typeface="Arial"/>
                <a:cs typeface="Arial"/>
              </a:rPr>
              <a:t>/head</a:t>
            </a:r>
            <a:r>
              <a:rPr sz="2500" spc="7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An </a:t>
            </a:r>
            <a:r>
              <a:rPr sz="2500" spc="15" dirty="0">
                <a:solidFill>
                  <a:srgbClr val="323332"/>
                </a:solidFill>
                <a:latin typeface="Arial"/>
                <a:cs typeface="Arial"/>
              </a:rPr>
              <a:t>example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style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sheet file </a:t>
            </a:r>
            <a:r>
              <a:rPr sz="2500" spc="45" dirty="0">
                <a:solidFill>
                  <a:srgbClr val="323332"/>
                </a:solidFill>
                <a:latin typeface="Arial"/>
                <a:cs typeface="Arial"/>
              </a:rPr>
              <a:t>called </a:t>
            </a:r>
            <a:r>
              <a:rPr sz="2500" spc="-30" dirty="0">
                <a:solidFill>
                  <a:srgbClr val="323332"/>
                </a:solidFill>
                <a:latin typeface="Arial"/>
                <a:cs typeface="Arial"/>
              </a:rPr>
              <a:t>"myStyle.css",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is shown</a:t>
            </a:r>
            <a:r>
              <a:rPr sz="2500" spc="7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20" dirty="0">
                <a:solidFill>
                  <a:srgbClr val="323332"/>
                </a:solidFill>
                <a:latin typeface="Arial"/>
                <a:cs typeface="Arial"/>
              </a:rPr>
              <a:t>below:</a:t>
            </a:r>
            <a:endParaRPr sz="250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22900">
              <a:lnSpc>
                <a:spcPts val="1845"/>
              </a:lnSpc>
            </a:pPr>
            <a:fld id="{81D60167-4931-47E6-BA6A-407CBD079E47}" type="slidenum">
              <a:rPr spc="-5" dirty="0"/>
              <a:t>22</a:t>
            </a:fld>
            <a:endParaRPr spc="-5" dirty="0"/>
          </a:p>
        </p:txBody>
      </p:sp>
      <p:sp>
        <p:nvSpPr>
          <p:cNvPr id="12" name="object 12"/>
          <p:cNvSpPr txBox="1"/>
          <p:nvPr/>
        </p:nvSpPr>
        <p:spPr>
          <a:xfrm>
            <a:off x="599069" y="5943605"/>
            <a:ext cx="1005840" cy="381000"/>
          </a:xfrm>
          <a:prstGeom prst="rect">
            <a:avLst/>
          </a:prstGeom>
          <a:solidFill>
            <a:srgbClr val="F5F5F5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900"/>
              </a:lnSpc>
            </a:pPr>
            <a:r>
              <a:rPr sz="2500" spc="65" dirty="0">
                <a:solidFill>
                  <a:srgbClr val="A52A2A"/>
                </a:solidFill>
                <a:latin typeface="Arial"/>
                <a:cs typeface="Arial"/>
              </a:rPr>
              <a:t>body</a:t>
            </a:r>
            <a:r>
              <a:rPr sz="2500" spc="-85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444444"/>
                </a:solidFill>
                <a:latin typeface="Arial"/>
                <a:cs typeface="Arial"/>
              </a:rPr>
              <a:t>{</a:t>
            </a:r>
            <a:endParaRPr sz="2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4200" y="6311900"/>
            <a:ext cx="4395470" cy="1927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5125">
              <a:lnSpc>
                <a:spcPct val="100000"/>
              </a:lnSpc>
            </a:pPr>
            <a:r>
              <a:rPr sz="2500" spc="35" dirty="0">
                <a:solidFill>
                  <a:srgbClr val="DC213C"/>
                </a:solidFill>
                <a:latin typeface="Arial"/>
                <a:cs typeface="Arial"/>
              </a:rPr>
              <a:t>background-color:</a:t>
            </a:r>
            <a:r>
              <a:rPr sz="2500" spc="-30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500" spc="25" dirty="0">
                <a:solidFill>
                  <a:srgbClr val="0327CD"/>
                </a:solidFill>
                <a:latin typeface="Arial"/>
                <a:cs typeface="Arial"/>
              </a:rPr>
              <a:t>lightblue;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500" spc="-5" dirty="0">
                <a:solidFill>
                  <a:srgbClr val="444444"/>
                </a:solidFill>
                <a:latin typeface="Arial"/>
                <a:cs typeface="Arial"/>
              </a:rPr>
              <a:t>}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500" spc="-5" dirty="0">
                <a:solidFill>
                  <a:srgbClr val="A52A2A"/>
                </a:solidFill>
                <a:latin typeface="Arial"/>
                <a:cs typeface="Arial"/>
              </a:rPr>
              <a:t>h1</a:t>
            </a:r>
            <a:r>
              <a:rPr sz="2500" spc="-90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500" spc="-5" dirty="0">
                <a:solidFill>
                  <a:srgbClr val="444444"/>
                </a:solidFill>
                <a:latin typeface="Arial"/>
                <a:cs typeface="Arial"/>
              </a:rPr>
              <a:t>{</a:t>
            </a:r>
            <a:endParaRPr sz="2500">
              <a:latin typeface="Arial"/>
              <a:cs typeface="Arial"/>
            </a:endParaRPr>
          </a:p>
          <a:p>
            <a:pPr marL="365125" marR="1534160">
              <a:lnSpc>
                <a:spcPct val="100000"/>
              </a:lnSpc>
            </a:pPr>
            <a:r>
              <a:rPr sz="2500" spc="20" dirty="0">
                <a:solidFill>
                  <a:srgbClr val="DC213C"/>
                </a:solidFill>
                <a:latin typeface="Arial"/>
                <a:cs typeface="Arial"/>
              </a:rPr>
              <a:t>color: </a:t>
            </a:r>
            <a:r>
              <a:rPr sz="2500" dirty="0">
                <a:solidFill>
                  <a:srgbClr val="0327CD"/>
                </a:solidFill>
                <a:latin typeface="Arial"/>
                <a:cs typeface="Arial"/>
              </a:rPr>
              <a:t>navy;  </a:t>
            </a:r>
            <a:r>
              <a:rPr sz="2500" spc="10" dirty="0">
                <a:solidFill>
                  <a:srgbClr val="DC213C"/>
                </a:solidFill>
                <a:latin typeface="Arial"/>
                <a:cs typeface="Arial"/>
              </a:rPr>
              <a:t>margin-left:</a:t>
            </a:r>
            <a:r>
              <a:rPr sz="2500" spc="-75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2500" spc="25" dirty="0">
                <a:solidFill>
                  <a:srgbClr val="0327CD"/>
                </a:solidFill>
                <a:latin typeface="Arial"/>
                <a:cs typeface="Arial"/>
              </a:rPr>
              <a:t>20px;</a:t>
            </a:r>
            <a:endParaRPr sz="25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9069" y="8229605"/>
            <a:ext cx="194310" cy="381000"/>
          </a:xfrm>
          <a:prstGeom prst="rect">
            <a:avLst/>
          </a:prstGeom>
          <a:solidFill>
            <a:srgbClr val="F5F5F5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900"/>
              </a:lnSpc>
            </a:pPr>
            <a:r>
              <a:rPr sz="2500" spc="-5" dirty="0">
                <a:solidFill>
                  <a:srgbClr val="444444"/>
                </a:solidFill>
                <a:latin typeface="Arial"/>
                <a:cs typeface="Arial"/>
              </a:rPr>
              <a:t>}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22900">
              <a:lnSpc>
                <a:spcPts val="1845"/>
              </a:lnSpc>
            </a:pPr>
            <a:fld id="{81D60167-4931-47E6-BA6A-407CBD079E47}" type="slidenum">
              <a:rPr spc="-5" dirty="0"/>
              <a:t>23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4200" y="711200"/>
            <a:ext cx="4937760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Inline</a:t>
            </a:r>
            <a:r>
              <a:rPr spc="-75" dirty="0"/>
              <a:t> </a:t>
            </a:r>
            <a:r>
              <a:rPr spc="-90" dirty="0"/>
              <a:t>Style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0794" y="2535333"/>
            <a:ext cx="12122785" cy="6028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7025" marR="758825" indent="-314325">
              <a:lnSpc>
                <a:spcPct val="99200"/>
              </a:lnSpc>
              <a:buChar char="•"/>
              <a:tabLst>
                <a:tab pos="327660" algn="l"/>
              </a:tabLst>
            </a:pP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An inline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style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loses many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of the </a:t>
            </a:r>
            <a:r>
              <a:rPr sz="3600" spc="35" dirty="0">
                <a:solidFill>
                  <a:srgbClr val="323332"/>
                </a:solidFill>
                <a:latin typeface="Arial"/>
                <a:cs typeface="Arial"/>
              </a:rPr>
              <a:t>advantages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style 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sheet </a:t>
            </a: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(by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mixing </a:t>
            </a:r>
            <a:r>
              <a:rPr sz="3600" spc="25" dirty="0">
                <a:solidFill>
                  <a:srgbClr val="323332"/>
                </a:solidFill>
                <a:latin typeface="Arial"/>
                <a:cs typeface="Arial"/>
              </a:rPr>
              <a:t>content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with </a:t>
            </a:r>
            <a:r>
              <a:rPr sz="3600" spc="5" dirty="0">
                <a:solidFill>
                  <a:srgbClr val="323332"/>
                </a:solidFill>
                <a:latin typeface="Arial"/>
                <a:cs typeface="Arial"/>
              </a:rPr>
              <a:t>presentation).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Use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this 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method</a:t>
            </a:r>
            <a:r>
              <a:rPr sz="3600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55" dirty="0">
                <a:solidFill>
                  <a:srgbClr val="323332"/>
                </a:solidFill>
                <a:latin typeface="Arial"/>
                <a:cs typeface="Arial"/>
              </a:rPr>
              <a:t>sparingly!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323332"/>
              </a:buClr>
              <a:buFont typeface="Arial"/>
              <a:buChar char="•"/>
            </a:pPr>
            <a:endParaRPr sz="3750">
              <a:latin typeface="Times New Roman"/>
              <a:cs typeface="Times New Roman"/>
            </a:endParaRPr>
          </a:p>
          <a:p>
            <a:pPr marL="327025" marR="5080" indent="-314325">
              <a:lnSpc>
                <a:spcPct val="99300"/>
              </a:lnSpc>
              <a:buChar char="•"/>
              <a:tabLst>
                <a:tab pos="327660" algn="l"/>
              </a:tabLst>
            </a:pPr>
            <a:r>
              <a:rPr sz="3600" spc="-3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use inline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styles, </a:t>
            </a:r>
            <a:r>
              <a:rPr sz="3600" spc="130" dirty="0">
                <a:solidFill>
                  <a:srgbClr val="323332"/>
                </a:solidFill>
                <a:latin typeface="Arial"/>
                <a:cs typeface="Arial"/>
              </a:rPr>
              <a:t>add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b="1" spc="-5" dirty="0">
                <a:solidFill>
                  <a:srgbClr val="323332"/>
                </a:solidFill>
                <a:latin typeface="Arial"/>
                <a:cs typeface="Arial"/>
              </a:rPr>
              <a:t>style attribute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to the </a:t>
            </a:r>
            <a:r>
              <a:rPr sz="3600" spc="-10" dirty="0">
                <a:solidFill>
                  <a:srgbClr val="323332"/>
                </a:solidFill>
                <a:latin typeface="Arial"/>
                <a:cs typeface="Arial"/>
              </a:rPr>
              <a:t>relevant  </a:t>
            </a:r>
            <a:r>
              <a:rPr sz="3600" spc="45" dirty="0">
                <a:solidFill>
                  <a:srgbClr val="323332"/>
                </a:solidFill>
                <a:latin typeface="Arial"/>
                <a:cs typeface="Arial"/>
              </a:rPr>
              <a:t>tag. </a:t>
            </a:r>
            <a:r>
              <a:rPr sz="3600" spc="-7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style </a:t>
            </a:r>
            <a:r>
              <a:rPr sz="3600" spc="20" dirty="0">
                <a:solidFill>
                  <a:srgbClr val="323332"/>
                </a:solidFill>
                <a:latin typeface="Arial"/>
                <a:cs typeface="Arial"/>
              </a:rPr>
              <a:t>attribute </a:t>
            </a: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600" spc="25" dirty="0">
                <a:solidFill>
                  <a:srgbClr val="323332"/>
                </a:solidFill>
                <a:latin typeface="Arial"/>
                <a:cs typeface="Arial"/>
              </a:rPr>
              <a:t>contain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any </a:t>
            </a:r>
            <a:r>
              <a:rPr sz="3600" spc="-135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3600" spc="5" dirty="0">
                <a:solidFill>
                  <a:srgbClr val="323332"/>
                </a:solidFill>
                <a:latin typeface="Arial"/>
                <a:cs typeface="Arial"/>
              </a:rPr>
              <a:t>property. </a:t>
            </a:r>
            <a:r>
              <a:rPr sz="3600" spc="-70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3600" spc="25" dirty="0">
                <a:solidFill>
                  <a:srgbClr val="323332"/>
                </a:solidFill>
                <a:latin typeface="Arial"/>
                <a:cs typeface="Arial"/>
              </a:rPr>
              <a:t>example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shows how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change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00" spc="40" dirty="0">
                <a:solidFill>
                  <a:srgbClr val="323332"/>
                </a:solidFill>
                <a:latin typeface="Arial"/>
                <a:cs typeface="Arial"/>
              </a:rPr>
              <a:t>color </a:t>
            </a:r>
            <a:r>
              <a:rPr sz="3600" spc="6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the left  </a:t>
            </a:r>
            <a:r>
              <a:rPr sz="3600" spc="30" dirty="0">
                <a:solidFill>
                  <a:srgbClr val="323332"/>
                </a:solidFill>
                <a:latin typeface="Arial"/>
                <a:cs typeface="Arial"/>
              </a:rPr>
              <a:t>margin </a:t>
            </a:r>
            <a:r>
              <a:rPr sz="36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a h1</a:t>
            </a:r>
            <a:r>
              <a:rPr sz="3600" spc="-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element: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850">
              <a:latin typeface="Times New Roman"/>
              <a:cs typeface="Times New Roman"/>
            </a:endParaRPr>
          </a:p>
          <a:p>
            <a:pPr marL="327025" marR="1760220">
              <a:lnSpc>
                <a:spcPts val="4300"/>
              </a:lnSpc>
            </a:pPr>
            <a:r>
              <a:rPr sz="3600" spc="9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3600" spc="90" dirty="0">
                <a:solidFill>
                  <a:srgbClr val="A52A2A"/>
                </a:solidFill>
                <a:latin typeface="Arial"/>
                <a:cs typeface="Arial"/>
              </a:rPr>
              <a:t>h1 </a:t>
            </a:r>
            <a:r>
              <a:rPr sz="3600" spc="10" dirty="0">
                <a:solidFill>
                  <a:srgbClr val="DC213C"/>
                </a:solidFill>
                <a:latin typeface="Arial"/>
                <a:cs typeface="Arial"/>
              </a:rPr>
              <a:t>style=</a:t>
            </a:r>
            <a:r>
              <a:rPr sz="3600" spc="10" dirty="0">
                <a:solidFill>
                  <a:srgbClr val="0327CD"/>
                </a:solidFill>
                <a:latin typeface="Arial"/>
                <a:cs typeface="Arial"/>
              </a:rPr>
              <a:t>"color:blue;margin-left:30px;"</a:t>
            </a:r>
            <a:r>
              <a:rPr sz="3600" spc="1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r>
              <a:rPr sz="3600" spc="10" dirty="0">
                <a:solidFill>
                  <a:srgbClr val="323332"/>
                </a:solidFill>
                <a:latin typeface="Arial"/>
                <a:cs typeface="Arial"/>
              </a:rPr>
              <a:t>This </a:t>
            </a:r>
            <a:r>
              <a:rPr sz="3600" spc="-5" dirty="0">
                <a:solidFill>
                  <a:srgbClr val="323332"/>
                </a:solidFill>
                <a:latin typeface="Arial"/>
                <a:cs typeface="Arial"/>
              </a:rPr>
              <a:t>is a  </a:t>
            </a:r>
            <a:r>
              <a:rPr sz="3600" spc="70" dirty="0">
                <a:solidFill>
                  <a:srgbClr val="323332"/>
                </a:solidFill>
                <a:latin typeface="Arial"/>
                <a:cs typeface="Arial"/>
              </a:rPr>
              <a:t>heading.</a:t>
            </a:r>
            <a:r>
              <a:rPr sz="3600" spc="7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3600" spc="70" dirty="0">
                <a:solidFill>
                  <a:srgbClr val="A52A2A"/>
                </a:solidFill>
                <a:latin typeface="Arial"/>
                <a:cs typeface="Arial"/>
              </a:rPr>
              <a:t>/h1</a:t>
            </a:r>
            <a:r>
              <a:rPr sz="3600" spc="7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22900">
              <a:lnSpc>
                <a:spcPts val="1845"/>
              </a:lnSpc>
            </a:pPr>
            <a:fld id="{81D60167-4931-47E6-BA6A-407CBD079E47}" type="slidenum">
              <a:rPr spc="-5" dirty="0"/>
              <a:t>24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1435100" y="5181600"/>
            <a:ext cx="2730500" cy="1122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100" spc="75" dirty="0">
                <a:latin typeface="Arial"/>
                <a:cs typeface="Arial"/>
              </a:rPr>
              <a:t>Demo!</a:t>
            </a:r>
            <a:endParaRPr sz="7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22900">
              <a:lnSpc>
                <a:spcPts val="1845"/>
              </a:lnSpc>
            </a:pPr>
            <a:fld id="{81D60167-4931-47E6-BA6A-407CBD079E47}" type="slidenum">
              <a:rPr spc="-5" dirty="0"/>
              <a:t>25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000"/>
              </a:lnSpc>
            </a:pPr>
            <a:r>
              <a:rPr sz="6700" spc="-110" dirty="0"/>
              <a:t>Why </a:t>
            </a:r>
            <a:r>
              <a:rPr sz="6700" spc="10" dirty="0"/>
              <a:t>Use </a:t>
            </a:r>
            <a:r>
              <a:rPr sz="6700" spc="-25" dirty="0"/>
              <a:t>External </a:t>
            </a:r>
            <a:r>
              <a:rPr sz="6700" spc="-70" dirty="0"/>
              <a:t>Style  </a:t>
            </a:r>
            <a:r>
              <a:rPr sz="6700" spc="-100" dirty="0"/>
              <a:t>Sheets?</a:t>
            </a:r>
            <a:endParaRPr sz="6700"/>
          </a:p>
        </p:txBody>
      </p:sp>
      <p:sp>
        <p:nvSpPr>
          <p:cNvPr id="3" name="object 3"/>
          <p:cNvSpPr txBox="1"/>
          <p:nvPr/>
        </p:nvSpPr>
        <p:spPr>
          <a:xfrm>
            <a:off x="703545" y="2728831"/>
            <a:ext cx="12211050" cy="6487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2720" marR="40005" indent="-160020">
              <a:lnSpc>
                <a:spcPct val="100400"/>
              </a:lnSpc>
              <a:buChar char="•"/>
              <a:tabLst>
                <a:tab pos="259715" algn="l"/>
              </a:tabLst>
            </a:pPr>
            <a:r>
              <a:rPr sz="3675" spc="-52" baseline="1133" dirty="0">
                <a:solidFill>
                  <a:srgbClr val="323332"/>
                </a:solidFill>
                <a:latin typeface="Arial"/>
                <a:cs typeface="Arial"/>
              </a:rPr>
              <a:t>When </a:t>
            </a:r>
            <a:r>
              <a:rPr sz="3675" spc="75" baseline="1133" dirty="0">
                <a:solidFill>
                  <a:srgbClr val="323332"/>
                </a:solidFill>
                <a:latin typeface="Arial"/>
                <a:cs typeface="Arial"/>
              </a:rPr>
              <a:t>building </a:t>
            </a:r>
            <a:r>
              <a:rPr sz="3675" spc="-7" baseline="1133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675" spc="22" baseline="1133" dirty="0">
                <a:solidFill>
                  <a:srgbClr val="323332"/>
                </a:solidFill>
                <a:latin typeface="Arial"/>
                <a:cs typeface="Arial"/>
              </a:rPr>
              <a:t>website </a:t>
            </a:r>
            <a:r>
              <a:rPr sz="3675" spc="-15" baseline="1133" dirty="0">
                <a:solidFill>
                  <a:srgbClr val="323332"/>
                </a:solidFill>
                <a:latin typeface="Arial"/>
                <a:cs typeface="Arial"/>
              </a:rPr>
              <a:t>there </a:t>
            </a:r>
            <a:r>
              <a:rPr sz="3675" spc="-30" baseline="1133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3675" b="1" baseline="1133" dirty="0">
                <a:solidFill>
                  <a:srgbClr val="323332"/>
                </a:solidFill>
                <a:latin typeface="Arial"/>
                <a:cs typeface="Arial"/>
              </a:rPr>
              <a:t>several advantages </a:t>
            </a:r>
            <a:r>
              <a:rPr sz="3675" baseline="1133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675" spc="82" baseline="1133" dirty="0">
                <a:solidFill>
                  <a:srgbClr val="323332"/>
                </a:solidFill>
                <a:latin typeface="Arial"/>
                <a:cs typeface="Arial"/>
              </a:rPr>
              <a:t>placing </a:t>
            </a:r>
            <a:r>
              <a:rPr sz="3675" spc="-7" baseline="1133" dirty="0">
                <a:solidFill>
                  <a:srgbClr val="323332"/>
                </a:solidFill>
                <a:latin typeface="Arial"/>
                <a:cs typeface="Arial"/>
              </a:rPr>
              <a:t>your </a:t>
            </a:r>
            <a:r>
              <a:rPr sz="3675" spc="-142" baseline="1133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3675" spc="-7" baseline="1133" dirty="0">
                <a:solidFill>
                  <a:srgbClr val="323332"/>
                </a:solidFill>
                <a:latin typeface="Arial"/>
                <a:cs typeface="Arial"/>
              </a:rPr>
              <a:t>rules in a 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separate </a:t>
            </a:r>
            <a:r>
              <a:rPr sz="2450" dirty="0">
                <a:solidFill>
                  <a:srgbClr val="323332"/>
                </a:solidFill>
                <a:latin typeface="Arial"/>
                <a:cs typeface="Arial"/>
              </a:rPr>
              <a:t>style</a:t>
            </a:r>
            <a:r>
              <a:rPr sz="2450" spc="-10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450" dirty="0">
                <a:solidFill>
                  <a:srgbClr val="323332"/>
                </a:solidFill>
                <a:latin typeface="Arial"/>
                <a:cs typeface="Arial"/>
              </a:rPr>
              <a:t>sheet.</a:t>
            </a:r>
            <a:endParaRPr sz="245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323332"/>
              </a:buClr>
              <a:buFont typeface="Arial"/>
              <a:buChar char="•"/>
            </a:pPr>
            <a:endParaRPr sz="2700">
              <a:latin typeface="Times New Roman"/>
              <a:cs typeface="Times New Roman"/>
            </a:endParaRPr>
          </a:p>
          <a:p>
            <a:pPr marL="259079" indent="-246379">
              <a:lnSpc>
                <a:spcPct val="100000"/>
              </a:lnSpc>
              <a:buChar char="•"/>
              <a:tabLst>
                <a:tab pos="259715" algn="l"/>
              </a:tabLst>
            </a:pPr>
            <a:r>
              <a:rPr sz="3675" spc="-7" baseline="1133" dirty="0">
                <a:solidFill>
                  <a:srgbClr val="323332"/>
                </a:solidFill>
                <a:latin typeface="Arial"/>
                <a:cs typeface="Arial"/>
              </a:rPr>
              <a:t>All </a:t>
            </a:r>
            <a:r>
              <a:rPr sz="3675" baseline="1133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675" spc="-7" baseline="1133" dirty="0">
                <a:solidFill>
                  <a:srgbClr val="323332"/>
                </a:solidFill>
                <a:latin typeface="Arial"/>
                <a:cs typeface="Arial"/>
              </a:rPr>
              <a:t>your </a:t>
            </a:r>
            <a:r>
              <a:rPr sz="3675" spc="60" baseline="1133" dirty="0">
                <a:solidFill>
                  <a:srgbClr val="323332"/>
                </a:solidFill>
                <a:latin typeface="Arial"/>
                <a:cs typeface="Arial"/>
              </a:rPr>
              <a:t>web </a:t>
            </a:r>
            <a:r>
              <a:rPr sz="3675" spc="75" baseline="1133" dirty="0">
                <a:solidFill>
                  <a:srgbClr val="323332"/>
                </a:solidFill>
                <a:latin typeface="Arial"/>
                <a:cs typeface="Arial"/>
              </a:rPr>
              <a:t>pages </a:t>
            </a:r>
            <a:r>
              <a:rPr sz="3675" spc="67" baseline="1133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675" b="1" baseline="1133" dirty="0">
                <a:solidFill>
                  <a:srgbClr val="323332"/>
                </a:solidFill>
                <a:latin typeface="Arial"/>
                <a:cs typeface="Arial"/>
              </a:rPr>
              <a:t>share the same style </a:t>
            </a:r>
            <a:r>
              <a:rPr sz="3675" b="1" spc="-7" baseline="1133" dirty="0">
                <a:solidFill>
                  <a:srgbClr val="323332"/>
                </a:solidFill>
                <a:latin typeface="Arial"/>
                <a:cs typeface="Arial"/>
              </a:rPr>
              <a:t>sheet</a:t>
            </a:r>
            <a:r>
              <a:rPr sz="3675" spc="-7" baseline="1133" dirty="0">
                <a:solidFill>
                  <a:srgbClr val="323332"/>
                </a:solidFill>
                <a:latin typeface="Arial"/>
                <a:cs typeface="Arial"/>
              </a:rPr>
              <a:t>. </a:t>
            </a:r>
            <a:r>
              <a:rPr sz="3675" spc="-52" baseline="1133" dirty="0">
                <a:solidFill>
                  <a:srgbClr val="323332"/>
                </a:solidFill>
                <a:latin typeface="Arial"/>
                <a:cs typeface="Arial"/>
              </a:rPr>
              <a:t>This </a:t>
            </a:r>
            <a:r>
              <a:rPr sz="3675" spc="-7" baseline="1133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675" spc="44" baseline="1133" dirty="0">
                <a:solidFill>
                  <a:srgbClr val="323332"/>
                </a:solidFill>
                <a:latin typeface="Arial"/>
                <a:cs typeface="Arial"/>
              </a:rPr>
              <a:t>achieved </a:t>
            </a:r>
            <a:r>
              <a:rPr sz="3675" spc="97" baseline="1133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3675" spc="37" baseline="1133" dirty="0">
                <a:solidFill>
                  <a:srgbClr val="323332"/>
                </a:solidFill>
                <a:latin typeface="Arial"/>
                <a:cs typeface="Arial"/>
              </a:rPr>
              <a:t>using</a:t>
            </a:r>
            <a:r>
              <a:rPr sz="3675" spc="-195" baseline="1133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75" baseline="1133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endParaRPr sz="3675" baseline="1133">
              <a:latin typeface="Arial"/>
              <a:cs typeface="Arial"/>
            </a:endParaRPr>
          </a:p>
          <a:p>
            <a:pPr marL="172720">
              <a:lnSpc>
                <a:spcPct val="100000"/>
              </a:lnSpc>
              <a:spcBef>
                <a:spcPts val="10"/>
              </a:spcBef>
            </a:pPr>
            <a:r>
              <a:rPr sz="2450" spc="60" dirty="0">
                <a:solidFill>
                  <a:srgbClr val="323332"/>
                </a:solidFill>
                <a:latin typeface="Arial"/>
                <a:cs typeface="Arial"/>
              </a:rPr>
              <a:t>&lt;link&gt; </a:t>
            </a:r>
            <a:r>
              <a:rPr sz="2450" spc="-5" dirty="0">
                <a:solidFill>
                  <a:srgbClr val="323332"/>
                </a:solidFill>
                <a:latin typeface="Arial"/>
                <a:cs typeface="Arial"/>
              </a:rPr>
              <a:t>element on </a:t>
            </a:r>
            <a:r>
              <a:rPr sz="2450" spc="30" dirty="0">
                <a:solidFill>
                  <a:srgbClr val="323332"/>
                </a:solidFill>
                <a:latin typeface="Arial"/>
                <a:cs typeface="Arial"/>
              </a:rPr>
              <a:t>each </a:t>
            </a:r>
            <a:r>
              <a:rPr sz="2450" spc="-3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450" spc="65" dirty="0">
                <a:solidFill>
                  <a:srgbClr val="323332"/>
                </a:solidFill>
                <a:latin typeface="Arial"/>
                <a:cs typeface="Arial"/>
              </a:rPr>
              <a:t>page </a:t>
            </a:r>
            <a:r>
              <a:rPr sz="245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2450" spc="-5" dirty="0">
                <a:solidFill>
                  <a:srgbClr val="323332"/>
                </a:solidFill>
                <a:latin typeface="Arial"/>
                <a:cs typeface="Arial"/>
              </a:rPr>
              <a:t>your </a:t>
            </a:r>
            <a:r>
              <a:rPr sz="2450" dirty="0">
                <a:solidFill>
                  <a:srgbClr val="323332"/>
                </a:solidFill>
                <a:latin typeface="Arial"/>
                <a:cs typeface="Arial"/>
              </a:rPr>
              <a:t>site to </a:t>
            </a:r>
            <a:r>
              <a:rPr sz="2450" spc="-5" dirty="0">
                <a:solidFill>
                  <a:srgbClr val="323332"/>
                </a:solidFill>
                <a:latin typeface="Arial"/>
                <a:cs typeface="Arial"/>
              </a:rPr>
              <a:t>link </a:t>
            </a:r>
            <a:r>
              <a:rPr sz="2450" dirty="0">
                <a:solidFill>
                  <a:srgbClr val="323332"/>
                </a:solidFill>
                <a:latin typeface="Arial"/>
                <a:cs typeface="Arial"/>
              </a:rPr>
              <a:t>to the </a:t>
            </a:r>
            <a:r>
              <a:rPr sz="2450" spc="-5" dirty="0">
                <a:solidFill>
                  <a:srgbClr val="323332"/>
                </a:solidFill>
                <a:latin typeface="Arial"/>
                <a:cs typeface="Arial"/>
              </a:rPr>
              <a:t>same </a:t>
            </a:r>
            <a:r>
              <a:rPr sz="2450" spc="-95" dirty="0">
                <a:solidFill>
                  <a:srgbClr val="323332"/>
                </a:solidFill>
                <a:latin typeface="Arial"/>
                <a:cs typeface="Arial"/>
              </a:rPr>
              <a:t>CSS</a:t>
            </a:r>
            <a:r>
              <a:rPr sz="2450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450" spc="30" dirty="0">
                <a:solidFill>
                  <a:srgbClr val="323332"/>
                </a:solidFill>
                <a:latin typeface="Arial"/>
                <a:cs typeface="Arial"/>
              </a:rPr>
              <a:t>document.</a:t>
            </a:r>
            <a:endParaRPr sz="2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650">
              <a:latin typeface="Times New Roman"/>
              <a:cs typeface="Times New Roman"/>
            </a:endParaRPr>
          </a:p>
          <a:p>
            <a:pPr marL="172720" marR="179705" indent="-160020">
              <a:lnSpc>
                <a:spcPct val="100400"/>
              </a:lnSpc>
              <a:spcBef>
                <a:spcPts val="5"/>
              </a:spcBef>
              <a:buChar char="•"/>
              <a:tabLst>
                <a:tab pos="259715" algn="l"/>
              </a:tabLst>
            </a:pPr>
            <a:r>
              <a:rPr sz="3675" spc="-52" baseline="1133" dirty="0">
                <a:solidFill>
                  <a:srgbClr val="323332"/>
                </a:solidFill>
                <a:latin typeface="Arial"/>
                <a:cs typeface="Arial"/>
              </a:rPr>
              <a:t>This </a:t>
            </a:r>
            <a:r>
              <a:rPr sz="3675" spc="-7" baseline="1133" dirty="0">
                <a:solidFill>
                  <a:srgbClr val="323332"/>
                </a:solidFill>
                <a:latin typeface="Arial"/>
                <a:cs typeface="Arial"/>
              </a:rPr>
              <a:t>means </a:t>
            </a:r>
            <a:r>
              <a:rPr sz="3675" baseline="1133" dirty="0">
                <a:solidFill>
                  <a:srgbClr val="323332"/>
                </a:solidFill>
                <a:latin typeface="Arial"/>
                <a:cs typeface="Arial"/>
              </a:rPr>
              <a:t>that the </a:t>
            </a:r>
            <a:r>
              <a:rPr sz="3675" spc="-7" baseline="1133" dirty="0">
                <a:solidFill>
                  <a:srgbClr val="323332"/>
                </a:solidFill>
                <a:latin typeface="Arial"/>
                <a:cs typeface="Arial"/>
              </a:rPr>
              <a:t>same </a:t>
            </a:r>
            <a:r>
              <a:rPr sz="3675" spc="97" baseline="1133" dirty="0">
                <a:solidFill>
                  <a:srgbClr val="323332"/>
                </a:solidFill>
                <a:latin typeface="Arial"/>
                <a:cs typeface="Arial"/>
              </a:rPr>
              <a:t>code </a:t>
            </a:r>
            <a:r>
              <a:rPr sz="3675" b="1" baseline="1133" dirty="0">
                <a:solidFill>
                  <a:srgbClr val="323332"/>
                </a:solidFill>
                <a:latin typeface="Arial"/>
                <a:cs typeface="Arial"/>
              </a:rPr>
              <a:t>does not need to be repeated </a:t>
            </a:r>
            <a:r>
              <a:rPr sz="3675" spc="-7" baseline="1133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3675" spc="7" baseline="1133" dirty="0">
                <a:solidFill>
                  <a:srgbClr val="323332"/>
                </a:solidFill>
                <a:latin typeface="Arial"/>
                <a:cs typeface="Arial"/>
              </a:rPr>
              <a:t>every </a:t>
            </a:r>
            <a:r>
              <a:rPr sz="3675" spc="97" baseline="1133" dirty="0">
                <a:solidFill>
                  <a:srgbClr val="323332"/>
                </a:solidFill>
                <a:latin typeface="Arial"/>
                <a:cs typeface="Arial"/>
              </a:rPr>
              <a:t>page</a:t>
            </a:r>
            <a:r>
              <a:rPr sz="3675" spc="-37" baseline="1133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75" spc="30" baseline="1133" dirty="0">
                <a:solidFill>
                  <a:srgbClr val="323332"/>
                </a:solidFill>
                <a:latin typeface="Arial"/>
                <a:cs typeface="Arial"/>
              </a:rPr>
              <a:t>(which  </a:t>
            </a:r>
            <a:r>
              <a:rPr sz="2450" spc="-10" dirty="0">
                <a:solidFill>
                  <a:srgbClr val="323332"/>
                </a:solidFill>
                <a:latin typeface="Arial"/>
                <a:cs typeface="Arial"/>
              </a:rPr>
              <a:t>results </a:t>
            </a:r>
            <a:r>
              <a:rPr sz="2450" spc="-5" dirty="0">
                <a:solidFill>
                  <a:srgbClr val="323332"/>
                </a:solidFill>
                <a:latin typeface="Arial"/>
                <a:cs typeface="Arial"/>
              </a:rPr>
              <a:t>in less </a:t>
            </a:r>
            <a:r>
              <a:rPr sz="2450" spc="65" dirty="0">
                <a:solidFill>
                  <a:srgbClr val="323332"/>
                </a:solidFill>
                <a:latin typeface="Arial"/>
                <a:cs typeface="Arial"/>
              </a:rPr>
              <a:t>code </a:t>
            </a:r>
            <a:r>
              <a:rPr sz="2450" spc="4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450" b="1" dirty="0">
                <a:solidFill>
                  <a:srgbClr val="323332"/>
                </a:solidFill>
                <a:latin typeface="Arial"/>
                <a:cs typeface="Arial"/>
              </a:rPr>
              <a:t>smaller HTML</a:t>
            </a:r>
            <a:r>
              <a:rPr sz="2450" b="1" spc="-1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450" b="1" spc="-5" dirty="0">
                <a:solidFill>
                  <a:srgbClr val="323332"/>
                </a:solidFill>
                <a:latin typeface="Arial"/>
                <a:cs typeface="Arial"/>
              </a:rPr>
              <a:t>pages</a:t>
            </a:r>
            <a:r>
              <a:rPr sz="2450" spc="-5" dirty="0">
                <a:solidFill>
                  <a:srgbClr val="323332"/>
                </a:solidFill>
                <a:latin typeface="Arial"/>
                <a:cs typeface="Arial"/>
              </a:rPr>
              <a:t>).</a:t>
            </a:r>
            <a:endParaRPr sz="245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323332"/>
              </a:buClr>
              <a:buFont typeface="Arial"/>
              <a:buChar char="•"/>
            </a:pPr>
            <a:endParaRPr sz="2700">
              <a:latin typeface="Times New Roman"/>
              <a:cs typeface="Times New Roman"/>
            </a:endParaRPr>
          </a:p>
          <a:p>
            <a:pPr marL="259079" indent="-246379">
              <a:lnSpc>
                <a:spcPct val="100000"/>
              </a:lnSpc>
              <a:spcBef>
                <a:spcPts val="5"/>
              </a:spcBef>
              <a:buChar char="•"/>
              <a:tabLst>
                <a:tab pos="259715" algn="l"/>
              </a:tabLst>
            </a:pPr>
            <a:r>
              <a:rPr sz="3675" spc="-37" baseline="1133" dirty="0">
                <a:solidFill>
                  <a:srgbClr val="323332"/>
                </a:solidFill>
                <a:latin typeface="Arial"/>
                <a:cs typeface="Arial"/>
              </a:rPr>
              <a:t>Therefore, </a:t>
            </a:r>
            <a:r>
              <a:rPr sz="3675" spc="44" baseline="1133" dirty="0">
                <a:solidFill>
                  <a:srgbClr val="323332"/>
                </a:solidFill>
                <a:latin typeface="Arial"/>
                <a:cs typeface="Arial"/>
              </a:rPr>
              <a:t>once </a:t>
            </a:r>
            <a:r>
              <a:rPr sz="3675" baseline="1133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75" spc="-7" baseline="1133" dirty="0">
                <a:solidFill>
                  <a:srgbClr val="323332"/>
                </a:solidFill>
                <a:latin typeface="Arial"/>
                <a:cs typeface="Arial"/>
              </a:rPr>
              <a:t>user has </a:t>
            </a:r>
            <a:r>
              <a:rPr sz="3675" spc="60" baseline="1133" dirty="0">
                <a:solidFill>
                  <a:srgbClr val="323332"/>
                </a:solidFill>
                <a:latin typeface="Arial"/>
                <a:cs typeface="Arial"/>
              </a:rPr>
              <a:t>downloaded </a:t>
            </a:r>
            <a:r>
              <a:rPr sz="3675" baseline="1133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75" spc="-142" baseline="1133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3675" baseline="1133" dirty="0">
                <a:solidFill>
                  <a:srgbClr val="323332"/>
                </a:solidFill>
                <a:latin typeface="Arial"/>
                <a:cs typeface="Arial"/>
              </a:rPr>
              <a:t>stylesheet, the </a:t>
            </a:r>
            <a:r>
              <a:rPr sz="3675" spc="-22" baseline="1133" dirty="0">
                <a:solidFill>
                  <a:srgbClr val="323332"/>
                </a:solidFill>
                <a:latin typeface="Arial"/>
                <a:cs typeface="Arial"/>
              </a:rPr>
              <a:t>rest </a:t>
            </a:r>
            <a:r>
              <a:rPr sz="3675" baseline="1133" dirty="0">
                <a:solidFill>
                  <a:srgbClr val="323332"/>
                </a:solidFill>
                <a:latin typeface="Arial"/>
                <a:cs typeface="Arial"/>
              </a:rPr>
              <a:t>of the site</a:t>
            </a:r>
            <a:r>
              <a:rPr sz="3675" spc="135" baseline="1133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75" spc="-7" baseline="1133" dirty="0">
                <a:solidFill>
                  <a:srgbClr val="323332"/>
                </a:solidFill>
                <a:latin typeface="Arial"/>
                <a:cs typeface="Arial"/>
              </a:rPr>
              <a:t>will</a:t>
            </a:r>
            <a:endParaRPr sz="3675" baseline="1133">
              <a:latin typeface="Arial"/>
              <a:cs typeface="Arial"/>
            </a:endParaRPr>
          </a:p>
          <a:p>
            <a:pPr marL="172720">
              <a:lnSpc>
                <a:spcPct val="100000"/>
              </a:lnSpc>
              <a:spcBef>
                <a:spcPts val="10"/>
              </a:spcBef>
            </a:pPr>
            <a:r>
              <a:rPr sz="2450" b="1" dirty="0">
                <a:solidFill>
                  <a:srgbClr val="323332"/>
                </a:solidFill>
                <a:latin typeface="Arial"/>
                <a:cs typeface="Arial"/>
              </a:rPr>
              <a:t>load</a:t>
            </a:r>
            <a:r>
              <a:rPr sz="2450" b="1" spc="-10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450" b="1" dirty="0">
                <a:solidFill>
                  <a:srgbClr val="323332"/>
                </a:solidFill>
                <a:latin typeface="Arial"/>
                <a:cs typeface="Arial"/>
              </a:rPr>
              <a:t>faster</a:t>
            </a:r>
            <a:r>
              <a:rPr sz="2450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2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650">
              <a:latin typeface="Times New Roman"/>
              <a:cs typeface="Times New Roman"/>
            </a:endParaRPr>
          </a:p>
          <a:p>
            <a:pPr marL="172720" marR="28575" indent="-160020">
              <a:lnSpc>
                <a:spcPct val="100400"/>
              </a:lnSpc>
              <a:spcBef>
                <a:spcPts val="5"/>
              </a:spcBef>
              <a:buChar char="•"/>
              <a:tabLst>
                <a:tab pos="259715" algn="l"/>
              </a:tabLst>
            </a:pPr>
            <a:r>
              <a:rPr sz="3675" baseline="1133" dirty="0">
                <a:solidFill>
                  <a:srgbClr val="323332"/>
                </a:solidFill>
                <a:latin typeface="Arial"/>
                <a:cs typeface="Arial"/>
              </a:rPr>
              <a:t>If </a:t>
            </a:r>
            <a:r>
              <a:rPr sz="3675" spc="-7" baseline="1133" dirty="0">
                <a:solidFill>
                  <a:srgbClr val="323332"/>
                </a:solidFill>
                <a:latin typeface="Arial"/>
                <a:cs typeface="Arial"/>
              </a:rPr>
              <a:t>you want </a:t>
            </a:r>
            <a:r>
              <a:rPr sz="3675" baseline="1133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675" spc="-7" baseline="1133" dirty="0">
                <a:solidFill>
                  <a:srgbClr val="323332"/>
                </a:solidFill>
                <a:latin typeface="Arial"/>
                <a:cs typeface="Arial"/>
              </a:rPr>
              <a:t>make a </a:t>
            </a:r>
            <a:r>
              <a:rPr sz="3675" spc="67" baseline="1133" dirty="0">
                <a:solidFill>
                  <a:srgbClr val="323332"/>
                </a:solidFill>
                <a:latin typeface="Arial"/>
                <a:cs typeface="Arial"/>
              </a:rPr>
              <a:t>change </a:t>
            </a:r>
            <a:r>
              <a:rPr sz="3675" baseline="1133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675" spc="-7" baseline="1133" dirty="0">
                <a:solidFill>
                  <a:srgbClr val="323332"/>
                </a:solidFill>
                <a:latin typeface="Arial"/>
                <a:cs typeface="Arial"/>
              </a:rPr>
              <a:t>how your </a:t>
            </a:r>
            <a:r>
              <a:rPr sz="3675" baseline="1133" dirty="0">
                <a:solidFill>
                  <a:srgbClr val="323332"/>
                </a:solidFill>
                <a:latin typeface="Arial"/>
                <a:cs typeface="Arial"/>
              </a:rPr>
              <a:t>site </a:t>
            </a:r>
            <a:r>
              <a:rPr sz="3675" spc="44" baseline="1133" dirty="0">
                <a:solidFill>
                  <a:srgbClr val="323332"/>
                </a:solidFill>
                <a:latin typeface="Arial"/>
                <a:cs typeface="Arial"/>
              </a:rPr>
              <a:t>appears, </a:t>
            </a:r>
            <a:r>
              <a:rPr sz="3675" spc="-7" baseline="1133" dirty="0">
                <a:solidFill>
                  <a:srgbClr val="323332"/>
                </a:solidFill>
                <a:latin typeface="Arial"/>
                <a:cs typeface="Arial"/>
              </a:rPr>
              <a:t>you only </a:t>
            </a:r>
            <a:r>
              <a:rPr sz="3675" spc="44" baseline="1133" dirty="0">
                <a:solidFill>
                  <a:srgbClr val="323332"/>
                </a:solidFill>
                <a:latin typeface="Arial"/>
                <a:cs typeface="Arial"/>
              </a:rPr>
              <a:t>need </a:t>
            </a:r>
            <a:r>
              <a:rPr sz="3675" baseline="1133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675" b="1" baseline="1133" dirty="0">
                <a:solidFill>
                  <a:srgbClr val="323332"/>
                </a:solidFill>
                <a:latin typeface="Arial"/>
                <a:cs typeface="Arial"/>
              </a:rPr>
              <a:t>edit the one  </a:t>
            </a:r>
            <a:r>
              <a:rPr sz="2450" b="1" dirty="0">
                <a:solidFill>
                  <a:srgbClr val="323332"/>
                </a:solidFill>
                <a:latin typeface="Arial"/>
                <a:cs typeface="Arial"/>
              </a:rPr>
              <a:t>CSS file and all of your pages will be</a:t>
            </a:r>
            <a:r>
              <a:rPr sz="2450" b="1" spc="-114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450" b="1" dirty="0">
                <a:solidFill>
                  <a:srgbClr val="323332"/>
                </a:solidFill>
                <a:latin typeface="Arial"/>
                <a:cs typeface="Arial"/>
              </a:rPr>
              <a:t>updated</a:t>
            </a:r>
            <a:r>
              <a:rPr sz="2450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2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323332"/>
              </a:buClr>
              <a:buFont typeface="Arial"/>
              <a:buChar char="•"/>
            </a:pPr>
            <a:endParaRPr sz="2650">
              <a:latin typeface="Times New Roman"/>
              <a:cs typeface="Times New Roman"/>
            </a:endParaRPr>
          </a:p>
          <a:p>
            <a:pPr marL="172720" marR="5080" indent="-160020">
              <a:lnSpc>
                <a:spcPct val="100400"/>
              </a:lnSpc>
              <a:spcBef>
                <a:spcPts val="5"/>
              </a:spcBef>
              <a:buChar char="•"/>
              <a:tabLst>
                <a:tab pos="259715" algn="l"/>
              </a:tabLst>
            </a:pPr>
            <a:r>
              <a:rPr sz="3675" baseline="1133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3675" spc="-7" baseline="1133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3675" spc="15" baseline="1133" dirty="0">
                <a:solidFill>
                  <a:srgbClr val="323332"/>
                </a:solidFill>
                <a:latin typeface="Arial"/>
                <a:cs typeface="Arial"/>
              </a:rPr>
              <a:t>generally </a:t>
            </a:r>
            <a:r>
              <a:rPr sz="3675" spc="52" baseline="1133" dirty="0">
                <a:solidFill>
                  <a:srgbClr val="323332"/>
                </a:solidFill>
                <a:latin typeface="Arial"/>
                <a:cs typeface="Arial"/>
              </a:rPr>
              <a:t>considered </a:t>
            </a:r>
            <a:r>
              <a:rPr sz="3675" spc="97" baseline="1133" dirty="0">
                <a:solidFill>
                  <a:srgbClr val="323332"/>
                </a:solidFill>
                <a:latin typeface="Arial"/>
                <a:cs typeface="Arial"/>
              </a:rPr>
              <a:t>good </a:t>
            </a:r>
            <a:r>
              <a:rPr sz="3675" spc="75" baseline="1133" dirty="0">
                <a:solidFill>
                  <a:srgbClr val="323332"/>
                </a:solidFill>
                <a:latin typeface="Arial"/>
                <a:cs typeface="Arial"/>
              </a:rPr>
              <a:t>practice </a:t>
            </a:r>
            <a:r>
              <a:rPr sz="3675" baseline="1133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675" spc="-7" baseline="1133" dirty="0">
                <a:solidFill>
                  <a:srgbClr val="323332"/>
                </a:solidFill>
                <a:latin typeface="Arial"/>
                <a:cs typeface="Arial"/>
              </a:rPr>
              <a:t>have </a:t>
            </a:r>
            <a:r>
              <a:rPr sz="3675" baseline="1133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675" spc="22" baseline="1133" dirty="0">
                <a:solidFill>
                  <a:srgbClr val="323332"/>
                </a:solidFill>
                <a:latin typeface="Arial"/>
                <a:cs typeface="Arial"/>
              </a:rPr>
              <a:t>content </a:t>
            </a:r>
            <a:r>
              <a:rPr sz="3675" baseline="1133" dirty="0">
                <a:solidFill>
                  <a:srgbClr val="323332"/>
                </a:solidFill>
                <a:latin typeface="Arial"/>
                <a:cs typeface="Arial"/>
              </a:rPr>
              <a:t>of the site </a:t>
            </a:r>
            <a:r>
              <a:rPr sz="3675" spc="37" baseline="1133" dirty="0">
                <a:solidFill>
                  <a:srgbClr val="323332"/>
                </a:solidFill>
                <a:latin typeface="Arial"/>
                <a:cs typeface="Arial"/>
              </a:rPr>
              <a:t>separated</a:t>
            </a:r>
            <a:r>
              <a:rPr sz="3675" spc="-120" baseline="1133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675" spc="-22" baseline="1133" dirty="0">
                <a:solidFill>
                  <a:srgbClr val="323332"/>
                </a:solidFill>
                <a:latin typeface="Arial"/>
                <a:cs typeface="Arial"/>
              </a:rPr>
              <a:t>from  </a:t>
            </a:r>
            <a:r>
              <a:rPr sz="2450" spc="-5" dirty="0">
                <a:solidFill>
                  <a:srgbClr val="323332"/>
                </a:solidFill>
                <a:latin typeface="Arial"/>
                <a:cs typeface="Arial"/>
              </a:rPr>
              <a:t>the rules </a:t>
            </a:r>
            <a:r>
              <a:rPr sz="2450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determine </a:t>
            </a:r>
            <a:r>
              <a:rPr sz="2450" spc="-5" dirty="0">
                <a:solidFill>
                  <a:srgbClr val="323332"/>
                </a:solidFill>
                <a:latin typeface="Arial"/>
                <a:cs typeface="Arial"/>
              </a:rPr>
              <a:t>how </a:t>
            </a:r>
            <a:r>
              <a:rPr sz="2450" dirty="0">
                <a:solidFill>
                  <a:srgbClr val="323332"/>
                </a:solidFill>
                <a:latin typeface="Arial"/>
                <a:cs typeface="Arial"/>
              </a:rPr>
              <a:t>it</a:t>
            </a:r>
            <a:r>
              <a:rPr sz="2450" spc="1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450" spc="30" dirty="0">
                <a:solidFill>
                  <a:srgbClr val="323332"/>
                </a:solidFill>
                <a:latin typeface="Arial"/>
                <a:cs typeface="Arial"/>
              </a:rPr>
              <a:t>appears.</a:t>
            </a:r>
            <a:endParaRPr sz="24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22900">
              <a:lnSpc>
                <a:spcPts val="1845"/>
              </a:lnSpc>
            </a:pPr>
            <a:fld id="{81D60167-4931-47E6-BA6A-407CBD079E47}" type="slidenum">
              <a:rPr spc="-5" dirty="0"/>
              <a:t>26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6700" rIns="0" bIns="0" rtlCol="0">
            <a:spAutoFit/>
          </a:bodyPr>
          <a:lstStyle/>
          <a:p>
            <a:pPr marL="304800">
              <a:lnSpc>
                <a:spcPct val="100000"/>
              </a:lnSpc>
            </a:pPr>
            <a:r>
              <a:rPr spc="-114" dirty="0"/>
              <a:t>When </a:t>
            </a:r>
            <a:r>
              <a:rPr dirty="0"/>
              <a:t>to </a:t>
            </a:r>
            <a:r>
              <a:rPr spc="-5" dirty="0"/>
              <a:t>Use</a:t>
            </a:r>
            <a:r>
              <a:rPr spc="45" dirty="0"/>
              <a:t> </a:t>
            </a:r>
            <a:r>
              <a:rPr spc="-35" dirty="0"/>
              <a:t>Internal?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0755" y="2884249"/>
            <a:ext cx="10933430" cy="6255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spc="180" dirty="0">
                <a:solidFill>
                  <a:srgbClr val="323332"/>
                </a:solidFill>
                <a:latin typeface="Arial"/>
                <a:cs typeface="Arial"/>
              </a:rPr>
              <a:t>•If </a:t>
            </a:r>
            <a:r>
              <a:rPr sz="3300" spc="10" dirty="0">
                <a:solidFill>
                  <a:srgbClr val="323332"/>
                </a:solidFill>
                <a:latin typeface="Arial"/>
                <a:cs typeface="Arial"/>
              </a:rPr>
              <a:t>you have a </a:t>
            </a:r>
            <a:r>
              <a:rPr sz="3300" b="1" spc="5" dirty="0">
                <a:solidFill>
                  <a:srgbClr val="323332"/>
                </a:solidFill>
                <a:latin typeface="Arial"/>
                <a:cs typeface="Arial"/>
              </a:rPr>
              <a:t>single </a:t>
            </a:r>
            <a:r>
              <a:rPr sz="3300" b="1" spc="10" dirty="0">
                <a:solidFill>
                  <a:srgbClr val="323332"/>
                </a:solidFill>
                <a:latin typeface="Arial"/>
                <a:cs typeface="Arial"/>
              </a:rPr>
              <a:t>document with a </a:t>
            </a:r>
            <a:r>
              <a:rPr sz="3300" b="1" spc="5" dirty="0">
                <a:solidFill>
                  <a:srgbClr val="323332"/>
                </a:solidFill>
                <a:latin typeface="Arial"/>
                <a:cs typeface="Arial"/>
              </a:rPr>
              <a:t>unique</a:t>
            </a:r>
            <a:r>
              <a:rPr sz="3300" b="1" spc="-1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b="1" spc="5" dirty="0">
                <a:solidFill>
                  <a:srgbClr val="323332"/>
                </a:solidFill>
                <a:latin typeface="Arial"/>
                <a:cs typeface="Arial"/>
              </a:rPr>
              <a:t>style.</a:t>
            </a:r>
            <a:endParaRPr sz="3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550">
              <a:latin typeface="Times New Roman"/>
              <a:cs typeface="Times New Roman"/>
            </a:endParaRPr>
          </a:p>
          <a:p>
            <a:pPr marL="226695" marR="5080" indent="-214629">
              <a:lnSpc>
                <a:spcPct val="103400"/>
              </a:lnSpc>
            </a:pPr>
            <a:r>
              <a:rPr sz="3300" spc="180" dirty="0">
                <a:solidFill>
                  <a:srgbClr val="323332"/>
                </a:solidFill>
                <a:latin typeface="Arial"/>
                <a:cs typeface="Arial"/>
              </a:rPr>
              <a:t>•If </a:t>
            </a:r>
            <a:r>
              <a:rPr sz="3300" spc="10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3300" spc="-10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3300" b="1" spc="5" dirty="0">
                <a:solidFill>
                  <a:srgbClr val="323332"/>
                </a:solidFill>
                <a:latin typeface="Arial"/>
                <a:cs typeface="Arial"/>
              </a:rPr>
              <a:t>just </a:t>
            </a:r>
            <a:r>
              <a:rPr sz="3300" b="1" spc="10" dirty="0">
                <a:solidFill>
                  <a:srgbClr val="323332"/>
                </a:solidFill>
                <a:latin typeface="Arial"/>
                <a:cs typeface="Arial"/>
              </a:rPr>
              <a:t>creating a </a:t>
            </a:r>
            <a:r>
              <a:rPr sz="3300" b="1" spc="5" dirty="0">
                <a:solidFill>
                  <a:srgbClr val="323332"/>
                </a:solidFill>
                <a:latin typeface="Arial"/>
                <a:cs typeface="Arial"/>
              </a:rPr>
              <a:t>single </a:t>
            </a:r>
            <a:r>
              <a:rPr sz="3300" b="1" spc="10" dirty="0">
                <a:solidFill>
                  <a:srgbClr val="323332"/>
                </a:solidFill>
                <a:latin typeface="Arial"/>
                <a:cs typeface="Arial"/>
              </a:rPr>
              <a:t>page</a:t>
            </a:r>
            <a:r>
              <a:rPr sz="3300" spc="10" dirty="0">
                <a:solidFill>
                  <a:srgbClr val="323332"/>
                </a:solidFill>
                <a:latin typeface="Arial"/>
                <a:cs typeface="Arial"/>
              </a:rPr>
              <a:t>, you </a:t>
            </a:r>
            <a:r>
              <a:rPr sz="3300" spc="45" dirty="0">
                <a:solidFill>
                  <a:srgbClr val="323332"/>
                </a:solidFill>
                <a:latin typeface="Arial"/>
                <a:cs typeface="Arial"/>
              </a:rPr>
              <a:t>might</a:t>
            </a:r>
            <a:r>
              <a:rPr sz="3300" spc="-1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spc="100" dirty="0">
                <a:solidFill>
                  <a:srgbClr val="323332"/>
                </a:solidFill>
                <a:latin typeface="Arial"/>
                <a:cs typeface="Arial"/>
              </a:rPr>
              <a:t>decide  </a:t>
            </a:r>
            <a:r>
              <a:rPr sz="3300" spc="1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300" spc="70" dirty="0">
                <a:solidFill>
                  <a:srgbClr val="323332"/>
                </a:solidFill>
                <a:latin typeface="Arial"/>
                <a:cs typeface="Arial"/>
              </a:rPr>
              <a:t>put </a:t>
            </a:r>
            <a:r>
              <a:rPr sz="3300" spc="10" dirty="0">
                <a:solidFill>
                  <a:srgbClr val="323332"/>
                </a:solidFill>
                <a:latin typeface="Arial"/>
                <a:cs typeface="Arial"/>
              </a:rPr>
              <a:t>the rules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3300" spc="1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300" spc="15" dirty="0">
                <a:solidFill>
                  <a:srgbClr val="323332"/>
                </a:solidFill>
                <a:latin typeface="Arial"/>
                <a:cs typeface="Arial"/>
              </a:rPr>
              <a:t>same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file </a:t>
            </a:r>
            <a:r>
              <a:rPr sz="3300" spc="1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300" spc="55" dirty="0">
                <a:solidFill>
                  <a:srgbClr val="323332"/>
                </a:solidFill>
                <a:latin typeface="Arial"/>
                <a:cs typeface="Arial"/>
              </a:rPr>
              <a:t>keep </a:t>
            </a:r>
            <a:r>
              <a:rPr sz="3300" spc="35" dirty="0">
                <a:solidFill>
                  <a:srgbClr val="323332"/>
                </a:solidFill>
                <a:latin typeface="Arial"/>
                <a:cs typeface="Arial"/>
              </a:rPr>
              <a:t>everything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3300" spc="10" dirty="0">
                <a:solidFill>
                  <a:srgbClr val="323332"/>
                </a:solidFill>
                <a:latin typeface="Arial"/>
                <a:cs typeface="Arial"/>
              </a:rPr>
              <a:t>one  </a:t>
            </a:r>
            <a:r>
              <a:rPr sz="3300" spc="70" dirty="0">
                <a:solidFill>
                  <a:srgbClr val="323332"/>
                </a:solidFill>
                <a:latin typeface="Arial"/>
                <a:cs typeface="Arial"/>
              </a:rPr>
              <a:t>place. </a:t>
            </a:r>
            <a:r>
              <a:rPr sz="3300" spc="-25" dirty="0">
                <a:solidFill>
                  <a:srgbClr val="323332"/>
                </a:solidFill>
                <a:latin typeface="Arial"/>
                <a:cs typeface="Arial"/>
              </a:rPr>
              <a:t>(However, </a:t>
            </a:r>
            <a:r>
              <a:rPr sz="3300" spc="15" dirty="0">
                <a:solidFill>
                  <a:srgbClr val="323332"/>
                </a:solidFill>
                <a:latin typeface="Arial"/>
                <a:cs typeface="Arial"/>
              </a:rPr>
              <a:t>many </a:t>
            </a:r>
            <a:r>
              <a:rPr sz="3300" spc="10" dirty="0">
                <a:solidFill>
                  <a:srgbClr val="323332"/>
                </a:solidFill>
                <a:latin typeface="Arial"/>
                <a:cs typeface="Arial"/>
              </a:rPr>
              <a:t>authors </a:t>
            </a:r>
            <a:r>
              <a:rPr sz="3300" spc="45" dirty="0">
                <a:solidFill>
                  <a:srgbClr val="323332"/>
                </a:solidFill>
                <a:latin typeface="Arial"/>
                <a:cs typeface="Arial"/>
              </a:rPr>
              <a:t>would </a:t>
            </a:r>
            <a:r>
              <a:rPr sz="3300" spc="55" dirty="0">
                <a:solidFill>
                  <a:srgbClr val="323332"/>
                </a:solidFill>
                <a:latin typeface="Arial"/>
                <a:cs typeface="Arial"/>
              </a:rPr>
              <a:t>consider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3300" spc="40" dirty="0">
                <a:solidFill>
                  <a:srgbClr val="323332"/>
                </a:solidFill>
                <a:latin typeface="Arial"/>
                <a:cs typeface="Arial"/>
              </a:rPr>
              <a:t>better  </a:t>
            </a:r>
            <a:r>
              <a:rPr sz="3300" spc="80" dirty="0">
                <a:solidFill>
                  <a:srgbClr val="323332"/>
                </a:solidFill>
                <a:latin typeface="Arial"/>
                <a:cs typeface="Arial"/>
              </a:rPr>
              <a:t>practice </a:t>
            </a:r>
            <a:r>
              <a:rPr sz="3300" spc="1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300" spc="55" dirty="0">
                <a:solidFill>
                  <a:srgbClr val="323332"/>
                </a:solidFill>
                <a:latin typeface="Arial"/>
                <a:cs typeface="Arial"/>
              </a:rPr>
              <a:t>keep </a:t>
            </a:r>
            <a:r>
              <a:rPr sz="3300" spc="1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300" spc="-110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3300" spc="1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300" spc="30" dirty="0">
                <a:solidFill>
                  <a:srgbClr val="323332"/>
                </a:solidFill>
                <a:latin typeface="Arial"/>
                <a:cs typeface="Arial"/>
              </a:rPr>
              <a:t>separate</a:t>
            </a:r>
            <a:r>
              <a:rPr sz="3300" spc="-2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file.)</a:t>
            </a:r>
            <a:endParaRPr sz="3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550">
              <a:latin typeface="Times New Roman"/>
              <a:cs typeface="Times New Roman"/>
            </a:endParaRPr>
          </a:p>
          <a:p>
            <a:pPr marL="226695" marR="137160" indent="-214629">
              <a:lnSpc>
                <a:spcPct val="103499"/>
              </a:lnSpc>
            </a:pPr>
            <a:r>
              <a:rPr sz="3300" spc="180" dirty="0">
                <a:solidFill>
                  <a:srgbClr val="323332"/>
                </a:solidFill>
                <a:latin typeface="Arial"/>
                <a:cs typeface="Arial"/>
              </a:rPr>
              <a:t>•If </a:t>
            </a:r>
            <a:r>
              <a:rPr sz="3300" spc="10" dirty="0">
                <a:solidFill>
                  <a:srgbClr val="323332"/>
                </a:solidFill>
                <a:latin typeface="Arial"/>
                <a:cs typeface="Arial"/>
              </a:rPr>
              <a:t>you have </a:t>
            </a:r>
            <a:r>
              <a:rPr sz="3300" b="1" spc="10" dirty="0">
                <a:solidFill>
                  <a:srgbClr val="323332"/>
                </a:solidFill>
                <a:latin typeface="Arial"/>
                <a:cs typeface="Arial"/>
              </a:rPr>
              <a:t>one page which requires a few extra</a:t>
            </a:r>
            <a:r>
              <a:rPr sz="3300" b="1" spc="-2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b="1" spc="10" dirty="0">
                <a:solidFill>
                  <a:srgbClr val="323332"/>
                </a:solidFill>
                <a:latin typeface="Arial"/>
                <a:cs typeface="Arial"/>
              </a:rPr>
              <a:t>rules  </a:t>
            </a:r>
            <a:r>
              <a:rPr sz="3300" spc="10" dirty="0">
                <a:solidFill>
                  <a:srgbClr val="323332"/>
                </a:solidFill>
                <a:latin typeface="Arial"/>
                <a:cs typeface="Arial"/>
              </a:rPr>
              <a:t>(that </a:t>
            </a:r>
            <a:r>
              <a:rPr sz="3300" spc="-10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3300" spc="10" dirty="0">
                <a:solidFill>
                  <a:srgbClr val="323332"/>
                </a:solidFill>
                <a:latin typeface="Arial"/>
                <a:cs typeface="Arial"/>
              </a:rPr>
              <a:t>not </a:t>
            </a:r>
            <a:r>
              <a:rPr sz="3300" spc="55" dirty="0">
                <a:solidFill>
                  <a:srgbClr val="323332"/>
                </a:solidFill>
                <a:latin typeface="Arial"/>
                <a:cs typeface="Arial"/>
              </a:rPr>
              <a:t>used </a:t>
            </a:r>
            <a:r>
              <a:rPr sz="3300" spc="100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3300" spc="1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rest </a:t>
            </a:r>
            <a:r>
              <a:rPr sz="3300" spc="10" dirty="0">
                <a:solidFill>
                  <a:srgbClr val="323332"/>
                </a:solidFill>
                <a:latin typeface="Arial"/>
                <a:cs typeface="Arial"/>
              </a:rPr>
              <a:t>of the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site), </a:t>
            </a:r>
            <a:r>
              <a:rPr sz="3300" spc="10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3300" spc="45" dirty="0">
                <a:solidFill>
                  <a:srgbClr val="323332"/>
                </a:solidFill>
                <a:latin typeface="Arial"/>
                <a:cs typeface="Arial"/>
              </a:rPr>
              <a:t>might  </a:t>
            </a:r>
            <a:r>
              <a:rPr sz="3300" spc="55" dirty="0">
                <a:solidFill>
                  <a:srgbClr val="323332"/>
                </a:solidFill>
                <a:latin typeface="Arial"/>
                <a:cs typeface="Arial"/>
              </a:rPr>
              <a:t>consider </a:t>
            </a:r>
            <a:r>
              <a:rPr sz="3300" spc="45" dirty="0">
                <a:solidFill>
                  <a:srgbClr val="323332"/>
                </a:solidFill>
                <a:latin typeface="Arial"/>
                <a:cs typeface="Arial"/>
              </a:rPr>
              <a:t>using </a:t>
            </a:r>
            <a:r>
              <a:rPr sz="3300" spc="-110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3300" spc="1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300" spc="15" dirty="0">
                <a:solidFill>
                  <a:srgbClr val="323332"/>
                </a:solidFill>
                <a:latin typeface="Arial"/>
                <a:cs typeface="Arial"/>
              </a:rPr>
              <a:t>same </a:t>
            </a:r>
            <a:r>
              <a:rPr sz="3300" spc="85" dirty="0">
                <a:solidFill>
                  <a:srgbClr val="323332"/>
                </a:solidFill>
                <a:latin typeface="Arial"/>
                <a:cs typeface="Arial"/>
              </a:rPr>
              <a:t>page. </a:t>
            </a:r>
            <a:r>
              <a:rPr sz="3300" spc="35" dirty="0">
                <a:solidFill>
                  <a:srgbClr val="323332"/>
                </a:solidFill>
                <a:latin typeface="Arial"/>
                <a:cs typeface="Arial"/>
              </a:rPr>
              <a:t>(Again, </a:t>
            </a:r>
            <a:r>
              <a:rPr sz="3300" spc="10" dirty="0">
                <a:solidFill>
                  <a:srgbClr val="323332"/>
                </a:solidFill>
                <a:latin typeface="Arial"/>
                <a:cs typeface="Arial"/>
              </a:rPr>
              <a:t>most  authors </a:t>
            </a:r>
            <a:r>
              <a:rPr sz="3300" spc="55" dirty="0">
                <a:solidFill>
                  <a:srgbClr val="323332"/>
                </a:solidFill>
                <a:latin typeface="Arial"/>
                <a:cs typeface="Arial"/>
              </a:rPr>
              <a:t>consider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3300" spc="40" dirty="0">
                <a:solidFill>
                  <a:srgbClr val="323332"/>
                </a:solidFill>
                <a:latin typeface="Arial"/>
                <a:cs typeface="Arial"/>
              </a:rPr>
              <a:t>better </a:t>
            </a:r>
            <a:r>
              <a:rPr sz="3300" spc="80" dirty="0">
                <a:solidFill>
                  <a:srgbClr val="323332"/>
                </a:solidFill>
                <a:latin typeface="Arial"/>
                <a:cs typeface="Arial"/>
              </a:rPr>
              <a:t>practice </a:t>
            </a:r>
            <a:r>
              <a:rPr sz="3300" spc="1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300" spc="55" dirty="0">
                <a:solidFill>
                  <a:srgbClr val="323332"/>
                </a:solidFill>
                <a:latin typeface="Arial"/>
                <a:cs typeface="Arial"/>
              </a:rPr>
              <a:t>keep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all </a:t>
            </a:r>
            <a:r>
              <a:rPr sz="3300" spc="-110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3300" spc="10" dirty="0">
                <a:solidFill>
                  <a:srgbClr val="323332"/>
                </a:solidFill>
                <a:latin typeface="Arial"/>
                <a:cs typeface="Arial"/>
              </a:rPr>
              <a:t>rules 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in </a:t>
            </a:r>
            <a:r>
              <a:rPr sz="3300" spc="10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300" spc="30" dirty="0">
                <a:solidFill>
                  <a:srgbClr val="323332"/>
                </a:solidFill>
                <a:latin typeface="Arial"/>
                <a:cs typeface="Arial"/>
              </a:rPr>
              <a:t>separate</a:t>
            </a:r>
            <a:r>
              <a:rPr sz="3300" spc="-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file.)</a:t>
            </a:r>
            <a:endParaRPr sz="3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22900">
              <a:lnSpc>
                <a:spcPts val="1845"/>
              </a:lnSpc>
            </a:pPr>
            <a:fld id="{81D60167-4931-47E6-BA6A-407CBD079E47}" type="slidenum">
              <a:rPr spc="-5" dirty="0"/>
              <a:t>27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8300" rIns="0" bIns="0" rtlCol="0">
            <a:spAutoFit/>
          </a:bodyPr>
          <a:lstStyle/>
          <a:p>
            <a:pPr marL="190500">
              <a:lnSpc>
                <a:spcPct val="100000"/>
              </a:lnSpc>
            </a:pPr>
            <a:r>
              <a:rPr spc="-114" dirty="0"/>
              <a:t>Refe</a:t>
            </a:r>
            <a:r>
              <a:rPr spc="-145" dirty="0"/>
              <a:t>r</a:t>
            </a:r>
            <a:r>
              <a:rPr spc="85" dirty="0"/>
              <a:t>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4052577"/>
            <a:ext cx="10962640" cy="3870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3000" u="heavy" spc="-10" dirty="0">
                <a:solidFill>
                  <a:srgbClr val="232323"/>
                </a:solidFill>
                <a:latin typeface="Arial"/>
                <a:cs typeface="Arial"/>
                <a:hlinkClick r:id="rId2"/>
              </a:rPr>
              <a:t>www.w3schools.com</a:t>
            </a:r>
            <a:endParaRPr sz="3000" dirty="0">
              <a:latin typeface="Arial"/>
              <a:cs typeface="Arial"/>
            </a:endParaRPr>
          </a:p>
          <a:p>
            <a:pPr marL="241300" marR="245745" indent="-228600">
              <a:lnSpc>
                <a:spcPts val="3590"/>
              </a:lnSpc>
              <a:spcBef>
                <a:spcPts val="125"/>
              </a:spcBef>
              <a:buChar char="•"/>
              <a:tabLst>
                <a:tab pos="241300" algn="l"/>
              </a:tabLst>
            </a:pP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Robson, E., &amp; </a:t>
            </a:r>
            <a:r>
              <a:rPr sz="3000" spc="-5" dirty="0">
                <a:solidFill>
                  <a:srgbClr val="232323"/>
                </a:solidFill>
                <a:latin typeface="Arial"/>
                <a:cs typeface="Arial"/>
              </a:rPr>
              <a:t>Freeman,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E. (2012).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Head first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HTML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and</a:t>
            </a:r>
            <a:r>
              <a:rPr sz="3000" i="1" spc="-16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CSS</a:t>
            </a:r>
            <a:r>
              <a:rPr sz="3000" spc="-5" dirty="0">
                <a:solidFill>
                  <a:srgbClr val="232323"/>
                </a:solidFill>
                <a:latin typeface="Arial"/>
                <a:cs typeface="Arial"/>
              </a:rPr>
              <a:t>. 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O'Reilly Media,</a:t>
            </a:r>
            <a:r>
              <a:rPr sz="3000" spc="-10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Inc.</a:t>
            </a:r>
            <a:endParaRPr sz="3000" dirty="0">
              <a:latin typeface="Arial"/>
              <a:cs typeface="Arial"/>
            </a:endParaRPr>
          </a:p>
          <a:p>
            <a:pPr marL="241300" indent="-228600">
              <a:lnSpc>
                <a:spcPts val="3490"/>
              </a:lnSpc>
              <a:buChar char="•"/>
              <a:tabLst>
                <a:tab pos="241300" algn="l"/>
              </a:tabLst>
            </a:pP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Lazaris, L. (2013).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Jump Start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CSS</a:t>
            </a:r>
            <a:r>
              <a:rPr sz="3000" spc="-5" dirty="0">
                <a:solidFill>
                  <a:srgbClr val="232323"/>
                </a:solidFill>
                <a:latin typeface="Arial"/>
                <a:cs typeface="Arial"/>
              </a:rPr>
              <a:t>.</a:t>
            </a:r>
            <a:r>
              <a:rPr sz="3000" spc="-110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Sitepoint.</a:t>
            </a:r>
            <a:endParaRPr sz="3000" dirty="0">
              <a:latin typeface="Arial"/>
              <a:cs typeface="Arial"/>
            </a:endParaRPr>
          </a:p>
          <a:p>
            <a:pPr marL="241300" marR="5080" indent="-228600">
              <a:lnSpc>
                <a:spcPts val="3590"/>
              </a:lnSpc>
              <a:spcBef>
                <a:spcPts val="1625"/>
              </a:spcBef>
              <a:buFont typeface="Arial"/>
              <a:buChar char="•"/>
              <a:tabLst>
                <a:tab pos="241300" algn="l"/>
              </a:tabLst>
            </a:pP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Duckett, J. </a:t>
            </a:r>
            <a:r>
              <a:rPr sz="3000" spc="-35" dirty="0">
                <a:solidFill>
                  <a:srgbClr val="232323"/>
                </a:solidFill>
                <a:latin typeface="Arial"/>
                <a:cs typeface="Arial"/>
              </a:rPr>
              <a:t>(2011).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HTML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and CSS: Design and Build</a:t>
            </a:r>
            <a:r>
              <a:rPr sz="3000" i="1" spc="-12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i="1" spc="-10" dirty="0">
                <a:solidFill>
                  <a:srgbClr val="232323"/>
                </a:solidFill>
                <a:latin typeface="Arial"/>
                <a:cs typeface="Arial"/>
              </a:rPr>
              <a:t>Websites</a:t>
            </a:r>
            <a:r>
              <a:rPr sz="3000" spc="-10" dirty="0">
                <a:solidFill>
                  <a:srgbClr val="232323"/>
                </a:solidFill>
                <a:latin typeface="Arial"/>
                <a:cs typeface="Arial"/>
              </a:rPr>
              <a:t>. 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John </a:t>
            </a:r>
            <a:r>
              <a:rPr sz="3000" spc="-5" dirty="0">
                <a:solidFill>
                  <a:srgbClr val="232323"/>
                </a:solidFill>
                <a:latin typeface="Arial"/>
                <a:cs typeface="Arial"/>
              </a:rPr>
              <a:t>Wiley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&amp;</a:t>
            </a:r>
            <a:r>
              <a:rPr sz="3000" spc="-7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Sons.</a:t>
            </a:r>
            <a:endParaRPr sz="3000" dirty="0">
              <a:latin typeface="Arial"/>
              <a:cs typeface="Arial"/>
            </a:endParaRPr>
          </a:p>
          <a:p>
            <a:pPr marL="241300" marR="632460" indent="-228600">
              <a:lnSpc>
                <a:spcPts val="3590"/>
              </a:lnSpc>
              <a:spcBef>
                <a:spcPts val="20"/>
              </a:spcBef>
              <a:buFont typeface="Arial"/>
              <a:buChar char="•"/>
              <a:tabLst>
                <a:tab pos="241300" algn="l"/>
              </a:tabLst>
            </a:pP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Deitel &amp; Deitel </a:t>
            </a:r>
            <a:r>
              <a:rPr sz="3000" spc="-35" dirty="0">
                <a:solidFill>
                  <a:srgbClr val="232323"/>
                </a:solidFill>
                <a:latin typeface="Arial"/>
                <a:cs typeface="Arial"/>
              </a:rPr>
              <a:t>(2011).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Internet and </a:t>
            </a:r>
            <a:r>
              <a:rPr sz="3000" i="1" spc="-15" dirty="0">
                <a:solidFill>
                  <a:srgbClr val="232323"/>
                </a:solidFill>
                <a:latin typeface="Arial"/>
                <a:cs typeface="Arial"/>
              </a:rPr>
              <a:t>World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Wide </a:t>
            </a:r>
            <a:r>
              <a:rPr sz="3000" i="1" spc="-20" dirty="0">
                <a:solidFill>
                  <a:srgbClr val="232323"/>
                </a:solidFill>
                <a:latin typeface="Arial"/>
                <a:cs typeface="Arial"/>
              </a:rPr>
              <a:t>Web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How to  Program, 5th Edition, Harvey &amp; Paul Deitel &amp;</a:t>
            </a:r>
            <a:r>
              <a:rPr sz="3000" i="1" spc="-280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Associates.</a:t>
            </a:r>
            <a:endParaRPr sz="3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86400">
              <a:lnSpc>
                <a:spcPts val="1845"/>
              </a:lnSpc>
            </a:pPr>
            <a:fld id="{81D60167-4931-47E6-BA6A-407CBD079E47}" type="slidenum">
              <a:rPr spc="-5" dirty="0"/>
              <a:t>3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12750" rIns="0" bIns="0" rtlCol="0">
            <a:spAutoFit/>
          </a:bodyPr>
          <a:lstStyle/>
          <a:p>
            <a:pPr marL="241300">
              <a:lnSpc>
                <a:spcPct val="100000"/>
              </a:lnSpc>
            </a:pPr>
            <a:r>
              <a:rPr sz="7450" spc="-5" dirty="0"/>
              <a:t>Outlines of </a:t>
            </a:r>
            <a:r>
              <a:rPr sz="7450" spc="-30" dirty="0"/>
              <a:t>today’s</a:t>
            </a:r>
            <a:r>
              <a:rPr sz="7450" spc="-75" dirty="0"/>
              <a:t> </a:t>
            </a:r>
            <a:r>
              <a:rPr sz="7450" spc="35" dirty="0"/>
              <a:t>lecture</a:t>
            </a:r>
            <a:endParaRPr sz="7450"/>
          </a:p>
        </p:txBody>
      </p:sp>
      <p:sp>
        <p:nvSpPr>
          <p:cNvPr id="3" name="object 3"/>
          <p:cNvSpPr txBox="1"/>
          <p:nvPr/>
        </p:nvSpPr>
        <p:spPr>
          <a:xfrm>
            <a:off x="990600" y="44486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5100" y="4381500"/>
            <a:ext cx="276923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0" dirty="0">
                <a:latin typeface="Arial"/>
                <a:cs typeface="Arial"/>
              </a:rPr>
              <a:t>What </a:t>
            </a:r>
            <a:r>
              <a:rPr sz="3600" spc="-5" dirty="0">
                <a:latin typeface="Arial"/>
                <a:cs typeface="Arial"/>
              </a:rPr>
              <a:t>is</a:t>
            </a:r>
            <a:r>
              <a:rPr sz="3600" spc="-25" dirty="0">
                <a:latin typeface="Arial"/>
                <a:cs typeface="Arial"/>
              </a:rPr>
              <a:t> </a:t>
            </a:r>
            <a:r>
              <a:rPr sz="3600" spc="-155" dirty="0">
                <a:latin typeface="Arial"/>
                <a:cs typeface="Arial"/>
              </a:rPr>
              <a:t>CSS?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55281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5100" y="5461000"/>
            <a:ext cx="236283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135" dirty="0">
                <a:latin typeface="Arial"/>
                <a:cs typeface="Arial"/>
              </a:rPr>
              <a:t>CSS</a:t>
            </a:r>
            <a:r>
              <a:rPr sz="3600" spc="-100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syntax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00" y="6607684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35100" y="6540500"/>
            <a:ext cx="332867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latin typeface="Arial"/>
                <a:cs typeface="Arial"/>
              </a:rPr>
              <a:t>How </a:t>
            </a:r>
            <a:r>
              <a:rPr sz="3600" dirty="0">
                <a:latin typeface="Arial"/>
                <a:cs typeface="Arial"/>
              </a:rPr>
              <a:t>to </a:t>
            </a:r>
            <a:r>
              <a:rPr sz="3600" spc="-5" dirty="0">
                <a:latin typeface="Arial"/>
                <a:cs typeface="Arial"/>
              </a:rPr>
              <a:t>use</a:t>
            </a:r>
            <a:r>
              <a:rPr sz="3600" spc="-70" dirty="0">
                <a:latin typeface="Arial"/>
                <a:cs typeface="Arial"/>
              </a:rPr>
              <a:t> </a:t>
            </a:r>
            <a:r>
              <a:rPr sz="3600" spc="-135" dirty="0">
                <a:latin typeface="Arial"/>
                <a:cs typeface="Arial"/>
              </a:rPr>
              <a:t>CSS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86400">
              <a:lnSpc>
                <a:spcPts val="1845"/>
              </a:lnSpc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469900"/>
            <a:ext cx="8816340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Introduction </a:t>
            </a:r>
            <a:r>
              <a:rPr dirty="0"/>
              <a:t>to</a:t>
            </a:r>
            <a:r>
              <a:rPr spc="-140" dirty="0"/>
              <a:t> </a:t>
            </a:r>
            <a:r>
              <a:rPr spc="-300" dirty="0"/>
              <a:t>CSS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3545" y="2250410"/>
            <a:ext cx="10963275" cy="6560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3520" marR="727075" indent="-210820">
              <a:lnSpc>
                <a:spcPts val="3100"/>
              </a:lnSpc>
              <a:buChar char="•"/>
              <a:tabLst>
                <a:tab pos="224154" algn="l"/>
              </a:tabLst>
            </a:pPr>
            <a:r>
              <a:rPr sz="2600" spc="-30" dirty="0">
                <a:solidFill>
                  <a:srgbClr val="323332"/>
                </a:solidFill>
                <a:latin typeface="Arial"/>
                <a:cs typeface="Arial"/>
              </a:rPr>
              <a:t>HTML5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was </a:t>
            </a:r>
            <a:r>
              <a:rPr sz="2600" spc="55" dirty="0">
                <a:solidFill>
                  <a:srgbClr val="323332"/>
                </a:solidFill>
                <a:latin typeface="Arial"/>
                <a:cs typeface="Arial"/>
              </a:rPr>
              <a:t>designed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600" spc="40" dirty="0">
                <a:solidFill>
                  <a:srgbClr val="323332"/>
                </a:solidFill>
                <a:latin typeface="Arial"/>
                <a:cs typeface="Arial"/>
              </a:rPr>
              <a:t>specify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00" b="1" dirty="0">
                <a:solidFill>
                  <a:srgbClr val="323332"/>
                </a:solidFill>
                <a:latin typeface="Arial"/>
                <a:cs typeface="Arial"/>
              </a:rPr>
              <a:t>content and structure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of a  </a:t>
            </a:r>
            <a:r>
              <a:rPr sz="2600" spc="35" dirty="0">
                <a:solidFill>
                  <a:srgbClr val="323332"/>
                </a:solidFill>
                <a:latin typeface="Arial"/>
                <a:cs typeface="Arial"/>
              </a:rPr>
              <a:t>document </a:t>
            </a:r>
            <a:r>
              <a:rPr sz="2600" spc="4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was </a:t>
            </a:r>
            <a:r>
              <a:rPr sz="2600" spc="-114" dirty="0">
                <a:solidFill>
                  <a:srgbClr val="323332"/>
                </a:solidFill>
                <a:latin typeface="Arial"/>
                <a:cs typeface="Arial"/>
              </a:rPr>
              <a:t>NEVER </a:t>
            </a:r>
            <a:r>
              <a:rPr sz="2600" spc="35" dirty="0">
                <a:solidFill>
                  <a:srgbClr val="323332"/>
                </a:solidFill>
                <a:latin typeface="Arial"/>
                <a:cs typeface="Arial"/>
              </a:rPr>
              <a:t>intended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600" spc="20" dirty="0">
                <a:solidFill>
                  <a:srgbClr val="323332"/>
                </a:solidFill>
                <a:latin typeface="Arial"/>
                <a:cs typeface="Arial"/>
              </a:rPr>
              <a:t>contain </a:t>
            </a:r>
            <a:r>
              <a:rPr sz="2600" spc="35" dirty="0">
                <a:solidFill>
                  <a:srgbClr val="323332"/>
                </a:solidFill>
                <a:latin typeface="Arial"/>
                <a:cs typeface="Arial"/>
              </a:rPr>
              <a:t>tags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2600" spc="20" dirty="0">
                <a:solidFill>
                  <a:srgbClr val="323332"/>
                </a:solidFill>
                <a:latin typeface="Arial"/>
                <a:cs typeface="Arial"/>
              </a:rPr>
              <a:t>formatting</a:t>
            </a:r>
            <a:r>
              <a:rPr sz="2600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a  </a:t>
            </a:r>
            <a:r>
              <a:rPr sz="2600" spc="30" dirty="0">
                <a:solidFill>
                  <a:srgbClr val="323332"/>
                </a:solidFill>
                <a:latin typeface="Arial"/>
                <a:cs typeface="Arial"/>
              </a:rPr>
              <a:t>document.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•"/>
            </a:pPr>
            <a:endParaRPr sz="2650">
              <a:latin typeface="Times New Roman"/>
              <a:cs typeface="Times New Roman"/>
            </a:endParaRPr>
          </a:p>
          <a:p>
            <a:pPr marL="464820">
              <a:lnSpc>
                <a:spcPts val="3110"/>
              </a:lnSpc>
            </a:pPr>
            <a:r>
              <a:rPr sz="2600" dirty="0">
                <a:solidFill>
                  <a:srgbClr val="323332"/>
                </a:solidFill>
                <a:latin typeface="Verdana"/>
                <a:cs typeface="Verdana"/>
              </a:rPr>
              <a:t>&lt;h1&gt;This is a</a:t>
            </a:r>
            <a:r>
              <a:rPr sz="2600" spc="-70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2600" dirty="0">
                <a:solidFill>
                  <a:srgbClr val="323332"/>
                </a:solidFill>
                <a:latin typeface="Verdana"/>
                <a:cs typeface="Verdana"/>
              </a:rPr>
              <a:t>heading&lt;/h1&gt;</a:t>
            </a:r>
            <a:endParaRPr sz="2600">
              <a:latin typeface="Verdana"/>
              <a:cs typeface="Verdana"/>
            </a:endParaRPr>
          </a:p>
          <a:p>
            <a:pPr marL="464820">
              <a:lnSpc>
                <a:spcPts val="3110"/>
              </a:lnSpc>
            </a:pPr>
            <a:r>
              <a:rPr sz="2600" dirty="0">
                <a:solidFill>
                  <a:srgbClr val="323332"/>
                </a:solidFill>
                <a:latin typeface="Verdana"/>
                <a:cs typeface="Verdana"/>
              </a:rPr>
              <a:t>&lt;p&gt;This is a</a:t>
            </a:r>
            <a:r>
              <a:rPr sz="2600" spc="-35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2600" spc="-10" dirty="0">
                <a:solidFill>
                  <a:srgbClr val="323332"/>
                </a:solidFill>
                <a:latin typeface="Verdana"/>
                <a:cs typeface="Verdana"/>
              </a:rPr>
              <a:t>paragraph.&lt;/p&gt;</a:t>
            </a:r>
            <a:endParaRPr sz="2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600">
              <a:latin typeface="Times New Roman"/>
              <a:cs typeface="Times New Roman"/>
            </a:endParaRPr>
          </a:p>
          <a:p>
            <a:pPr marL="223520" marR="87630" indent="-210820">
              <a:lnSpc>
                <a:spcPts val="2980"/>
              </a:lnSpc>
              <a:buChar char="•"/>
              <a:tabLst>
                <a:tab pos="224154" algn="l"/>
              </a:tabLst>
            </a:pP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Though </a:t>
            </a:r>
            <a:r>
              <a:rPr sz="2500" b="1" spc="5" dirty="0">
                <a:solidFill>
                  <a:srgbClr val="323332"/>
                </a:solidFill>
                <a:latin typeface="Arial"/>
                <a:cs typeface="Arial"/>
              </a:rPr>
              <a:t>HTML5 </a:t>
            </a: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has </a:t>
            </a:r>
            <a:r>
              <a:rPr sz="2500" b="1" spc="5" dirty="0">
                <a:solidFill>
                  <a:srgbClr val="323332"/>
                </a:solidFill>
                <a:latin typeface="Arial"/>
                <a:cs typeface="Arial"/>
              </a:rPr>
              <a:t>some </a:t>
            </a: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attributes that control presentation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, </a:t>
            </a:r>
            <a:r>
              <a:rPr sz="2500" spc="-45" dirty="0">
                <a:solidFill>
                  <a:srgbClr val="323332"/>
                </a:solidFill>
                <a:latin typeface="Arial"/>
                <a:cs typeface="Arial"/>
              </a:rPr>
              <a:t>it’s </a:t>
            </a:r>
            <a:r>
              <a:rPr sz="2500" spc="25" dirty="0">
                <a:solidFill>
                  <a:srgbClr val="323332"/>
                </a:solidFill>
                <a:latin typeface="Arial"/>
                <a:cs typeface="Arial"/>
              </a:rPr>
              <a:t>better 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not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mix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presentation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with</a:t>
            </a:r>
            <a:r>
              <a:rPr sz="2500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20" dirty="0">
                <a:solidFill>
                  <a:srgbClr val="323332"/>
                </a:solidFill>
                <a:latin typeface="Arial"/>
                <a:cs typeface="Arial"/>
              </a:rPr>
              <a:t>content.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452120" lvl="1" indent="-210820">
              <a:lnSpc>
                <a:spcPts val="2990"/>
              </a:lnSpc>
              <a:buChar char="•"/>
              <a:tabLst>
                <a:tab pos="540385" algn="l"/>
                <a:tab pos="541020" algn="l"/>
              </a:tabLst>
            </a:pPr>
            <a:r>
              <a:rPr sz="2500" spc="-30" dirty="0">
                <a:solidFill>
                  <a:srgbClr val="323332"/>
                </a:solidFill>
                <a:latin typeface="Arial"/>
                <a:cs typeface="Arial"/>
              </a:rPr>
              <a:t>When </a:t>
            </a:r>
            <a:r>
              <a:rPr sz="2500" spc="35" dirty="0">
                <a:solidFill>
                  <a:srgbClr val="323332"/>
                </a:solidFill>
                <a:latin typeface="Arial"/>
                <a:cs typeface="Arial"/>
              </a:rPr>
              <a:t>tags </a:t>
            </a:r>
            <a:r>
              <a:rPr sz="2500" b="1" dirty="0">
                <a:solidFill>
                  <a:srgbClr val="323332"/>
                </a:solidFill>
                <a:latin typeface="Arial"/>
                <a:cs typeface="Arial"/>
              </a:rPr>
              <a:t>like &lt;font&gt;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, </a:t>
            </a:r>
            <a:r>
              <a:rPr sz="2500" spc="5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500" b="1" spc="5" dirty="0">
                <a:solidFill>
                  <a:srgbClr val="323332"/>
                </a:solidFill>
                <a:latin typeface="Arial"/>
                <a:cs typeface="Arial"/>
              </a:rPr>
              <a:t>color </a:t>
            </a:r>
            <a:r>
              <a:rPr sz="2500" spc="15" dirty="0">
                <a:solidFill>
                  <a:srgbClr val="323332"/>
                </a:solidFill>
                <a:latin typeface="Arial"/>
                <a:cs typeface="Arial"/>
              </a:rPr>
              <a:t>attributes </a:t>
            </a:r>
            <a:r>
              <a:rPr sz="2500" spc="-10" dirty="0">
                <a:solidFill>
                  <a:srgbClr val="323332"/>
                </a:solidFill>
                <a:latin typeface="Arial"/>
                <a:cs typeface="Arial"/>
              </a:rPr>
              <a:t>were </a:t>
            </a:r>
            <a:r>
              <a:rPr sz="2500" spc="85" dirty="0">
                <a:solidFill>
                  <a:srgbClr val="323332"/>
                </a:solidFill>
                <a:latin typeface="Arial"/>
                <a:cs typeface="Arial"/>
              </a:rPr>
              <a:t>added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b="1" spc="5" dirty="0">
                <a:solidFill>
                  <a:srgbClr val="323332"/>
                </a:solidFill>
                <a:latin typeface="Arial"/>
                <a:cs typeface="Arial"/>
              </a:rPr>
              <a:t>HTML</a:t>
            </a:r>
            <a:r>
              <a:rPr sz="2500" b="1" spc="-1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b="1" spc="5" dirty="0">
                <a:solidFill>
                  <a:srgbClr val="323332"/>
                </a:solidFill>
                <a:latin typeface="Arial"/>
                <a:cs typeface="Arial"/>
              </a:rPr>
              <a:t>3.2</a:t>
            </a:r>
            <a:endParaRPr sz="2500">
              <a:latin typeface="Arial"/>
              <a:cs typeface="Arial"/>
            </a:endParaRPr>
          </a:p>
          <a:p>
            <a:pPr marL="452120">
              <a:lnSpc>
                <a:spcPts val="2990"/>
              </a:lnSpc>
            </a:pP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specification,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started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500" spc="15" dirty="0">
                <a:solidFill>
                  <a:srgbClr val="323332"/>
                </a:solidFill>
                <a:latin typeface="Arial"/>
                <a:cs typeface="Arial"/>
              </a:rPr>
              <a:t>nightmare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2500" spc="50" dirty="0">
                <a:solidFill>
                  <a:srgbClr val="323332"/>
                </a:solidFill>
                <a:latin typeface="Arial"/>
                <a:cs typeface="Arial"/>
              </a:rPr>
              <a:t>web</a:t>
            </a:r>
            <a:r>
              <a:rPr sz="2500" spc="-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developers.</a:t>
            </a:r>
            <a:endParaRPr sz="2500">
              <a:latin typeface="Arial"/>
              <a:cs typeface="Arial"/>
            </a:endParaRPr>
          </a:p>
          <a:p>
            <a:pPr marL="452120" marR="212090" lvl="1" indent="-210820">
              <a:lnSpc>
                <a:spcPts val="2980"/>
              </a:lnSpc>
              <a:spcBef>
                <a:spcPts val="135"/>
              </a:spcBef>
              <a:buChar char="•"/>
              <a:tabLst>
                <a:tab pos="540385" algn="l"/>
                <a:tab pos="541020" algn="l"/>
              </a:tabLst>
            </a:pPr>
            <a:r>
              <a:rPr sz="2500" spc="15" dirty="0">
                <a:solidFill>
                  <a:srgbClr val="323332"/>
                </a:solidFill>
                <a:latin typeface="Arial"/>
                <a:cs typeface="Arial"/>
              </a:rPr>
              <a:t>Development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large </a:t>
            </a:r>
            <a:r>
              <a:rPr sz="2500" spc="50" dirty="0">
                <a:solidFill>
                  <a:srgbClr val="323332"/>
                </a:solidFill>
                <a:latin typeface="Arial"/>
                <a:cs typeface="Arial"/>
              </a:rPr>
              <a:t>web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sites,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where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fonts </a:t>
            </a:r>
            <a:r>
              <a:rPr sz="2500" spc="5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color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information</a:t>
            </a:r>
            <a:r>
              <a:rPr sz="2500" spc="-8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323332"/>
                </a:solidFill>
                <a:latin typeface="Arial"/>
                <a:cs typeface="Arial"/>
              </a:rPr>
              <a:t>were  </a:t>
            </a:r>
            <a:r>
              <a:rPr sz="2500" spc="85" dirty="0">
                <a:solidFill>
                  <a:srgbClr val="323332"/>
                </a:solidFill>
                <a:latin typeface="Arial"/>
                <a:cs typeface="Arial"/>
              </a:rPr>
              <a:t>added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every </a:t>
            </a:r>
            <a:r>
              <a:rPr sz="2500" spc="25" dirty="0">
                <a:solidFill>
                  <a:srgbClr val="323332"/>
                </a:solidFill>
                <a:latin typeface="Arial"/>
                <a:cs typeface="Arial"/>
              </a:rPr>
              <a:t>single </a:t>
            </a:r>
            <a:r>
              <a:rPr sz="2500" spc="60" dirty="0">
                <a:solidFill>
                  <a:srgbClr val="323332"/>
                </a:solidFill>
                <a:latin typeface="Arial"/>
                <a:cs typeface="Arial"/>
              </a:rPr>
              <a:t>page, </a:t>
            </a:r>
            <a:r>
              <a:rPr sz="2500" spc="50" dirty="0">
                <a:solidFill>
                  <a:srgbClr val="323332"/>
                </a:solidFill>
                <a:latin typeface="Arial"/>
                <a:cs typeface="Arial"/>
              </a:rPr>
              <a:t>became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2500" spc="35" dirty="0">
                <a:solidFill>
                  <a:srgbClr val="323332"/>
                </a:solidFill>
                <a:latin typeface="Arial"/>
                <a:cs typeface="Arial"/>
              </a:rPr>
              <a:t>long </a:t>
            </a:r>
            <a:r>
              <a:rPr sz="2500" spc="5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500" spc="20" dirty="0">
                <a:solidFill>
                  <a:srgbClr val="323332"/>
                </a:solidFill>
                <a:latin typeface="Arial"/>
                <a:cs typeface="Arial"/>
              </a:rPr>
              <a:t>expensive</a:t>
            </a:r>
            <a:r>
              <a:rPr sz="2500" spc="-2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process.</a:t>
            </a:r>
            <a:endParaRPr sz="25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323332"/>
              </a:buClr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223520" marR="736600" indent="-210820">
              <a:lnSpc>
                <a:spcPts val="2980"/>
              </a:lnSpc>
              <a:buChar char="•"/>
              <a:tabLst>
                <a:tab pos="224154" algn="l"/>
              </a:tabLst>
            </a:pPr>
            <a:r>
              <a:rPr sz="2500" spc="-204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500" dirty="0">
                <a:solidFill>
                  <a:srgbClr val="323332"/>
                </a:solidFill>
                <a:latin typeface="Arial"/>
                <a:cs typeface="Arial"/>
              </a:rPr>
              <a:t>solve this </a:t>
            </a:r>
            <a:r>
              <a:rPr sz="2500" spc="30" dirty="0">
                <a:solidFill>
                  <a:srgbClr val="323332"/>
                </a:solidFill>
                <a:latin typeface="Arial"/>
                <a:cs typeface="Arial"/>
              </a:rPr>
              <a:t>problem,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500" spc="-5" dirty="0">
                <a:solidFill>
                  <a:srgbClr val="323332"/>
                </a:solidFill>
                <a:latin typeface="Arial"/>
                <a:cs typeface="Arial"/>
              </a:rPr>
              <a:t>World </a:t>
            </a:r>
            <a:r>
              <a:rPr sz="2500" spc="5" dirty="0">
                <a:solidFill>
                  <a:srgbClr val="323332"/>
                </a:solidFill>
                <a:latin typeface="Arial"/>
                <a:cs typeface="Arial"/>
              </a:rPr>
              <a:t>Wide </a:t>
            </a:r>
            <a:r>
              <a:rPr sz="2500" spc="-10" dirty="0">
                <a:solidFill>
                  <a:srgbClr val="323332"/>
                </a:solidFill>
                <a:latin typeface="Arial"/>
                <a:cs typeface="Arial"/>
              </a:rPr>
              <a:t>Web </a:t>
            </a:r>
            <a:r>
              <a:rPr sz="2500" spc="10" dirty="0">
                <a:solidFill>
                  <a:srgbClr val="323332"/>
                </a:solidFill>
                <a:latin typeface="Arial"/>
                <a:cs typeface="Arial"/>
              </a:rPr>
              <a:t>Consortium </a:t>
            </a:r>
            <a:r>
              <a:rPr sz="2500" spc="-25" dirty="0">
                <a:solidFill>
                  <a:srgbClr val="323332"/>
                </a:solidFill>
                <a:latin typeface="Arial"/>
                <a:cs typeface="Arial"/>
              </a:rPr>
              <a:t>(W3C) </a:t>
            </a:r>
            <a:r>
              <a:rPr sz="2500" spc="35" dirty="0">
                <a:solidFill>
                  <a:srgbClr val="323332"/>
                </a:solidFill>
                <a:latin typeface="Arial"/>
                <a:cs typeface="Arial"/>
              </a:rPr>
              <a:t>created  </a:t>
            </a:r>
            <a:r>
              <a:rPr sz="2500" spc="-65" dirty="0">
                <a:solidFill>
                  <a:srgbClr val="323332"/>
                </a:solidFill>
                <a:latin typeface="Arial"/>
                <a:cs typeface="Arial"/>
              </a:rPr>
              <a:t>CSS.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86400">
              <a:lnSpc>
                <a:spcPts val="1845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762000"/>
            <a:ext cx="10985500" cy="1137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200" spc="55" dirty="0"/>
              <a:t>Introduction </a:t>
            </a:r>
            <a:r>
              <a:rPr sz="7200" dirty="0"/>
              <a:t>to </a:t>
            </a:r>
            <a:r>
              <a:rPr sz="7200" spc="-270" dirty="0"/>
              <a:t>CSS</a:t>
            </a:r>
            <a:r>
              <a:rPr sz="7200" spc="-150" dirty="0"/>
              <a:t> </a:t>
            </a:r>
            <a:r>
              <a:rPr sz="7200" dirty="0"/>
              <a:t>(Cont.)</a:t>
            </a:r>
            <a:endParaRPr sz="7200"/>
          </a:p>
        </p:txBody>
      </p:sp>
      <p:sp>
        <p:nvSpPr>
          <p:cNvPr id="3" name="object 3"/>
          <p:cNvSpPr txBox="1"/>
          <p:nvPr/>
        </p:nvSpPr>
        <p:spPr>
          <a:xfrm>
            <a:off x="684559" y="2997200"/>
            <a:ext cx="11689715" cy="2713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935" indent="-228600">
              <a:lnSpc>
                <a:spcPct val="100000"/>
              </a:lnSpc>
              <a:buChar char="•"/>
              <a:tabLst>
                <a:tab pos="310515" algn="l"/>
              </a:tabLst>
            </a:pPr>
            <a:r>
              <a:rPr sz="3000" spc="-114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stands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Cascading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Style</a:t>
            </a:r>
            <a:r>
              <a:rPr sz="3000" b="1" spc="7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Sheets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har char="•"/>
            </a:pPr>
            <a:endParaRPr sz="3100">
              <a:latin typeface="Times New Roman"/>
              <a:cs typeface="Times New Roman"/>
            </a:endParaRPr>
          </a:p>
          <a:p>
            <a:pPr marL="241935" marR="5080" indent="-229235">
              <a:lnSpc>
                <a:spcPct val="100499"/>
              </a:lnSpc>
              <a:buChar char="•"/>
              <a:tabLst>
                <a:tab pos="345440" algn="l"/>
              </a:tabLst>
            </a:pPr>
            <a:r>
              <a:rPr sz="2900" spc="-110" dirty="0">
                <a:solidFill>
                  <a:srgbClr val="323332"/>
                </a:solidFill>
                <a:latin typeface="Arial"/>
                <a:cs typeface="Arial"/>
              </a:rPr>
              <a:t>We </a:t>
            </a:r>
            <a:r>
              <a:rPr sz="2900" spc="-5" dirty="0">
                <a:solidFill>
                  <a:srgbClr val="323332"/>
                </a:solidFill>
                <a:latin typeface="Arial"/>
                <a:cs typeface="Arial"/>
              </a:rPr>
              <a:t>use </a:t>
            </a:r>
            <a:r>
              <a:rPr sz="2900" spc="-110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2900" spc="45" dirty="0">
                <a:solidFill>
                  <a:srgbClr val="323332"/>
                </a:solidFill>
                <a:latin typeface="Arial"/>
                <a:cs typeface="Arial"/>
              </a:rPr>
              <a:t>specify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900" b="1" spc="-5" dirty="0">
                <a:solidFill>
                  <a:srgbClr val="323332"/>
                </a:solidFill>
                <a:latin typeface="Arial"/>
                <a:cs typeface="Arial"/>
              </a:rPr>
              <a:t>presentation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2900" spc="-5" dirty="0">
                <a:solidFill>
                  <a:srgbClr val="323332"/>
                </a:solidFill>
                <a:latin typeface="Arial"/>
                <a:cs typeface="Arial"/>
              </a:rPr>
              <a:t>elements on a </a:t>
            </a:r>
            <a:r>
              <a:rPr sz="2900" spc="50" dirty="0">
                <a:solidFill>
                  <a:srgbClr val="323332"/>
                </a:solidFill>
                <a:latin typeface="Arial"/>
                <a:cs typeface="Arial"/>
              </a:rPr>
              <a:t>web </a:t>
            </a:r>
            <a:r>
              <a:rPr sz="2900" spc="75" dirty="0">
                <a:solidFill>
                  <a:srgbClr val="323332"/>
                </a:solidFill>
                <a:latin typeface="Arial"/>
                <a:cs typeface="Arial"/>
              </a:rPr>
              <a:t>page  </a:t>
            </a:r>
            <a:r>
              <a:rPr sz="2900" spc="25" dirty="0">
                <a:solidFill>
                  <a:srgbClr val="323332"/>
                </a:solidFill>
                <a:latin typeface="Arial"/>
                <a:cs typeface="Arial"/>
              </a:rPr>
              <a:t>(e.g.,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fonts, </a:t>
            </a:r>
            <a:r>
              <a:rPr sz="2900" spc="60" dirty="0">
                <a:solidFill>
                  <a:srgbClr val="323332"/>
                </a:solidFill>
                <a:latin typeface="Arial"/>
                <a:cs typeface="Arial"/>
              </a:rPr>
              <a:t>spacing,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sizes, </a:t>
            </a:r>
            <a:r>
              <a:rPr sz="2900" spc="20" dirty="0">
                <a:solidFill>
                  <a:srgbClr val="323332"/>
                </a:solidFill>
                <a:latin typeface="Arial"/>
                <a:cs typeface="Arial"/>
              </a:rPr>
              <a:t>colors, </a:t>
            </a:r>
            <a:r>
              <a:rPr sz="2900" spc="25" dirty="0">
                <a:solidFill>
                  <a:srgbClr val="323332"/>
                </a:solidFill>
                <a:latin typeface="Arial"/>
                <a:cs typeface="Arial"/>
              </a:rPr>
              <a:t>positioning) </a:t>
            </a:r>
            <a:r>
              <a:rPr sz="2900" b="1" spc="-5" dirty="0">
                <a:solidFill>
                  <a:srgbClr val="323332"/>
                </a:solidFill>
                <a:latin typeface="Arial"/>
                <a:cs typeface="Arial"/>
              </a:rPr>
              <a:t>separately </a:t>
            </a:r>
            <a:r>
              <a:rPr sz="2900" spc="-15" dirty="0">
                <a:solidFill>
                  <a:srgbClr val="323332"/>
                </a:solidFill>
                <a:latin typeface="Arial"/>
                <a:cs typeface="Arial"/>
              </a:rPr>
              <a:t>from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2900" spc="10" dirty="0">
                <a:solidFill>
                  <a:srgbClr val="323332"/>
                </a:solidFill>
                <a:latin typeface="Arial"/>
                <a:cs typeface="Arial"/>
              </a:rPr>
              <a:t>document’s </a:t>
            </a:r>
            <a:r>
              <a:rPr sz="2900" b="1" spc="-5" dirty="0">
                <a:solidFill>
                  <a:srgbClr val="323332"/>
                </a:solidFill>
                <a:latin typeface="Arial"/>
                <a:cs typeface="Arial"/>
              </a:rPr>
              <a:t>structure and content </a:t>
            </a:r>
            <a:r>
              <a:rPr sz="2900" spc="20" dirty="0">
                <a:solidFill>
                  <a:srgbClr val="323332"/>
                </a:solidFill>
                <a:latin typeface="Arial"/>
                <a:cs typeface="Arial"/>
              </a:rPr>
              <a:t>(section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headers, </a:t>
            </a:r>
            <a:r>
              <a:rPr sz="2900" spc="75" dirty="0">
                <a:solidFill>
                  <a:srgbClr val="323332"/>
                </a:solidFill>
                <a:latin typeface="Arial"/>
                <a:cs typeface="Arial"/>
              </a:rPr>
              <a:t>body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text,</a:t>
            </a:r>
            <a:r>
              <a:rPr sz="2900" spc="-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900" spc="-5" dirty="0">
                <a:solidFill>
                  <a:srgbClr val="323332"/>
                </a:solidFill>
                <a:latin typeface="Arial"/>
                <a:cs typeface="Arial"/>
              </a:rPr>
              <a:t>links,  </a:t>
            </a:r>
            <a:r>
              <a:rPr sz="2900" spc="25" dirty="0">
                <a:solidFill>
                  <a:srgbClr val="323332"/>
                </a:solidFill>
                <a:latin typeface="Arial"/>
                <a:cs typeface="Arial"/>
              </a:rPr>
              <a:t>etc.).</a:t>
            </a:r>
            <a:endParaRPr sz="2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86400">
              <a:lnSpc>
                <a:spcPts val="1845"/>
              </a:lnSpc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1435100" y="5181600"/>
            <a:ext cx="10113010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u="heavy" spc="15" dirty="0">
                <a:latin typeface="Arial"/>
                <a:cs typeface="Arial"/>
                <a:hlinkClick r:id="rId2"/>
              </a:rPr>
              <a:t>http://www.w3schools.com/css/demo_default.htm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9116060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0" dirty="0"/>
              <a:t>The </a:t>
            </a:r>
            <a:r>
              <a:rPr spc="-300" dirty="0"/>
              <a:t>CSS </a:t>
            </a:r>
            <a:r>
              <a:rPr dirty="0"/>
              <a:t>Box</a:t>
            </a:r>
            <a:r>
              <a:rPr spc="370" dirty="0"/>
              <a:t> </a:t>
            </a:r>
            <a:r>
              <a:rPr spc="85"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4554" y="2628900"/>
            <a:ext cx="11697335" cy="914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6220" marR="5080" indent="-224154">
              <a:lnSpc>
                <a:spcPct val="100000"/>
              </a:lnSpc>
            </a:pPr>
            <a:r>
              <a:rPr sz="3000" spc="13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key to </a:t>
            </a:r>
            <a:r>
              <a:rPr sz="3000" spc="35" dirty="0">
                <a:solidFill>
                  <a:srgbClr val="323332"/>
                </a:solidFill>
                <a:latin typeface="Arial"/>
                <a:cs typeface="Arial"/>
              </a:rPr>
              <a:t>understanding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how </a:t>
            </a:r>
            <a:r>
              <a:rPr sz="3000" spc="-114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works is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imagine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3000" spc="-15" dirty="0">
                <a:solidFill>
                  <a:srgbClr val="323332"/>
                </a:solidFill>
                <a:latin typeface="Arial"/>
                <a:cs typeface="Arial"/>
              </a:rPr>
              <a:t>there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is  an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invisible box around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every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HTML</a:t>
            </a:r>
            <a:r>
              <a:rPr sz="3000" b="1" spc="-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element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32600" y="3860800"/>
            <a:ext cx="4902200" cy="426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79500" y="3860800"/>
            <a:ext cx="5016500" cy="4267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14614" y="8432800"/>
            <a:ext cx="10806430" cy="938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3000" spc="445" dirty="0">
                <a:solidFill>
                  <a:srgbClr val="323332"/>
                </a:solidFill>
                <a:latin typeface="Arial"/>
                <a:cs typeface="Arial"/>
              </a:rPr>
              <a:t>•</a:t>
            </a:r>
            <a:r>
              <a:rPr sz="3000" spc="-34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114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allows you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create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rules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control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way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each</a:t>
            </a:r>
            <a:endParaRPr sz="3000">
              <a:latin typeface="Arial"/>
              <a:cs typeface="Arial"/>
            </a:endParaRPr>
          </a:p>
          <a:p>
            <a:pPr marR="76835" algn="ctr">
              <a:lnSpc>
                <a:spcPct val="100000"/>
              </a:lnSpc>
            </a:pPr>
            <a:r>
              <a:rPr sz="3000" b="1" dirty="0">
                <a:solidFill>
                  <a:srgbClr val="323332"/>
                </a:solidFill>
                <a:latin typeface="Arial"/>
                <a:cs typeface="Arial"/>
              </a:rPr>
              <a:t>individual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box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(and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contents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 that </a:t>
            </a:r>
            <a:r>
              <a:rPr sz="3000" spc="40" dirty="0">
                <a:solidFill>
                  <a:srgbClr val="323332"/>
                </a:solidFill>
                <a:latin typeface="Arial"/>
                <a:cs typeface="Arial"/>
              </a:rPr>
              <a:t>box)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is</a:t>
            </a:r>
            <a:r>
              <a:rPr sz="3000" spc="-1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presented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0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86400">
              <a:lnSpc>
                <a:spcPts val="1845"/>
              </a:lnSpc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200" y="742950"/>
            <a:ext cx="11005820" cy="1113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50" spc="-140" dirty="0"/>
              <a:t>The </a:t>
            </a:r>
            <a:r>
              <a:rPr sz="7050" spc="-270" dirty="0"/>
              <a:t>CSS </a:t>
            </a:r>
            <a:r>
              <a:rPr sz="7050" spc="-10" dirty="0"/>
              <a:t>Box </a:t>
            </a:r>
            <a:r>
              <a:rPr sz="7050" spc="70" dirty="0"/>
              <a:t>Model</a:t>
            </a:r>
            <a:r>
              <a:rPr sz="7050" spc="330" dirty="0"/>
              <a:t> </a:t>
            </a:r>
            <a:r>
              <a:rPr sz="7050" spc="-5" dirty="0"/>
              <a:t>(Cont.)</a:t>
            </a:r>
            <a:endParaRPr sz="7050"/>
          </a:p>
        </p:txBody>
      </p:sp>
      <p:sp>
        <p:nvSpPr>
          <p:cNvPr id="3" name="object 3"/>
          <p:cNvSpPr txBox="1"/>
          <p:nvPr/>
        </p:nvSpPr>
        <p:spPr>
          <a:xfrm>
            <a:off x="666103" y="6445651"/>
            <a:ext cx="11567160" cy="2760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4485" marR="75565" indent="-311785">
              <a:lnSpc>
                <a:spcPct val="99500"/>
              </a:lnSpc>
              <a:buChar char="•"/>
              <a:tabLst>
                <a:tab pos="324485" algn="l"/>
              </a:tabLst>
            </a:pPr>
            <a:r>
              <a:rPr sz="3000" spc="-6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-114" dirty="0">
                <a:solidFill>
                  <a:srgbClr val="323332"/>
                </a:solidFill>
                <a:latin typeface="Arial"/>
                <a:cs typeface="Arial"/>
              </a:rPr>
              <a:t>CSS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box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model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is essentially a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box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wraps </a:t>
            </a:r>
            <a:r>
              <a:rPr sz="3000" spc="15" dirty="0">
                <a:solidFill>
                  <a:srgbClr val="323332"/>
                </a:solidFill>
                <a:latin typeface="Arial"/>
                <a:cs typeface="Arial"/>
              </a:rPr>
              <a:t>around </a:t>
            </a:r>
            <a:r>
              <a:rPr sz="3000" spc="-45" dirty="0">
                <a:solidFill>
                  <a:srgbClr val="323332"/>
                </a:solidFill>
                <a:latin typeface="Arial"/>
                <a:cs typeface="Arial"/>
              </a:rPr>
              <a:t>HTML 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elements,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it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consists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of: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margins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,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borders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,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padding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,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actual</a:t>
            </a:r>
            <a:r>
              <a:rPr sz="3000" spc="-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b="1" spc="-5" dirty="0">
                <a:solidFill>
                  <a:srgbClr val="323332"/>
                </a:solidFill>
                <a:latin typeface="Arial"/>
                <a:cs typeface="Arial"/>
              </a:rPr>
              <a:t>content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323332"/>
              </a:buClr>
              <a:buFont typeface="Arial"/>
              <a:buChar char="•"/>
            </a:pPr>
            <a:endParaRPr sz="3250">
              <a:latin typeface="Times New Roman"/>
              <a:cs typeface="Times New Roman"/>
            </a:endParaRPr>
          </a:p>
          <a:p>
            <a:pPr marL="324485" marR="5080" indent="-311785">
              <a:lnSpc>
                <a:spcPts val="3560"/>
              </a:lnSpc>
              <a:buChar char="•"/>
              <a:tabLst>
                <a:tab pos="324485" algn="l"/>
              </a:tabLst>
            </a:pPr>
            <a:r>
              <a:rPr sz="3000" spc="-6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box </a:t>
            </a:r>
            <a:r>
              <a:rPr sz="3000" spc="30" dirty="0">
                <a:solidFill>
                  <a:srgbClr val="323332"/>
                </a:solidFill>
                <a:latin typeface="Arial"/>
                <a:cs typeface="Arial"/>
              </a:rPr>
              <a:t>model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allows us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</a:t>
            </a:r>
            <a:r>
              <a:rPr sz="3000" spc="105" dirty="0">
                <a:solidFill>
                  <a:srgbClr val="323332"/>
                </a:solidFill>
                <a:latin typeface="Arial"/>
                <a:cs typeface="Arial"/>
              </a:rPr>
              <a:t>add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000" spc="45" dirty="0">
                <a:solidFill>
                  <a:srgbClr val="323332"/>
                </a:solidFill>
                <a:latin typeface="Arial"/>
                <a:cs typeface="Arial"/>
              </a:rPr>
              <a:t>border </a:t>
            </a:r>
            <a:r>
              <a:rPr sz="3000" spc="15" dirty="0">
                <a:solidFill>
                  <a:srgbClr val="323332"/>
                </a:solidFill>
                <a:latin typeface="Arial"/>
                <a:cs typeface="Arial"/>
              </a:rPr>
              <a:t>around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elements, </a:t>
            </a:r>
            <a:r>
              <a:rPr sz="3000" spc="50" dirty="0">
                <a:solidFill>
                  <a:srgbClr val="323332"/>
                </a:solidFill>
                <a:latin typeface="Arial"/>
                <a:cs typeface="Arial"/>
              </a:rPr>
              <a:t>and</a:t>
            </a:r>
            <a:r>
              <a:rPr sz="3000" spc="-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323332"/>
                </a:solidFill>
                <a:latin typeface="Arial"/>
                <a:cs typeface="Arial"/>
              </a:rPr>
              <a:t>to  </a:t>
            </a:r>
            <a:r>
              <a:rPr sz="3000" spc="25" dirty="0">
                <a:solidFill>
                  <a:srgbClr val="323332"/>
                </a:solidFill>
                <a:latin typeface="Arial"/>
                <a:cs typeface="Arial"/>
              </a:rPr>
              <a:t>define </a:t>
            </a:r>
            <a:r>
              <a:rPr sz="3000" spc="65" dirty="0">
                <a:solidFill>
                  <a:srgbClr val="323332"/>
                </a:solidFill>
                <a:latin typeface="Arial"/>
                <a:cs typeface="Arial"/>
              </a:rPr>
              <a:t>space </a:t>
            </a:r>
            <a:r>
              <a:rPr sz="3000" spc="20" dirty="0">
                <a:solidFill>
                  <a:srgbClr val="323332"/>
                </a:solidFill>
                <a:latin typeface="Arial"/>
                <a:cs typeface="Arial"/>
              </a:rPr>
              <a:t>between</a:t>
            </a:r>
            <a:r>
              <a:rPr sz="3000" spc="-10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323332"/>
                </a:solidFill>
                <a:latin typeface="Arial"/>
                <a:cs typeface="Arial"/>
              </a:rPr>
              <a:t>elements.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68700" y="2209800"/>
            <a:ext cx="6502400" cy="3670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64184" rIns="0" bIns="0" rtlCol="0">
            <a:spAutoFit/>
          </a:bodyPr>
          <a:lstStyle/>
          <a:p>
            <a:pPr marL="5486400">
              <a:lnSpc>
                <a:spcPts val="1845"/>
              </a:lnSpc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5000" y="819150"/>
            <a:ext cx="11005820" cy="1074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50" spc="-140" dirty="0"/>
              <a:t>The </a:t>
            </a:r>
            <a:r>
              <a:rPr sz="7050" spc="-270" dirty="0"/>
              <a:t>CSS </a:t>
            </a:r>
            <a:r>
              <a:rPr sz="7050" spc="-10" dirty="0"/>
              <a:t>Box </a:t>
            </a:r>
            <a:r>
              <a:rPr sz="7050" spc="70" dirty="0"/>
              <a:t>Model</a:t>
            </a:r>
            <a:r>
              <a:rPr sz="7050" spc="330" dirty="0"/>
              <a:t> </a:t>
            </a:r>
            <a:r>
              <a:rPr sz="7050" spc="-5" dirty="0"/>
              <a:t>(Cont.)</a:t>
            </a:r>
            <a:endParaRPr sz="7050"/>
          </a:p>
        </p:txBody>
      </p:sp>
      <p:sp>
        <p:nvSpPr>
          <p:cNvPr id="3" name="object 3"/>
          <p:cNvSpPr txBox="1"/>
          <p:nvPr/>
        </p:nvSpPr>
        <p:spPr>
          <a:xfrm>
            <a:off x="482600" y="2692400"/>
            <a:ext cx="7175500" cy="6116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Explanation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of the </a:t>
            </a:r>
            <a:r>
              <a:rPr sz="3300" spc="5" dirty="0">
                <a:solidFill>
                  <a:srgbClr val="323332"/>
                </a:solidFill>
                <a:latin typeface="Arial"/>
                <a:cs typeface="Arial"/>
              </a:rPr>
              <a:t>different</a:t>
            </a: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spc="35" dirty="0">
                <a:solidFill>
                  <a:srgbClr val="323332"/>
                </a:solidFill>
                <a:latin typeface="Arial"/>
                <a:cs typeface="Arial"/>
              </a:rPr>
              <a:t>parts:</a:t>
            </a:r>
            <a:endParaRPr sz="3300">
              <a:latin typeface="Arial"/>
              <a:cs typeface="Arial"/>
            </a:endParaRPr>
          </a:p>
          <a:p>
            <a:pPr marL="469900" marR="431800" indent="-318135">
              <a:lnSpc>
                <a:spcPct val="101000"/>
              </a:lnSpc>
              <a:buFont typeface="Arial"/>
              <a:buChar char="•"/>
              <a:tabLst>
                <a:tab pos="469900" algn="l"/>
              </a:tabLst>
            </a:pPr>
            <a:r>
              <a:rPr sz="3300" b="1" spc="-5" dirty="0">
                <a:solidFill>
                  <a:srgbClr val="323332"/>
                </a:solidFill>
                <a:latin typeface="Arial"/>
                <a:cs typeface="Arial"/>
              </a:rPr>
              <a:t>Content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- </a:t>
            </a:r>
            <a:r>
              <a:rPr sz="3300" spc="-6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300" spc="25" dirty="0">
                <a:solidFill>
                  <a:srgbClr val="323332"/>
                </a:solidFill>
                <a:latin typeface="Arial"/>
                <a:cs typeface="Arial"/>
              </a:rPr>
              <a:t>content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of the </a:t>
            </a:r>
            <a:r>
              <a:rPr sz="3300" spc="45" dirty="0">
                <a:solidFill>
                  <a:srgbClr val="323332"/>
                </a:solidFill>
                <a:latin typeface="Arial"/>
                <a:cs typeface="Arial"/>
              </a:rPr>
              <a:t>box,  </a:t>
            </a:r>
            <a:r>
              <a:rPr sz="3300" spc="-15" dirty="0">
                <a:solidFill>
                  <a:srgbClr val="323332"/>
                </a:solidFill>
                <a:latin typeface="Arial"/>
                <a:cs typeface="Arial"/>
              </a:rPr>
              <a:t>where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text </a:t>
            </a:r>
            <a:r>
              <a:rPr sz="3300" spc="6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300" spc="30" dirty="0">
                <a:solidFill>
                  <a:srgbClr val="323332"/>
                </a:solidFill>
                <a:latin typeface="Arial"/>
                <a:cs typeface="Arial"/>
              </a:rPr>
              <a:t>images</a:t>
            </a:r>
            <a:r>
              <a:rPr sz="3300" spc="-13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spc="60" dirty="0">
                <a:solidFill>
                  <a:srgbClr val="323332"/>
                </a:solidFill>
                <a:latin typeface="Arial"/>
                <a:cs typeface="Arial"/>
              </a:rPr>
              <a:t>appear</a:t>
            </a:r>
            <a:endParaRPr sz="3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323332"/>
              </a:buClr>
              <a:buFont typeface="Arial"/>
              <a:buChar char="•"/>
            </a:pPr>
            <a:endParaRPr sz="3450">
              <a:latin typeface="Times New Roman"/>
              <a:cs typeface="Times New Roman"/>
            </a:endParaRPr>
          </a:p>
          <a:p>
            <a:pPr marL="469900" marR="494030" indent="-318135">
              <a:lnSpc>
                <a:spcPct val="101000"/>
              </a:lnSpc>
              <a:buFont typeface="Arial"/>
              <a:buChar char="•"/>
              <a:tabLst>
                <a:tab pos="469900" algn="l"/>
              </a:tabLst>
            </a:pPr>
            <a:r>
              <a:rPr sz="3300" b="1" spc="-5" dirty="0">
                <a:solidFill>
                  <a:srgbClr val="323332"/>
                </a:solidFill>
                <a:latin typeface="Arial"/>
                <a:cs typeface="Arial"/>
              </a:rPr>
              <a:t>Padding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- </a:t>
            </a: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Clears an </a:t>
            </a:r>
            <a:r>
              <a:rPr sz="3300" spc="-20" dirty="0">
                <a:solidFill>
                  <a:srgbClr val="323332"/>
                </a:solidFill>
                <a:latin typeface="Arial"/>
                <a:cs typeface="Arial"/>
              </a:rPr>
              <a:t>area </a:t>
            </a:r>
            <a:r>
              <a:rPr sz="3300" spc="15" dirty="0">
                <a:solidFill>
                  <a:srgbClr val="323332"/>
                </a:solidFill>
                <a:latin typeface="Arial"/>
                <a:cs typeface="Arial"/>
              </a:rPr>
              <a:t>around  </a:t>
            </a: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300" spc="20" dirty="0">
                <a:solidFill>
                  <a:srgbClr val="323332"/>
                </a:solidFill>
                <a:latin typeface="Arial"/>
                <a:cs typeface="Arial"/>
              </a:rPr>
              <a:t>content. </a:t>
            </a:r>
            <a:r>
              <a:rPr sz="3300" spc="-6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300" spc="100" dirty="0">
                <a:solidFill>
                  <a:srgbClr val="323332"/>
                </a:solidFill>
                <a:latin typeface="Arial"/>
                <a:cs typeface="Arial"/>
              </a:rPr>
              <a:t>padding </a:t>
            </a: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is  </a:t>
            </a:r>
            <a:r>
              <a:rPr sz="3300" spc="10" dirty="0">
                <a:solidFill>
                  <a:srgbClr val="323332"/>
                </a:solidFill>
                <a:latin typeface="Arial"/>
                <a:cs typeface="Arial"/>
              </a:rPr>
              <a:t>transparent</a:t>
            </a:r>
            <a:endParaRPr sz="3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323332"/>
              </a:buClr>
              <a:buFont typeface="Arial"/>
              <a:buChar char="•"/>
            </a:pPr>
            <a:endParaRPr sz="3450">
              <a:latin typeface="Times New Roman"/>
              <a:cs typeface="Times New Roman"/>
            </a:endParaRPr>
          </a:p>
          <a:p>
            <a:pPr marL="469900" marR="5080" indent="-318135">
              <a:lnSpc>
                <a:spcPct val="101000"/>
              </a:lnSpc>
              <a:buFont typeface="Arial"/>
              <a:buChar char="•"/>
              <a:tabLst>
                <a:tab pos="469900" algn="l"/>
              </a:tabLst>
            </a:pPr>
            <a:r>
              <a:rPr sz="3300" b="1" dirty="0">
                <a:solidFill>
                  <a:srgbClr val="323332"/>
                </a:solidFill>
                <a:latin typeface="Arial"/>
                <a:cs typeface="Arial"/>
              </a:rPr>
              <a:t>Border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- A </a:t>
            </a:r>
            <a:r>
              <a:rPr sz="3300" spc="50" dirty="0">
                <a:solidFill>
                  <a:srgbClr val="323332"/>
                </a:solidFill>
                <a:latin typeface="Arial"/>
                <a:cs typeface="Arial"/>
              </a:rPr>
              <a:t>border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3300" spc="45" dirty="0">
                <a:solidFill>
                  <a:srgbClr val="323332"/>
                </a:solidFill>
                <a:latin typeface="Arial"/>
                <a:cs typeface="Arial"/>
              </a:rPr>
              <a:t>goes</a:t>
            </a:r>
            <a:r>
              <a:rPr sz="3300" spc="-1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spc="15" dirty="0">
                <a:solidFill>
                  <a:srgbClr val="323332"/>
                </a:solidFill>
                <a:latin typeface="Arial"/>
                <a:cs typeface="Arial"/>
              </a:rPr>
              <a:t>around  </a:t>
            </a: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300" spc="100" dirty="0">
                <a:solidFill>
                  <a:srgbClr val="323332"/>
                </a:solidFill>
                <a:latin typeface="Arial"/>
                <a:cs typeface="Arial"/>
              </a:rPr>
              <a:t>padding </a:t>
            </a:r>
            <a:r>
              <a:rPr sz="3300" spc="60" dirty="0">
                <a:solidFill>
                  <a:srgbClr val="323332"/>
                </a:solidFill>
                <a:latin typeface="Arial"/>
                <a:cs typeface="Arial"/>
              </a:rPr>
              <a:t>and</a:t>
            </a:r>
            <a:r>
              <a:rPr sz="3300" spc="-1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spc="25" dirty="0">
                <a:solidFill>
                  <a:srgbClr val="323332"/>
                </a:solidFill>
                <a:latin typeface="Arial"/>
                <a:cs typeface="Arial"/>
              </a:rPr>
              <a:t>content</a:t>
            </a:r>
            <a:endParaRPr sz="3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323332"/>
              </a:buClr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469900" indent="-318135">
              <a:lnSpc>
                <a:spcPct val="100000"/>
              </a:lnSpc>
              <a:buFont typeface="Arial"/>
              <a:buChar char="•"/>
              <a:tabLst>
                <a:tab pos="469900" algn="l"/>
              </a:tabLst>
            </a:pPr>
            <a:r>
              <a:rPr sz="3300" b="1" spc="-5" dirty="0">
                <a:solidFill>
                  <a:srgbClr val="323332"/>
                </a:solidFill>
                <a:latin typeface="Arial"/>
                <a:cs typeface="Arial"/>
              </a:rPr>
              <a:t>Margin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- </a:t>
            </a:r>
            <a:r>
              <a:rPr sz="3300" spc="-5" dirty="0">
                <a:solidFill>
                  <a:srgbClr val="323332"/>
                </a:solidFill>
                <a:latin typeface="Arial"/>
                <a:cs typeface="Arial"/>
              </a:rPr>
              <a:t>Clears an </a:t>
            </a:r>
            <a:r>
              <a:rPr sz="3300" spc="-20" dirty="0">
                <a:solidFill>
                  <a:srgbClr val="323332"/>
                </a:solidFill>
                <a:latin typeface="Arial"/>
                <a:cs typeface="Arial"/>
              </a:rPr>
              <a:t>area </a:t>
            </a:r>
            <a:r>
              <a:rPr sz="3300" spc="25" dirty="0">
                <a:solidFill>
                  <a:srgbClr val="323332"/>
                </a:solidFill>
                <a:latin typeface="Arial"/>
                <a:cs typeface="Arial"/>
              </a:rPr>
              <a:t>outside</a:t>
            </a:r>
            <a:r>
              <a:rPr sz="3300" spc="1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300" dirty="0">
                <a:solidFill>
                  <a:srgbClr val="323332"/>
                </a:solidFill>
                <a:latin typeface="Arial"/>
                <a:cs typeface="Arial"/>
              </a:rPr>
              <a:t>the</a:t>
            </a:r>
            <a:endParaRPr sz="33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975600" y="4203700"/>
            <a:ext cx="4749800" cy="2679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300"/>
              </a:lnSpc>
            </a:pPr>
            <a:r>
              <a:rPr sz="3300" spc="-5" dirty="0">
                <a:solidFill>
                  <a:srgbClr val="323332"/>
                </a:solidFill>
              </a:rPr>
              <a:t>border. </a:t>
            </a:r>
            <a:r>
              <a:rPr sz="3300" spc="-65" dirty="0">
                <a:solidFill>
                  <a:srgbClr val="323332"/>
                </a:solidFill>
              </a:rPr>
              <a:t>The </a:t>
            </a:r>
            <a:r>
              <a:rPr sz="3300" spc="25" dirty="0">
                <a:solidFill>
                  <a:srgbClr val="323332"/>
                </a:solidFill>
              </a:rPr>
              <a:t>margin </a:t>
            </a:r>
            <a:r>
              <a:rPr sz="3300" spc="-5" dirty="0">
                <a:solidFill>
                  <a:srgbClr val="323332"/>
                </a:solidFill>
              </a:rPr>
              <a:t>is</a:t>
            </a:r>
            <a:r>
              <a:rPr sz="3300" spc="35" dirty="0">
                <a:solidFill>
                  <a:srgbClr val="323332"/>
                </a:solidFill>
              </a:rPr>
              <a:t> </a:t>
            </a:r>
            <a:r>
              <a:rPr sz="3300" spc="10" dirty="0">
                <a:solidFill>
                  <a:srgbClr val="323332"/>
                </a:solidFill>
              </a:rPr>
              <a:t>transparent</a:t>
            </a:r>
            <a:endParaRPr sz="3300"/>
          </a:p>
          <a:p>
            <a:pPr marR="638810" algn="r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3594</TotalTime>
  <Words>1928</Words>
  <Application>Microsoft Office PowerPoint</Application>
  <PresentationFormat>Custom</PresentationFormat>
  <Paragraphs>260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Times New Roman</vt:lpstr>
      <vt:lpstr>Verdana</vt:lpstr>
      <vt:lpstr>Office Theme</vt:lpstr>
      <vt:lpstr>PowerPoint Presentation</vt:lpstr>
      <vt:lpstr>What we have addressed so  far ..</vt:lpstr>
      <vt:lpstr>Outlines of today’s lecture</vt:lpstr>
      <vt:lpstr>Introduction to CSS</vt:lpstr>
      <vt:lpstr>Introduction to CSS (Cont.)</vt:lpstr>
      <vt:lpstr>PowerPoint Presentation</vt:lpstr>
      <vt:lpstr>The CSS Box Model</vt:lpstr>
      <vt:lpstr>The CSS Box Model (Cont.)</vt:lpstr>
      <vt:lpstr>The CSS Box Model (Cont.)</vt:lpstr>
      <vt:lpstr>PowerPoint Presentation</vt:lpstr>
      <vt:lpstr>CSS Syntax</vt:lpstr>
      <vt:lpstr>CSS Selectors</vt:lpstr>
      <vt:lpstr>The element Selector</vt:lpstr>
      <vt:lpstr>The id Selector</vt:lpstr>
      <vt:lpstr>The class Selector</vt:lpstr>
      <vt:lpstr>Universal Selector</vt:lpstr>
      <vt:lpstr>Grouping Selectors</vt:lpstr>
      <vt:lpstr>CSS Comments</vt:lpstr>
      <vt:lpstr>Three Ways of Inserting Style  Sheets</vt:lpstr>
      <vt:lpstr>Internal Style Sheet</vt:lpstr>
      <vt:lpstr>External Style Sheet</vt:lpstr>
      <vt:lpstr>External Style Sheet (Cont.)</vt:lpstr>
      <vt:lpstr>Inline Style</vt:lpstr>
      <vt:lpstr>PowerPoint Presentation</vt:lpstr>
      <vt:lpstr>Why Use External Style  Sheets?</vt:lpstr>
      <vt:lpstr>When to Use Internal?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Natheer Gharaibeh</dc:creator>
  <cp:lastModifiedBy>Nazeer Garaibeh</cp:lastModifiedBy>
  <cp:revision>7</cp:revision>
  <dcterms:created xsi:type="dcterms:W3CDTF">2017-02-10T18:37:45Z</dcterms:created>
  <dcterms:modified xsi:type="dcterms:W3CDTF">2024-10-17T06:45:58Z</dcterms:modified>
</cp:coreProperties>
</file>