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5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0600" y="889000"/>
            <a:ext cx="11023600" cy="1262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6882" y="2885371"/>
            <a:ext cx="12031034" cy="2561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37300" y="9336278"/>
            <a:ext cx="30543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3800" y="2304757"/>
            <a:ext cx="10360025" cy="2334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99"/>
              </a:lnSpc>
            </a:pPr>
            <a:r>
              <a:rPr lang="en-US" sz="7750" spc="-45"/>
              <a:t>Introduction to Web Programming </a:t>
            </a:r>
            <a:endParaRPr sz="7750" dirty="0"/>
          </a:p>
        </p:txBody>
      </p:sp>
      <p:sp>
        <p:nvSpPr>
          <p:cNvPr id="3" name="object 3"/>
          <p:cNvSpPr txBox="1"/>
          <p:nvPr/>
        </p:nvSpPr>
        <p:spPr>
          <a:xfrm>
            <a:off x="1308100" y="5664200"/>
            <a:ext cx="9023985" cy="2199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39289" algn="l"/>
              </a:tabLst>
            </a:pPr>
            <a:r>
              <a:rPr sz="3900" b="1" spc="-5" dirty="0">
                <a:latin typeface="Arial"/>
                <a:cs typeface="Arial"/>
              </a:rPr>
              <a:t>Lecture	</a:t>
            </a:r>
            <a:r>
              <a:rPr sz="3900" b="1" dirty="0">
                <a:latin typeface="Arial"/>
                <a:cs typeface="Arial"/>
              </a:rPr>
              <a:t>6: </a:t>
            </a:r>
            <a:r>
              <a:rPr sz="3900" b="1" spc="-5" dirty="0">
                <a:latin typeface="Arial"/>
                <a:cs typeface="Arial"/>
              </a:rPr>
              <a:t>Introduction </a:t>
            </a:r>
            <a:r>
              <a:rPr sz="3900" b="1" dirty="0">
                <a:latin typeface="Arial"/>
                <a:cs typeface="Arial"/>
              </a:rPr>
              <a:t>to CSS (Part</a:t>
            </a:r>
            <a:r>
              <a:rPr sz="3900" b="1" spc="-95" dirty="0">
                <a:latin typeface="Arial"/>
                <a:cs typeface="Arial"/>
              </a:rPr>
              <a:t> </a:t>
            </a:r>
            <a:r>
              <a:rPr sz="3900" b="1" dirty="0">
                <a:latin typeface="Arial"/>
                <a:cs typeface="Arial"/>
              </a:rPr>
              <a:t>2)</a:t>
            </a:r>
            <a:endParaRPr sz="3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9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35"/>
              </a:spcBef>
            </a:pPr>
            <a:r>
              <a:rPr lang="en-US" sz="4000" spc="-5">
                <a:latin typeface="Arial"/>
                <a:cs typeface="Arial"/>
              </a:rPr>
              <a:t> 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5" name="Rectangle 4"/>
          <p:cNvSpPr/>
          <p:nvPr/>
        </p:nvSpPr>
        <p:spPr>
          <a:xfrm>
            <a:off x="5283200" y="8305800"/>
            <a:ext cx="6502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Natheer Gharaibeh</a:t>
            </a:r>
            <a:b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698500"/>
            <a:ext cx="448691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0" dirty="0"/>
              <a:t>Font</a:t>
            </a:r>
            <a:r>
              <a:rPr spc="-100" dirty="0"/>
              <a:t> </a:t>
            </a:r>
            <a:r>
              <a:rPr spc="-90" dirty="0"/>
              <a:t>Style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350" y="2235200"/>
            <a:ext cx="10688955" cy="7039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760" indent="-226060">
              <a:lnSpc>
                <a:spcPct val="100000"/>
              </a:lnSpc>
              <a:buChar char="•"/>
              <a:tabLst>
                <a:tab pos="239395" algn="l"/>
              </a:tabLst>
            </a:pPr>
            <a:r>
              <a:rPr sz="260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font-style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mostly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600" spc="40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2600" spc="20" dirty="0">
                <a:solidFill>
                  <a:srgbClr val="323332"/>
                </a:solidFill>
                <a:latin typeface="Arial"/>
                <a:cs typeface="Arial"/>
              </a:rPr>
              <a:t>italic</a:t>
            </a:r>
            <a:r>
              <a:rPr sz="2600" spc="-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text.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23332"/>
              </a:buClr>
              <a:buFont typeface="Arial"/>
              <a:buChar char="•"/>
            </a:pPr>
            <a:endParaRPr sz="2650">
              <a:latin typeface="Times New Roman"/>
              <a:cs typeface="Times New Roman"/>
            </a:endParaRPr>
          </a:p>
          <a:p>
            <a:pPr marL="238760" indent="-226060">
              <a:lnSpc>
                <a:spcPts val="3110"/>
              </a:lnSpc>
              <a:buChar char="•"/>
              <a:tabLst>
                <a:tab pos="239395" algn="l"/>
              </a:tabLst>
            </a:pPr>
            <a:r>
              <a:rPr sz="2600" spc="-40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has </a:t>
            </a:r>
            <a:r>
              <a:rPr sz="2600" spc="-15" dirty="0">
                <a:solidFill>
                  <a:srgbClr val="323332"/>
                </a:solidFill>
                <a:latin typeface="Arial"/>
                <a:cs typeface="Arial"/>
              </a:rPr>
              <a:t>three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 values:</a:t>
            </a:r>
            <a:endParaRPr sz="2600">
              <a:latin typeface="Arial"/>
              <a:cs typeface="Arial"/>
            </a:endParaRPr>
          </a:p>
          <a:p>
            <a:pPr marL="467359" lvl="1" indent="-317500">
              <a:lnSpc>
                <a:spcPts val="3100"/>
              </a:lnSpc>
              <a:buFont typeface="Arial"/>
              <a:buChar char="•"/>
              <a:tabLst>
                <a:tab pos="467359" algn="l"/>
                <a:tab pos="467995" algn="l"/>
              </a:tabLst>
            </a:pPr>
            <a:r>
              <a:rPr sz="2600" b="1" spc="-5" dirty="0">
                <a:solidFill>
                  <a:srgbClr val="323332"/>
                </a:solidFill>
                <a:latin typeface="Arial"/>
                <a:cs typeface="Arial"/>
              </a:rPr>
              <a:t>normal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260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text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is shown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 normally</a:t>
            </a:r>
            <a:endParaRPr sz="2600">
              <a:latin typeface="Arial"/>
              <a:cs typeface="Arial"/>
            </a:endParaRPr>
          </a:p>
          <a:p>
            <a:pPr marL="467359" lvl="1" indent="-317500">
              <a:lnSpc>
                <a:spcPts val="3100"/>
              </a:lnSpc>
              <a:buFont typeface="Arial"/>
              <a:buChar char="•"/>
              <a:tabLst>
                <a:tab pos="467359" algn="l"/>
                <a:tab pos="467995" algn="l"/>
              </a:tabLst>
            </a:pPr>
            <a:r>
              <a:rPr sz="2600" b="1" dirty="0">
                <a:solidFill>
                  <a:srgbClr val="323332"/>
                </a:solidFill>
                <a:latin typeface="Arial"/>
                <a:cs typeface="Arial"/>
              </a:rPr>
              <a:t>italic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260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text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is shown in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20" dirty="0">
                <a:solidFill>
                  <a:srgbClr val="323332"/>
                </a:solidFill>
                <a:latin typeface="Arial"/>
                <a:cs typeface="Arial"/>
              </a:rPr>
              <a:t>italics</a:t>
            </a:r>
            <a:endParaRPr sz="2600">
              <a:latin typeface="Arial"/>
              <a:cs typeface="Arial"/>
            </a:endParaRPr>
          </a:p>
          <a:p>
            <a:pPr marL="467359" marR="5080" lvl="1" indent="-317500">
              <a:lnSpc>
                <a:spcPts val="3100"/>
              </a:lnSpc>
              <a:spcBef>
                <a:spcPts val="110"/>
              </a:spcBef>
              <a:buFont typeface="Arial"/>
              <a:buChar char="•"/>
              <a:tabLst>
                <a:tab pos="467359" algn="l"/>
                <a:tab pos="467995" algn="l"/>
              </a:tabLst>
            </a:pPr>
            <a:r>
              <a:rPr sz="2600" b="1" spc="-5" dirty="0">
                <a:solidFill>
                  <a:srgbClr val="323332"/>
                </a:solidFill>
                <a:latin typeface="Arial"/>
                <a:cs typeface="Arial"/>
              </a:rPr>
              <a:t>oblique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260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text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spc="-30" dirty="0">
                <a:solidFill>
                  <a:srgbClr val="323332"/>
                </a:solidFill>
                <a:latin typeface="Arial"/>
                <a:cs typeface="Arial"/>
              </a:rPr>
              <a:t>"leaning"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(oblique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very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similar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600" spc="20" dirty="0">
                <a:solidFill>
                  <a:srgbClr val="323332"/>
                </a:solidFill>
                <a:latin typeface="Arial"/>
                <a:cs typeface="Arial"/>
              </a:rPr>
              <a:t>italic,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but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less 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supported)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00">
              <a:latin typeface="Times New Roman"/>
              <a:cs typeface="Times New Roman"/>
            </a:endParaRPr>
          </a:p>
          <a:p>
            <a:pPr marL="695960">
              <a:lnSpc>
                <a:spcPct val="100000"/>
              </a:lnSpc>
            </a:pPr>
            <a:r>
              <a:rPr sz="2300" spc="20" dirty="0">
                <a:solidFill>
                  <a:srgbClr val="A52A2A"/>
                </a:solidFill>
                <a:latin typeface="Arial"/>
                <a:cs typeface="Arial"/>
              </a:rPr>
              <a:t>p.normal</a:t>
            </a:r>
            <a:r>
              <a:rPr sz="2300" spc="-9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3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300">
              <a:latin typeface="Arial"/>
              <a:cs typeface="Arial"/>
            </a:endParaRPr>
          </a:p>
          <a:p>
            <a:pPr marL="1021080">
              <a:lnSpc>
                <a:spcPct val="100000"/>
              </a:lnSpc>
              <a:spcBef>
                <a:spcPts val="40"/>
              </a:spcBef>
            </a:pPr>
            <a:r>
              <a:rPr sz="2300" dirty="0">
                <a:solidFill>
                  <a:srgbClr val="DC213C"/>
                </a:solidFill>
                <a:latin typeface="Arial"/>
                <a:cs typeface="Arial"/>
              </a:rPr>
              <a:t>font-style:</a:t>
            </a:r>
            <a:r>
              <a:rPr sz="2300" spc="-10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300" spc="5" dirty="0">
                <a:solidFill>
                  <a:srgbClr val="0327CD"/>
                </a:solidFill>
                <a:latin typeface="Arial"/>
                <a:cs typeface="Arial"/>
              </a:rPr>
              <a:t>normal;</a:t>
            </a:r>
            <a:endParaRPr sz="2300">
              <a:latin typeface="Arial"/>
              <a:cs typeface="Arial"/>
            </a:endParaRPr>
          </a:p>
          <a:p>
            <a:pPr marL="695960">
              <a:lnSpc>
                <a:spcPct val="100000"/>
              </a:lnSpc>
              <a:spcBef>
                <a:spcPts val="40"/>
              </a:spcBef>
            </a:pPr>
            <a:r>
              <a:rPr sz="23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695960">
              <a:lnSpc>
                <a:spcPct val="100000"/>
              </a:lnSpc>
            </a:pPr>
            <a:r>
              <a:rPr sz="2300" spc="30" dirty="0">
                <a:solidFill>
                  <a:srgbClr val="A52A2A"/>
                </a:solidFill>
                <a:latin typeface="Arial"/>
                <a:cs typeface="Arial"/>
              </a:rPr>
              <a:t>p.italic</a:t>
            </a:r>
            <a:r>
              <a:rPr sz="2300" spc="-8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3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300">
              <a:latin typeface="Arial"/>
              <a:cs typeface="Arial"/>
            </a:endParaRPr>
          </a:p>
          <a:p>
            <a:pPr marL="1021080">
              <a:lnSpc>
                <a:spcPct val="100000"/>
              </a:lnSpc>
              <a:spcBef>
                <a:spcPts val="40"/>
              </a:spcBef>
            </a:pPr>
            <a:r>
              <a:rPr sz="2300" dirty="0">
                <a:solidFill>
                  <a:srgbClr val="DC213C"/>
                </a:solidFill>
                <a:latin typeface="Arial"/>
                <a:cs typeface="Arial"/>
              </a:rPr>
              <a:t>font-style:</a:t>
            </a:r>
            <a:r>
              <a:rPr sz="2300" spc="-8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300" spc="15" dirty="0">
                <a:solidFill>
                  <a:srgbClr val="0327CD"/>
                </a:solidFill>
                <a:latin typeface="Arial"/>
                <a:cs typeface="Arial"/>
              </a:rPr>
              <a:t>italic;</a:t>
            </a:r>
            <a:endParaRPr sz="2300">
              <a:latin typeface="Arial"/>
              <a:cs typeface="Arial"/>
            </a:endParaRPr>
          </a:p>
          <a:p>
            <a:pPr marL="695960">
              <a:lnSpc>
                <a:spcPct val="100000"/>
              </a:lnSpc>
              <a:spcBef>
                <a:spcPts val="40"/>
              </a:spcBef>
            </a:pPr>
            <a:r>
              <a:rPr sz="23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695960">
              <a:lnSpc>
                <a:spcPct val="100000"/>
              </a:lnSpc>
            </a:pPr>
            <a:r>
              <a:rPr sz="2300" spc="40" dirty="0">
                <a:solidFill>
                  <a:srgbClr val="A52A2A"/>
                </a:solidFill>
                <a:latin typeface="Arial"/>
                <a:cs typeface="Arial"/>
              </a:rPr>
              <a:t>p.oblique</a:t>
            </a:r>
            <a:r>
              <a:rPr sz="2300" spc="-8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3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300">
              <a:latin typeface="Arial"/>
              <a:cs typeface="Arial"/>
            </a:endParaRPr>
          </a:p>
          <a:p>
            <a:pPr marL="1021080">
              <a:lnSpc>
                <a:spcPct val="100000"/>
              </a:lnSpc>
              <a:spcBef>
                <a:spcPts val="40"/>
              </a:spcBef>
            </a:pPr>
            <a:r>
              <a:rPr sz="2300" dirty="0">
                <a:solidFill>
                  <a:srgbClr val="DC213C"/>
                </a:solidFill>
                <a:latin typeface="Arial"/>
                <a:cs typeface="Arial"/>
              </a:rPr>
              <a:t>font-style:</a:t>
            </a:r>
            <a:r>
              <a:rPr sz="2300" spc="-9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300" spc="30" dirty="0">
                <a:solidFill>
                  <a:srgbClr val="0327CD"/>
                </a:solidFill>
                <a:latin typeface="Arial"/>
                <a:cs typeface="Arial"/>
              </a:rPr>
              <a:t>oblique;</a:t>
            </a:r>
            <a:endParaRPr sz="2300">
              <a:latin typeface="Arial"/>
              <a:cs typeface="Arial"/>
            </a:endParaRPr>
          </a:p>
          <a:p>
            <a:pPr marL="695960">
              <a:lnSpc>
                <a:spcPct val="100000"/>
              </a:lnSpc>
              <a:spcBef>
                <a:spcPts val="40"/>
              </a:spcBef>
            </a:pPr>
            <a:r>
              <a:rPr sz="23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0" dirty="0"/>
              <a:t>Font</a:t>
            </a:r>
            <a:r>
              <a:rPr spc="-95" dirty="0"/>
              <a:t> </a:t>
            </a:r>
            <a:r>
              <a:rPr spc="-114" dirty="0"/>
              <a:t>Size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9661" y="2402197"/>
            <a:ext cx="11007725" cy="3575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13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2900" b="1" dirty="0">
                <a:solidFill>
                  <a:srgbClr val="323332"/>
                </a:solidFill>
                <a:latin typeface="Arial"/>
                <a:cs typeface="Arial"/>
              </a:rPr>
              <a:t>font-size </a:t>
            </a:r>
            <a:r>
              <a:rPr sz="2900" spc="4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sets the size of the</a:t>
            </a:r>
            <a:r>
              <a:rPr sz="2900" spc="-1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text.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000">
              <a:latin typeface="Times New Roman"/>
              <a:cs typeface="Times New Roman"/>
            </a:endParaRPr>
          </a:p>
          <a:p>
            <a:pPr marL="228600" marR="10160" indent="-216535">
              <a:lnSpc>
                <a:spcPct val="100400"/>
              </a:lnSpc>
            </a:pPr>
            <a:r>
              <a:rPr sz="2900" spc="140" dirty="0">
                <a:solidFill>
                  <a:srgbClr val="323332"/>
                </a:solidFill>
                <a:latin typeface="Arial"/>
                <a:cs typeface="Arial"/>
              </a:rPr>
              <a:t>•Being </a:t>
            </a:r>
            <a:r>
              <a:rPr sz="2900" spc="40" dirty="0">
                <a:solidFill>
                  <a:srgbClr val="323332"/>
                </a:solidFill>
                <a:latin typeface="Arial"/>
                <a:cs typeface="Arial"/>
              </a:rPr>
              <a:t>able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900" spc="30" dirty="0">
                <a:solidFill>
                  <a:srgbClr val="323332"/>
                </a:solidFill>
                <a:latin typeface="Arial"/>
                <a:cs typeface="Arial"/>
              </a:rPr>
              <a:t>manage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the text size is </a:t>
            </a:r>
            <a:r>
              <a:rPr sz="2900" spc="25" dirty="0">
                <a:solidFill>
                  <a:srgbClr val="323332"/>
                </a:solidFill>
                <a:latin typeface="Arial"/>
                <a:cs typeface="Arial"/>
              </a:rPr>
              <a:t>important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900" spc="55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design.  </a:t>
            </a:r>
            <a:r>
              <a:rPr sz="2900" spc="-30" dirty="0">
                <a:solidFill>
                  <a:srgbClr val="323332"/>
                </a:solidFill>
                <a:latin typeface="Arial"/>
                <a:cs typeface="Arial"/>
              </a:rPr>
              <a:t>However, </a:t>
            </a:r>
            <a:r>
              <a:rPr sz="2900" spc="5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900" spc="3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not </a:t>
            </a:r>
            <a:r>
              <a:rPr sz="2900" spc="5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font size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adjustments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900" spc="5" dirty="0">
                <a:solidFill>
                  <a:srgbClr val="323332"/>
                </a:solidFill>
                <a:latin typeface="Arial"/>
                <a:cs typeface="Arial"/>
              </a:rPr>
              <a:t>make 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paragraphs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look like </a:t>
            </a:r>
            <a:r>
              <a:rPr sz="2900" spc="40" dirty="0">
                <a:solidFill>
                  <a:srgbClr val="323332"/>
                </a:solidFill>
                <a:latin typeface="Arial"/>
                <a:cs typeface="Arial"/>
              </a:rPr>
              <a:t>headings,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2900" spc="40" dirty="0">
                <a:solidFill>
                  <a:srgbClr val="323332"/>
                </a:solidFill>
                <a:latin typeface="Arial"/>
                <a:cs typeface="Arial"/>
              </a:rPr>
              <a:t>headings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look like</a:t>
            </a:r>
            <a:r>
              <a:rPr sz="290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paragraphs.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50">
              <a:latin typeface="Times New Roman"/>
              <a:cs typeface="Times New Roman"/>
            </a:endParaRPr>
          </a:p>
          <a:p>
            <a:pPr marL="228600" marR="5080" indent="-216535">
              <a:lnSpc>
                <a:spcPct val="100000"/>
              </a:lnSpc>
            </a:pPr>
            <a:r>
              <a:rPr sz="2900" spc="100" dirty="0">
                <a:solidFill>
                  <a:srgbClr val="323332"/>
                </a:solidFill>
                <a:latin typeface="Arial"/>
                <a:cs typeface="Arial"/>
              </a:rPr>
              <a:t>•Always </a:t>
            </a:r>
            <a:r>
              <a:rPr sz="2900" spc="5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proper </a:t>
            </a:r>
            <a:r>
              <a:rPr sz="2900" spc="-3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900" spc="35" dirty="0">
                <a:solidFill>
                  <a:srgbClr val="323332"/>
                </a:solidFill>
                <a:latin typeface="Arial"/>
                <a:cs typeface="Arial"/>
              </a:rPr>
              <a:t>tags,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like </a:t>
            </a:r>
            <a:r>
              <a:rPr sz="2900" spc="114" dirty="0">
                <a:solidFill>
                  <a:srgbClr val="323332"/>
                </a:solidFill>
                <a:latin typeface="Arial"/>
                <a:cs typeface="Arial"/>
              </a:rPr>
              <a:t>&lt;h1&gt;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2900" spc="114" dirty="0">
                <a:solidFill>
                  <a:srgbClr val="323332"/>
                </a:solidFill>
                <a:latin typeface="Arial"/>
                <a:cs typeface="Arial"/>
              </a:rPr>
              <a:t>&lt;h6&gt;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for</a:t>
            </a:r>
            <a:r>
              <a:rPr sz="2900" spc="-3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40" dirty="0">
                <a:solidFill>
                  <a:srgbClr val="323332"/>
                </a:solidFill>
                <a:latin typeface="Arial"/>
                <a:cs typeface="Arial"/>
              </a:rPr>
              <a:t>headings  </a:t>
            </a:r>
            <a:r>
              <a:rPr sz="2900" spc="5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900" spc="204" dirty="0">
                <a:solidFill>
                  <a:srgbClr val="323332"/>
                </a:solidFill>
                <a:latin typeface="Arial"/>
                <a:cs typeface="Arial"/>
              </a:rPr>
              <a:t>&lt;p&gt;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for</a:t>
            </a:r>
            <a:r>
              <a:rPr sz="2900" spc="-3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paragraphs.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2361" y="5966999"/>
            <a:ext cx="1964689" cy="44450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 marL="102870">
              <a:lnSpc>
                <a:spcPts val="3395"/>
              </a:lnSpc>
            </a:pPr>
            <a:r>
              <a:rPr sz="2900" b="1" spc="5" dirty="0">
                <a:solidFill>
                  <a:srgbClr val="0B5D18"/>
                </a:solidFill>
                <a:latin typeface="Arial"/>
                <a:cs typeface="Arial"/>
              </a:rPr>
              <a:t>Exam</a:t>
            </a:r>
            <a:r>
              <a:rPr sz="2900" b="1" dirty="0">
                <a:solidFill>
                  <a:srgbClr val="0B5D18"/>
                </a:solidFill>
                <a:latin typeface="Arial"/>
                <a:cs typeface="Arial"/>
              </a:rPr>
              <a:t>ples:</a:t>
            </a:r>
            <a:endParaRPr sz="2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8700" y="6400800"/>
            <a:ext cx="6576059" cy="2688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5" dirty="0">
                <a:solidFill>
                  <a:srgbClr val="A52A2A"/>
                </a:solidFill>
                <a:latin typeface="Arial"/>
                <a:cs typeface="Arial"/>
              </a:rPr>
              <a:t>h1</a:t>
            </a:r>
            <a:r>
              <a:rPr sz="2900" spc="-10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900">
              <a:latin typeface="Arial"/>
              <a:cs typeface="Arial"/>
            </a:endParaRPr>
          </a:p>
          <a:p>
            <a:pPr marL="423545">
              <a:lnSpc>
                <a:spcPct val="100000"/>
              </a:lnSpc>
              <a:spcBef>
                <a:spcPts val="20"/>
              </a:spcBef>
            </a:pPr>
            <a:r>
              <a:rPr sz="2900" dirty="0">
                <a:solidFill>
                  <a:srgbClr val="DC213C"/>
                </a:solidFill>
                <a:latin typeface="Arial"/>
                <a:cs typeface="Arial"/>
              </a:rPr>
              <a:t>font-size:</a:t>
            </a:r>
            <a:r>
              <a:rPr sz="2900" spc="-5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900" spc="35" dirty="0">
                <a:solidFill>
                  <a:srgbClr val="0327CD"/>
                </a:solidFill>
                <a:latin typeface="Arial"/>
                <a:cs typeface="Arial"/>
              </a:rPr>
              <a:t>40px;</a:t>
            </a:r>
            <a:endParaRPr sz="2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900" dirty="0">
                <a:latin typeface="Arial"/>
                <a:cs typeface="Arial"/>
              </a:rPr>
              <a:t>}</a:t>
            </a:r>
            <a:endParaRPr sz="2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900" spc="5" dirty="0">
                <a:solidFill>
                  <a:srgbClr val="A52A2A"/>
                </a:solidFill>
                <a:latin typeface="Arial"/>
                <a:cs typeface="Arial"/>
              </a:rPr>
              <a:t>h1</a:t>
            </a:r>
            <a:r>
              <a:rPr sz="2900" spc="-10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900">
              <a:latin typeface="Arial"/>
              <a:cs typeface="Arial"/>
            </a:endParaRPr>
          </a:p>
          <a:p>
            <a:pPr marL="423545">
              <a:lnSpc>
                <a:spcPct val="100000"/>
              </a:lnSpc>
              <a:spcBef>
                <a:spcPts val="20"/>
              </a:spcBef>
            </a:pPr>
            <a:r>
              <a:rPr sz="2900" dirty="0">
                <a:solidFill>
                  <a:srgbClr val="DC213C"/>
                </a:solidFill>
                <a:latin typeface="Arial"/>
                <a:cs typeface="Arial"/>
              </a:rPr>
              <a:t>font-size: </a:t>
            </a:r>
            <a:r>
              <a:rPr sz="2900" spc="5" dirty="0">
                <a:solidFill>
                  <a:srgbClr val="0327CD"/>
                </a:solidFill>
                <a:latin typeface="Arial"/>
                <a:cs typeface="Arial"/>
              </a:rPr>
              <a:t>2.5em; </a:t>
            </a:r>
            <a:r>
              <a:rPr sz="2900" dirty="0">
                <a:solidFill>
                  <a:srgbClr val="018000"/>
                </a:solidFill>
                <a:latin typeface="Arial"/>
                <a:cs typeface="Arial"/>
              </a:rPr>
              <a:t>/* </a:t>
            </a:r>
            <a:r>
              <a:rPr sz="2900" spc="30" dirty="0">
                <a:solidFill>
                  <a:srgbClr val="018000"/>
                </a:solidFill>
                <a:latin typeface="Arial"/>
                <a:cs typeface="Arial"/>
              </a:rPr>
              <a:t>40px/16=2.5em</a:t>
            </a:r>
            <a:r>
              <a:rPr sz="2900" spc="5" dirty="0">
                <a:solidFill>
                  <a:srgbClr val="018000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018000"/>
                </a:solidFill>
                <a:latin typeface="Arial"/>
                <a:cs typeface="Arial"/>
              </a:rPr>
              <a:t>*/</a:t>
            </a:r>
            <a:endParaRPr sz="2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9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716347" y="7718486"/>
            <a:ext cx="3187700" cy="1917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786197" y="7762936"/>
            <a:ext cx="3048003" cy="177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786197" y="7762936"/>
            <a:ext cx="3048000" cy="17780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00">
              <a:latin typeface="Times New Roman"/>
              <a:cs typeface="Times New Roman"/>
            </a:endParaRPr>
          </a:p>
          <a:p>
            <a:pPr marL="15113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Arial"/>
                <a:cs typeface="Arial"/>
              </a:rPr>
              <a:t>1em </a:t>
            </a:r>
            <a:r>
              <a:rPr sz="1200" spc="15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16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spc="30" dirty="0">
                <a:latin typeface="Arial"/>
                <a:cs typeface="Arial"/>
              </a:rPr>
              <a:t>px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393700"/>
            <a:ext cx="437197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</a:t>
            </a:r>
            <a:r>
              <a:rPr spc="-100" dirty="0"/>
              <a:t> </a:t>
            </a:r>
            <a:r>
              <a:rPr dirty="0"/>
              <a:t>Lists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906" y="1955800"/>
            <a:ext cx="12130405" cy="7343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125" indent="-225425">
              <a:lnSpc>
                <a:spcPts val="3220"/>
              </a:lnSpc>
              <a:buChar char="•"/>
              <a:tabLst>
                <a:tab pos="238760" algn="l"/>
              </a:tabLst>
            </a:pPr>
            <a:r>
              <a:rPr sz="2700" spc="-5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2700" b="1" dirty="0">
                <a:solidFill>
                  <a:srgbClr val="404040"/>
                </a:solidFill>
                <a:latin typeface="Arial"/>
                <a:cs typeface="Arial"/>
              </a:rPr>
              <a:t>CSS list </a:t>
            </a:r>
            <a:r>
              <a:rPr sz="2700" b="1" spc="-5" dirty="0">
                <a:solidFill>
                  <a:srgbClr val="404040"/>
                </a:solidFill>
                <a:latin typeface="Arial"/>
                <a:cs typeface="Arial"/>
              </a:rPr>
              <a:t>properties </a:t>
            </a:r>
            <a:r>
              <a:rPr sz="2700" spc="-5" dirty="0">
                <a:solidFill>
                  <a:srgbClr val="404040"/>
                </a:solidFill>
                <a:latin typeface="Arial"/>
                <a:cs typeface="Arial"/>
              </a:rPr>
              <a:t>allow you</a:t>
            </a:r>
            <a:r>
              <a:rPr sz="2700" spc="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404040"/>
                </a:solidFill>
                <a:latin typeface="Arial"/>
                <a:cs typeface="Arial"/>
              </a:rPr>
              <a:t>to:</a:t>
            </a:r>
            <a:endParaRPr sz="2700">
              <a:latin typeface="Arial"/>
              <a:cs typeface="Arial"/>
            </a:endParaRPr>
          </a:p>
          <a:p>
            <a:pPr marL="466725" lvl="1" indent="-225425">
              <a:lnSpc>
                <a:spcPts val="3200"/>
              </a:lnSpc>
              <a:buChar char="•"/>
              <a:tabLst>
                <a:tab pos="467359" algn="l"/>
              </a:tabLst>
            </a:pPr>
            <a:r>
              <a:rPr sz="2700" spc="-55" dirty="0">
                <a:solidFill>
                  <a:srgbClr val="323332"/>
                </a:solidFill>
                <a:latin typeface="Arial"/>
                <a:cs typeface="Arial"/>
              </a:rPr>
              <a:t>Set </a:t>
            </a:r>
            <a:r>
              <a:rPr sz="2700" spc="5" dirty="0">
                <a:solidFill>
                  <a:srgbClr val="323332"/>
                </a:solidFill>
                <a:latin typeface="Arial"/>
                <a:cs typeface="Arial"/>
              </a:rPr>
              <a:t>different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list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item markers for </a:t>
            </a:r>
            <a:r>
              <a:rPr sz="2700" spc="25" dirty="0">
                <a:solidFill>
                  <a:srgbClr val="323332"/>
                </a:solidFill>
                <a:latin typeface="Arial"/>
                <a:cs typeface="Arial"/>
              </a:rPr>
              <a:t>ordered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lists</a:t>
            </a:r>
            <a:endParaRPr sz="2700">
              <a:latin typeface="Arial"/>
              <a:cs typeface="Arial"/>
            </a:endParaRPr>
          </a:p>
          <a:p>
            <a:pPr marL="466725" lvl="1" indent="-225425">
              <a:lnSpc>
                <a:spcPts val="3200"/>
              </a:lnSpc>
              <a:buChar char="•"/>
              <a:tabLst>
                <a:tab pos="467359" algn="l"/>
              </a:tabLst>
            </a:pPr>
            <a:r>
              <a:rPr sz="2700" spc="-55" dirty="0">
                <a:solidFill>
                  <a:srgbClr val="323332"/>
                </a:solidFill>
                <a:latin typeface="Arial"/>
                <a:cs typeface="Arial"/>
              </a:rPr>
              <a:t>Set </a:t>
            </a:r>
            <a:r>
              <a:rPr sz="2700" spc="5" dirty="0">
                <a:solidFill>
                  <a:srgbClr val="323332"/>
                </a:solidFill>
                <a:latin typeface="Arial"/>
                <a:cs typeface="Arial"/>
              </a:rPr>
              <a:t>different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list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item markers for </a:t>
            </a:r>
            <a:r>
              <a:rPr sz="2700" spc="20" dirty="0">
                <a:solidFill>
                  <a:srgbClr val="323332"/>
                </a:solidFill>
                <a:latin typeface="Arial"/>
                <a:cs typeface="Arial"/>
              </a:rPr>
              <a:t>unordered</a:t>
            </a:r>
            <a:r>
              <a:rPr sz="270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lists</a:t>
            </a:r>
            <a:endParaRPr sz="2700">
              <a:latin typeface="Arial"/>
              <a:cs typeface="Arial"/>
            </a:endParaRPr>
          </a:p>
          <a:p>
            <a:pPr marL="466725" lvl="1" indent="-225425">
              <a:lnSpc>
                <a:spcPts val="3220"/>
              </a:lnSpc>
              <a:buChar char="•"/>
              <a:tabLst>
                <a:tab pos="467359" algn="l"/>
              </a:tabLst>
            </a:pPr>
            <a:r>
              <a:rPr sz="2700" spc="-55" dirty="0">
                <a:solidFill>
                  <a:srgbClr val="323332"/>
                </a:solidFill>
                <a:latin typeface="Arial"/>
                <a:cs typeface="Arial"/>
              </a:rPr>
              <a:t>Set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700" spc="25" dirty="0">
                <a:solidFill>
                  <a:srgbClr val="323332"/>
                </a:solidFill>
                <a:latin typeface="Arial"/>
                <a:cs typeface="Arial"/>
              </a:rPr>
              <a:t>image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list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item</a:t>
            </a:r>
            <a:r>
              <a:rPr sz="2700" spc="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marker</a:t>
            </a:r>
            <a:endParaRPr sz="27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lr>
                <a:srgbClr val="323332"/>
              </a:buClr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333375" indent="-320675">
              <a:lnSpc>
                <a:spcPts val="3220"/>
              </a:lnSpc>
              <a:buChar char="•"/>
              <a:tabLst>
                <a:tab pos="333375" algn="l"/>
                <a:tab pos="334010" algn="l"/>
              </a:tabLst>
            </a:pPr>
            <a:r>
              <a:rPr sz="270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00" spc="35" dirty="0">
                <a:solidFill>
                  <a:srgbClr val="323332"/>
                </a:solidFill>
                <a:latin typeface="Arial"/>
                <a:cs typeface="Arial"/>
              </a:rPr>
              <a:t>type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list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item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marker is </a:t>
            </a:r>
            <a:r>
              <a:rPr sz="2700" spc="45" dirty="0">
                <a:solidFill>
                  <a:srgbClr val="323332"/>
                </a:solidFill>
                <a:latin typeface="Arial"/>
                <a:cs typeface="Arial"/>
              </a:rPr>
              <a:t>specified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list-style-type</a:t>
            </a:r>
            <a:r>
              <a:rPr sz="2700" b="1" spc="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spc="30" dirty="0">
                <a:solidFill>
                  <a:srgbClr val="323332"/>
                </a:solidFill>
                <a:latin typeface="Arial"/>
                <a:cs typeface="Arial"/>
              </a:rPr>
              <a:t>property:</a:t>
            </a:r>
            <a:endParaRPr sz="2700">
              <a:latin typeface="Arial"/>
              <a:cs typeface="Arial"/>
            </a:endParaRPr>
          </a:p>
          <a:p>
            <a:pPr marL="238125">
              <a:lnSpc>
                <a:spcPts val="3200"/>
              </a:lnSpc>
            </a:pPr>
            <a:r>
              <a:rPr sz="2700" b="1" spc="-5" dirty="0">
                <a:solidFill>
                  <a:srgbClr val="0B5D18"/>
                </a:solidFill>
                <a:latin typeface="Arial"/>
                <a:cs typeface="Arial"/>
              </a:rPr>
              <a:t>Examples</a:t>
            </a:r>
            <a:endParaRPr sz="2700">
              <a:latin typeface="Arial"/>
              <a:cs typeface="Arial"/>
            </a:endParaRPr>
          </a:p>
          <a:p>
            <a:pPr marL="466725">
              <a:lnSpc>
                <a:spcPts val="3200"/>
              </a:lnSpc>
            </a:pPr>
            <a:r>
              <a:rPr sz="2700" spc="-5" dirty="0">
                <a:solidFill>
                  <a:srgbClr val="A52A2A"/>
                </a:solidFill>
                <a:latin typeface="Arial"/>
                <a:cs typeface="Arial"/>
              </a:rPr>
              <a:t>ul</a:t>
            </a:r>
            <a:r>
              <a:rPr sz="270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700">
              <a:latin typeface="Arial"/>
              <a:cs typeface="Arial"/>
            </a:endParaRPr>
          </a:p>
          <a:p>
            <a:pPr marL="848360">
              <a:lnSpc>
                <a:spcPts val="3200"/>
              </a:lnSpc>
            </a:pPr>
            <a:r>
              <a:rPr sz="2700" spc="5" dirty="0">
                <a:solidFill>
                  <a:srgbClr val="DC213C"/>
                </a:solidFill>
                <a:latin typeface="Arial"/>
                <a:cs typeface="Arial"/>
              </a:rPr>
              <a:t>list-style-type:</a:t>
            </a:r>
            <a:r>
              <a:rPr sz="2700" spc="-3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700" spc="35" dirty="0">
                <a:solidFill>
                  <a:srgbClr val="0327CD"/>
                </a:solidFill>
                <a:latin typeface="Arial"/>
                <a:cs typeface="Arial"/>
              </a:rPr>
              <a:t>circle;</a:t>
            </a:r>
            <a:endParaRPr sz="2700">
              <a:latin typeface="Arial"/>
              <a:cs typeface="Arial"/>
            </a:endParaRPr>
          </a:p>
          <a:p>
            <a:pPr marL="466725">
              <a:lnSpc>
                <a:spcPts val="3200"/>
              </a:lnSpc>
            </a:pP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700">
              <a:latin typeface="Arial"/>
              <a:cs typeface="Arial"/>
            </a:endParaRPr>
          </a:p>
          <a:p>
            <a:pPr marL="466725">
              <a:lnSpc>
                <a:spcPts val="3200"/>
              </a:lnSpc>
            </a:pPr>
            <a:r>
              <a:rPr sz="2700" spc="-5" dirty="0">
                <a:solidFill>
                  <a:srgbClr val="A52A2A"/>
                </a:solidFill>
                <a:latin typeface="Arial"/>
                <a:cs typeface="Arial"/>
              </a:rPr>
              <a:t>ol</a:t>
            </a:r>
            <a:r>
              <a:rPr sz="270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700">
              <a:latin typeface="Arial"/>
              <a:cs typeface="Arial"/>
            </a:endParaRPr>
          </a:p>
          <a:p>
            <a:pPr marL="848360">
              <a:lnSpc>
                <a:spcPts val="3200"/>
              </a:lnSpc>
            </a:pPr>
            <a:r>
              <a:rPr sz="2700" spc="5" dirty="0">
                <a:solidFill>
                  <a:srgbClr val="DC213C"/>
                </a:solidFill>
                <a:latin typeface="Arial"/>
                <a:cs typeface="Arial"/>
              </a:rPr>
              <a:t>list-style-type:</a:t>
            </a:r>
            <a:r>
              <a:rPr sz="2700" spc="2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0327CD"/>
                </a:solidFill>
                <a:latin typeface="Arial"/>
                <a:cs typeface="Arial"/>
              </a:rPr>
              <a:t>lower-alpha;</a:t>
            </a:r>
            <a:endParaRPr sz="2700">
              <a:latin typeface="Arial"/>
              <a:cs typeface="Arial"/>
            </a:endParaRPr>
          </a:p>
          <a:p>
            <a:pPr marL="466725">
              <a:lnSpc>
                <a:spcPts val="3200"/>
              </a:lnSpc>
            </a:pP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700">
              <a:latin typeface="Arial"/>
              <a:cs typeface="Arial"/>
            </a:endParaRPr>
          </a:p>
          <a:p>
            <a:pPr marL="238125" indent="-225425">
              <a:lnSpc>
                <a:spcPts val="3220"/>
              </a:lnSpc>
              <a:buChar char="•"/>
              <a:tabLst>
                <a:tab pos="238760" algn="l"/>
              </a:tabLst>
            </a:pPr>
            <a:r>
              <a:rPr sz="2700" spc="-22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00" spc="40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700" spc="25" dirty="0">
                <a:solidFill>
                  <a:srgbClr val="323332"/>
                </a:solidFill>
                <a:latin typeface="Arial"/>
                <a:cs typeface="Arial"/>
              </a:rPr>
              <a:t>image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list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item </a:t>
            </a:r>
            <a:r>
              <a:rPr sz="2700" spc="-40" dirty="0">
                <a:solidFill>
                  <a:srgbClr val="323332"/>
                </a:solidFill>
                <a:latin typeface="Arial"/>
                <a:cs typeface="Arial"/>
              </a:rPr>
              <a:t>marker,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list-style-image</a:t>
            </a:r>
            <a:r>
              <a:rPr sz="2700" b="1" spc="3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spc="30" dirty="0">
                <a:solidFill>
                  <a:srgbClr val="323332"/>
                </a:solidFill>
                <a:latin typeface="Arial"/>
                <a:cs typeface="Arial"/>
              </a:rPr>
              <a:t>property: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00">
              <a:latin typeface="Times New Roman"/>
              <a:cs typeface="Times New Roman"/>
            </a:endParaRPr>
          </a:p>
          <a:p>
            <a:pPr marL="466725">
              <a:lnSpc>
                <a:spcPts val="3220"/>
              </a:lnSpc>
            </a:pPr>
            <a:r>
              <a:rPr sz="2700" spc="-5" dirty="0">
                <a:solidFill>
                  <a:srgbClr val="A52A2A"/>
                </a:solidFill>
                <a:latin typeface="Arial"/>
                <a:cs typeface="Arial"/>
              </a:rPr>
              <a:t>ul</a:t>
            </a:r>
            <a:r>
              <a:rPr sz="270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700">
              <a:latin typeface="Arial"/>
              <a:cs typeface="Arial"/>
            </a:endParaRPr>
          </a:p>
          <a:p>
            <a:pPr marL="752475">
              <a:lnSpc>
                <a:spcPts val="3200"/>
              </a:lnSpc>
            </a:pPr>
            <a:r>
              <a:rPr sz="2700" spc="5" dirty="0">
                <a:solidFill>
                  <a:srgbClr val="DC213C"/>
                </a:solidFill>
                <a:latin typeface="Arial"/>
                <a:cs typeface="Arial"/>
              </a:rPr>
              <a:t>list-style-image:</a:t>
            </a:r>
            <a:r>
              <a:rPr sz="2700" spc="2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700" spc="35" dirty="0">
                <a:solidFill>
                  <a:srgbClr val="0327CD"/>
                </a:solidFill>
                <a:latin typeface="Arial"/>
                <a:cs typeface="Arial"/>
              </a:rPr>
              <a:t>url('sqpurple.gif');</a:t>
            </a:r>
            <a:endParaRPr sz="2700">
              <a:latin typeface="Arial"/>
              <a:cs typeface="Arial"/>
            </a:endParaRPr>
          </a:p>
          <a:p>
            <a:pPr marL="466725">
              <a:lnSpc>
                <a:spcPts val="3220"/>
              </a:lnSpc>
            </a:pP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5000" y="495300"/>
            <a:ext cx="521970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</a:t>
            </a:r>
            <a:r>
              <a:rPr spc="-95" dirty="0"/>
              <a:t> </a:t>
            </a:r>
            <a:r>
              <a:rPr spc="-150" dirty="0"/>
              <a:t>Tables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648" y="2584450"/>
            <a:ext cx="12159615" cy="6539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50"/>
              </a:lnSpc>
            </a:pPr>
            <a:r>
              <a:rPr sz="4125" spc="187" baseline="1010" dirty="0">
                <a:solidFill>
                  <a:srgbClr val="404040"/>
                </a:solidFill>
                <a:latin typeface="Arial"/>
                <a:cs typeface="Arial"/>
              </a:rPr>
              <a:t>•</a:t>
            </a:r>
            <a:r>
              <a:rPr sz="2750" spc="125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2750" spc="15" dirty="0">
                <a:solidFill>
                  <a:srgbClr val="404040"/>
                </a:solidFill>
                <a:latin typeface="Arial"/>
                <a:cs typeface="Arial"/>
              </a:rPr>
              <a:t>look </a:t>
            </a:r>
            <a:r>
              <a:rPr sz="2750" spc="10" dirty="0">
                <a:solidFill>
                  <a:srgbClr val="404040"/>
                </a:solidFill>
                <a:latin typeface="Arial"/>
                <a:cs typeface="Arial"/>
              </a:rPr>
              <a:t>of </a:t>
            </a:r>
            <a:r>
              <a:rPr sz="2750" spc="15" dirty="0">
                <a:solidFill>
                  <a:srgbClr val="404040"/>
                </a:solidFill>
                <a:latin typeface="Arial"/>
                <a:cs typeface="Arial"/>
              </a:rPr>
              <a:t>an </a:t>
            </a:r>
            <a:r>
              <a:rPr sz="2750" spc="-20" dirty="0">
                <a:solidFill>
                  <a:srgbClr val="404040"/>
                </a:solidFill>
                <a:latin typeface="Arial"/>
                <a:cs typeface="Arial"/>
              </a:rPr>
              <a:t>HTML </a:t>
            </a:r>
            <a:r>
              <a:rPr sz="2750" spc="45" dirty="0">
                <a:solidFill>
                  <a:srgbClr val="404040"/>
                </a:solidFill>
                <a:latin typeface="Arial"/>
                <a:cs typeface="Arial"/>
              </a:rPr>
              <a:t>table </a:t>
            </a:r>
            <a:r>
              <a:rPr sz="2750" spc="70" dirty="0">
                <a:solidFill>
                  <a:srgbClr val="404040"/>
                </a:solidFill>
                <a:latin typeface="Arial"/>
                <a:cs typeface="Arial"/>
              </a:rPr>
              <a:t>can </a:t>
            </a:r>
            <a:r>
              <a:rPr sz="2750" spc="95" dirty="0">
                <a:solidFill>
                  <a:srgbClr val="404040"/>
                </a:solidFill>
                <a:latin typeface="Arial"/>
                <a:cs typeface="Arial"/>
              </a:rPr>
              <a:t>be </a:t>
            </a:r>
            <a:r>
              <a:rPr sz="2750" spc="25" dirty="0">
                <a:solidFill>
                  <a:srgbClr val="404040"/>
                </a:solidFill>
                <a:latin typeface="Arial"/>
                <a:cs typeface="Arial"/>
              </a:rPr>
              <a:t>greatly </a:t>
            </a:r>
            <a:r>
              <a:rPr sz="2750" spc="45" dirty="0">
                <a:solidFill>
                  <a:srgbClr val="404040"/>
                </a:solidFill>
                <a:latin typeface="Arial"/>
                <a:cs typeface="Arial"/>
              </a:rPr>
              <a:t>improved </a:t>
            </a:r>
            <a:r>
              <a:rPr sz="2750" spc="10" dirty="0">
                <a:solidFill>
                  <a:srgbClr val="404040"/>
                </a:solidFill>
                <a:latin typeface="Arial"/>
                <a:cs typeface="Arial"/>
              </a:rPr>
              <a:t>with</a:t>
            </a:r>
            <a:r>
              <a:rPr sz="2750" spc="-28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750" spc="-85" dirty="0">
                <a:solidFill>
                  <a:srgbClr val="404040"/>
                </a:solidFill>
                <a:latin typeface="Arial"/>
                <a:cs typeface="Arial"/>
              </a:rPr>
              <a:t>CSS</a:t>
            </a:r>
            <a:endParaRPr sz="2750">
              <a:latin typeface="Arial"/>
              <a:cs typeface="Arial"/>
            </a:endParaRPr>
          </a:p>
          <a:p>
            <a:pPr marL="12700">
              <a:lnSpc>
                <a:spcPts val="3200"/>
              </a:lnSpc>
            </a:pPr>
            <a:r>
              <a:rPr sz="4125" spc="89" baseline="101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50" spc="55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table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borders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750" spc="-60" dirty="0">
                <a:solidFill>
                  <a:srgbClr val="323332"/>
                </a:solidFill>
                <a:latin typeface="Arial"/>
                <a:cs typeface="Arial"/>
              </a:rPr>
              <a:t>CSS,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use the </a:t>
            </a:r>
            <a:r>
              <a:rPr sz="2750" b="1" spc="10" dirty="0">
                <a:solidFill>
                  <a:srgbClr val="323332"/>
                </a:solidFill>
                <a:latin typeface="Arial"/>
                <a:cs typeface="Arial"/>
              </a:rPr>
              <a:t>border</a:t>
            </a:r>
            <a:r>
              <a:rPr sz="2750" b="1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property.</a:t>
            </a:r>
            <a:endParaRPr sz="2750">
              <a:latin typeface="Arial"/>
              <a:cs typeface="Arial"/>
            </a:endParaRPr>
          </a:p>
          <a:p>
            <a:pPr marL="212725" marR="425450" indent="-200660">
              <a:lnSpc>
                <a:spcPts val="3200"/>
              </a:lnSpc>
              <a:spcBef>
                <a:spcPts val="140"/>
              </a:spcBef>
            </a:pPr>
            <a:r>
              <a:rPr sz="4125" spc="187" baseline="101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50" spc="12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40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below specifies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750" spc="75" dirty="0">
                <a:solidFill>
                  <a:srgbClr val="323332"/>
                </a:solidFill>
                <a:latin typeface="Arial"/>
                <a:cs typeface="Arial"/>
              </a:rPr>
              <a:t>black </a:t>
            </a:r>
            <a:r>
              <a:rPr sz="2750" spc="55" dirty="0">
                <a:solidFill>
                  <a:srgbClr val="323332"/>
                </a:solidFill>
                <a:latin typeface="Arial"/>
                <a:cs typeface="Arial"/>
              </a:rPr>
              <a:t>border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750" spc="85" dirty="0">
                <a:solidFill>
                  <a:srgbClr val="323332"/>
                </a:solidFill>
                <a:latin typeface="Arial"/>
                <a:cs typeface="Arial"/>
              </a:rPr>
              <a:t>&lt;table&gt;, </a:t>
            </a:r>
            <a:r>
              <a:rPr sz="2750" spc="100" dirty="0">
                <a:solidFill>
                  <a:srgbClr val="323332"/>
                </a:solidFill>
                <a:latin typeface="Arial"/>
                <a:cs typeface="Arial"/>
              </a:rPr>
              <a:t>&lt;th&gt;, </a:t>
            </a:r>
            <a:r>
              <a:rPr sz="2750" spc="65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2750" spc="-4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60" dirty="0">
                <a:solidFill>
                  <a:srgbClr val="323332"/>
                </a:solidFill>
                <a:latin typeface="Arial"/>
                <a:cs typeface="Arial"/>
              </a:rPr>
              <a:t>&lt;td&gt; 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elements:</a:t>
            </a:r>
            <a:endParaRPr sz="2750">
              <a:latin typeface="Arial"/>
              <a:cs typeface="Arial"/>
            </a:endParaRPr>
          </a:p>
          <a:p>
            <a:pPr marL="466725">
              <a:lnSpc>
                <a:spcPts val="3060"/>
              </a:lnSpc>
            </a:pPr>
            <a:r>
              <a:rPr sz="2750" spc="35" dirty="0">
                <a:solidFill>
                  <a:srgbClr val="A52A2A"/>
                </a:solidFill>
                <a:latin typeface="Arial"/>
                <a:cs typeface="Arial"/>
              </a:rPr>
              <a:t>table, </a:t>
            </a:r>
            <a:r>
              <a:rPr sz="2750" spc="10" dirty="0">
                <a:solidFill>
                  <a:srgbClr val="A52A2A"/>
                </a:solidFill>
                <a:latin typeface="Arial"/>
                <a:cs typeface="Arial"/>
              </a:rPr>
              <a:t>th, </a:t>
            </a:r>
            <a:r>
              <a:rPr sz="2750" spc="90" dirty="0">
                <a:solidFill>
                  <a:srgbClr val="A52A2A"/>
                </a:solidFill>
                <a:latin typeface="Arial"/>
                <a:cs typeface="Arial"/>
              </a:rPr>
              <a:t>td</a:t>
            </a:r>
            <a:r>
              <a:rPr sz="2750" spc="-8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750">
              <a:latin typeface="Arial"/>
              <a:cs typeface="Arial"/>
            </a:endParaRPr>
          </a:p>
          <a:p>
            <a:pPr marL="761365">
              <a:lnSpc>
                <a:spcPts val="3200"/>
              </a:lnSpc>
            </a:pPr>
            <a:r>
              <a:rPr sz="2750" spc="50" dirty="0">
                <a:solidFill>
                  <a:srgbClr val="DC213C"/>
                </a:solidFill>
                <a:latin typeface="Arial"/>
                <a:cs typeface="Arial"/>
              </a:rPr>
              <a:t>border: </a:t>
            </a:r>
            <a:r>
              <a:rPr sz="2750" spc="65" dirty="0">
                <a:solidFill>
                  <a:srgbClr val="0327CD"/>
                </a:solidFill>
                <a:latin typeface="Arial"/>
                <a:cs typeface="Arial"/>
              </a:rPr>
              <a:t>1px </a:t>
            </a:r>
            <a:r>
              <a:rPr sz="2750" spc="40" dirty="0">
                <a:solidFill>
                  <a:srgbClr val="0327CD"/>
                </a:solidFill>
                <a:latin typeface="Arial"/>
                <a:cs typeface="Arial"/>
              </a:rPr>
              <a:t>solid</a:t>
            </a:r>
            <a:r>
              <a:rPr sz="2750" spc="-140" dirty="0">
                <a:solidFill>
                  <a:srgbClr val="0327CD"/>
                </a:solidFill>
                <a:latin typeface="Arial"/>
                <a:cs typeface="Arial"/>
              </a:rPr>
              <a:t> </a:t>
            </a:r>
            <a:r>
              <a:rPr sz="2750" spc="65" dirty="0">
                <a:solidFill>
                  <a:srgbClr val="0327CD"/>
                </a:solidFill>
                <a:latin typeface="Arial"/>
                <a:cs typeface="Arial"/>
              </a:rPr>
              <a:t>black;</a:t>
            </a:r>
            <a:endParaRPr sz="2750">
              <a:latin typeface="Arial"/>
              <a:cs typeface="Arial"/>
            </a:endParaRPr>
          </a:p>
          <a:p>
            <a:pPr marL="466725">
              <a:lnSpc>
                <a:spcPts val="3250"/>
              </a:lnSpc>
            </a:pP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Times New Roman"/>
              <a:cs typeface="Times New Roman"/>
            </a:endParaRPr>
          </a:p>
          <a:p>
            <a:pPr marL="212725" marR="5080" indent="-200660">
              <a:lnSpc>
                <a:spcPts val="3200"/>
              </a:lnSpc>
            </a:pPr>
            <a:r>
              <a:rPr sz="4125" spc="187" baseline="101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50" spc="12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border-collapse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sets whether the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table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borders </a:t>
            </a:r>
            <a:r>
              <a:rPr sz="2750" spc="-5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r>
              <a:rPr sz="2750" spc="-2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65" dirty="0">
                <a:solidFill>
                  <a:srgbClr val="323332"/>
                </a:solidFill>
                <a:latin typeface="Arial"/>
                <a:cs typeface="Arial"/>
              </a:rPr>
              <a:t>collapsed 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into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750" spc="40" dirty="0">
                <a:solidFill>
                  <a:srgbClr val="323332"/>
                </a:solidFill>
                <a:latin typeface="Arial"/>
                <a:cs typeface="Arial"/>
              </a:rPr>
              <a:t>single </a:t>
            </a:r>
            <a:r>
              <a:rPr sz="2750" spc="55" dirty="0">
                <a:solidFill>
                  <a:srgbClr val="323332"/>
                </a:solidFill>
                <a:latin typeface="Arial"/>
                <a:cs typeface="Arial"/>
              </a:rPr>
              <a:t>border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or</a:t>
            </a:r>
            <a:r>
              <a:rPr sz="2750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separated:</a:t>
            </a:r>
            <a:endParaRPr sz="2750">
              <a:latin typeface="Arial"/>
              <a:cs typeface="Arial"/>
            </a:endParaRPr>
          </a:p>
          <a:p>
            <a:pPr marL="466725">
              <a:lnSpc>
                <a:spcPts val="3060"/>
              </a:lnSpc>
            </a:pPr>
            <a:r>
              <a:rPr sz="2750" spc="45" dirty="0">
                <a:solidFill>
                  <a:srgbClr val="A52A2A"/>
                </a:solidFill>
                <a:latin typeface="Arial"/>
                <a:cs typeface="Arial"/>
              </a:rPr>
              <a:t>table</a:t>
            </a:r>
            <a:r>
              <a:rPr sz="275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750">
              <a:latin typeface="Arial"/>
              <a:cs typeface="Arial"/>
            </a:endParaRPr>
          </a:p>
          <a:p>
            <a:pPr marL="859790">
              <a:lnSpc>
                <a:spcPts val="3200"/>
              </a:lnSpc>
            </a:pPr>
            <a:r>
              <a:rPr sz="2750" spc="40" dirty="0">
                <a:solidFill>
                  <a:srgbClr val="DC213C"/>
                </a:solidFill>
                <a:latin typeface="Arial"/>
                <a:cs typeface="Arial"/>
              </a:rPr>
              <a:t>border-collapse:</a:t>
            </a:r>
            <a:r>
              <a:rPr sz="2750" spc="-5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750" spc="45" dirty="0">
                <a:solidFill>
                  <a:srgbClr val="0327CD"/>
                </a:solidFill>
                <a:latin typeface="Arial"/>
                <a:cs typeface="Arial"/>
              </a:rPr>
              <a:t>collapse;</a:t>
            </a:r>
            <a:endParaRPr sz="2750">
              <a:latin typeface="Arial"/>
              <a:cs typeface="Arial"/>
            </a:endParaRPr>
          </a:p>
          <a:p>
            <a:pPr marL="466725">
              <a:lnSpc>
                <a:spcPts val="3200"/>
              </a:lnSpc>
            </a:pP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750">
              <a:latin typeface="Arial"/>
              <a:cs typeface="Arial"/>
            </a:endParaRPr>
          </a:p>
          <a:p>
            <a:pPr marL="466725">
              <a:lnSpc>
                <a:spcPts val="3200"/>
              </a:lnSpc>
            </a:pPr>
            <a:r>
              <a:rPr sz="2750" spc="35" dirty="0">
                <a:solidFill>
                  <a:srgbClr val="A52A2A"/>
                </a:solidFill>
                <a:latin typeface="Arial"/>
                <a:cs typeface="Arial"/>
              </a:rPr>
              <a:t>table, </a:t>
            </a:r>
            <a:r>
              <a:rPr sz="2750" spc="10" dirty="0">
                <a:solidFill>
                  <a:srgbClr val="A52A2A"/>
                </a:solidFill>
                <a:latin typeface="Arial"/>
                <a:cs typeface="Arial"/>
              </a:rPr>
              <a:t>th, </a:t>
            </a:r>
            <a:r>
              <a:rPr sz="2750" spc="90" dirty="0">
                <a:solidFill>
                  <a:srgbClr val="A52A2A"/>
                </a:solidFill>
                <a:latin typeface="Arial"/>
                <a:cs typeface="Arial"/>
              </a:rPr>
              <a:t>td</a:t>
            </a:r>
            <a:r>
              <a:rPr sz="2750" spc="-8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750">
              <a:latin typeface="Arial"/>
              <a:cs typeface="Arial"/>
            </a:endParaRPr>
          </a:p>
          <a:p>
            <a:pPr marL="859790">
              <a:lnSpc>
                <a:spcPts val="3200"/>
              </a:lnSpc>
            </a:pPr>
            <a:r>
              <a:rPr sz="2750" spc="50" dirty="0">
                <a:solidFill>
                  <a:srgbClr val="DC213C"/>
                </a:solidFill>
                <a:latin typeface="Arial"/>
                <a:cs typeface="Arial"/>
              </a:rPr>
              <a:t>border: </a:t>
            </a:r>
            <a:r>
              <a:rPr sz="2750" spc="65" dirty="0">
                <a:solidFill>
                  <a:srgbClr val="0327CD"/>
                </a:solidFill>
                <a:latin typeface="Arial"/>
                <a:cs typeface="Arial"/>
              </a:rPr>
              <a:t>1px </a:t>
            </a:r>
            <a:r>
              <a:rPr sz="2750" spc="40" dirty="0">
                <a:solidFill>
                  <a:srgbClr val="0327CD"/>
                </a:solidFill>
                <a:latin typeface="Arial"/>
                <a:cs typeface="Arial"/>
              </a:rPr>
              <a:t>solid</a:t>
            </a:r>
            <a:r>
              <a:rPr sz="2750" spc="-140" dirty="0">
                <a:solidFill>
                  <a:srgbClr val="0327CD"/>
                </a:solidFill>
                <a:latin typeface="Arial"/>
                <a:cs typeface="Arial"/>
              </a:rPr>
              <a:t> </a:t>
            </a:r>
            <a:r>
              <a:rPr sz="2750" spc="65" dirty="0">
                <a:solidFill>
                  <a:srgbClr val="0327CD"/>
                </a:solidFill>
                <a:latin typeface="Arial"/>
                <a:cs typeface="Arial"/>
              </a:rPr>
              <a:t>black;</a:t>
            </a:r>
            <a:endParaRPr sz="2750">
              <a:latin typeface="Arial"/>
              <a:cs typeface="Arial"/>
            </a:endParaRPr>
          </a:p>
          <a:p>
            <a:pPr marL="466725">
              <a:lnSpc>
                <a:spcPts val="3250"/>
              </a:lnSpc>
            </a:pP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457200"/>
            <a:ext cx="860679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 </a:t>
            </a:r>
            <a:r>
              <a:rPr spc="-150" dirty="0"/>
              <a:t>Tables</a:t>
            </a:r>
            <a:r>
              <a:rPr spc="204" dirty="0"/>
              <a:t> </a:t>
            </a:r>
            <a:r>
              <a:rPr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2251" y="1943993"/>
            <a:ext cx="12261850" cy="7325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10"/>
              </a:lnSpc>
            </a:pPr>
            <a:r>
              <a:rPr sz="2100" spc="80" dirty="0">
                <a:solidFill>
                  <a:srgbClr val="323332"/>
                </a:solidFill>
                <a:latin typeface="Arial"/>
                <a:cs typeface="Arial"/>
              </a:rPr>
              <a:t>•Width </a:t>
            </a:r>
            <a:r>
              <a:rPr sz="2100" spc="3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height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100" spc="20" dirty="0">
                <a:solidFill>
                  <a:srgbClr val="323332"/>
                </a:solidFill>
                <a:latin typeface="Arial"/>
                <a:cs typeface="Arial"/>
              </a:rPr>
              <a:t>table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100" spc="30" dirty="0">
                <a:solidFill>
                  <a:srgbClr val="323332"/>
                </a:solidFill>
                <a:latin typeface="Arial"/>
                <a:cs typeface="Arial"/>
              </a:rPr>
              <a:t>defined </a:t>
            </a:r>
            <a:r>
              <a:rPr sz="2100" spc="5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100" b="1" dirty="0">
                <a:solidFill>
                  <a:srgbClr val="323332"/>
                </a:solidFill>
                <a:latin typeface="Arial"/>
                <a:cs typeface="Arial"/>
              </a:rPr>
              <a:t>width </a:t>
            </a:r>
            <a:r>
              <a:rPr sz="2100" spc="3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100" b="1" dirty="0">
                <a:solidFill>
                  <a:srgbClr val="323332"/>
                </a:solidFill>
                <a:latin typeface="Arial"/>
                <a:cs typeface="Arial"/>
              </a:rPr>
              <a:t>height</a:t>
            </a:r>
            <a:r>
              <a:rPr sz="2100" b="1" spc="-2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spc="20" dirty="0">
                <a:solidFill>
                  <a:srgbClr val="323332"/>
                </a:solidFill>
                <a:latin typeface="Arial"/>
                <a:cs typeface="Arial"/>
              </a:rPr>
              <a:t>properties.</a:t>
            </a:r>
            <a:endParaRPr sz="2100">
              <a:latin typeface="Arial"/>
              <a:cs typeface="Arial"/>
            </a:endParaRPr>
          </a:p>
          <a:p>
            <a:pPr marL="474345" marR="124460" indent="-462280">
              <a:lnSpc>
                <a:spcPts val="2490"/>
              </a:lnSpc>
              <a:spcBef>
                <a:spcPts val="95"/>
              </a:spcBef>
            </a:pPr>
            <a:r>
              <a:rPr sz="2100" spc="9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100" spc="20" dirty="0">
                <a:solidFill>
                  <a:srgbClr val="323332"/>
                </a:solidFill>
                <a:latin typeface="Arial"/>
                <a:cs typeface="Arial"/>
              </a:rPr>
              <a:t>below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sets the </a:t>
            </a:r>
            <a:r>
              <a:rPr sz="2100" spc="20" dirty="0">
                <a:solidFill>
                  <a:srgbClr val="323332"/>
                </a:solidFill>
                <a:latin typeface="Arial"/>
                <a:cs typeface="Arial"/>
              </a:rPr>
              <a:t>width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2100" spc="20" dirty="0">
                <a:solidFill>
                  <a:srgbClr val="323332"/>
                </a:solidFill>
                <a:latin typeface="Arial"/>
                <a:cs typeface="Arial"/>
              </a:rPr>
              <a:t>table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100%, </a:t>
            </a:r>
            <a:r>
              <a:rPr sz="2100" spc="3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height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2100" spc="75" dirty="0">
                <a:solidFill>
                  <a:srgbClr val="323332"/>
                </a:solidFill>
                <a:latin typeface="Arial"/>
                <a:cs typeface="Arial"/>
              </a:rPr>
              <a:t>&lt;th&gt;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to</a:t>
            </a:r>
            <a:r>
              <a:rPr sz="2100" spc="-2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spc="20" dirty="0">
                <a:solidFill>
                  <a:srgbClr val="323332"/>
                </a:solidFill>
                <a:latin typeface="Arial"/>
                <a:cs typeface="Arial"/>
              </a:rPr>
              <a:t>50px:  </a:t>
            </a:r>
            <a:r>
              <a:rPr sz="2100" spc="20" dirty="0">
                <a:solidFill>
                  <a:srgbClr val="A52A2A"/>
                </a:solidFill>
                <a:latin typeface="Arial"/>
                <a:cs typeface="Arial"/>
              </a:rPr>
              <a:t>table</a:t>
            </a:r>
            <a:r>
              <a:rPr sz="2100" spc="-8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100">
              <a:latin typeface="Arial"/>
              <a:cs typeface="Arial"/>
            </a:endParaRPr>
          </a:p>
          <a:p>
            <a:pPr marL="770890">
              <a:lnSpc>
                <a:spcPts val="2410"/>
              </a:lnSpc>
            </a:pPr>
            <a:r>
              <a:rPr sz="2100" spc="15" dirty="0">
                <a:solidFill>
                  <a:srgbClr val="DC213C"/>
                </a:solidFill>
                <a:latin typeface="Arial"/>
                <a:cs typeface="Arial"/>
              </a:rPr>
              <a:t>width:</a:t>
            </a:r>
            <a:r>
              <a:rPr sz="2100" spc="-5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0327CD"/>
                </a:solidFill>
                <a:latin typeface="Arial"/>
                <a:cs typeface="Arial"/>
              </a:rPr>
              <a:t>100%;</a:t>
            </a:r>
            <a:endParaRPr sz="2100">
              <a:latin typeface="Arial"/>
              <a:cs typeface="Arial"/>
            </a:endParaRPr>
          </a:p>
          <a:p>
            <a:pPr marL="474345">
              <a:lnSpc>
                <a:spcPts val="2510"/>
              </a:lnSpc>
            </a:pP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474345">
              <a:lnSpc>
                <a:spcPts val="2510"/>
              </a:lnSpc>
            </a:pPr>
            <a:r>
              <a:rPr sz="2100" dirty="0">
                <a:solidFill>
                  <a:srgbClr val="A52A2A"/>
                </a:solidFill>
                <a:latin typeface="Arial"/>
                <a:cs typeface="Arial"/>
              </a:rPr>
              <a:t>th</a:t>
            </a:r>
            <a:r>
              <a:rPr sz="2100" spc="-10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100">
              <a:latin typeface="Arial"/>
              <a:cs typeface="Arial"/>
            </a:endParaRPr>
          </a:p>
          <a:p>
            <a:pPr marL="770890">
              <a:lnSpc>
                <a:spcPts val="2500"/>
              </a:lnSpc>
            </a:pPr>
            <a:r>
              <a:rPr sz="2100" spc="15" dirty="0">
                <a:solidFill>
                  <a:srgbClr val="DC213C"/>
                </a:solidFill>
                <a:latin typeface="Arial"/>
                <a:cs typeface="Arial"/>
              </a:rPr>
              <a:t>height:</a:t>
            </a:r>
            <a:r>
              <a:rPr sz="2100" spc="-8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100" spc="20" dirty="0">
                <a:solidFill>
                  <a:srgbClr val="0327CD"/>
                </a:solidFill>
                <a:latin typeface="Arial"/>
                <a:cs typeface="Arial"/>
              </a:rPr>
              <a:t>50px;</a:t>
            </a:r>
            <a:endParaRPr sz="2100">
              <a:latin typeface="Arial"/>
              <a:cs typeface="Arial"/>
            </a:endParaRPr>
          </a:p>
          <a:p>
            <a:pPr marL="474345">
              <a:lnSpc>
                <a:spcPts val="2510"/>
              </a:lnSpc>
            </a:pP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ts val="2510"/>
              </a:lnSpc>
              <a:spcBef>
                <a:spcPts val="5"/>
              </a:spcBef>
            </a:pPr>
            <a:r>
              <a:rPr sz="2100" spc="9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2100" b="1" dirty="0">
                <a:solidFill>
                  <a:srgbClr val="323332"/>
                </a:solidFill>
                <a:latin typeface="Arial"/>
                <a:cs typeface="Arial"/>
              </a:rPr>
              <a:t>text-align </a:t>
            </a:r>
            <a:r>
              <a:rPr sz="2100" spc="2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sets the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horizontal </a:t>
            </a:r>
            <a:r>
              <a:rPr sz="2100" spc="10" dirty="0">
                <a:solidFill>
                  <a:srgbClr val="323332"/>
                </a:solidFill>
                <a:latin typeface="Arial"/>
                <a:cs typeface="Arial"/>
              </a:rPr>
              <a:t>alignment,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like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left,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right,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or</a:t>
            </a:r>
            <a:r>
              <a:rPr sz="210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spc="-15" dirty="0">
                <a:solidFill>
                  <a:srgbClr val="323332"/>
                </a:solidFill>
                <a:latin typeface="Arial"/>
                <a:cs typeface="Arial"/>
              </a:rPr>
              <a:t>center.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ts val="2500"/>
              </a:lnSpc>
            </a:pPr>
            <a:r>
              <a:rPr sz="2100" spc="165" dirty="0">
                <a:solidFill>
                  <a:srgbClr val="323332"/>
                </a:solidFill>
                <a:latin typeface="Arial"/>
                <a:cs typeface="Arial"/>
              </a:rPr>
              <a:t>•By </a:t>
            </a:r>
            <a:r>
              <a:rPr sz="2100" spc="10" dirty="0">
                <a:solidFill>
                  <a:srgbClr val="323332"/>
                </a:solidFill>
                <a:latin typeface="Arial"/>
                <a:cs typeface="Arial"/>
              </a:rPr>
              <a:t>default,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text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100" spc="75" dirty="0">
                <a:solidFill>
                  <a:srgbClr val="323332"/>
                </a:solidFill>
                <a:latin typeface="Arial"/>
                <a:cs typeface="Arial"/>
              </a:rPr>
              <a:t>&lt;th&gt;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100" spc="-1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center-aligned </a:t>
            </a:r>
            <a:r>
              <a:rPr sz="2100" spc="3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text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100" spc="105" dirty="0">
                <a:solidFill>
                  <a:srgbClr val="323332"/>
                </a:solidFill>
                <a:latin typeface="Arial"/>
                <a:cs typeface="Arial"/>
              </a:rPr>
              <a:t>&lt;td&gt;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100" spc="-15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r>
              <a:rPr sz="2100" spc="-2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left-aligned.</a:t>
            </a:r>
            <a:endParaRPr sz="2100">
              <a:latin typeface="Arial"/>
              <a:cs typeface="Arial"/>
            </a:endParaRPr>
          </a:p>
          <a:p>
            <a:pPr marL="474345" marR="5076190" indent="-462280">
              <a:lnSpc>
                <a:spcPts val="2490"/>
              </a:lnSpc>
              <a:spcBef>
                <a:spcPts val="95"/>
              </a:spcBef>
            </a:pPr>
            <a:r>
              <a:rPr sz="2100" spc="9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2100" spc="10" dirty="0">
                <a:solidFill>
                  <a:srgbClr val="323332"/>
                </a:solidFill>
                <a:latin typeface="Arial"/>
                <a:cs typeface="Arial"/>
              </a:rPr>
              <a:t>following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100" spc="10" dirty="0">
                <a:solidFill>
                  <a:srgbClr val="323332"/>
                </a:solidFill>
                <a:latin typeface="Arial"/>
                <a:cs typeface="Arial"/>
              </a:rPr>
              <a:t>left-aligns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text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100" spc="75" dirty="0">
                <a:solidFill>
                  <a:srgbClr val="323332"/>
                </a:solidFill>
                <a:latin typeface="Arial"/>
                <a:cs typeface="Arial"/>
              </a:rPr>
              <a:t>&lt;th&gt;</a:t>
            </a:r>
            <a:r>
              <a:rPr sz="2100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elements:  </a:t>
            </a:r>
            <a:r>
              <a:rPr sz="2100" dirty="0">
                <a:solidFill>
                  <a:srgbClr val="A52A2A"/>
                </a:solidFill>
                <a:latin typeface="Arial"/>
                <a:cs typeface="Arial"/>
              </a:rPr>
              <a:t>th</a:t>
            </a:r>
            <a:r>
              <a:rPr sz="2100" spc="-10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100">
              <a:latin typeface="Arial"/>
              <a:cs typeface="Arial"/>
            </a:endParaRPr>
          </a:p>
          <a:p>
            <a:pPr marL="770890">
              <a:lnSpc>
                <a:spcPts val="2410"/>
              </a:lnSpc>
            </a:pPr>
            <a:r>
              <a:rPr sz="2100" spc="10" dirty="0">
                <a:solidFill>
                  <a:srgbClr val="DC213C"/>
                </a:solidFill>
                <a:latin typeface="Arial"/>
                <a:cs typeface="Arial"/>
              </a:rPr>
              <a:t>text-align:</a:t>
            </a:r>
            <a:r>
              <a:rPr sz="2100" spc="-10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327CD"/>
                </a:solidFill>
                <a:latin typeface="Arial"/>
                <a:cs typeface="Arial"/>
              </a:rPr>
              <a:t>left;</a:t>
            </a:r>
            <a:endParaRPr sz="2100">
              <a:latin typeface="Arial"/>
              <a:cs typeface="Arial"/>
            </a:endParaRPr>
          </a:p>
          <a:p>
            <a:pPr marL="474345">
              <a:lnSpc>
                <a:spcPts val="2505"/>
              </a:lnSpc>
            </a:pP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ts val="2505"/>
              </a:lnSpc>
            </a:pPr>
            <a:r>
              <a:rPr sz="2100" spc="9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2100" b="1" dirty="0">
                <a:solidFill>
                  <a:srgbClr val="323332"/>
                </a:solidFill>
                <a:latin typeface="Arial"/>
                <a:cs typeface="Arial"/>
              </a:rPr>
              <a:t>vertical-align </a:t>
            </a:r>
            <a:r>
              <a:rPr sz="2100" spc="2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sets the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vertical </a:t>
            </a:r>
            <a:r>
              <a:rPr sz="2100" spc="10" dirty="0">
                <a:solidFill>
                  <a:srgbClr val="323332"/>
                </a:solidFill>
                <a:latin typeface="Arial"/>
                <a:cs typeface="Arial"/>
              </a:rPr>
              <a:t>alignment,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like </a:t>
            </a:r>
            <a:r>
              <a:rPr sz="2100" spc="25" dirty="0">
                <a:solidFill>
                  <a:srgbClr val="323332"/>
                </a:solidFill>
                <a:latin typeface="Arial"/>
                <a:cs typeface="Arial"/>
              </a:rPr>
              <a:t>top,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bottom,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or</a:t>
            </a:r>
            <a:r>
              <a:rPr sz="2100" spc="-1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spc="30" dirty="0">
                <a:solidFill>
                  <a:srgbClr val="323332"/>
                </a:solidFill>
                <a:latin typeface="Arial"/>
                <a:cs typeface="Arial"/>
              </a:rPr>
              <a:t>middle.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ts val="2500"/>
              </a:lnSpc>
            </a:pPr>
            <a:r>
              <a:rPr sz="2100" spc="165" dirty="0">
                <a:solidFill>
                  <a:srgbClr val="323332"/>
                </a:solidFill>
                <a:latin typeface="Arial"/>
                <a:cs typeface="Arial"/>
              </a:rPr>
              <a:t>•By </a:t>
            </a:r>
            <a:r>
              <a:rPr sz="2100" spc="10" dirty="0">
                <a:solidFill>
                  <a:srgbClr val="323332"/>
                </a:solidFill>
                <a:latin typeface="Arial"/>
                <a:cs typeface="Arial"/>
              </a:rPr>
              <a:t>default,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vertical </a:t>
            </a:r>
            <a:r>
              <a:rPr sz="2100" spc="10" dirty="0">
                <a:solidFill>
                  <a:srgbClr val="323332"/>
                </a:solidFill>
                <a:latin typeface="Arial"/>
                <a:cs typeface="Arial"/>
              </a:rPr>
              <a:t>alignment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of text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in a </a:t>
            </a:r>
            <a:r>
              <a:rPr sz="2100" spc="20" dirty="0">
                <a:solidFill>
                  <a:srgbClr val="323332"/>
                </a:solidFill>
                <a:latin typeface="Arial"/>
                <a:cs typeface="Arial"/>
              </a:rPr>
              <a:t>table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100" spc="35" dirty="0">
                <a:solidFill>
                  <a:srgbClr val="323332"/>
                </a:solidFill>
                <a:latin typeface="Arial"/>
                <a:cs typeface="Arial"/>
              </a:rPr>
              <a:t>middle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(for </a:t>
            </a:r>
            <a:r>
              <a:rPr sz="2100" spc="25" dirty="0">
                <a:solidFill>
                  <a:srgbClr val="323332"/>
                </a:solidFill>
                <a:latin typeface="Arial"/>
                <a:cs typeface="Arial"/>
              </a:rPr>
              <a:t>both </a:t>
            </a:r>
            <a:r>
              <a:rPr sz="2100" spc="75" dirty="0">
                <a:solidFill>
                  <a:srgbClr val="323332"/>
                </a:solidFill>
                <a:latin typeface="Arial"/>
                <a:cs typeface="Arial"/>
              </a:rPr>
              <a:t>&lt;th&gt; </a:t>
            </a:r>
            <a:r>
              <a:rPr sz="2100" spc="3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100" spc="105" dirty="0">
                <a:solidFill>
                  <a:srgbClr val="323332"/>
                </a:solidFill>
                <a:latin typeface="Arial"/>
                <a:cs typeface="Arial"/>
              </a:rPr>
              <a:t>&lt;td&gt;</a:t>
            </a:r>
            <a:r>
              <a:rPr sz="2100" spc="-2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elements).</a:t>
            </a:r>
            <a:endParaRPr sz="2100">
              <a:latin typeface="Arial"/>
              <a:cs typeface="Arial"/>
            </a:endParaRPr>
          </a:p>
          <a:p>
            <a:pPr marL="474345" marR="2240280" indent="-462280">
              <a:lnSpc>
                <a:spcPts val="2490"/>
              </a:lnSpc>
              <a:spcBef>
                <a:spcPts val="95"/>
              </a:spcBef>
            </a:pPr>
            <a:r>
              <a:rPr sz="2100" spc="9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2100" spc="10" dirty="0">
                <a:solidFill>
                  <a:srgbClr val="323332"/>
                </a:solidFill>
                <a:latin typeface="Arial"/>
                <a:cs typeface="Arial"/>
              </a:rPr>
              <a:t>following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sets the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vertical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text </a:t>
            </a:r>
            <a:r>
              <a:rPr sz="2100" spc="10" dirty="0">
                <a:solidFill>
                  <a:srgbClr val="323332"/>
                </a:solidFill>
                <a:latin typeface="Arial"/>
                <a:cs typeface="Arial"/>
              </a:rPr>
              <a:t>alignment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100" spc="15" dirty="0">
                <a:solidFill>
                  <a:srgbClr val="323332"/>
                </a:solidFill>
                <a:latin typeface="Arial"/>
                <a:cs typeface="Arial"/>
              </a:rPr>
              <a:t>bottom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100" spc="105" dirty="0">
                <a:solidFill>
                  <a:srgbClr val="323332"/>
                </a:solidFill>
                <a:latin typeface="Arial"/>
                <a:cs typeface="Arial"/>
              </a:rPr>
              <a:t>&lt;td&gt;</a:t>
            </a:r>
            <a:r>
              <a:rPr sz="210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elements:  </a:t>
            </a:r>
            <a:r>
              <a:rPr sz="2100" spc="55" dirty="0">
                <a:solidFill>
                  <a:srgbClr val="A52A2A"/>
                </a:solidFill>
                <a:latin typeface="Arial"/>
                <a:cs typeface="Arial"/>
              </a:rPr>
              <a:t>td</a:t>
            </a:r>
            <a:r>
              <a:rPr sz="2100" spc="-9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100">
              <a:latin typeface="Arial"/>
              <a:cs typeface="Arial"/>
            </a:endParaRPr>
          </a:p>
          <a:p>
            <a:pPr marL="770890">
              <a:lnSpc>
                <a:spcPts val="2410"/>
              </a:lnSpc>
            </a:pPr>
            <a:r>
              <a:rPr sz="2100" spc="15" dirty="0">
                <a:solidFill>
                  <a:srgbClr val="DC213C"/>
                </a:solidFill>
                <a:latin typeface="Arial"/>
                <a:cs typeface="Arial"/>
              </a:rPr>
              <a:t>height:</a:t>
            </a:r>
            <a:r>
              <a:rPr sz="2100" spc="-8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100" spc="20" dirty="0">
                <a:solidFill>
                  <a:srgbClr val="0327CD"/>
                </a:solidFill>
                <a:latin typeface="Arial"/>
                <a:cs typeface="Arial"/>
              </a:rPr>
              <a:t>50px;</a:t>
            </a:r>
            <a:endParaRPr sz="2100">
              <a:latin typeface="Arial"/>
              <a:cs typeface="Arial"/>
            </a:endParaRPr>
          </a:p>
          <a:p>
            <a:pPr marL="770890">
              <a:lnSpc>
                <a:spcPts val="2500"/>
              </a:lnSpc>
            </a:pPr>
            <a:r>
              <a:rPr sz="2100" spc="15" dirty="0">
                <a:solidFill>
                  <a:srgbClr val="DC213C"/>
                </a:solidFill>
                <a:latin typeface="Arial"/>
                <a:cs typeface="Arial"/>
              </a:rPr>
              <a:t>vertical-align:</a:t>
            </a:r>
            <a:r>
              <a:rPr sz="2100" spc="-5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100" spc="15" dirty="0">
                <a:solidFill>
                  <a:srgbClr val="0327CD"/>
                </a:solidFill>
                <a:latin typeface="Arial"/>
                <a:cs typeface="Arial"/>
              </a:rPr>
              <a:t>bottom;</a:t>
            </a:r>
            <a:endParaRPr sz="2100">
              <a:latin typeface="Arial"/>
              <a:cs typeface="Arial"/>
            </a:endParaRPr>
          </a:p>
          <a:p>
            <a:pPr marL="474345">
              <a:lnSpc>
                <a:spcPts val="2510"/>
              </a:lnSpc>
            </a:pP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5100" y="4533900"/>
            <a:ext cx="3138170" cy="669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80" dirty="0"/>
              <a:t>Tables</a:t>
            </a:r>
            <a:r>
              <a:rPr sz="4200" spc="-75" dirty="0"/>
              <a:t> </a:t>
            </a:r>
            <a:r>
              <a:rPr sz="4200" spc="-5" dirty="0"/>
              <a:t>Demo</a:t>
            </a:r>
            <a:endParaRPr sz="4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4200" y="457200"/>
            <a:ext cx="587756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</a:t>
            </a:r>
            <a:r>
              <a:rPr spc="-90" dirty="0"/>
              <a:t> </a:t>
            </a:r>
            <a:r>
              <a:rPr spc="40" dirty="0"/>
              <a:t>Borders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3144" y="2007897"/>
            <a:ext cx="11597640" cy="787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2880" marR="5080" indent="-170815">
              <a:lnSpc>
                <a:spcPct val="101299"/>
              </a:lnSpc>
            </a:pPr>
            <a:r>
              <a:rPr sz="3825" spc="135" baseline="1089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550" spc="9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50" spc="-70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2550" spc="55" dirty="0">
                <a:solidFill>
                  <a:srgbClr val="323332"/>
                </a:solidFill>
                <a:latin typeface="Arial"/>
                <a:cs typeface="Arial"/>
              </a:rPr>
              <a:t>border </a:t>
            </a:r>
            <a:r>
              <a:rPr sz="2550" spc="45" dirty="0">
                <a:solidFill>
                  <a:srgbClr val="323332"/>
                </a:solidFill>
                <a:latin typeface="Arial"/>
                <a:cs typeface="Arial"/>
              </a:rPr>
              <a:t>properties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allow </a:t>
            </a:r>
            <a:r>
              <a:rPr sz="2550" spc="2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50" spc="55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the style, size, </a:t>
            </a:r>
            <a:r>
              <a:rPr sz="2550" spc="6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50" spc="45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2550" spc="-2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spc="20" dirty="0">
                <a:solidFill>
                  <a:srgbClr val="323332"/>
                </a:solidFill>
                <a:latin typeface="Arial"/>
                <a:cs typeface="Arial"/>
              </a:rPr>
              <a:t>an  </a:t>
            </a:r>
            <a:r>
              <a:rPr sz="2550" spc="25" dirty="0">
                <a:solidFill>
                  <a:srgbClr val="323332"/>
                </a:solidFill>
                <a:latin typeface="Arial"/>
                <a:cs typeface="Arial"/>
              </a:rPr>
              <a:t>element's</a:t>
            </a:r>
            <a:r>
              <a:rPr sz="255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border.</a:t>
            </a:r>
            <a:endParaRPr sz="25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1744" y="3194050"/>
            <a:ext cx="2282190" cy="580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2420" indent="-299720">
              <a:lnSpc>
                <a:spcPct val="100000"/>
              </a:lnSpc>
              <a:buSzPct val="186274"/>
              <a:buChar char="•"/>
              <a:tabLst>
                <a:tab pos="313055" algn="l"/>
              </a:tabLst>
            </a:pPr>
            <a:r>
              <a:rPr sz="2550" b="1" spc="20" dirty="0">
                <a:solidFill>
                  <a:srgbClr val="323332"/>
                </a:solidFill>
                <a:latin typeface="Arial"/>
                <a:cs typeface="Arial"/>
              </a:rPr>
              <a:t>Border</a:t>
            </a:r>
            <a:r>
              <a:rPr sz="2550" b="1" spc="-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b="1" spc="15" dirty="0">
                <a:solidFill>
                  <a:srgbClr val="323332"/>
                </a:solidFill>
                <a:latin typeface="Arial"/>
                <a:cs typeface="Arial"/>
              </a:rPr>
              <a:t>Style</a:t>
            </a:r>
            <a:endParaRPr sz="2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0344" y="3587750"/>
            <a:ext cx="10633710" cy="1200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55"/>
              </a:lnSpc>
            </a:pPr>
            <a:r>
              <a:rPr sz="3825" spc="135" baseline="1089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550" spc="9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50" spc="25" dirty="0">
                <a:solidFill>
                  <a:srgbClr val="323332"/>
                </a:solidFill>
                <a:latin typeface="Arial"/>
                <a:cs typeface="Arial"/>
              </a:rPr>
              <a:t>border-style </a:t>
            </a:r>
            <a:r>
              <a:rPr sz="2550" spc="5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550" spc="45" dirty="0">
                <a:solidFill>
                  <a:srgbClr val="323332"/>
                </a:solidFill>
                <a:latin typeface="Arial"/>
                <a:cs typeface="Arial"/>
              </a:rPr>
              <a:t>specifies </a:t>
            </a:r>
            <a:r>
              <a:rPr sz="2550" spc="20" dirty="0">
                <a:solidFill>
                  <a:srgbClr val="323332"/>
                </a:solidFill>
                <a:latin typeface="Arial"/>
                <a:cs typeface="Arial"/>
              </a:rPr>
              <a:t>what </a:t>
            </a:r>
            <a:r>
              <a:rPr sz="2550" spc="50" dirty="0">
                <a:solidFill>
                  <a:srgbClr val="323332"/>
                </a:solidFill>
                <a:latin typeface="Arial"/>
                <a:cs typeface="Arial"/>
              </a:rPr>
              <a:t>kind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550" spc="55" dirty="0">
                <a:solidFill>
                  <a:srgbClr val="323332"/>
                </a:solidFill>
                <a:latin typeface="Arial"/>
                <a:cs typeface="Arial"/>
              </a:rPr>
              <a:t>border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to</a:t>
            </a:r>
            <a:r>
              <a:rPr sz="2550" spc="-2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spc="20" dirty="0">
                <a:solidFill>
                  <a:srgbClr val="323332"/>
                </a:solidFill>
                <a:latin typeface="Arial"/>
                <a:cs typeface="Arial"/>
              </a:rPr>
              <a:t>display.</a:t>
            </a:r>
            <a:endParaRPr sz="2550">
              <a:latin typeface="Arial"/>
              <a:cs typeface="Arial"/>
            </a:endParaRPr>
          </a:p>
          <a:p>
            <a:pPr marL="182880" marR="5080" indent="-170815">
              <a:lnSpc>
                <a:spcPts val="3100"/>
              </a:lnSpc>
              <a:spcBef>
                <a:spcPts val="115"/>
              </a:spcBef>
            </a:pPr>
            <a:r>
              <a:rPr sz="3900" spc="127" baseline="106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550" spc="85" dirty="0">
                <a:solidFill>
                  <a:srgbClr val="323332"/>
                </a:solidFill>
                <a:latin typeface="Arial"/>
                <a:cs typeface="Arial"/>
              </a:rPr>
              <a:t>Note: </a:t>
            </a:r>
            <a:r>
              <a:rPr sz="2550" b="1" spc="20" dirty="0">
                <a:solidFill>
                  <a:srgbClr val="323332"/>
                </a:solidFill>
                <a:latin typeface="Arial"/>
                <a:cs typeface="Arial"/>
              </a:rPr>
              <a:t>None </a:t>
            </a:r>
            <a:r>
              <a:rPr sz="2550" b="1" spc="15" dirty="0">
                <a:solidFill>
                  <a:srgbClr val="323332"/>
                </a:solidFill>
                <a:latin typeface="Arial"/>
                <a:cs typeface="Arial"/>
              </a:rPr>
              <a:t>of the border properties will </a:t>
            </a:r>
            <a:r>
              <a:rPr sz="2550" b="1" spc="20" dirty="0">
                <a:solidFill>
                  <a:srgbClr val="323332"/>
                </a:solidFill>
                <a:latin typeface="Arial"/>
                <a:cs typeface="Arial"/>
              </a:rPr>
              <a:t>have </a:t>
            </a:r>
            <a:r>
              <a:rPr sz="2550" b="1" spc="25" dirty="0">
                <a:solidFill>
                  <a:srgbClr val="323332"/>
                </a:solidFill>
                <a:latin typeface="Arial"/>
                <a:cs typeface="Arial"/>
              </a:rPr>
              <a:t>ANY </a:t>
            </a:r>
            <a:r>
              <a:rPr sz="2550" b="1" spc="15" dirty="0">
                <a:solidFill>
                  <a:srgbClr val="323332"/>
                </a:solidFill>
                <a:latin typeface="Arial"/>
                <a:cs typeface="Arial"/>
              </a:rPr>
              <a:t>effect unless</a:t>
            </a:r>
            <a:r>
              <a:rPr sz="2550" b="1" spc="-2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b="1" spc="15" dirty="0">
                <a:solidFill>
                  <a:srgbClr val="323332"/>
                </a:solidFill>
                <a:latin typeface="Arial"/>
                <a:cs typeface="Arial"/>
              </a:rPr>
              <a:t>the  border-style property is</a:t>
            </a:r>
            <a:r>
              <a:rPr sz="2550" b="1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b="1" spc="15" dirty="0">
                <a:solidFill>
                  <a:srgbClr val="323332"/>
                </a:solidFill>
                <a:latin typeface="Arial"/>
                <a:cs typeface="Arial"/>
              </a:rPr>
              <a:t>set!</a:t>
            </a:r>
            <a:endParaRPr sz="2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10344" y="5162550"/>
            <a:ext cx="3169920" cy="412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4320" indent="-261620">
              <a:lnSpc>
                <a:spcPct val="100000"/>
              </a:lnSpc>
              <a:buChar char="•"/>
              <a:tabLst>
                <a:tab pos="274955" algn="l"/>
              </a:tabLst>
            </a:pPr>
            <a:r>
              <a:rPr sz="2550" i="1" spc="25" dirty="0">
                <a:solidFill>
                  <a:srgbClr val="323332"/>
                </a:solidFill>
                <a:latin typeface="Arial"/>
                <a:cs typeface="Arial"/>
              </a:rPr>
              <a:t>border-style</a:t>
            </a:r>
            <a:r>
              <a:rPr sz="2550" i="1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i="1" spc="15" dirty="0">
                <a:solidFill>
                  <a:srgbClr val="323332"/>
                </a:solidFill>
                <a:latin typeface="Arial"/>
                <a:cs typeface="Arial"/>
              </a:rPr>
              <a:t>values:</a:t>
            </a:r>
            <a:endParaRPr sz="25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33500" y="5715000"/>
            <a:ext cx="10134600" cy="373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2600" y="571500"/>
            <a:ext cx="9265285" cy="1262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 </a:t>
            </a:r>
            <a:r>
              <a:rPr spc="40" dirty="0"/>
              <a:t>Borders</a:t>
            </a:r>
            <a:r>
              <a:rPr spc="210" dirty="0"/>
              <a:t> </a:t>
            </a:r>
            <a:r>
              <a:rPr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1507" y="2190750"/>
            <a:ext cx="2463165" cy="890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425" b="1" spc="7" baseline="-897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50" b="1" spc="5" dirty="0">
                <a:solidFill>
                  <a:srgbClr val="323332"/>
                </a:solidFill>
                <a:latin typeface="Arial"/>
                <a:cs typeface="Arial"/>
              </a:rPr>
              <a:t>Border</a:t>
            </a:r>
            <a:r>
              <a:rPr sz="2750" b="1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b="1" spc="-5" dirty="0">
                <a:solidFill>
                  <a:srgbClr val="323332"/>
                </a:solidFill>
                <a:latin typeface="Arial"/>
                <a:cs typeface="Arial"/>
              </a:rPr>
              <a:t>Width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>
              <a:lnSpc>
                <a:spcPts val="2510"/>
              </a:lnSpc>
            </a:pPr>
            <a:r>
              <a:rPr spc="60" dirty="0"/>
              <a:t>•The </a:t>
            </a:r>
            <a:r>
              <a:rPr b="1" spc="10" dirty="0">
                <a:latin typeface="Arial"/>
                <a:cs typeface="Arial"/>
              </a:rPr>
              <a:t>border-width </a:t>
            </a:r>
            <a:r>
              <a:rPr spc="35" dirty="0"/>
              <a:t>property </a:t>
            </a:r>
            <a:r>
              <a:rPr spc="5" dirty="0"/>
              <a:t>is </a:t>
            </a:r>
            <a:r>
              <a:rPr spc="35" dirty="0"/>
              <a:t>used </a:t>
            </a:r>
            <a:r>
              <a:rPr spc="5" dirty="0"/>
              <a:t>to set the </a:t>
            </a:r>
            <a:r>
              <a:rPr spc="30" dirty="0"/>
              <a:t>width </a:t>
            </a:r>
            <a:r>
              <a:rPr spc="5" dirty="0"/>
              <a:t>of the</a:t>
            </a:r>
            <a:r>
              <a:rPr spc="-105" dirty="0"/>
              <a:t> </a:t>
            </a:r>
            <a:r>
              <a:rPr spc="5" dirty="0"/>
              <a:t>border.</a:t>
            </a:r>
          </a:p>
          <a:p>
            <a:pPr marL="355600">
              <a:lnSpc>
                <a:spcPts val="2500"/>
              </a:lnSpc>
            </a:pPr>
            <a:r>
              <a:rPr spc="60" dirty="0"/>
              <a:t>•The </a:t>
            </a:r>
            <a:r>
              <a:rPr spc="30" dirty="0"/>
              <a:t>width </a:t>
            </a:r>
            <a:r>
              <a:rPr spc="5" dirty="0"/>
              <a:t>is set in </a:t>
            </a:r>
            <a:r>
              <a:rPr spc="20" dirty="0"/>
              <a:t>pixels, </a:t>
            </a:r>
            <a:r>
              <a:rPr spc="5" dirty="0"/>
              <a:t>or </a:t>
            </a:r>
            <a:r>
              <a:rPr spc="65" dirty="0"/>
              <a:t>by </a:t>
            </a:r>
            <a:r>
              <a:rPr spc="30" dirty="0"/>
              <a:t>using </a:t>
            </a:r>
            <a:r>
              <a:rPr spc="10" dirty="0"/>
              <a:t>one </a:t>
            </a:r>
            <a:r>
              <a:rPr spc="5" dirty="0"/>
              <a:t>of the </a:t>
            </a:r>
            <a:r>
              <a:rPr dirty="0"/>
              <a:t>three </a:t>
            </a:r>
            <a:r>
              <a:rPr spc="35" dirty="0"/>
              <a:t>pre-defined </a:t>
            </a:r>
            <a:r>
              <a:rPr spc="5" dirty="0"/>
              <a:t>values: thin, </a:t>
            </a:r>
            <a:r>
              <a:rPr spc="25" dirty="0"/>
              <a:t>medium, </a:t>
            </a:r>
            <a:r>
              <a:rPr spc="5" dirty="0"/>
              <a:t>or</a:t>
            </a:r>
            <a:r>
              <a:rPr spc="-100" dirty="0"/>
              <a:t> </a:t>
            </a:r>
            <a:r>
              <a:rPr spc="25" dirty="0"/>
              <a:t>thick.</a:t>
            </a:r>
          </a:p>
          <a:p>
            <a:pPr marL="477520" marR="932815" indent="-122555">
              <a:lnSpc>
                <a:spcPts val="2480"/>
              </a:lnSpc>
              <a:spcBef>
                <a:spcPts val="105"/>
              </a:spcBef>
            </a:pPr>
            <a:r>
              <a:rPr i="1" spc="60" dirty="0">
                <a:latin typeface="Arial"/>
                <a:cs typeface="Arial"/>
              </a:rPr>
              <a:t>•Note: </a:t>
            </a:r>
            <a:r>
              <a:rPr i="1" spc="-30" dirty="0">
                <a:latin typeface="Arial"/>
                <a:cs typeface="Arial"/>
              </a:rPr>
              <a:t>The </a:t>
            </a:r>
            <a:r>
              <a:rPr i="1" spc="-5" dirty="0">
                <a:latin typeface="Arial"/>
                <a:cs typeface="Arial"/>
              </a:rPr>
              <a:t>"border-width" </a:t>
            </a:r>
            <a:r>
              <a:rPr i="1" spc="35" dirty="0">
                <a:latin typeface="Arial"/>
                <a:cs typeface="Arial"/>
              </a:rPr>
              <a:t>property does </a:t>
            </a:r>
            <a:r>
              <a:rPr i="1" spc="5" dirty="0">
                <a:latin typeface="Arial"/>
                <a:cs typeface="Arial"/>
              </a:rPr>
              <a:t>not </a:t>
            </a:r>
            <a:r>
              <a:rPr i="1" spc="10" dirty="0">
                <a:latin typeface="Arial"/>
                <a:cs typeface="Arial"/>
              </a:rPr>
              <a:t>work </a:t>
            </a:r>
            <a:r>
              <a:rPr i="1" spc="5" dirty="0">
                <a:latin typeface="Arial"/>
                <a:cs typeface="Arial"/>
              </a:rPr>
              <a:t>if it is </a:t>
            </a:r>
            <a:r>
              <a:rPr i="1" spc="35" dirty="0">
                <a:latin typeface="Arial"/>
                <a:cs typeface="Arial"/>
              </a:rPr>
              <a:t>used </a:t>
            </a:r>
            <a:r>
              <a:rPr i="1" spc="5" dirty="0">
                <a:latin typeface="Arial"/>
                <a:cs typeface="Arial"/>
              </a:rPr>
              <a:t>alone. </a:t>
            </a:r>
            <a:r>
              <a:rPr i="1" spc="10" dirty="0">
                <a:latin typeface="Arial"/>
                <a:cs typeface="Arial"/>
              </a:rPr>
              <a:t>Use </a:t>
            </a:r>
            <a:r>
              <a:rPr i="1" spc="5" dirty="0">
                <a:latin typeface="Arial"/>
                <a:cs typeface="Arial"/>
              </a:rPr>
              <a:t>the </a:t>
            </a:r>
            <a:r>
              <a:rPr i="1" spc="-10" dirty="0">
                <a:latin typeface="Arial"/>
                <a:cs typeface="Arial"/>
              </a:rPr>
              <a:t>"border-style"  </a:t>
            </a:r>
            <a:r>
              <a:rPr i="1" spc="35" dirty="0">
                <a:latin typeface="Arial"/>
                <a:cs typeface="Arial"/>
              </a:rPr>
              <a:t>property </a:t>
            </a:r>
            <a:r>
              <a:rPr i="1" spc="5" dirty="0">
                <a:latin typeface="Arial"/>
                <a:cs typeface="Arial"/>
              </a:rPr>
              <a:t>to set the </a:t>
            </a:r>
            <a:r>
              <a:rPr i="1" spc="35" dirty="0">
                <a:latin typeface="Arial"/>
                <a:cs typeface="Arial"/>
              </a:rPr>
              <a:t>borders</a:t>
            </a:r>
            <a:r>
              <a:rPr i="1" spc="-55" dirty="0">
                <a:latin typeface="Arial"/>
                <a:cs typeface="Arial"/>
              </a:rPr>
              <a:t> </a:t>
            </a:r>
            <a:r>
              <a:rPr i="1" spc="5" dirty="0">
                <a:latin typeface="Arial"/>
                <a:cs typeface="Arial"/>
              </a:rPr>
              <a:t>first.</a:t>
            </a:r>
          </a:p>
          <a:p>
            <a:pPr marL="579120">
              <a:lnSpc>
                <a:spcPts val="2415"/>
              </a:lnSpc>
            </a:pPr>
            <a:r>
              <a:rPr spc="125" dirty="0">
                <a:solidFill>
                  <a:srgbClr val="A52A2A"/>
                </a:solidFill>
              </a:rPr>
              <a:t>p</a:t>
            </a:r>
            <a:r>
              <a:rPr spc="-90" dirty="0">
                <a:solidFill>
                  <a:srgbClr val="A52A2A"/>
                </a:solidFill>
              </a:rPr>
              <a:t> </a:t>
            </a:r>
            <a:r>
              <a:rPr dirty="0"/>
              <a:t>{</a:t>
            </a:r>
          </a:p>
          <a:p>
            <a:pPr marL="878840" marR="8919210">
              <a:lnSpc>
                <a:spcPts val="2500"/>
              </a:lnSpc>
              <a:spcBef>
                <a:spcPts val="90"/>
              </a:spcBef>
            </a:pPr>
            <a:r>
              <a:rPr spc="10" dirty="0">
                <a:solidFill>
                  <a:srgbClr val="DC213C"/>
                </a:solidFill>
              </a:rPr>
              <a:t>border-style:</a:t>
            </a:r>
            <a:r>
              <a:rPr spc="-30" dirty="0">
                <a:solidFill>
                  <a:srgbClr val="DC213C"/>
                </a:solidFill>
              </a:rPr>
              <a:t> </a:t>
            </a:r>
            <a:r>
              <a:rPr spc="25" dirty="0">
                <a:solidFill>
                  <a:srgbClr val="0327CD"/>
                </a:solidFill>
              </a:rPr>
              <a:t>solid;  </a:t>
            </a:r>
            <a:r>
              <a:rPr spc="20" dirty="0">
                <a:solidFill>
                  <a:srgbClr val="DC213C"/>
                </a:solidFill>
              </a:rPr>
              <a:t>border-width:</a:t>
            </a:r>
            <a:r>
              <a:rPr spc="-40" dirty="0">
                <a:solidFill>
                  <a:srgbClr val="DC213C"/>
                </a:solidFill>
              </a:rPr>
              <a:t> </a:t>
            </a:r>
            <a:r>
              <a:rPr spc="35" dirty="0">
                <a:solidFill>
                  <a:srgbClr val="0327CD"/>
                </a:solidFill>
              </a:rPr>
              <a:t>5px;</a:t>
            </a:r>
          </a:p>
          <a:p>
            <a:pPr marL="579120">
              <a:lnSpc>
                <a:spcPts val="2420"/>
              </a:lnSpc>
            </a:pPr>
            <a:r>
              <a:rPr dirty="0"/>
              <a:t>}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01507" y="5467350"/>
            <a:ext cx="2354580" cy="871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75" b="1" spc="-15" baseline="-9163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00" b="1" spc="-10" dirty="0">
                <a:solidFill>
                  <a:srgbClr val="323332"/>
                </a:solidFill>
                <a:latin typeface="Arial"/>
                <a:cs typeface="Arial"/>
              </a:rPr>
              <a:t>Border</a:t>
            </a:r>
            <a:r>
              <a:rPr sz="2700" b="1" spc="-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323332"/>
                </a:solidFill>
                <a:latin typeface="Arial"/>
                <a:cs typeface="Arial"/>
              </a:rPr>
              <a:t>Color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0107" y="6149275"/>
            <a:ext cx="10714990" cy="2879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10"/>
              </a:lnSpc>
            </a:pPr>
            <a:r>
              <a:rPr sz="2100" spc="60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2100" b="1" spc="10" dirty="0">
                <a:solidFill>
                  <a:srgbClr val="323332"/>
                </a:solidFill>
                <a:latin typeface="Arial"/>
                <a:cs typeface="Arial"/>
              </a:rPr>
              <a:t>border-color </a:t>
            </a:r>
            <a:r>
              <a:rPr sz="2100" spc="3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10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100" spc="3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100" spc="5" dirty="0">
                <a:solidFill>
                  <a:srgbClr val="323332"/>
                </a:solidFill>
                <a:latin typeface="Arial"/>
                <a:cs typeface="Arial"/>
              </a:rPr>
              <a:t>to set the </a:t>
            </a:r>
            <a:r>
              <a:rPr sz="2100" spc="30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2100" spc="5" dirty="0">
                <a:solidFill>
                  <a:srgbClr val="323332"/>
                </a:solidFill>
                <a:latin typeface="Arial"/>
                <a:cs typeface="Arial"/>
              </a:rPr>
              <a:t>of the</a:t>
            </a:r>
            <a:r>
              <a:rPr sz="210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spc="5" dirty="0">
                <a:solidFill>
                  <a:srgbClr val="323332"/>
                </a:solidFill>
                <a:latin typeface="Arial"/>
                <a:cs typeface="Arial"/>
              </a:rPr>
              <a:t>border.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ts val="2500"/>
              </a:lnSpc>
            </a:pPr>
            <a:r>
              <a:rPr sz="2100" spc="10" dirty="0">
                <a:solidFill>
                  <a:srgbClr val="323332"/>
                </a:solidFill>
                <a:latin typeface="Arial"/>
                <a:cs typeface="Arial"/>
              </a:rPr>
              <a:t>•You </a:t>
            </a:r>
            <a:r>
              <a:rPr sz="2100" spc="5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100" spc="5" dirty="0">
                <a:solidFill>
                  <a:srgbClr val="323332"/>
                </a:solidFill>
                <a:latin typeface="Arial"/>
                <a:cs typeface="Arial"/>
              </a:rPr>
              <a:t>also set the </a:t>
            </a:r>
            <a:r>
              <a:rPr sz="2100" spc="40" dirty="0">
                <a:solidFill>
                  <a:srgbClr val="323332"/>
                </a:solidFill>
                <a:latin typeface="Arial"/>
                <a:cs typeface="Arial"/>
              </a:rPr>
              <a:t>border </a:t>
            </a:r>
            <a:r>
              <a:rPr sz="2100" spc="30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2100" spc="5" dirty="0">
                <a:solidFill>
                  <a:srgbClr val="323332"/>
                </a:solidFill>
                <a:latin typeface="Arial"/>
                <a:cs typeface="Arial"/>
              </a:rPr>
              <a:t>to</a:t>
            </a:r>
            <a:r>
              <a:rPr sz="2100" spc="-1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323332"/>
                </a:solidFill>
                <a:latin typeface="Arial"/>
                <a:cs typeface="Arial"/>
              </a:rPr>
              <a:t>"transparent".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ts val="2500"/>
              </a:lnSpc>
            </a:pPr>
            <a:r>
              <a:rPr sz="2100" spc="110" dirty="0">
                <a:solidFill>
                  <a:srgbClr val="323332"/>
                </a:solidFill>
                <a:latin typeface="Arial"/>
                <a:cs typeface="Arial"/>
              </a:rPr>
              <a:t>•If </a:t>
            </a:r>
            <a:r>
              <a:rPr sz="21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100" spc="40" dirty="0">
                <a:solidFill>
                  <a:srgbClr val="323332"/>
                </a:solidFill>
                <a:latin typeface="Arial"/>
                <a:cs typeface="Arial"/>
              </a:rPr>
              <a:t>border </a:t>
            </a:r>
            <a:r>
              <a:rPr sz="2100" spc="30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2100" spc="5" dirty="0">
                <a:solidFill>
                  <a:srgbClr val="323332"/>
                </a:solidFill>
                <a:latin typeface="Arial"/>
                <a:cs typeface="Arial"/>
              </a:rPr>
              <a:t>is not set it is </a:t>
            </a:r>
            <a:r>
              <a:rPr sz="2100" b="1" spc="5" dirty="0">
                <a:solidFill>
                  <a:srgbClr val="323332"/>
                </a:solidFill>
                <a:latin typeface="Arial"/>
                <a:cs typeface="Arial"/>
              </a:rPr>
              <a:t>inherited </a:t>
            </a:r>
            <a:r>
              <a:rPr sz="2100" b="1" spc="10" dirty="0">
                <a:solidFill>
                  <a:srgbClr val="323332"/>
                </a:solidFill>
                <a:latin typeface="Arial"/>
                <a:cs typeface="Arial"/>
              </a:rPr>
              <a:t>from the </a:t>
            </a:r>
            <a:r>
              <a:rPr sz="2100" b="1" spc="5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2100" b="1" spc="1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100" spc="5" dirty="0">
                <a:solidFill>
                  <a:srgbClr val="323332"/>
                </a:solidFill>
                <a:latin typeface="Arial"/>
                <a:cs typeface="Arial"/>
              </a:rPr>
              <a:t>of the</a:t>
            </a:r>
            <a:r>
              <a:rPr sz="210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spc="5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2100">
              <a:latin typeface="Arial"/>
              <a:cs typeface="Arial"/>
            </a:endParaRPr>
          </a:p>
          <a:p>
            <a:pPr marL="134620" marR="5080" indent="-122555">
              <a:lnSpc>
                <a:spcPts val="2480"/>
              </a:lnSpc>
              <a:spcBef>
                <a:spcPts val="105"/>
              </a:spcBef>
            </a:pPr>
            <a:r>
              <a:rPr sz="2100" i="1" spc="60" dirty="0">
                <a:solidFill>
                  <a:srgbClr val="323332"/>
                </a:solidFill>
                <a:latin typeface="Arial"/>
                <a:cs typeface="Arial"/>
              </a:rPr>
              <a:t>•Note: </a:t>
            </a:r>
            <a:r>
              <a:rPr sz="2100" i="1" spc="-3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100" i="1" spc="-5" dirty="0">
                <a:solidFill>
                  <a:srgbClr val="323332"/>
                </a:solidFill>
                <a:latin typeface="Arial"/>
                <a:cs typeface="Arial"/>
              </a:rPr>
              <a:t>"border-color" </a:t>
            </a:r>
            <a:r>
              <a:rPr sz="2100" i="1" spc="35" dirty="0">
                <a:solidFill>
                  <a:srgbClr val="323332"/>
                </a:solidFill>
                <a:latin typeface="Arial"/>
                <a:cs typeface="Arial"/>
              </a:rPr>
              <a:t>property does </a:t>
            </a:r>
            <a:r>
              <a:rPr sz="2100" i="1" spc="5" dirty="0">
                <a:solidFill>
                  <a:srgbClr val="323332"/>
                </a:solidFill>
                <a:latin typeface="Arial"/>
                <a:cs typeface="Arial"/>
              </a:rPr>
              <a:t>not </a:t>
            </a:r>
            <a:r>
              <a:rPr sz="2100" i="1" spc="10" dirty="0">
                <a:solidFill>
                  <a:srgbClr val="323332"/>
                </a:solidFill>
                <a:latin typeface="Arial"/>
                <a:cs typeface="Arial"/>
              </a:rPr>
              <a:t>work </a:t>
            </a:r>
            <a:r>
              <a:rPr sz="2100" i="1" spc="5" dirty="0">
                <a:solidFill>
                  <a:srgbClr val="323332"/>
                </a:solidFill>
                <a:latin typeface="Arial"/>
                <a:cs typeface="Arial"/>
              </a:rPr>
              <a:t>if it is </a:t>
            </a:r>
            <a:r>
              <a:rPr sz="2100" i="1" spc="3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100" i="1" spc="5" dirty="0">
                <a:solidFill>
                  <a:srgbClr val="323332"/>
                </a:solidFill>
                <a:latin typeface="Arial"/>
                <a:cs typeface="Arial"/>
              </a:rPr>
              <a:t>alone. </a:t>
            </a:r>
            <a:r>
              <a:rPr sz="2100" i="1" spc="10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2100" i="1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100" i="1" spc="-10" dirty="0">
                <a:solidFill>
                  <a:srgbClr val="323332"/>
                </a:solidFill>
                <a:latin typeface="Arial"/>
                <a:cs typeface="Arial"/>
              </a:rPr>
              <a:t>"border-style"  </a:t>
            </a:r>
            <a:r>
              <a:rPr sz="2100" i="1" spc="3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100" i="1" spc="5" dirty="0">
                <a:solidFill>
                  <a:srgbClr val="323332"/>
                </a:solidFill>
                <a:latin typeface="Arial"/>
                <a:cs typeface="Arial"/>
              </a:rPr>
              <a:t>to set the </a:t>
            </a:r>
            <a:r>
              <a:rPr sz="2100" i="1" spc="35" dirty="0">
                <a:solidFill>
                  <a:srgbClr val="323332"/>
                </a:solidFill>
                <a:latin typeface="Arial"/>
                <a:cs typeface="Arial"/>
              </a:rPr>
              <a:t>borders</a:t>
            </a:r>
            <a:r>
              <a:rPr sz="2100" i="1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i="1" spc="5" dirty="0">
                <a:solidFill>
                  <a:srgbClr val="323332"/>
                </a:solidFill>
                <a:latin typeface="Arial"/>
                <a:cs typeface="Arial"/>
              </a:rPr>
              <a:t>first.</a:t>
            </a:r>
            <a:endParaRPr sz="2100">
              <a:latin typeface="Arial"/>
              <a:cs typeface="Arial"/>
            </a:endParaRPr>
          </a:p>
          <a:p>
            <a:pPr marL="236220">
              <a:lnSpc>
                <a:spcPts val="2415"/>
              </a:lnSpc>
            </a:pPr>
            <a:r>
              <a:rPr sz="2100" spc="125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210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100">
              <a:latin typeface="Arial"/>
              <a:cs typeface="Arial"/>
            </a:endParaRPr>
          </a:p>
          <a:p>
            <a:pPr marL="535940" marR="7946390">
              <a:lnSpc>
                <a:spcPts val="2500"/>
              </a:lnSpc>
              <a:spcBef>
                <a:spcPts val="90"/>
              </a:spcBef>
            </a:pPr>
            <a:r>
              <a:rPr sz="2100" spc="10" dirty="0">
                <a:solidFill>
                  <a:srgbClr val="DC213C"/>
                </a:solidFill>
                <a:latin typeface="Arial"/>
                <a:cs typeface="Arial"/>
              </a:rPr>
              <a:t>border-style:</a:t>
            </a:r>
            <a:r>
              <a:rPr sz="2100" spc="-3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100" spc="25" dirty="0">
                <a:solidFill>
                  <a:srgbClr val="0327CD"/>
                </a:solidFill>
                <a:latin typeface="Arial"/>
                <a:cs typeface="Arial"/>
              </a:rPr>
              <a:t>solid;  </a:t>
            </a:r>
            <a:r>
              <a:rPr sz="2100" spc="20" dirty="0">
                <a:solidFill>
                  <a:srgbClr val="DC213C"/>
                </a:solidFill>
                <a:latin typeface="Arial"/>
                <a:cs typeface="Arial"/>
              </a:rPr>
              <a:t>border-color:</a:t>
            </a:r>
            <a:r>
              <a:rPr sz="2100" spc="-4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100" spc="25" dirty="0">
                <a:solidFill>
                  <a:srgbClr val="0327CD"/>
                </a:solidFill>
                <a:latin typeface="Arial"/>
                <a:cs typeface="Arial"/>
              </a:rPr>
              <a:t>red;</a:t>
            </a:r>
            <a:endParaRPr sz="2100">
              <a:latin typeface="Arial"/>
              <a:cs typeface="Arial"/>
            </a:endParaRPr>
          </a:p>
          <a:p>
            <a:pPr marL="236220">
              <a:lnSpc>
                <a:spcPts val="2420"/>
              </a:lnSpc>
            </a:pP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</a:t>
            </a:r>
            <a:r>
              <a:rPr spc="-85" dirty="0"/>
              <a:t> </a:t>
            </a:r>
            <a:r>
              <a:rPr spc="70" dirty="0"/>
              <a:t>Margin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3468" y="3560348"/>
            <a:ext cx="11481435" cy="439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6854" marR="46355" indent="-224790">
              <a:lnSpc>
                <a:spcPct val="99400"/>
              </a:lnSpc>
            </a:pPr>
            <a:r>
              <a:rPr sz="3600" spc="7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600" b="1" dirty="0">
                <a:solidFill>
                  <a:srgbClr val="323332"/>
                </a:solidFill>
                <a:latin typeface="Arial"/>
                <a:cs typeface="Arial"/>
              </a:rPr>
              <a:t>margin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clears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3600" spc="-20" dirty="0">
                <a:solidFill>
                  <a:srgbClr val="323332"/>
                </a:solidFill>
                <a:latin typeface="Arial"/>
                <a:cs typeface="Arial"/>
              </a:rPr>
              <a:t>area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around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an element</a:t>
            </a:r>
            <a:r>
              <a:rPr sz="360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(outside 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border). </a:t>
            </a:r>
            <a:r>
              <a:rPr sz="3600" spc="-7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margin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does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not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have a </a:t>
            </a:r>
            <a:r>
              <a:rPr sz="3600" spc="70" dirty="0">
                <a:solidFill>
                  <a:srgbClr val="323332"/>
                </a:solidFill>
                <a:latin typeface="Arial"/>
                <a:cs typeface="Arial"/>
              </a:rPr>
              <a:t>background  </a:t>
            </a:r>
            <a:r>
              <a:rPr sz="3600" spc="-25" dirty="0">
                <a:solidFill>
                  <a:srgbClr val="323332"/>
                </a:solidFill>
                <a:latin typeface="Arial"/>
                <a:cs typeface="Arial"/>
              </a:rPr>
              <a:t>color,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completely</a:t>
            </a:r>
            <a:r>
              <a:rPr sz="360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10" dirty="0">
                <a:solidFill>
                  <a:srgbClr val="323332"/>
                </a:solidFill>
                <a:latin typeface="Arial"/>
                <a:cs typeface="Arial"/>
              </a:rPr>
              <a:t>transparent.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700">
              <a:latin typeface="Times New Roman"/>
              <a:cs typeface="Times New Roman"/>
            </a:endParaRPr>
          </a:p>
          <a:p>
            <a:pPr marL="236854" marR="5080" indent="-224790">
              <a:lnSpc>
                <a:spcPct val="99500"/>
              </a:lnSpc>
            </a:pPr>
            <a:r>
              <a:rPr sz="3600" spc="7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top,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right,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bottom,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left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margin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600" spc="95" dirty="0">
                <a:solidFill>
                  <a:srgbClr val="323332"/>
                </a:solidFill>
                <a:latin typeface="Arial"/>
                <a:cs typeface="Arial"/>
              </a:rPr>
              <a:t>be</a:t>
            </a:r>
            <a:r>
              <a:rPr sz="3600" spc="-3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80" dirty="0">
                <a:solidFill>
                  <a:srgbClr val="323332"/>
                </a:solidFill>
                <a:latin typeface="Arial"/>
                <a:cs typeface="Arial"/>
              </a:rPr>
              <a:t>changed 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independently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separate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properties.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3600" spc="-1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shorthand 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margin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also </a:t>
            </a:r>
            <a:r>
              <a:rPr sz="36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used,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change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all 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margins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at</a:t>
            </a:r>
            <a:r>
              <a:rPr sz="3600" spc="-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once.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 </a:t>
            </a:r>
            <a:r>
              <a:rPr spc="70" dirty="0"/>
              <a:t>Margin</a:t>
            </a:r>
            <a:r>
              <a:rPr spc="215" dirty="0"/>
              <a:t> </a:t>
            </a:r>
            <a:r>
              <a:rPr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3100" y="2959100"/>
            <a:ext cx="4915535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Margin </a:t>
            </a:r>
            <a:r>
              <a:rPr sz="3300" b="1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Individual</a:t>
            </a:r>
            <a:r>
              <a:rPr sz="3300" b="1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sides</a:t>
            </a:r>
            <a:endParaRPr sz="3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100" y="3970070"/>
            <a:ext cx="5422265" cy="1041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00"/>
              </a:lnSpc>
            </a:pP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different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margins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for</a:t>
            </a:r>
            <a:r>
              <a:rPr sz="33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different 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sides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an</a:t>
            </a:r>
            <a:r>
              <a:rPr sz="330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element:</a:t>
            </a:r>
            <a:endParaRPr sz="3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3100" y="5499100"/>
            <a:ext cx="4753610" cy="306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spc="180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3300" spc="-10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3300">
              <a:latin typeface="Arial"/>
              <a:cs typeface="Arial"/>
            </a:endParaRPr>
          </a:p>
          <a:p>
            <a:pPr marL="478155" marR="5080">
              <a:lnSpc>
                <a:spcPct val="101000"/>
              </a:lnSpc>
            </a:pPr>
            <a:r>
              <a:rPr sz="3300" spc="30" dirty="0">
                <a:solidFill>
                  <a:srgbClr val="DC213C"/>
                </a:solidFill>
                <a:latin typeface="Arial"/>
                <a:cs typeface="Arial"/>
              </a:rPr>
              <a:t>margin-top: </a:t>
            </a:r>
            <a:r>
              <a:rPr sz="3300" spc="30" dirty="0">
                <a:solidFill>
                  <a:srgbClr val="0327CD"/>
                </a:solidFill>
                <a:latin typeface="Arial"/>
                <a:cs typeface="Arial"/>
              </a:rPr>
              <a:t>100px;  </a:t>
            </a:r>
            <a:r>
              <a:rPr sz="3300" spc="25" dirty="0">
                <a:solidFill>
                  <a:srgbClr val="DC213C"/>
                </a:solidFill>
                <a:latin typeface="Arial"/>
                <a:cs typeface="Arial"/>
              </a:rPr>
              <a:t>margin-bottom:</a:t>
            </a:r>
            <a:r>
              <a:rPr sz="3300" spc="-9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300" spc="30" dirty="0">
                <a:solidFill>
                  <a:srgbClr val="0327CD"/>
                </a:solidFill>
                <a:latin typeface="Arial"/>
                <a:cs typeface="Arial"/>
              </a:rPr>
              <a:t>100px;  </a:t>
            </a:r>
            <a:r>
              <a:rPr sz="3300" spc="25" dirty="0">
                <a:solidFill>
                  <a:srgbClr val="DC213C"/>
                </a:solidFill>
                <a:latin typeface="Arial"/>
                <a:cs typeface="Arial"/>
              </a:rPr>
              <a:t>margin-right: </a:t>
            </a:r>
            <a:r>
              <a:rPr sz="3300" spc="30" dirty="0">
                <a:solidFill>
                  <a:srgbClr val="0327CD"/>
                </a:solidFill>
                <a:latin typeface="Arial"/>
                <a:cs typeface="Arial"/>
              </a:rPr>
              <a:t>150px;  </a:t>
            </a:r>
            <a:r>
              <a:rPr sz="3300" spc="15" dirty="0">
                <a:solidFill>
                  <a:srgbClr val="DC213C"/>
                </a:solidFill>
                <a:latin typeface="Arial"/>
                <a:cs typeface="Arial"/>
              </a:rPr>
              <a:t>margin-left:</a:t>
            </a:r>
            <a:r>
              <a:rPr sz="3300" spc="-9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300" spc="35" dirty="0">
                <a:solidFill>
                  <a:srgbClr val="0327CD"/>
                </a:solidFill>
                <a:latin typeface="Arial"/>
                <a:cs typeface="Arial"/>
              </a:rPr>
              <a:t>50px;</a:t>
            </a:r>
            <a:endParaRPr sz="3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3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42100" y="2946400"/>
            <a:ext cx="568325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Margin </a:t>
            </a:r>
            <a:r>
              <a:rPr sz="3300" b="1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Shorthand</a:t>
            </a:r>
            <a:r>
              <a:rPr sz="3300" b="1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property</a:t>
            </a:r>
            <a:endParaRPr sz="3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3467100"/>
            <a:ext cx="10568305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981065" algn="l"/>
              </a:tabLst>
            </a:pP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300" spc="-95" dirty="0">
                <a:solidFill>
                  <a:srgbClr val="323332"/>
                </a:solidFill>
                <a:latin typeface="Arial"/>
                <a:cs typeface="Arial"/>
              </a:rPr>
              <a:t>CSS,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300" spc="45" dirty="0">
                <a:solidFill>
                  <a:srgbClr val="323332"/>
                </a:solidFill>
                <a:latin typeface="Arial"/>
                <a:cs typeface="Arial"/>
              </a:rPr>
              <a:t>possible</a:t>
            </a:r>
            <a:r>
              <a:rPr sz="3300" spc="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300" spc="50" dirty="0">
                <a:solidFill>
                  <a:srgbClr val="323332"/>
                </a:solidFill>
                <a:latin typeface="Arial"/>
                <a:cs typeface="Arial"/>
              </a:rPr>
              <a:t>specify	</a:t>
            </a:r>
            <a:r>
              <a:rPr sz="4950" spc="-419" baseline="1683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4950" spc="7" baseline="1683" dirty="0">
                <a:solidFill>
                  <a:srgbClr val="323332"/>
                </a:solidFill>
                <a:latin typeface="Arial"/>
                <a:cs typeface="Arial"/>
              </a:rPr>
              <a:t>shorten </a:t>
            </a:r>
            <a:r>
              <a:rPr sz="4950" baseline="1683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4950" spc="104" baseline="1683" dirty="0">
                <a:solidFill>
                  <a:srgbClr val="323332"/>
                </a:solidFill>
                <a:latin typeface="Arial"/>
                <a:cs typeface="Arial"/>
              </a:rPr>
              <a:t>code, </a:t>
            </a:r>
            <a:r>
              <a:rPr sz="4950" baseline="1683" dirty="0">
                <a:solidFill>
                  <a:srgbClr val="323332"/>
                </a:solidFill>
                <a:latin typeface="Arial"/>
                <a:cs typeface="Arial"/>
              </a:rPr>
              <a:t>it</a:t>
            </a:r>
            <a:r>
              <a:rPr sz="4950" spc="232" baseline="168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4950" spc="-7" baseline="1683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endParaRPr sz="4950" baseline="1683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42100" y="3957370"/>
            <a:ext cx="6243320" cy="2565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0">
              <a:lnSpc>
                <a:spcPct val="101000"/>
              </a:lnSpc>
            </a:pPr>
            <a:r>
              <a:rPr sz="3300" spc="45" dirty="0">
                <a:solidFill>
                  <a:srgbClr val="323332"/>
                </a:solidFill>
                <a:latin typeface="Arial"/>
                <a:cs typeface="Arial"/>
              </a:rPr>
              <a:t>possible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300" spc="50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3300" spc="-1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margin 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properties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in one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property. </a:t>
            </a:r>
            <a:r>
              <a:rPr sz="3300" spc="-50" dirty="0">
                <a:solidFill>
                  <a:srgbClr val="323332"/>
                </a:solidFill>
                <a:latin typeface="Arial"/>
                <a:cs typeface="Arial"/>
              </a:rPr>
              <a:t>This 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300" spc="60" dirty="0">
                <a:solidFill>
                  <a:srgbClr val="323332"/>
                </a:solidFill>
                <a:latin typeface="Arial"/>
                <a:cs typeface="Arial"/>
              </a:rPr>
              <a:t>called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shorthand</a:t>
            </a:r>
            <a:r>
              <a:rPr sz="3300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property.</a:t>
            </a:r>
            <a:endParaRPr sz="3300">
              <a:latin typeface="Arial"/>
              <a:cs typeface="Arial"/>
            </a:endParaRPr>
          </a:p>
          <a:p>
            <a:pPr marL="12700" marR="5080">
              <a:lnSpc>
                <a:spcPct val="101000"/>
              </a:lnSpc>
            </a:pPr>
            <a:r>
              <a:rPr sz="3300" spc="-6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shorthand </a:t>
            </a:r>
            <a:r>
              <a:rPr sz="3300" spc="4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all  the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margin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properties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r>
              <a:rPr sz="330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-40" dirty="0">
                <a:solidFill>
                  <a:srgbClr val="323332"/>
                </a:solidFill>
                <a:latin typeface="Arial"/>
                <a:cs typeface="Arial"/>
              </a:rPr>
              <a:t>"margin":</a:t>
            </a:r>
            <a:endParaRPr sz="3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42100" y="7010400"/>
            <a:ext cx="4358005" cy="154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spc="180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3300" spc="-10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3300">
              <a:latin typeface="Arial"/>
              <a:cs typeface="Arial"/>
            </a:endParaRPr>
          </a:p>
          <a:p>
            <a:pPr marL="478155">
              <a:lnSpc>
                <a:spcPct val="100000"/>
              </a:lnSpc>
              <a:spcBef>
                <a:spcPts val="40"/>
              </a:spcBef>
            </a:pPr>
            <a:r>
              <a:rPr sz="3300" spc="25" dirty="0">
                <a:solidFill>
                  <a:srgbClr val="DC213C"/>
                </a:solidFill>
                <a:latin typeface="Arial"/>
                <a:cs typeface="Arial"/>
              </a:rPr>
              <a:t>margin: </a:t>
            </a:r>
            <a:r>
              <a:rPr sz="3300" spc="35" dirty="0">
                <a:solidFill>
                  <a:srgbClr val="0327CD"/>
                </a:solidFill>
                <a:latin typeface="Arial"/>
                <a:cs typeface="Arial"/>
              </a:rPr>
              <a:t>100px</a:t>
            </a:r>
            <a:r>
              <a:rPr sz="3300" spc="-114" dirty="0">
                <a:solidFill>
                  <a:srgbClr val="0327CD"/>
                </a:solidFill>
                <a:latin typeface="Arial"/>
                <a:cs typeface="Arial"/>
              </a:rPr>
              <a:t> </a:t>
            </a:r>
            <a:r>
              <a:rPr sz="3300" spc="35" dirty="0">
                <a:solidFill>
                  <a:srgbClr val="0327CD"/>
                </a:solidFill>
                <a:latin typeface="Arial"/>
                <a:cs typeface="Arial"/>
              </a:rPr>
              <a:t>50px;</a:t>
            </a:r>
            <a:endParaRPr sz="3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sz="7450" spc="-5" dirty="0"/>
              <a:t>Outlines of </a:t>
            </a:r>
            <a:r>
              <a:rPr sz="7450" spc="-30" dirty="0"/>
              <a:t>today’s</a:t>
            </a:r>
            <a:r>
              <a:rPr sz="7450" spc="-75" dirty="0"/>
              <a:t> </a:t>
            </a:r>
            <a:r>
              <a:rPr sz="7450" spc="35" dirty="0"/>
              <a:t>lecture</a:t>
            </a:r>
            <a:endParaRPr sz="7450"/>
          </a:p>
        </p:txBody>
      </p:sp>
      <p:sp>
        <p:nvSpPr>
          <p:cNvPr id="3" name="object 3"/>
          <p:cNvSpPr txBox="1"/>
          <p:nvPr/>
        </p:nvSpPr>
        <p:spPr>
          <a:xfrm>
            <a:off x="990600" y="4787900"/>
            <a:ext cx="4599305" cy="1934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0" indent="-444500">
              <a:lnSpc>
                <a:spcPct val="100000"/>
              </a:lnSpc>
              <a:buSzPct val="74444"/>
              <a:buChar char="•"/>
              <a:tabLst>
                <a:tab pos="456565" algn="l"/>
                <a:tab pos="457200" algn="l"/>
              </a:tabLst>
            </a:pPr>
            <a:r>
              <a:rPr sz="4500" spc="-170" dirty="0">
                <a:latin typeface="Arial"/>
                <a:cs typeface="Arial"/>
              </a:rPr>
              <a:t>CSS</a:t>
            </a:r>
            <a:r>
              <a:rPr sz="4500" spc="-60" dirty="0">
                <a:latin typeface="Arial"/>
                <a:cs typeface="Arial"/>
              </a:rPr>
              <a:t> </a:t>
            </a:r>
            <a:r>
              <a:rPr sz="4500" spc="45" dirty="0">
                <a:latin typeface="Arial"/>
                <a:cs typeface="Arial"/>
              </a:rPr>
              <a:t>properties</a:t>
            </a:r>
            <a:endParaRPr sz="45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650">
              <a:latin typeface="Times New Roman"/>
              <a:cs typeface="Times New Roman"/>
            </a:endParaRPr>
          </a:p>
          <a:p>
            <a:pPr marL="457200" indent="-444500">
              <a:lnSpc>
                <a:spcPct val="100000"/>
              </a:lnSpc>
              <a:buSzPct val="74444"/>
              <a:buChar char="•"/>
              <a:tabLst>
                <a:tab pos="456565" algn="l"/>
                <a:tab pos="457200" algn="l"/>
              </a:tabLst>
            </a:pPr>
            <a:r>
              <a:rPr sz="4500" spc="-170" dirty="0">
                <a:latin typeface="Arial"/>
                <a:cs typeface="Arial"/>
              </a:rPr>
              <a:t>CSS</a:t>
            </a:r>
            <a:r>
              <a:rPr sz="4500" spc="-70" dirty="0">
                <a:latin typeface="Arial"/>
                <a:cs typeface="Arial"/>
              </a:rPr>
              <a:t> </a:t>
            </a:r>
            <a:r>
              <a:rPr sz="4500" spc="20" dirty="0">
                <a:latin typeface="Arial"/>
                <a:cs typeface="Arial"/>
              </a:rPr>
              <a:t>Inheritance</a:t>
            </a:r>
            <a:endParaRPr sz="4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576364" y="2806700"/>
            <a:ext cx="11820525" cy="5893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6220" marR="558800" indent="-224154">
              <a:lnSpc>
                <a:spcPct val="100000"/>
              </a:lnSpc>
            </a:pPr>
            <a:r>
              <a:rPr sz="3500" spc="85" dirty="0">
                <a:solidFill>
                  <a:srgbClr val="404040"/>
                </a:solidFill>
                <a:latin typeface="Arial"/>
                <a:cs typeface="Arial"/>
              </a:rPr>
              <a:t>•The </a:t>
            </a:r>
            <a:r>
              <a:rPr sz="3500" spc="-135" dirty="0">
                <a:solidFill>
                  <a:srgbClr val="404040"/>
                </a:solidFill>
                <a:latin typeface="Arial"/>
                <a:cs typeface="Arial"/>
              </a:rPr>
              <a:t>CSS </a:t>
            </a:r>
            <a:r>
              <a:rPr sz="3500" b="1" spc="-5" dirty="0">
                <a:solidFill>
                  <a:srgbClr val="404040"/>
                </a:solidFill>
                <a:latin typeface="Arial"/>
                <a:cs typeface="Arial"/>
              </a:rPr>
              <a:t>padding </a:t>
            </a:r>
            <a:r>
              <a:rPr sz="3500" spc="35" dirty="0">
                <a:solidFill>
                  <a:srgbClr val="404040"/>
                </a:solidFill>
                <a:latin typeface="Arial"/>
                <a:cs typeface="Arial"/>
              </a:rPr>
              <a:t>properties </a:t>
            </a:r>
            <a:r>
              <a:rPr sz="3500" spc="30" dirty="0">
                <a:solidFill>
                  <a:srgbClr val="404040"/>
                </a:solidFill>
                <a:latin typeface="Arial"/>
                <a:cs typeface="Arial"/>
              </a:rPr>
              <a:t>define </a:t>
            </a:r>
            <a:r>
              <a:rPr sz="350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3500" spc="75" dirty="0">
                <a:solidFill>
                  <a:srgbClr val="404040"/>
                </a:solidFill>
                <a:latin typeface="Arial"/>
                <a:cs typeface="Arial"/>
              </a:rPr>
              <a:t>space</a:t>
            </a:r>
            <a:r>
              <a:rPr sz="3500" spc="-3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3500" spc="25" dirty="0">
                <a:solidFill>
                  <a:srgbClr val="404040"/>
                </a:solidFill>
                <a:latin typeface="Arial"/>
                <a:cs typeface="Arial"/>
              </a:rPr>
              <a:t>between  </a:t>
            </a:r>
            <a:r>
              <a:rPr sz="3500" spc="-5" dirty="0">
                <a:solidFill>
                  <a:srgbClr val="404040"/>
                </a:solidFill>
                <a:latin typeface="Arial"/>
                <a:cs typeface="Arial"/>
              </a:rPr>
              <a:t>the element </a:t>
            </a:r>
            <a:r>
              <a:rPr sz="3500" b="1" spc="-5" dirty="0">
                <a:solidFill>
                  <a:srgbClr val="404040"/>
                </a:solidFill>
                <a:latin typeface="Arial"/>
                <a:cs typeface="Arial"/>
              </a:rPr>
              <a:t>border </a:t>
            </a:r>
            <a:r>
              <a:rPr sz="3500" spc="60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350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3500" spc="-5" dirty="0">
                <a:solidFill>
                  <a:srgbClr val="404040"/>
                </a:solidFill>
                <a:latin typeface="Arial"/>
                <a:cs typeface="Arial"/>
              </a:rPr>
              <a:t>element</a:t>
            </a:r>
            <a:r>
              <a:rPr sz="3500" spc="-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3500" b="1" spc="-5" dirty="0">
                <a:solidFill>
                  <a:srgbClr val="404040"/>
                </a:solidFill>
                <a:latin typeface="Arial"/>
                <a:cs typeface="Arial"/>
              </a:rPr>
              <a:t>content</a:t>
            </a:r>
            <a:r>
              <a:rPr sz="3500" spc="-5" dirty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236220" marR="5080" indent="-224154">
              <a:lnSpc>
                <a:spcPct val="100000"/>
              </a:lnSpc>
            </a:pPr>
            <a:r>
              <a:rPr sz="3500" spc="8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500" spc="105" dirty="0">
                <a:solidFill>
                  <a:srgbClr val="323332"/>
                </a:solidFill>
                <a:latin typeface="Arial"/>
                <a:cs typeface="Arial"/>
              </a:rPr>
              <a:t>padding </a:t>
            </a:r>
            <a:r>
              <a:rPr sz="3500" spc="30" dirty="0">
                <a:solidFill>
                  <a:srgbClr val="323332"/>
                </a:solidFill>
                <a:latin typeface="Arial"/>
                <a:cs typeface="Arial"/>
              </a:rPr>
              <a:t>clears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3500" spc="-20" dirty="0">
                <a:solidFill>
                  <a:srgbClr val="323332"/>
                </a:solidFill>
                <a:latin typeface="Arial"/>
                <a:cs typeface="Arial"/>
              </a:rPr>
              <a:t>area </a:t>
            </a: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around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00" spc="25" dirty="0">
                <a:solidFill>
                  <a:srgbClr val="323332"/>
                </a:solidFill>
                <a:latin typeface="Arial"/>
                <a:cs typeface="Arial"/>
              </a:rPr>
              <a:t>content (inside</a:t>
            </a:r>
            <a:r>
              <a:rPr sz="3500" spc="-2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border)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an element. </a:t>
            </a:r>
            <a:r>
              <a:rPr sz="3500" spc="-6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00" spc="105" dirty="0">
                <a:solidFill>
                  <a:srgbClr val="323332"/>
                </a:solidFill>
                <a:latin typeface="Arial"/>
                <a:cs typeface="Arial"/>
              </a:rPr>
              <a:t>padding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500" spc="40" dirty="0">
                <a:solidFill>
                  <a:srgbClr val="323332"/>
                </a:solidFill>
                <a:latin typeface="Arial"/>
                <a:cs typeface="Arial"/>
              </a:rPr>
              <a:t>affected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500" spc="70" dirty="0">
                <a:solidFill>
                  <a:srgbClr val="323332"/>
                </a:solidFill>
                <a:latin typeface="Arial"/>
                <a:cs typeface="Arial"/>
              </a:rPr>
              <a:t>background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of the</a:t>
            </a:r>
            <a:r>
              <a:rPr sz="3500" spc="-1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236220" marR="360045" indent="-224154">
              <a:lnSpc>
                <a:spcPct val="100000"/>
              </a:lnSpc>
            </a:pPr>
            <a:r>
              <a:rPr sz="3500" spc="8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top, </a:t>
            </a:r>
            <a:r>
              <a:rPr sz="3500" spc="30" dirty="0">
                <a:solidFill>
                  <a:srgbClr val="323332"/>
                </a:solidFill>
                <a:latin typeface="Arial"/>
                <a:cs typeface="Arial"/>
              </a:rPr>
              <a:t>right, </a:t>
            </a:r>
            <a:r>
              <a:rPr sz="3500" spc="25" dirty="0">
                <a:solidFill>
                  <a:srgbClr val="323332"/>
                </a:solidFill>
                <a:latin typeface="Arial"/>
                <a:cs typeface="Arial"/>
              </a:rPr>
              <a:t>bottom,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left </a:t>
            </a:r>
            <a:r>
              <a:rPr sz="3500" spc="105" dirty="0">
                <a:solidFill>
                  <a:srgbClr val="323332"/>
                </a:solidFill>
                <a:latin typeface="Arial"/>
                <a:cs typeface="Arial"/>
              </a:rPr>
              <a:t>padding </a:t>
            </a:r>
            <a:r>
              <a:rPr sz="35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be</a:t>
            </a:r>
            <a:r>
              <a:rPr sz="3500" spc="-4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80" dirty="0">
                <a:solidFill>
                  <a:srgbClr val="323332"/>
                </a:solidFill>
                <a:latin typeface="Arial"/>
                <a:cs typeface="Arial"/>
              </a:rPr>
              <a:t>changed  </a:t>
            </a:r>
            <a:r>
              <a:rPr sz="3500" spc="40" dirty="0">
                <a:solidFill>
                  <a:srgbClr val="323332"/>
                </a:solidFill>
                <a:latin typeface="Arial"/>
                <a:cs typeface="Arial"/>
              </a:rPr>
              <a:t>independently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separate </a:t>
            </a:r>
            <a:r>
              <a:rPr sz="3500" spc="30" dirty="0">
                <a:solidFill>
                  <a:srgbClr val="323332"/>
                </a:solidFill>
                <a:latin typeface="Arial"/>
                <a:cs typeface="Arial"/>
              </a:rPr>
              <a:t>properties.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shorthand  </a:t>
            </a:r>
            <a:r>
              <a:rPr sz="3500" spc="105" dirty="0">
                <a:solidFill>
                  <a:srgbClr val="323332"/>
                </a:solidFill>
                <a:latin typeface="Arial"/>
                <a:cs typeface="Arial"/>
              </a:rPr>
              <a:t>padding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35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also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used,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change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all 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paddings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at</a:t>
            </a:r>
            <a:r>
              <a:rPr sz="3500" spc="-1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once.</a:t>
            </a:r>
            <a:endParaRPr sz="35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7700" y="723900"/>
            <a:ext cx="612140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</a:t>
            </a:r>
            <a:r>
              <a:rPr spc="-75" dirty="0"/>
              <a:t> </a:t>
            </a:r>
            <a:r>
              <a:rPr spc="120" dirty="0"/>
              <a:t>Padding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77900"/>
            <a:ext cx="12264390" cy="1036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800" spc="-5" dirty="0"/>
              <a:t>Width </a:t>
            </a:r>
            <a:r>
              <a:rPr sz="6800" spc="120" dirty="0"/>
              <a:t>and </a:t>
            </a:r>
            <a:r>
              <a:rPr sz="6800" spc="60" dirty="0"/>
              <a:t>Height </a:t>
            </a:r>
            <a:r>
              <a:rPr sz="6800" dirty="0"/>
              <a:t>of </a:t>
            </a:r>
            <a:r>
              <a:rPr sz="6800" spc="-5" dirty="0"/>
              <a:t>an</a:t>
            </a:r>
            <a:r>
              <a:rPr sz="6800" spc="-225" dirty="0"/>
              <a:t> </a:t>
            </a:r>
            <a:r>
              <a:rPr sz="6800" spc="-55" dirty="0"/>
              <a:t>Element</a:t>
            </a:r>
            <a:endParaRPr sz="6800"/>
          </a:p>
        </p:txBody>
      </p:sp>
      <p:sp>
        <p:nvSpPr>
          <p:cNvPr id="3" name="object 3"/>
          <p:cNvSpPr txBox="1"/>
          <p:nvPr/>
        </p:nvSpPr>
        <p:spPr>
          <a:xfrm>
            <a:off x="410495" y="2574829"/>
            <a:ext cx="11756390" cy="6609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8755" marR="398145" indent="-186055">
              <a:lnSpc>
                <a:spcPts val="2570"/>
              </a:lnSpc>
              <a:buChar char="•"/>
              <a:tabLst>
                <a:tab pos="279400" algn="l"/>
              </a:tabLst>
            </a:pPr>
            <a:r>
              <a:rPr sz="3375" spc="-44" baseline="1234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3375" baseline="1234" dirty="0">
                <a:solidFill>
                  <a:srgbClr val="323332"/>
                </a:solidFill>
                <a:latin typeface="Arial"/>
                <a:cs typeface="Arial"/>
              </a:rPr>
              <a:t>you set the </a:t>
            </a:r>
            <a:r>
              <a:rPr sz="3375" b="1" baseline="1234" dirty="0">
                <a:solidFill>
                  <a:srgbClr val="323332"/>
                </a:solidFill>
                <a:latin typeface="Arial"/>
                <a:cs typeface="Arial"/>
              </a:rPr>
              <a:t>width </a:t>
            </a:r>
            <a:r>
              <a:rPr sz="3375" spc="67" baseline="1234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375" b="1" baseline="1234" dirty="0">
                <a:solidFill>
                  <a:srgbClr val="323332"/>
                </a:solidFill>
                <a:latin typeface="Arial"/>
                <a:cs typeface="Arial"/>
              </a:rPr>
              <a:t>height </a:t>
            </a:r>
            <a:r>
              <a:rPr sz="3375" spc="37" baseline="1234" dirty="0">
                <a:solidFill>
                  <a:srgbClr val="323332"/>
                </a:solidFill>
                <a:latin typeface="Arial"/>
                <a:cs typeface="Arial"/>
              </a:rPr>
              <a:t>properties </a:t>
            </a:r>
            <a:r>
              <a:rPr sz="3375" baseline="1234" dirty="0">
                <a:solidFill>
                  <a:srgbClr val="323332"/>
                </a:solidFill>
                <a:latin typeface="Arial"/>
                <a:cs typeface="Arial"/>
              </a:rPr>
              <a:t>of an element with </a:t>
            </a:r>
            <a:r>
              <a:rPr sz="3375" spc="-89" baseline="1234" dirty="0">
                <a:solidFill>
                  <a:srgbClr val="323332"/>
                </a:solidFill>
                <a:latin typeface="Arial"/>
                <a:cs typeface="Arial"/>
              </a:rPr>
              <a:t>CSS, </a:t>
            </a:r>
            <a:r>
              <a:rPr sz="3375" baseline="1234" dirty="0">
                <a:solidFill>
                  <a:srgbClr val="323332"/>
                </a:solidFill>
                <a:latin typeface="Arial"/>
                <a:cs typeface="Arial"/>
              </a:rPr>
              <a:t>you just set the  </a:t>
            </a:r>
            <a:r>
              <a:rPr sz="2250" spc="25" dirty="0">
                <a:solidFill>
                  <a:srgbClr val="323332"/>
                </a:solidFill>
                <a:latin typeface="Arial"/>
                <a:cs typeface="Arial"/>
              </a:rPr>
              <a:t>width </a:t>
            </a:r>
            <a:r>
              <a:rPr sz="2250" spc="4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height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content</a:t>
            </a:r>
            <a:r>
              <a:rPr sz="225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-10" dirty="0">
                <a:solidFill>
                  <a:srgbClr val="323332"/>
                </a:solidFill>
                <a:latin typeface="Arial"/>
                <a:cs typeface="Arial"/>
              </a:rPr>
              <a:t>area.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23332"/>
              </a:buClr>
              <a:buFont typeface="Arial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marL="278765" indent="-266065">
              <a:lnSpc>
                <a:spcPct val="100000"/>
              </a:lnSpc>
              <a:buChar char="•"/>
              <a:tabLst>
                <a:tab pos="279400" algn="l"/>
              </a:tabLst>
            </a:pPr>
            <a:r>
              <a:rPr sz="3375" spc="-284" baseline="1234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375" spc="44" baseline="1234" dirty="0">
                <a:solidFill>
                  <a:srgbClr val="323332"/>
                </a:solidFill>
                <a:latin typeface="Arial"/>
                <a:cs typeface="Arial"/>
              </a:rPr>
              <a:t>calculate </a:t>
            </a:r>
            <a:r>
              <a:rPr sz="3375" baseline="1234" dirty="0">
                <a:solidFill>
                  <a:srgbClr val="323332"/>
                </a:solidFill>
                <a:latin typeface="Arial"/>
                <a:cs typeface="Arial"/>
              </a:rPr>
              <a:t>the full size of an element, you must also </a:t>
            </a:r>
            <a:r>
              <a:rPr sz="3375" spc="127" baseline="1234" dirty="0">
                <a:solidFill>
                  <a:srgbClr val="323332"/>
                </a:solidFill>
                <a:latin typeface="Arial"/>
                <a:cs typeface="Arial"/>
              </a:rPr>
              <a:t>add </a:t>
            </a:r>
            <a:r>
              <a:rPr sz="3375" spc="97" baseline="1234" dirty="0">
                <a:solidFill>
                  <a:srgbClr val="323332"/>
                </a:solidFill>
                <a:latin typeface="Arial"/>
                <a:cs typeface="Arial"/>
              </a:rPr>
              <a:t>padding, </a:t>
            </a:r>
            <a:r>
              <a:rPr sz="3375" spc="44" baseline="1234" dirty="0">
                <a:solidFill>
                  <a:srgbClr val="323332"/>
                </a:solidFill>
                <a:latin typeface="Arial"/>
                <a:cs typeface="Arial"/>
              </a:rPr>
              <a:t>borders </a:t>
            </a:r>
            <a:r>
              <a:rPr sz="3375" spc="67" baseline="1234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3375" spc="75" baseline="123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75" spc="22" baseline="1234" dirty="0">
                <a:solidFill>
                  <a:srgbClr val="323332"/>
                </a:solidFill>
                <a:latin typeface="Arial"/>
                <a:cs typeface="Arial"/>
              </a:rPr>
              <a:t>margins.</a:t>
            </a:r>
            <a:endParaRPr sz="3375" baseline="1234">
              <a:latin typeface="Arial"/>
              <a:cs typeface="Arial"/>
            </a:endParaRPr>
          </a:p>
          <a:p>
            <a:pPr marL="236854" marR="4177029" indent="-224154">
              <a:lnSpc>
                <a:spcPct val="191500"/>
              </a:lnSpc>
              <a:spcBef>
                <a:spcPts val="30"/>
              </a:spcBef>
              <a:buChar char="•"/>
              <a:tabLst>
                <a:tab pos="199390" algn="l"/>
              </a:tabLst>
            </a:pPr>
            <a:r>
              <a:rPr sz="3375" spc="22" baseline="1234" dirty="0">
                <a:solidFill>
                  <a:srgbClr val="323332"/>
                </a:solidFill>
                <a:latin typeface="Arial"/>
                <a:cs typeface="Arial"/>
              </a:rPr>
              <a:t>Let's </a:t>
            </a:r>
            <a:r>
              <a:rPr sz="3375" baseline="1234" dirty="0">
                <a:solidFill>
                  <a:srgbClr val="323332"/>
                </a:solidFill>
                <a:latin typeface="Arial"/>
                <a:cs typeface="Arial"/>
              </a:rPr>
              <a:t>style a </a:t>
            </a:r>
            <a:r>
              <a:rPr sz="3375" spc="142" baseline="1234" dirty="0">
                <a:solidFill>
                  <a:srgbClr val="323332"/>
                </a:solidFill>
                <a:latin typeface="Arial"/>
                <a:cs typeface="Arial"/>
              </a:rPr>
              <a:t>&lt;div&gt; </a:t>
            </a:r>
            <a:r>
              <a:rPr sz="3375" baseline="1234" dirty="0">
                <a:solidFill>
                  <a:srgbClr val="323332"/>
                </a:solidFill>
                <a:latin typeface="Arial"/>
                <a:cs typeface="Arial"/>
              </a:rPr>
              <a:t>element to have a total </a:t>
            </a:r>
            <a:r>
              <a:rPr sz="3375" spc="37" baseline="1234" dirty="0">
                <a:solidFill>
                  <a:srgbClr val="323332"/>
                </a:solidFill>
                <a:latin typeface="Arial"/>
                <a:cs typeface="Arial"/>
              </a:rPr>
              <a:t>width </a:t>
            </a:r>
            <a:r>
              <a:rPr sz="3375" baseline="1234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3375" spc="-150" baseline="123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75" spc="30" baseline="1234" dirty="0">
                <a:solidFill>
                  <a:srgbClr val="323332"/>
                </a:solidFill>
                <a:latin typeface="Arial"/>
                <a:cs typeface="Arial"/>
              </a:rPr>
              <a:t>350px:  </a:t>
            </a:r>
            <a:r>
              <a:rPr sz="2250" spc="40" dirty="0">
                <a:solidFill>
                  <a:srgbClr val="A52A2A"/>
                </a:solidFill>
                <a:latin typeface="Arial"/>
                <a:cs typeface="Arial"/>
              </a:rPr>
              <a:t>div</a:t>
            </a:r>
            <a:r>
              <a:rPr sz="225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250">
              <a:latin typeface="Arial"/>
              <a:cs typeface="Arial"/>
            </a:endParaRPr>
          </a:p>
          <a:p>
            <a:pPr marL="555625" marR="8282940">
              <a:lnSpc>
                <a:spcPts val="2600"/>
              </a:lnSpc>
              <a:spcBef>
                <a:spcPts val="70"/>
              </a:spcBef>
            </a:pPr>
            <a:r>
              <a:rPr sz="2250" spc="20" dirty="0">
                <a:solidFill>
                  <a:srgbClr val="DC213C"/>
                </a:solidFill>
                <a:latin typeface="Arial"/>
                <a:cs typeface="Arial"/>
              </a:rPr>
              <a:t>width: </a:t>
            </a:r>
            <a:r>
              <a:rPr sz="2250" spc="20" dirty="0">
                <a:solidFill>
                  <a:srgbClr val="0327CD"/>
                </a:solidFill>
                <a:latin typeface="Arial"/>
                <a:cs typeface="Arial"/>
              </a:rPr>
              <a:t>320px;  </a:t>
            </a:r>
            <a:r>
              <a:rPr sz="2250" spc="65" dirty="0">
                <a:solidFill>
                  <a:srgbClr val="DC213C"/>
                </a:solidFill>
                <a:latin typeface="Arial"/>
                <a:cs typeface="Arial"/>
              </a:rPr>
              <a:t>padding: </a:t>
            </a:r>
            <a:r>
              <a:rPr sz="2250" spc="25" dirty="0">
                <a:solidFill>
                  <a:srgbClr val="0327CD"/>
                </a:solidFill>
                <a:latin typeface="Arial"/>
                <a:cs typeface="Arial"/>
              </a:rPr>
              <a:t>10px;  </a:t>
            </a:r>
            <a:r>
              <a:rPr sz="2250" spc="30" dirty="0">
                <a:solidFill>
                  <a:srgbClr val="DC213C"/>
                </a:solidFill>
                <a:latin typeface="Arial"/>
                <a:cs typeface="Arial"/>
              </a:rPr>
              <a:t>border: </a:t>
            </a:r>
            <a:r>
              <a:rPr sz="2250" spc="45" dirty="0">
                <a:solidFill>
                  <a:srgbClr val="0327CD"/>
                </a:solidFill>
                <a:latin typeface="Arial"/>
                <a:cs typeface="Arial"/>
              </a:rPr>
              <a:t>5px </a:t>
            </a:r>
            <a:r>
              <a:rPr sz="2250" spc="25" dirty="0">
                <a:solidFill>
                  <a:srgbClr val="0327CD"/>
                </a:solidFill>
                <a:latin typeface="Arial"/>
                <a:cs typeface="Arial"/>
              </a:rPr>
              <a:t>solid</a:t>
            </a:r>
            <a:r>
              <a:rPr sz="2250" spc="-135" dirty="0">
                <a:solidFill>
                  <a:srgbClr val="0327CD"/>
                </a:solidFill>
                <a:latin typeface="Arial"/>
                <a:cs typeface="Arial"/>
              </a:rPr>
              <a:t> </a:t>
            </a:r>
            <a:r>
              <a:rPr sz="2250" spc="25" dirty="0">
                <a:solidFill>
                  <a:srgbClr val="0327CD"/>
                </a:solidFill>
                <a:latin typeface="Arial"/>
                <a:cs typeface="Arial"/>
              </a:rPr>
              <a:t>gray;  </a:t>
            </a:r>
            <a:r>
              <a:rPr sz="2250" spc="20" dirty="0">
                <a:solidFill>
                  <a:srgbClr val="DC213C"/>
                </a:solidFill>
                <a:latin typeface="Arial"/>
                <a:cs typeface="Arial"/>
              </a:rPr>
              <a:t>margin:</a:t>
            </a:r>
            <a:r>
              <a:rPr sz="2250" spc="-9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250" dirty="0">
                <a:solidFill>
                  <a:srgbClr val="0327CD"/>
                </a:solidFill>
                <a:latin typeface="Arial"/>
                <a:cs typeface="Arial"/>
              </a:rPr>
              <a:t>0;</a:t>
            </a:r>
            <a:endParaRPr sz="2250">
              <a:latin typeface="Arial"/>
              <a:cs typeface="Arial"/>
            </a:endParaRPr>
          </a:p>
          <a:p>
            <a:pPr marL="236854">
              <a:lnSpc>
                <a:spcPts val="2530"/>
              </a:lnSpc>
            </a:pP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98755" indent="-186055">
              <a:lnSpc>
                <a:spcPts val="2635"/>
              </a:lnSpc>
              <a:buChar char="•"/>
              <a:tabLst>
                <a:tab pos="199390" algn="l"/>
              </a:tabLst>
            </a:pPr>
            <a:r>
              <a:rPr sz="3375" spc="-60" baseline="1234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75" baseline="1234" dirty="0">
                <a:solidFill>
                  <a:srgbClr val="323332"/>
                </a:solidFill>
                <a:latin typeface="Arial"/>
                <a:cs typeface="Arial"/>
              </a:rPr>
              <a:t>total </a:t>
            </a:r>
            <a:r>
              <a:rPr sz="3375" spc="37" baseline="1234" dirty="0">
                <a:solidFill>
                  <a:srgbClr val="323332"/>
                </a:solidFill>
                <a:latin typeface="Arial"/>
                <a:cs typeface="Arial"/>
              </a:rPr>
              <a:t>width </a:t>
            </a:r>
            <a:r>
              <a:rPr sz="3375" baseline="1234" dirty="0">
                <a:solidFill>
                  <a:srgbClr val="323332"/>
                </a:solidFill>
                <a:latin typeface="Arial"/>
                <a:cs typeface="Arial"/>
              </a:rPr>
              <a:t>of an element </a:t>
            </a:r>
            <a:r>
              <a:rPr sz="3375" spc="30" baseline="1234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3375" spc="97" baseline="1234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375" spc="60" baseline="1234" dirty="0">
                <a:solidFill>
                  <a:srgbClr val="323332"/>
                </a:solidFill>
                <a:latin typeface="Arial"/>
                <a:cs typeface="Arial"/>
              </a:rPr>
              <a:t>calculated </a:t>
            </a:r>
            <a:r>
              <a:rPr sz="3375" baseline="1234" dirty="0">
                <a:solidFill>
                  <a:srgbClr val="323332"/>
                </a:solidFill>
                <a:latin typeface="Arial"/>
                <a:cs typeface="Arial"/>
              </a:rPr>
              <a:t>like</a:t>
            </a:r>
            <a:r>
              <a:rPr sz="3375" spc="-135" baseline="123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75" baseline="1234" dirty="0">
                <a:solidFill>
                  <a:srgbClr val="323332"/>
                </a:solidFill>
                <a:latin typeface="Arial"/>
                <a:cs typeface="Arial"/>
              </a:rPr>
              <a:t>this:</a:t>
            </a:r>
            <a:endParaRPr sz="3375" baseline="1234">
              <a:latin typeface="Arial"/>
              <a:cs typeface="Arial"/>
            </a:endParaRPr>
          </a:p>
          <a:p>
            <a:pPr marL="198755" marR="114935">
              <a:lnSpc>
                <a:spcPts val="2600"/>
              </a:lnSpc>
              <a:spcBef>
                <a:spcPts val="105"/>
              </a:spcBef>
            </a:pPr>
            <a:r>
              <a:rPr sz="2250" b="1" spc="-35" dirty="0">
                <a:solidFill>
                  <a:srgbClr val="323332"/>
                </a:solidFill>
                <a:latin typeface="Arial"/>
                <a:cs typeface="Arial"/>
              </a:rPr>
              <a:t>Total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b="1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b="1" dirty="0">
                <a:solidFill>
                  <a:srgbClr val="323332"/>
                </a:solidFill>
                <a:latin typeface="Arial"/>
                <a:cs typeface="Arial"/>
              </a:rPr>
              <a:t>width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b="1" dirty="0">
                <a:solidFill>
                  <a:srgbClr val="323332"/>
                </a:solidFill>
                <a:latin typeface="Arial"/>
                <a:cs typeface="Arial"/>
              </a:rPr>
              <a:t>=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25" dirty="0">
                <a:solidFill>
                  <a:srgbClr val="323332"/>
                </a:solidFill>
                <a:latin typeface="Arial"/>
                <a:cs typeface="Arial"/>
              </a:rPr>
              <a:t>width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left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70" dirty="0">
                <a:solidFill>
                  <a:srgbClr val="323332"/>
                </a:solidFill>
                <a:latin typeface="Arial"/>
                <a:cs typeface="Arial"/>
              </a:rPr>
              <a:t>padding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25" dirty="0">
                <a:solidFill>
                  <a:srgbClr val="323332"/>
                </a:solidFill>
                <a:latin typeface="Arial"/>
                <a:cs typeface="Arial"/>
              </a:rPr>
              <a:t>right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70" dirty="0">
                <a:solidFill>
                  <a:srgbClr val="323332"/>
                </a:solidFill>
                <a:latin typeface="Arial"/>
                <a:cs typeface="Arial"/>
              </a:rPr>
              <a:t>padding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left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323332"/>
                </a:solidFill>
                <a:latin typeface="Arial"/>
                <a:cs typeface="Arial"/>
              </a:rPr>
              <a:t>border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25" dirty="0">
                <a:solidFill>
                  <a:srgbClr val="323332"/>
                </a:solidFill>
                <a:latin typeface="Arial"/>
                <a:cs typeface="Arial"/>
              </a:rPr>
              <a:t>right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323332"/>
                </a:solidFill>
                <a:latin typeface="Arial"/>
                <a:cs typeface="Arial"/>
              </a:rPr>
              <a:t>border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 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left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margin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 </a:t>
            </a:r>
            <a:r>
              <a:rPr sz="2250" spc="25" dirty="0">
                <a:solidFill>
                  <a:srgbClr val="323332"/>
                </a:solidFill>
                <a:latin typeface="Arial"/>
                <a:cs typeface="Arial"/>
              </a:rPr>
              <a:t>right</a:t>
            </a:r>
            <a:r>
              <a:rPr sz="2250" spc="-2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margin</a:t>
            </a:r>
            <a:endParaRPr sz="2250">
              <a:latin typeface="Arial"/>
              <a:cs typeface="Arial"/>
            </a:endParaRPr>
          </a:p>
          <a:p>
            <a:pPr marL="198755">
              <a:lnSpc>
                <a:spcPts val="2480"/>
              </a:lnSpc>
            </a:pPr>
            <a:r>
              <a:rPr sz="2250" spc="-4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total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height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of an element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250" spc="6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250" spc="40" dirty="0">
                <a:solidFill>
                  <a:srgbClr val="323332"/>
                </a:solidFill>
                <a:latin typeface="Arial"/>
                <a:cs typeface="Arial"/>
              </a:rPr>
              <a:t>calculated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like</a:t>
            </a:r>
            <a:r>
              <a:rPr sz="225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this:</a:t>
            </a:r>
            <a:endParaRPr sz="2250">
              <a:latin typeface="Arial"/>
              <a:cs typeface="Arial"/>
            </a:endParaRPr>
          </a:p>
          <a:p>
            <a:pPr marL="198755" marR="393700">
              <a:lnSpc>
                <a:spcPts val="2600"/>
              </a:lnSpc>
              <a:spcBef>
                <a:spcPts val="120"/>
              </a:spcBef>
            </a:pPr>
            <a:r>
              <a:rPr sz="2250" b="1" spc="-35" dirty="0">
                <a:solidFill>
                  <a:srgbClr val="323332"/>
                </a:solidFill>
                <a:latin typeface="Arial"/>
                <a:cs typeface="Arial"/>
              </a:rPr>
              <a:t>Total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b="1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b="1" dirty="0">
                <a:solidFill>
                  <a:srgbClr val="323332"/>
                </a:solidFill>
                <a:latin typeface="Arial"/>
                <a:cs typeface="Arial"/>
              </a:rPr>
              <a:t>height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b="1" dirty="0">
                <a:solidFill>
                  <a:srgbClr val="323332"/>
                </a:solidFill>
                <a:latin typeface="Arial"/>
                <a:cs typeface="Arial"/>
              </a:rPr>
              <a:t>=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height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323332"/>
                </a:solidFill>
                <a:latin typeface="Arial"/>
                <a:cs typeface="Arial"/>
              </a:rPr>
              <a:t>top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70" dirty="0">
                <a:solidFill>
                  <a:srgbClr val="323332"/>
                </a:solidFill>
                <a:latin typeface="Arial"/>
                <a:cs typeface="Arial"/>
              </a:rPr>
              <a:t>padding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bottom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70" dirty="0">
                <a:solidFill>
                  <a:srgbClr val="323332"/>
                </a:solidFill>
                <a:latin typeface="Arial"/>
                <a:cs typeface="Arial"/>
              </a:rPr>
              <a:t>padding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323332"/>
                </a:solidFill>
                <a:latin typeface="Arial"/>
                <a:cs typeface="Arial"/>
              </a:rPr>
              <a:t>top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323332"/>
                </a:solidFill>
                <a:latin typeface="Arial"/>
                <a:cs typeface="Arial"/>
              </a:rPr>
              <a:t>border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bottom  </a:t>
            </a:r>
            <a:r>
              <a:rPr sz="2250" spc="35" dirty="0">
                <a:solidFill>
                  <a:srgbClr val="323332"/>
                </a:solidFill>
                <a:latin typeface="Arial"/>
                <a:cs typeface="Arial"/>
              </a:rPr>
              <a:t>border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 </a:t>
            </a:r>
            <a:r>
              <a:rPr sz="2250" spc="40" dirty="0">
                <a:solidFill>
                  <a:srgbClr val="323332"/>
                </a:solidFill>
                <a:latin typeface="Arial"/>
                <a:cs typeface="Arial"/>
              </a:rPr>
              <a:t>top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margin </a:t>
            </a:r>
            <a:r>
              <a:rPr sz="2250" spc="175" dirty="0">
                <a:solidFill>
                  <a:srgbClr val="323332"/>
                </a:solidFill>
                <a:latin typeface="Arial"/>
                <a:cs typeface="Arial"/>
              </a:rPr>
              <a:t>+</a:t>
            </a:r>
            <a:r>
              <a:rPr sz="2250" spc="-2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bottom margin</a:t>
            </a:r>
            <a:endParaRPr sz="2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546100"/>
            <a:ext cx="10937875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0" spc="-270" dirty="0"/>
              <a:t>CSS </a:t>
            </a:r>
            <a:r>
              <a:rPr sz="7500" spc="65" dirty="0"/>
              <a:t>Display </a:t>
            </a:r>
            <a:r>
              <a:rPr sz="7500" spc="145" dirty="0"/>
              <a:t>and</a:t>
            </a:r>
            <a:r>
              <a:rPr sz="7500" spc="170" dirty="0"/>
              <a:t> </a:t>
            </a:r>
            <a:r>
              <a:rPr sz="7500" spc="-10" dirty="0"/>
              <a:t>Visibility</a:t>
            </a:r>
            <a:endParaRPr sz="7500"/>
          </a:p>
        </p:txBody>
      </p:sp>
      <p:sp>
        <p:nvSpPr>
          <p:cNvPr id="3" name="object 3"/>
          <p:cNvSpPr txBox="1"/>
          <p:nvPr/>
        </p:nvSpPr>
        <p:spPr>
          <a:xfrm>
            <a:off x="685800" y="2328614"/>
            <a:ext cx="10990580" cy="6485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0" marR="5080" indent="-198120">
              <a:lnSpc>
                <a:spcPts val="2980"/>
              </a:lnSpc>
            </a:pPr>
            <a:r>
              <a:rPr sz="2500" spc="38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500" spc="-4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Changing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an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 inline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 to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block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 element, or </a:t>
            </a:r>
            <a:r>
              <a:rPr sz="2500" spc="40" dirty="0">
                <a:solidFill>
                  <a:srgbClr val="323332"/>
                </a:solidFill>
                <a:latin typeface="Arial"/>
                <a:cs typeface="Arial"/>
              </a:rPr>
              <a:t>vice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 versa,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can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80" dirty="0">
                <a:solidFill>
                  <a:srgbClr val="323332"/>
                </a:solidFill>
                <a:latin typeface="Arial"/>
                <a:cs typeface="Arial"/>
              </a:rPr>
              <a:t>be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 useful  for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making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80" dirty="0">
                <a:solidFill>
                  <a:srgbClr val="323332"/>
                </a:solidFill>
                <a:latin typeface="Arial"/>
                <a:cs typeface="Arial"/>
              </a:rPr>
              <a:t>page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look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500" spc="60" dirty="0">
                <a:solidFill>
                  <a:srgbClr val="323332"/>
                </a:solidFill>
                <a:latin typeface="Arial"/>
                <a:cs typeface="Arial"/>
              </a:rPr>
              <a:t>specific </a:t>
            </a:r>
            <a:r>
              <a:rPr sz="2500" spc="-50" dirty="0">
                <a:solidFill>
                  <a:srgbClr val="323332"/>
                </a:solidFill>
                <a:latin typeface="Arial"/>
                <a:cs typeface="Arial"/>
              </a:rPr>
              <a:t>way,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still follow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web</a:t>
            </a:r>
            <a:r>
              <a:rPr sz="2500" spc="-1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standards.</a:t>
            </a:r>
            <a:endParaRPr sz="2500">
              <a:latin typeface="Arial"/>
              <a:cs typeface="Arial"/>
            </a:endParaRPr>
          </a:p>
          <a:p>
            <a:pPr marL="241300" marR="1504950" indent="-223520">
              <a:lnSpc>
                <a:spcPts val="2980"/>
              </a:lnSpc>
              <a:spcBef>
                <a:spcPts val="40"/>
              </a:spcBef>
            </a:pPr>
            <a:r>
              <a:rPr sz="2500" spc="38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500" spc="-5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following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500" spc="40" dirty="0">
                <a:solidFill>
                  <a:srgbClr val="323332"/>
                </a:solidFill>
                <a:latin typeface="Arial"/>
                <a:cs typeface="Arial"/>
              </a:rPr>
              <a:t>displays </a:t>
            </a:r>
            <a:r>
              <a:rPr sz="2500" spc="100" dirty="0">
                <a:solidFill>
                  <a:srgbClr val="323332"/>
                </a:solidFill>
                <a:latin typeface="Arial"/>
                <a:cs typeface="Arial"/>
              </a:rPr>
              <a:t>&lt;li&gt;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elements as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inline elements:  </a:t>
            </a:r>
            <a:r>
              <a:rPr sz="2500" dirty="0">
                <a:solidFill>
                  <a:srgbClr val="A52A2A"/>
                </a:solidFill>
                <a:latin typeface="Arial"/>
                <a:cs typeface="Arial"/>
              </a:rPr>
              <a:t>li</a:t>
            </a:r>
            <a:r>
              <a:rPr sz="2500" spc="-8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500">
              <a:latin typeface="Arial"/>
              <a:cs typeface="Arial"/>
            </a:endParaRPr>
          </a:p>
          <a:p>
            <a:pPr marL="596900">
              <a:lnSpc>
                <a:spcPts val="2905"/>
              </a:lnSpc>
            </a:pPr>
            <a:r>
              <a:rPr sz="2500" spc="40" dirty="0">
                <a:solidFill>
                  <a:srgbClr val="DC213C"/>
                </a:solidFill>
                <a:latin typeface="Arial"/>
                <a:cs typeface="Arial"/>
              </a:rPr>
              <a:t>display:</a:t>
            </a:r>
            <a:r>
              <a:rPr sz="2500" spc="-6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500" spc="5" dirty="0">
                <a:solidFill>
                  <a:srgbClr val="0327CD"/>
                </a:solidFill>
                <a:latin typeface="Arial"/>
                <a:cs typeface="Arial"/>
              </a:rPr>
              <a:t>inline;</a:t>
            </a:r>
            <a:endParaRPr sz="25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132715" indent="5080">
              <a:lnSpc>
                <a:spcPct val="99700"/>
              </a:lnSpc>
            </a:pPr>
            <a:r>
              <a:rPr sz="2500" spc="100" dirty="0">
                <a:solidFill>
                  <a:srgbClr val="323332"/>
                </a:solidFill>
                <a:latin typeface="Arial"/>
                <a:cs typeface="Arial"/>
              </a:rPr>
              <a:t>•Hiding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an element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500" spc="80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done </a:t>
            </a:r>
            <a:r>
              <a:rPr sz="2500" spc="7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setting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display </a:t>
            </a:r>
            <a:r>
              <a:rPr sz="2500" spc="4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00" spc="-60" dirty="0">
                <a:solidFill>
                  <a:srgbClr val="323332"/>
                </a:solidFill>
                <a:latin typeface="Arial"/>
                <a:cs typeface="Arial"/>
              </a:rPr>
              <a:t>"none"</a:t>
            </a:r>
            <a:r>
              <a:rPr sz="2500" spc="-3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or  the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visibility </a:t>
            </a:r>
            <a:r>
              <a:rPr sz="2500" spc="4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"hidden". </a:t>
            </a:r>
            <a:r>
              <a:rPr sz="2500" spc="-20" dirty="0">
                <a:solidFill>
                  <a:srgbClr val="323332"/>
                </a:solidFill>
                <a:latin typeface="Arial"/>
                <a:cs typeface="Arial"/>
              </a:rPr>
              <a:t>However,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notice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that these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two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methods  </a:t>
            </a:r>
            <a:r>
              <a:rPr sz="2500" spc="60" dirty="0">
                <a:solidFill>
                  <a:srgbClr val="323332"/>
                </a:solidFill>
                <a:latin typeface="Arial"/>
                <a:cs typeface="Arial"/>
              </a:rPr>
              <a:t>produce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different</a:t>
            </a:r>
            <a:r>
              <a:rPr sz="25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results: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 marR="115570" indent="5080">
              <a:lnSpc>
                <a:spcPts val="2980"/>
              </a:lnSpc>
            </a:pP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500" spc="50" dirty="0">
                <a:solidFill>
                  <a:srgbClr val="C82506"/>
                </a:solidFill>
                <a:latin typeface="Arial"/>
                <a:cs typeface="Arial"/>
              </a:rPr>
              <a:t>visibility:hidden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hides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element,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but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it will still take </a:t>
            </a:r>
            <a:r>
              <a:rPr sz="2500" spc="80" dirty="0">
                <a:solidFill>
                  <a:srgbClr val="323332"/>
                </a:solidFill>
                <a:latin typeface="Arial"/>
                <a:cs typeface="Arial"/>
              </a:rPr>
              <a:t>up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same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space</a:t>
            </a:r>
            <a:r>
              <a:rPr sz="2500" spc="-1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as 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before.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</a:pP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500" spc="55" dirty="0">
                <a:solidFill>
                  <a:srgbClr val="C82506"/>
                </a:solidFill>
                <a:latin typeface="Arial"/>
                <a:cs typeface="Arial"/>
              </a:rPr>
              <a:t>display:none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hides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element,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it will not take </a:t>
            </a:r>
            <a:r>
              <a:rPr sz="2500" spc="80" dirty="0">
                <a:solidFill>
                  <a:srgbClr val="323332"/>
                </a:solidFill>
                <a:latin typeface="Arial"/>
                <a:cs typeface="Arial"/>
              </a:rPr>
              <a:t>up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any</a:t>
            </a:r>
            <a:r>
              <a:rPr sz="2500" spc="-1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space.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</a:pP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•Example?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435100" y="5308600"/>
            <a:ext cx="1888489" cy="871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0" spc="-5" dirty="0">
                <a:latin typeface="Arial"/>
                <a:cs typeface="Arial"/>
              </a:rPr>
              <a:t>Demo</a:t>
            </a:r>
            <a:endParaRPr sz="5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40" dirty="0"/>
              <a:t>Inheritance </a:t>
            </a:r>
            <a:r>
              <a:rPr spc="-5" dirty="0"/>
              <a:t>in</a:t>
            </a:r>
            <a:r>
              <a:rPr spc="-130" dirty="0"/>
              <a:t> </a:t>
            </a:r>
            <a:r>
              <a:rPr spc="-300" dirty="0"/>
              <a:t>CSS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04474" y="2641600"/>
            <a:ext cx="1232535" cy="481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89610" algn="l"/>
              </a:tabLst>
            </a:pP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on	the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5871" y="2644410"/>
            <a:ext cx="9752330" cy="911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90"/>
              </a:lnSpc>
              <a:tabLst>
                <a:tab pos="702945" algn="l"/>
                <a:tab pos="1570355" algn="l"/>
                <a:tab pos="3051810" algn="l"/>
                <a:tab pos="3834765" algn="l"/>
                <a:tab pos="6035040" algn="l"/>
                <a:tab pos="6626859" algn="l"/>
                <a:tab pos="7811770" algn="l"/>
              </a:tabLst>
            </a:pPr>
            <a:r>
              <a:rPr sz="3000" spc="240" dirty="0">
                <a:solidFill>
                  <a:srgbClr val="323332"/>
                </a:solidFill>
                <a:latin typeface="Arial"/>
                <a:cs typeface="Arial"/>
              </a:rPr>
              <a:t>•If	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you	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specify	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	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font-family	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or	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color	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properties</a:t>
            </a:r>
            <a:endParaRPr sz="3000">
              <a:latin typeface="Arial"/>
              <a:cs typeface="Arial"/>
            </a:endParaRPr>
          </a:p>
          <a:p>
            <a:pPr marL="238125">
              <a:lnSpc>
                <a:spcPts val="3590"/>
              </a:lnSpc>
            </a:pPr>
            <a:r>
              <a:rPr sz="3000" spc="130" dirty="0">
                <a:solidFill>
                  <a:srgbClr val="323332"/>
                </a:solidFill>
                <a:latin typeface="Arial"/>
                <a:cs typeface="Arial"/>
              </a:rPr>
              <a:t>&lt;body&gt;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element,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they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apply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most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child</a:t>
            </a:r>
            <a:r>
              <a:rPr sz="3000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elements.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871" y="4016927"/>
            <a:ext cx="11021060" cy="5050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125" marR="5080" indent="-226060" algn="just">
              <a:lnSpc>
                <a:spcPct val="99800"/>
              </a:lnSpc>
            </a:pPr>
            <a:r>
              <a:rPr sz="3000" spc="110" dirty="0">
                <a:solidFill>
                  <a:srgbClr val="323332"/>
                </a:solidFill>
                <a:latin typeface="Arial"/>
                <a:cs typeface="Arial"/>
              </a:rPr>
              <a:t>•This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because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value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the font-family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inherited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child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elements.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saves you </a:t>
            </a:r>
            <a:r>
              <a:rPr sz="3000" spc="-15" dirty="0">
                <a:solidFill>
                  <a:srgbClr val="323332"/>
                </a:solidFill>
                <a:latin typeface="Arial"/>
                <a:cs typeface="Arial"/>
              </a:rPr>
              <a:t>from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having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apply 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these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properties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as many elements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(and </a:t>
            </a:r>
            <a:r>
              <a:rPr sz="3000" spc="-10" dirty="0">
                <a:solidFill>
                  <a:srgbClr val="323332"/>
                </a:solidFill>
                <a:latin typeface="Arial"/>
                <a:cs typeface="Arial"/>
              </a:rPr>
              <a:t>results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simpler 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style</a:t>
            </a:r>
            <a:r>
              <a:rPr sz="300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sheets).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50">
              <a:latin typeface="Times New Roman"/>
              <a:cs typeface="Times New Roman"/>
            </a:endParaRPr>
          </a:p>
          <a:p>
            <a:pPr marL="238125" marR="5080" indent="-226060" algn="just">
              <a:lnSpc>
                <a:spcPts val="3579"/>
              </a:lnSpc>
            </a:pP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•You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compare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border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property;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not  inherited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child</a:t>
            </a:r>
            <a:r>
              <a:rPr sz="300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50">
              <a:latin typeface="Times New Roman"/>
              <a:cs typeface="Times New Roman"/>
            </a:endParaRPr>
          </a:p>
          <a:p>
            <a:pPr marL="238125" marR="5080" indent="-226060" algn="just">
              <a:lnSpc>
                <a:spcPct val="99700"/>
              </a:lnSpc>
              <a:spcBef>
                <a:spcPts val="5"/>
              </a:spcBef>
            </a:pP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•You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force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lot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properties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inherit values </a:t>
            </a:r>
            <a:r>
              <a:rPr sz="3000" spc="-15" dirty="0">
                <a:solidFill>
                  <a:srgbClr val="323332"/>
                </a:solidFill>
                <a:latin typeface="Arial"/>
                <a:cs typeface="Arial"/>
              </a:rPr>
              <a:t>from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their 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parent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000" spc="10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000" spc="60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3000" b="1" spc="30" dirty="0">
                <a:solidFill>
                  <a:srgbClr val="323332"/>
                </a:solidFill>
                <a:latin typeface="Arial"/>
                <a:cs typeface="Arial"/>
              </a:rPr>
              <a:t>inherit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for the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value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the  properties.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25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435100" y="5359400"/>
            <a:ext cx="4972050" cy="778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00" spc="20" dirty="0">
                <a:latin typeface="Arial"/>
                <a:cs typeface="Arial"/>
              </a:rPr>
              <a:t>Inheritance</a:t>
            </a:r>
            <a:r>
              <a:rPr sz="4900" spc="-35" dirty="0">
                <a:latin typeface="Arial"/>
                <a:cs typeface="Arial"/>
              </a:rPr>
              <a:t> </a:t>
            </a:r>
            <a:r>
              <a:rPr sz="4900" spc="-5" dirty="0">
                <a:latin typeface="Arial"/>
                <a:cs typeface="Arial"/>
              </a:rPr>
              <a:t>Demo</a:t>
            </a:r>
            <a:endParaRPr sz="4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Refe</a:t>
            </a:r>
            <a:r>
              <a:rPr spc="-145" dirty="0"/>
              <a:t>r</a:t>
            </a:r>
            <a:r>
              <a:rPr spc="85" dirty="0"/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4827277"/>
            <a:ext cx="10962640" cy="2308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u="heavy" spc="-10" dirty="0">
                <a:solidFill>
                  <a:srgbClr val="232323"/>
                </a:solidFill>
                <a:latin typeface="Arial"/>
                <a:cs typeface="Arial"/>
                <a:hlinkClick r:id="rId2"/>
              </a:rPr>
              <a:t>www.w3schools.com</a:t>
            </a:r>
            <a:endParaRPr sz="3000">
              <a:latin typeface="Arial"/>
              <a:cs typeface="Arial"/>
            </a:endParaRPr>
          </a:p>
          <a:p>
            <a:pPr marL="241300" marR="5080" indent="-228600">
              <a:lnSpc>
                <a:spcPts val="3590"/>
              </a:lnSpc>
              <a:spcBef>
                <a:spcPts val="125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Duckett, J.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HTML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and CSS: Design and Build</a:t>
            </a:r>
            <a:r>
              <a:rPr sz="3000" i="1" spc="-12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spc="-10" dirty="0">
                <a:solidFill>
                  <a:srgbClr val="232323"/>
                </a:solidFill>
                <a:latin typeface="Arial"/>
                <a:cs typeface="Arial"/>
              </a:rPr>
              <a:t>Websites</a:t>
            </a:r>
            <a:r>
              <a:rPr sz="3000" spc="-10" dirty="0">
                <a:solidFill>
                  <a:srgbClr val="232323"/>
                </a:solidFill>
                <a:latin typeface="Arial"/>
                <a:cs typeface="Arial"/>
              </a:rPr>
              <a:t>. 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John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Wiley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&amp;</a:t>
            </a:r>
            <a:r>
              <a:rPr sz="3000" spc="-7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Sons.</a:t>
            </a:r>
            <a:endParaRPr sz="3000">
              <a:latin typeface="Arial"/>
              <a:cs typeface="Arial"/>
            </a:endParaRPr>
          </a:p>
          <a:p>
            <a:pPr marL="241300" marR="632460" indent="-228600">
              <a:lnSpc>
                <a:spcPts val="3590"/>
              </a:lnSpc>
              <a:spcBef>
                <a:spcPts val="20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Deitel &amp; Deitel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Internet and </a:t>
            </a:r>
            <a:r>
              <a:rPr sz="3000" i="1" spc="-15" dirty="0">
                <a:solidFill>
                  <a:srgbClr val="232323"/>
                </a:solidFill>
                <a:latin typeface="Arial"/>
                <a:cs typeface="Arial"/>
              </a:rPr>
              <a:t>World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Wide </a:t>
            </a:r>
            <a:r>
              <a:rPr sz="3000" i="1" spc="-20" dirty="0">
                <a:solidFill>
                  <a:srgbClr val="232323"/>
                </a:solidFill>
                <a:latin typeface="Arial"/>
                <a:cs typeface="Arial"/>
              </a:rPr>
              <a:t>Web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How to  Program, 5th Edition, Harvey &amp; Paul Deitel &amp;</a:t>
            </a:r>
            <a:r>
              <a:rPr sz="3000" i="1" spc="-28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Associates.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8700" y="4343400"/>
            <a:ext cx="5793105" cy="1059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700" spc="-254" dirty="0"/>
              <a:t>CSS</a:t>
            </a:r>
            <a:r>
              <a:rPr sz="6700" spc="-55" dirty="0"/>
              <a:t> </a:t>
            </a:r>
            <a:r>
              <a:rPr sz="6700" spc="-5" dirty="0"/>
              <a:t>Properties</a:t>
            </a:r>
            <a:endParaRPr sz="6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2800" y="596900"/>
            <a:ext cx="830707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4" dirty="0"/>
              <a:t>Background</a:t>
            </a:r>
            <a:r>
              <a:rPr spc="-55" dirty="0"/>
              <a:t> </a:t>
            </a:r>
            <a:r>
              <a:rPr spc="-5" dirty="0"/>
              <a:t>Color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6343" y="2172818"/>
            <a:ext cx="9559290" cy="322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029" marR="47625" indent="-227965">
              <a:lnSpc>
                <a:spcPct val="100000"/>
              </a:lnSpc>
            </a:pPr>
            <a:r>
              <a:rPr sz="3500" spc="90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background-color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specifies</a:t>
            </a:r>
            <a:r>
              <a:rPr sz="3500" b="1" spc="-1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500" b="1" dirty="0">
                <a:solidFill>
                  <a:srgbClr val="323332"/>
                </a:solidFill>
                <a:latin typeface="Arial"/>
                <a:cs typeface="Arial"/>
              </a:rPr>
              <a:t>background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an</a:t>
            </a:r>
            <a:r>
              <a:rPr sz="350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3500">
              <a:latin typeface="Arial"/>
              <a:cs typeface="Arial"/>
            </a:endParaRPr>
          </a:p>
          <a:p>
            <a:pPr marL="240029" marR="5080" indent="-227965">
              <a:lnSpc>
                <a:spcPct val="199800"/>
              </a:lnSpc>
              <a:spcBef>
                <a:spcPts val="15"/>
              </a:spcBef>
            </a:pPr>
            <a:r>
              <a:rPr sz="3500" spc="90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500" spc="70" dirty="0">
                <a:solidFill>
                  <a:srgbClr val="323332"/>
                </a:solidFill>
                <a:latin typeface="Arial"/>
                <a:cs typeface="Arial"/>
              </a:rPr>
              <a:t>background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page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set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like</a:t>
            </a:r>
            <a:r>
              <a:rPr sz="3500" spc="-3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this:  </a:t>
            </a:r>
            <a:r>
              <a:rPr sz="3500" spc="95" dirty="0">
                <a:solidFill>
                  <a:srgbClr val="A52A2A"/>
                </a:solidFill>
                <a:latin typeface="Arial"/>
                <a:cs typeface="Arial"/>
              </a:rPr>
              <a:t>body</a:t>
            </a:r>
            <a:r>
              <a:rPr sz="3500" spc="-10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3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643" y="5386561"/>
            <a:ext cx="6193155" cy="533400"/>
          </a:xfrm>
          <a:prstGeom prst="rect">
            <a:avLst/>
          </a:prstGeom>
          <a:solidFill>
            <a:srgbClr val="DCDEE0"/>
          </a:solidFill>
        </p:spPr>
        <p:txBody>
          <a:bodyPr vert="horz" wrap="square" lIns="0" tIns="0" rIns="0" bIns="0" rtlCol="0">
            <a:spAutoFit/>
          </a:bodyPr>
          <a:lstStyle/>
          <a:p>
            <a:pPr marL="493395">
              <a:lnSpc>
                <a:spcPts val="4085"/>
              </a:lnSpc>
            </a:pPr>
            <a:r>
              <a:rPr sz="3500" spc="50" dirty="0">
                <a:solidFill>
                  <a:srgbClr val="DC213C"/>
                </a:solidFill>
                <a:latin typeface="Arial"/>
                <a:cs typeface="Arial"/>
              </a:rPr>
              <a:t>background-color:</a:t>
            </a:r>
            <a:r>
              <a:rPr sz="3500" spc="-3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500" spc="70" dirty="0">
                <a:solidFill>
                  <a:srgbClr val="0327CD"/>
                </a:solidFill>
                <a:latin typeface="Arial"/>
                <a:cs typeface="Arial"/>
              </a:rPr>
              <a:t>#b0c4de;</a:t>
            </a:r>
            <a:endParaRPr sz="3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6343" y="5905500"/>
            <a:ext cx="9047480" cy="3226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029">
              <a:lnSpc>
                <a:spcPct val="100000"/>
              </a:lnSpc>
            </a:pP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650">
              <a:latin typeface="Times New Roman"/>
              <a:cs typeface="Times New Roman"/>
            </a:endParaRPr>
          </a:p>
          <a:p>
            <a:pPr marL="12700">
              <a:lnSpc>
                <a:spcPts val="4195"/>
              </a:lnSpc>
            </a:pPr>
            <a:r>
              <a:rPr sz="3500" spc="70" dirty="0">
                <a:solidFill>
                  <a:srgbClr val="323332"/>
                </a:solidFill>
                <a:latin typeface="Arial"/>
                <a:cs typeface="Arial"/>
              </a:rPr>
              <a:t>•With </a:t>
            </a:r>
            <a:r>
              <a:rPr sz="3500" spc="-100" dirty="0">
                <a:solidFill>
                  <a:srgbClr val="323332"/>
                </a:solidFill>
                <a:latin typeface="Arial"/>
                <a:cs typeface="Arial"/>
              </a:rPr>
              <a:t>CSS,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most often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specified</a:t>
            </a:r>
            <a:r>
              <a:rPr sz="3500" spc="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by:</a:t>
            </a:r>
            <a:endParaRPr sz="3500">
              <a:latin typeface="Arial"/>
              <a:cs typeface="Arial"/>
            </a:endParaRPr>
          </a:p>
          <a:p>
            <a:pPr marL="925830" indent="-457200">
              <a:lnSpc>
                <a:spcPts val="4195"/>
              </a:lnSpc>
              <a:buChar char="•"/>
              <a:tabLst>
                <a:tab pos="925830" algn="l"/>
                <a:tab pos="926465" algn="l"/>
              </a:tabLst>
            </a:pP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00" spc="-135" dirty="0">
                <a:solidFill>
                  <a:srgbClr val="323332"/>
                </a:solidFill>
                <a:latin typeface="Arial"/>
                <a:cs typeface="Arial"/>
              </a:rPr>
              <a:t>HEX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value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like</a:t>
            </a:r>
            <a:r>
              <a:rPr sz="3500" spc="1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-70" dirty="0">
                <a:solidFill>
                  <a:srgbClr val="323332"/>
                </a:solidFill>
                <a:latin typeface="Arial"/>
                <a:cs typeface="Arial"/>
              </a:rPr>
              <a:t>"#ff0000"</a:t>
            </a:r>
            <a:endParaRPr sz="3500">
              <a:latin typeface="Arial"/>
              <a:cs typeface="Arial"/>
            </a:endParaRPr>
          </a:p>
          <a:p>
            <a:pPr marL="925830" indent="-457200">
              <a:lnSpc>
                <a:spcPct val="100000"/>
              </a:lnSpc>
              <a:buChar char="•"/>
              <a:tabLst>
                <a:tab pos="925830" algn="l"/>
                <a:tab pos="926465" algn="l"/>
              </a:tabLst>
            </a:pP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3500" spc="-65" dirty="0">
                <a:solidFill>
                  <a:srgbClr val="323332"/>
                </a:solidFill>
                <a:latin typeface="Arial"/>
                <a:cs typeface="Arial"/>
              </a:rPr>
              <a:t>RGB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value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like</a:t>
            </a:r>
            <a:r>
              <a:rPr sz="3500" spc="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-15" dirty="0">
                <a:solidFill>
                  <a:srgbClr val="323332"/>
                </a:solidFill>
                <a:latin typeface="Arial"/>
                <a:cs typeface="Arial"/>
              </a:rPr>
              <a:t>"rgb(255,0,0)"</a:t>
            </a:r>
            <a:endParaRPr sz="3500">
              <a:latin typeface="Arial"/>
              <a:cs typeface="Arial"/>
            </a:endParaRPr>
          </a:p>
          <a:p>
            <a:pPr marL="925830" indent="-457200">
              <a:lnSpc>
                <a:spcPct val="100000"/>
              </a:lnSpc>
              <a:buChar char="•"/>
              <a:tabLst>
                <a:tab pos="925830" algn="l"/>
                <a:tab pos="926465" algn="l"/>
              </a:tabLst>
            </a:pP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name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like</a:t>
            </a:r>
            <a:r>
              <a:rPr sz="350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-85" dirty="0">
                <a:solidFill>
                  <a:srgbClr val="323332"/>
                </a:solidFill>
                <a:latin typeface="Arial"/>
                <a:cs typeface="Arial"/>
              </a:rPr>
              <a:t>"red"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4" dirty="0"/>
              <a:t>Background</a:t>
            </a:r>
            <a:r>
              <a:rPr spc="-65" dirty="0"/>
              <a:t> </a:t>
            </a:r>
            <a:r>
              <a:rPr spc="85" dirty="0"/>
              <a:t>Image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3600" y="2822579"/>
            <a:ext cx="11017250" cy="4798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45720" indent="-226695">
              <a:lnSpc>
                <a:spcPts val="4150"/>
              </a:lnSpc>
            </a:pPr>
            <a:r>
              <a:rPr sz="3500" spc="90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background-image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specifies an</a:t>
            </a:r>
            <a:r>
              <a:rPr sz="3500" b="1" spc="-1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b="1" dirty="0">
                <a:solidFill>
                  <a:srgbClr val="323332"/>
                </a:solidFill>
                <a:latin typeface="Arial"/>
                <a:cs typeface="Arial"/>
              </a:rPr>
              <a:t>image  to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3500" b="1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the background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an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700">
              <a:latin typeface="Times New Roman"/>
              <a:cs typeface="Times New Roman"/>
            </a:endParaRPr>
          </a:p>
          <a:p>
            <a:pPr marL="241300" marR="885190" indent="-226695">
              <a:lnSpc>
                <a:spcPts val="4150"/>
              </a:lnSpc>
            </a:pPr>
            <a:r>
              <a:rPr sz="3500" spc="180" dirty="0">
                <a:solidFill>
                  <a:srgbClr val="323332"/>
                </a:solidFill>
                <a:latin typeface="Arial"/>
                <a:cs typeface="Arial"/>
              </a:rPr>
              <a:t>•By </a:t>
            </a: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default,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image is repeated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so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500" spc="30" dirty="0">
                <a:solidFill>
                  <a:srgbClr val="323332"/>
                </a:solidFill>
                <a:latin typeface="Arial"/>
                <a:cs typeface="Arial"/>
              </a:rPr>
              <a:t>covers</a:t>
            </a:r>
            <a:r>
              <a:rPr sz="3500" spc="-1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500" spc="-15" dirty="0">
                <a:solidFill>
                  <a:srgbClr val="323332"/>
                </a:solidFill>
                <a:latin typeface="Arial"/>
                <a:cs typeface="Arial"/>
              </a:rPr>
              <a:t>entire</a:t>
            </a:r>
            <a:r>
              <a:rPr sz="3500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3500">
              <a:latin typeface="Arial"/>
              <a:cs typeface="Arial"/>
            </a:endParaRPr>
          </a:p>
          <a:p>
            <a:pPr marL="12700" marR="5080" indent="1905">
              <a:lnSpc>
                <a:spcPts val="8350"/>
              </a:lnSpc>
              <a:spcBef>
                <a:spcPts val="935"/>
              </a:spcBef>
            </a:pPr>
            <a:r>
              <a:rPr sz="3500" spc="90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500" spc="70" dirty="0">
                <a:solidFill>
                  <a:srgbClr val="323332"/>
                </a:solidFill>
                <a:latin typeface="Arial"/>
                <a:cs typeface="Arial"/>
              </a:rPr>
              <a:t>background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image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page </a:t>
            </a:r>
            <a:r>
              <a:rPr sz="35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set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like</a:t>
            </a:r>
            <a:r>
              <a:rPr sz="3500" spc="-5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this:  </a:t>
            </a:r>
            <a:r>
              <a:rPr sz="3500" spc="95" dirty="0">
                <a:solidFill>
                  <a:srgbClr val="A52A2A"/>
                </a:solidFill>
                <a:latin typeface="Arial"/>
                <a:cs typeface="Arial"/>
              </a:rPr>
              <a:t>body</a:t>
            </a:r>
            <a:r>
              <a:rPr sz="3500" spc="-10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3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493" y="7613670"/>
            <a:ext cx="7459980" cy="533400"/>
          </a:xfrm>
          <a:prstGeom prst="rect">
            <a:avLst/>
          </a:prstGeom>
          <a:solidFill>
            <a:srgbClr val="DCDEE0"/>
          </a:solidFill>
        </p:spPr>
        <p:txBody>
          <a:bodyPr vert="horz" wrap="square" lIns="0" tIns="0" rIns="0" bIns="0" rtlCol="0">
            <a:spAutoFit/>
          </a:bodyPr>
          <a:lstStyle/>
          <a:p>
            <a:pPr marL="491490">
              <a:lnSpc>
                <a:spcPts val="4050"/>
              </a:lnSpc>
            </a:pPr>
            <a:r>
              <a:rPr sz="3500" spc="50" dirty="0">
                <a:solidFill>
                  <a:srgbClr val="DC213C"/>
                </a:solidFill>
                <a:latin typeface="Arial"/>
                <a:cs typeface="Arial"/>
              </a:rPr>
              <a:t>background-image:</a:t>
            </a:r>
            <a:r>
              <a:rPr sz="3500" spc="-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500" spc="-20" dirty="0">
                <a:solidFill>
                  <a:srgbClr val="0327CD"/>
                </a:solidFill>
                <a:latin typeface="Arial"/>
                <a:cs typeface="Arial"/>
              </a:rPr>
              <a:t>url("paper.gif");</a:t>
            </a:r>
            <a:endParaRPr sz="3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3600" y="8128000"/>
            <a:ext cx="173990" cy="55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1500" y="520700"/>
            <a:ext cx="454279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35" dirty="0"/>
              <a:t>Text</a:t>
            </a:r>
            <a:r>
              <a:rPr spc="-70" dirty="0"/>
              <a:t> </a:t>
            </a:r>
            <a:r>
              <a:rPr spc="-5" dirty="0"/>
              <a:t>Color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2300" y="2097787"/>
            <a:ext cx="10883900" cy="2103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ct val="100000"/>
              </a:lnSpc>
            </a:pPr>
            <a:r>
              <a:rPr sz="3400" spc="100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400" b="1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3400" spc="4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34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40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4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400" b="1" dirty="0">
                <a:solidFill>
                  <a:srgbClr val="323332"/>
                </a:solidFill>
                <a:latin typeface="Arial"/>
                <a:cs typeface="Arial"/>
              </a:rPr>
              <a:t>set </a:t>
            </a:r>
            <a:r>
              <a:rPr sz="3400" b="1" spc="-5" dirty="0">
                <a:solidFill>
                  <a:srgbClr val="323332"/>
                </a:solidFill>
                <a:latin typeface="Arial"/>
                <a:cs typeface="Arial"/>
              </a:rPr>
              <a:t>the color of the</a:t>
            </a:r>
            <a:r>
              <a:rPr sz="3400" b="1" spc="-2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400" b="1" dirty="0">
                <a:solidFill>
                  <a:srgbClr val="323332"/>
                </a:solidFill>
                <a:latin typeface="Arial"/>
                <a:cs typeface="Arial"/>
              </a:rPr>
              <a:t>text</a:t>
            </a:r>
            <a:r>
              <a:rPr sz="340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400" b="1" spc="-5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3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3400" spc="90" dirty="0">
                <a:solidFill>
                  <a:srgbClr val="A52A2A"/>
                </a:solidFill>
                <a:latin typeface="Arial"/>
                <a:cs typeface="Arial"/>
              </a:rPr>
              <a:t>body</a:t>
            </a:r>
            <a:r>
              <a:rPr sz="340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34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3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848" y="4191002"/>
            <a:ext cx="2640330" cy="520700"/>
          </a:xfrm>
          <a:prstGeom prst="rect">
            <a:avLst/>
          </a:prstGeom>
          <a:solidFill>
            <a:srgbClr val="DCDEE0"/>
          </a:solidFill>
        </p:spPr>
        <p:txBody>
          <a:bodyPr vert="horz" wrap="square" lIns="0" tIns="0" rIns="0" bIns="0" rtlCol="0">
            <a:spAutoFit/>
          </a:bodyPr>
          <a:lstStyle/>
          <a:p>
            <a:pPr marL="478790">
              <a:lnSpc>
                <a:spcPts val="3979"/>
              </a:lnSpc>
            </a:pPr>
            <a:r>
              <a:rPr sz="3400" spc="30" dirty="0">
                <a:solidFill>
                  <a:srgbClr val="DC213C"/>
                </a:solidFill>
                <a:latin typeface="Arial"/>
                <a:cs typeface="Arial"/>
              </a:rPr>
              <a:t>color:</a:t>
            </a:r>
            <a:r>
              <a:rPr sz="3400" spc="-8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400" spc="35" dirty="0">
                <a:solidFill>
                  <a:srgbClr val="0327CD"/>
                </a:solidFill>
                <a:latin typeface="Arial"/>
                <a:cs typeface="Arial"/>
              </a:rPr>
              <a:t>blue;</a:t>
            </a:r>
            <a:endParaRPr sz="3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2300" y="4699000"/>
            <a:ext cx="769620" cy="158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400" spc="-5" dirty="0">
                <a:solidFill>
                  <a:srgbClr val="A52A2A"/>
                </a:solidFill>
                <a:latin typeface="Arial"/>
                <a:cs typeface="Arial"/>
              </a:rPr>
              <a:t>h1</a:t>
            </a:r>
            <a:r>
              <a:rPr sz="340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34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3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848" y="6273802"/>
            <a:ext cx="3233420" cy="520700"/>
          </a:xfrm>
          <a:prstGeom prst="rect">
            <a:avLst/>
          </a:prstGeom>
          <a:solidFill>
            <a:srgbClr val="DCDEE0"/>
          </a:solidFill>
        </p:spPr>
        <p:txBody>
          <a:bodyPr vert="horz" wrap="square" lIns="0" tIns="0" rIns="0" bIns="0" rtlCol="0">
            <a:spAutoFit/>
          </a:bodyPr>
          <a:lstStyle/>
          <a:p>
            <a:pPr marL="478790">
              <a:lnSpc>
                <a:spcPts val="3979"/>
              </a:lnSpc>
            </a:pPr>
            <a:r>
              <a:rPr sz="3400" spc="30" dirty="0">
                <a:solidFill>
                  <a:srgbClr val="DC213C"/>
                </a:solidFill>
                <a:latin typeface="Arial"/>
                <a:cs typeface="Arial"/>
              </a:rPr>
              <a:t>color:</a:t>
            </a:r>
            <a:r>
              <a:rPr sz="3400" spc="-8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400" spc="-10" dirty="0">
                <a:solidFill>
                  <a:srgbClr val="0327CD"/>
                </a:solidFill>
                <a:latin typeface="Arial"/>
                <a:cs typeface="Arial"/>
              </a:rPr>
              <a:t>#00ff00;</a:t>
            </a:r>
            <a:endParaRPr sz="3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2300" y="6781800"/>
            <a:ext cx="769620" cy="158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400" spc="-5" dirty="0">
                <a:solidFill>
                  <a:srgbClr val="A52A2A"/>
                </a:solidFill>
                <a:latin typeface="Arial"/>
                <a:cs typeface="Arial"/>
              </a:rPr>
              <a:t>h2</a:t>
            </a:r>
            <a:r>
              <a:rPr sz="340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34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3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848" y="8356602"/>
            <a:ext cx="4199890" cy="520700"/>
          </a:xfrm>
          <a:prstGeom prst="rect">
            <a:avLst/>
          </a:prstGeom>
          <a:solidFill>
            <a:srgbClr val="DCDEE0"/>
          </a:solidFill>
        </p:spPr>
        <p:txBody>
          <a:bodyPr vert="horz" wrap="square" lIns="0" tIns="0" rIns="0" bIns="0" rtlCol="0">
            <a:spAutoFit/>
          </a:bodyPr>
          <a:lstStyle/>
          <a:p>
            <a:pPr marL="478790">
              <a:lnSpc>
                <a:spcPts val="3979"/>
              </a:lnSpc>
            </a:pPr>
            <a:r>
              <a:rPr sz="3400" spc="30" dirty="0">
                <a:solidFill>
                  <a:srgbClr val="DC213C"/>
                </a:solidFill>
                <a:latin typeface="Arial"/>
                <a:cs typeface="Arial"/>
              </a:rPr>
              <a:t>color:</a:t>
            </a:r>
            <a:r>
              <a:rPr sz="3400" spc="-4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400" spc="25" dirty="0">
                <a:solidFill>
                  <a:srgbClr val="0327CD"/>
                </a:solidFill>
                <a:latin typeface="Arial"/>
                <a:cs typeface="Arial"/>
              </a:rPr>
              <a:t>rgb(255,0,0);</a:t>
            </a:r>
            <a:endParaRPr sz="3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2300" y="8864600"/>
            <a:ext cx="169545" cy="54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35" dirty="0"/>
              <a:t>Text</a:t>
            </a:r>
            <a:r>
              <a:rPr spc="-60" dirty="0"/>
              <a:t> </a:t>
            </a:r>
            <a:r>
              <a:rPr spc="45" dirty="0"/>
              <a:t>Alignment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8341" y="2893604"/>
            <a:ext cx="11485245" cy="5511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835" marR="132715" indent="-191770">
              <a:lnSpc>
                <a:spcPct val="103400"/>
              </a:lnSpc>
            </a:pPr>
            <a:r>
              <a:rPr sz="2900" spc="9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2900" b="1" spc="15" dirty="0">
                <a:solidFill>
                  <a:srgbClr val="323332"/>
                </a:solidFill>
                <a:latin typeface="Arial"/>
                <a:cs typeface="Arial"/>
              </a:rPr>
              <a:t>text-align </a:t>
            </a:r>
            <a:r>
              <a:rPr sz="2900" spc="5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900" spc="6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900" b="1" spc="15" dirty="0">
                <a:solidFill>
                  <a:srgbClr val="323332"/>
                </a:solidFill>
                <a:latin typeface="Arial"/>
                <a:cs typeface="Arial"/>
              </a:rPr>
              <a:t>set the horizontal alignment</a:t>
            </a:r>
            <a:r>
              <a:rPr sz="2900" b="1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b="1" spc="15" dirty="0">
                <a:solidFill>
                  <a:srgbClr val="323332"/>
                </a:solidFill>
                <a:latin typeface="Arial"/>
                <a:cs typeface="Arial"/>
              </a:rPr>
              <a:t>of  </a:t>
            </a:r>
            <a:r>
              <a:rPr sz="2900" b="1" spc="20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2900" b="1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b="1" spc="15" dirty="0">
                <a:solidFill>
                  <a:srgbClr val="323332"/>
                </a:solidFill>
                <a:latin typeface="Arial"/>
                <a:cs typeface="Arial"/>
              </a:rPr>
              <a:t>text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950" spc="1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Text </a:t>
            </a:r>
            <a:r>
              <a:rPr sz="2900" spc="7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900" spc="100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900" b="1" spc="15" dirty="0">
                <a:solidFill>
                  <a:srgbClr val="323332"/>
                </a:solidFill>
                <a:latin typeface="Arial"/>
                <a:cs typeface="Arial"/>
              </a:rPr>
              <a:t>centered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, or </a:t>
            </a:r>
            <a:r>
              <a:rPr sz="2900" spc="60" dirty="0">
                <a:solidFill>
                  <a:srgbClr val="323332"/>
                </a:solidFill>
                <a:latin typeface="Arial"/>
                <a:cs typeface="Arial"/>
              </a:rPr>
              <a:t>aligned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2900" b="1" spc="15" dirty="0">
                <a:solidFill>
                  <a:srgbClr val="323332"/>
                </a:solidFill>
                <a:latin typeface="Arial"/>
                <a:cs typeface="Arial"/>
              </a:rPr>
              <a:t>left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2900" b="1" spc="15" dirty="0">
                <a:solidFill>
                  <a:srgbClr val="323332"/>
                </a:solidFill>
                <a:latin typeface="Arial"/>
                <a:cs typeface="Arial"/>
              </a:rPr>
              <a:t>right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, or</a:t>
            </a:r>
            <a:r>
              <a:rPr sz="2900" spc="-2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b="1" spc="15" dirty="0">
                <a:solidFill>
                  <a:srgbClr val="323332"/>
                </a:solidFill>
                <a:latin typeface="Arial"/>
                <a:cs typeface="Arial"/>
              </a:rPr>
              <a:t>justified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00">
              <a:latin typeface="Times New Roman"/>
              <a:cs typeface="Times New Roman"/>
            </a:endParaRPr>
          </a:p>
          <a:p>
            <a:pPr marL="203835" marR="5080" indent="-191770">
              <a:lnSpc>
                <a:spcPct val="103400"/>
              </a:lnSpc>
            </a:pPr>
            <a:r>
              <a:rPr sz="2900" spc="85" dirty="0">
                <a:solidFill>
                  <a:srgbClr val="323332"/>
                </a:solidFill>
                <a:latin typeface="Arial"/>
                <a:cs typeface="Arial"/>
              </a:rPr>
              <a:t>•When </a:t>
            </a:r>
            <a:r>
              <a:rPr sz="2900" spc="30" dirty="0">
                <a:solidFill>
                  <a:srgbClr val="323332"/>
                </a:solidFill>
                <a:latin typeface="Arial"/>
                <a:cs typeface="Arial"/>
              </a:rPr>
              <a:t>text-align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set to </a:t>
            </a:r>
            <a:r>
              <a:rPr sz="2900" spc="-35" dirty="0">
                <a:solidFill>
                  <a:srgbClr val="323332"/>
                </a:solidFill>
                <a:latin typeface="Arial"/>
                <a:cs typeface="Arial"/>
              </a:rPr>
              <a:t>"justify", </a:t>
            </a:r>
            <a:r>
              <a:rPr sz="2900" spc="60" dirty="0">
                <a:solidFill>
                  <a:srgbClr val="323332"/>
                </a:solidFill>
                <a:latin typeface="Arial"/>
                <a:cs typeface="Arial"/>
              </a:rPr>
              <a:t>each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line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stretched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so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that</a:t>
            </a:r>
            <a:r>
              <a:rPr sz="290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25" dirty="0">
                <a:solidFill>
                  <a:srgbClr val="323332"/>
                </a:solidFill>
                <a:latin typeface="Arial"/>
                <a:cs typeface="Arial"/>
              </a:rPr>
              <a:t>every 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line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has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equal </a:t>
            </a:r>
            <a:r>
              <a:rPr sz="2900" spc="40" dirty="0">
                <a:solidFill>
                  <a:srgbClr val="323332"/>
                </a:solidFill>
                <a:latin typeface="Arial"/>
                <a:cs typeface="Arial"/>
              </a:rPr>
              <a:t>width, </a:t>
            </a:r>
            <a:r>
              <a:rPr sz="2900" spc="7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left </a:t>
            </a:r>
            <a:r>
              <a:rPr sz="2900" spc="7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right </a:t>
            </a:r>
            <a:r>
              <a:rPr sz="2900" spc="40" dirty="0">
                <a:solidFill>
                  <a:srgbClr val="323332"/>
                </a:solidFill>
                <a:latin typeface="Arial"/>
                <a:cs typeface="Arial"/>
              </a:rPr>
              <a:t>margins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r>
              <a:rPr sz="2900" spc="-2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30" dirty="0">
                <a:solidFill>
                  <a:srgbClr val="323332"/>
                </a:solidFill>
                <a:latin typeface="Arial"/>
                <a:cs typeface="Arial"/>
              </a:rPr>
              <a:t>straight.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2900" b="1" spc="20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29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20"/>
              </a:spcBef>
            </a:pPr>
            <a:r>
              <a:rPr sz="2900" spc="20" dirty="0">
                <a:solidFill>
                  <a:srgbClr val="A52A2A"/>
                </a:solidFill>
                <a:latin typeface="Arial"/>
                <a:cs typeface="Arial"/>
              </a:rPr>
              <a:t>h1</a:t>
            </a:r>
            <a:r>
              <a:rPr sz="290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900">
              <a:latin typeface="Arial"/>
              <a:cs typeface="Arial"/>
            </a:endParaRPr>
          </a:p>
          <a:p>
            <a:pPr marL="427990">
              <a:lnSpc>
                <a:spcPct val="100000"/>
              </a:lnSpc>
              <a:spcBef>
                <a:spcPts val="120"/>
              </a:spcBef>
            </a:pPr>
            <a:r>
              <a:rPr sz="2900" spc="30" dirty="0">
                <a:solidFill>
                  <a:srgbClr val="DC213C"/>
                </a:solidFill>
                <a:latin typeface="Arial"/>
                <a:cs typeface="Arial"/>
              </a:rPr>
              <a:t>text-align:</a:t>
            </a:r>
            <a:r>
              <a:rPr sz="2900" spc="-8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900" spc="40" dirty="0">
                <a:solidFill>
                  <a:srgbClr val="0327CD"/>
                </a:solidFill>
                <a:latin typeface="Arial"/>
                <a:cs typeface="Arial"/>
              </a:rPr>
              <a:t>center;</a:t>
            </a:r>
            <a:endParaRPr sz="29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20"/>
              </a:spcBef>
            </a:pP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35" dirty="0"/>
              <a:t>Text</a:t>
            </a:r>
            <a:r>
              <a:rPr spc="-40" dirty="0"/>
              <a:t> </a:t>
            </a:r>
            <a:r>
              <a:rPr spc="35" dirty="0"/>
              <a:t>Indentation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5200" y="3372599"/>
            <a:ext cx="8994140" cy="3415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indent="-330200">
              <a:lnSpc>
                <a:spcPts val="3845"/>
              </a:lnSpc>
              <a:buChar char="•"/>
              <a:tabLst>
                <a:tab pos="343535" algn="l"/>
              </a:tabLst>
            </a:pPr>
            <a:r>
              <a:rPr sz="325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250" b="1" dirty="0">
                <a:solidFill>
                  <a:srgbClr val="323332"/>
                </a:solidFill>
                <a:latin typeface="Arial"/>
                <a:cs typeface="Arial"/>
              </a:rPr>
              <a:t>text-indent </a:t>
            </a:r>
            <a:r>
              <a:rPr sz="3250" spc="4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325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25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25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250" spc="50" dirty="0">
                <a:solidFill>
                  <a:srgbClr val="323332"/>
                </a:solidFill>
                <a:latin typeface="Arial"/>
                <a:cs typeface="Arial"/>
              </a:rPr>
              <a:t>specify</a:t>
            </a:r>
            <a:r>
              <a:rPr sz="325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250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3250">
              <a:latin typeface="Arial"/>
              <a:cs typeface="Arial"/>
            </a:endParaRPr>
          </a:p>
          <a:p>
            <a:pPr marL="228600">
              <a:lnSpc>
                <a:spcPts val="3845"/>
              </a:lnSpc>
            </a:pPr>
            <a:r>
              <a:rPr sz="3250" b="1" spc="-5" dirty="0">
                <a:solidFill>
                  <a:srgbClr val="323332"/>
                </a:solidFill>
                <a:latin typeface="Arial"/>
                <a:cs typeface="Arial"/>
              </a:rPr>
              <a:t>indentation of </a:t>
            </a:r>
            <a:r>
              <a:rPr sz="3250" b="1" dirty="0">
                <a:solidFill>
                  <a:srgbClr val="323332"/>
                </a:solidFill>
                <a:latin typeface="Arial"/>
                <a:cs typeface="Arial"/>
              </a:rPr>
              <a:t>the first </a:t>
            </a:r>
            <a:r>
              <a:rPr sz="3250" b="1" spc="-5" dirty="0">
                <a:solidFill>
                  <a:srgbClr val="323332"/>
                </a:solidFill>
                <a:latin typeface="Arial"/>
                <a:cs typeface="Arial"/>
              </a:rPr>
              <a:t>line of </a:t>
            </a:r>
            <a:r>
              <a:rPr sz="3250" b="1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3250" b="1" spc="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250" b="1" dirty="0">
                <a:solidFill>
                  <a:srgbClr val="323332"/>
                </a:solidFill>
                <a:latin typeface="Arial"/>
                <a:cs typeface="Arial"/>
              </a:rPr>
              <a:t>text</a:t>
            </a:r>
            <a:r>
              <a:rPr sz="325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3850"/>
              </a:lnSpc>
            </a:pPr>
            <a:r>
              <a:rPr sz="3250" b="1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3250">
              <a:latin typeface="Arial"/>
              <a:cs typeface="Arial"/>
            </a:endParaRPr>
          </a:p>
          <a:p>
            <a:pPr marL="12700">
              <a:lnSpc>
                <a:spcPts val="3800"/>
              </a:lnSpc>
            </a:pPr>
            <a:r>
              <a:rPr sz="3250" spc="180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3250" spc="-10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325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3250">
              <a:latin typeface="Arial"/>
              <a:cs typeface="Arial"/>
            </a:endParaRPr>
          </a:p>
          <a:p>
            <a:pPr marL="471805">
              <a:lnSpc>
                <a:spcPts val="3800"/>
              </a:lnSpc>
            </a:pPr>
            <a:r>
              <a:rPr sz="3250" spc="15" dirty="0">
                <a:solidFill>
                  <a:srgbClr val="DC213C"/>
                </a:solidFill>
                <a:latin typeface="Arial"/>
                <a:cs typeface="Arial"/>
              </a:rPr>
              <a:t>text-indent:</a:t>
            </a:r>
            <a:r>
              <a:rPr sz="3250" spc="-6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250" spc="35" dirty="0">
                <a:solidFill>
                  <a:srgbClr val="0327CD"/>
                </a:solidFill>
                <a:latin typeface="Arial"/>
                <a:cs typeface="Arial"/>
              </a:rPr>
              <a:t>50px;</a:t>
            </a:r>
            <a:endParaRPr sz="3250">
              <a:latin typeface="Arial"/>
              <a:cs typeface="Arial"/>
            </a:endParaRPr>
          </a:p>
          <a:p>
            <a:pPr marL="12700">
              <a:lnSpc>
                <a:spcPts val="3850"/>
              </a:lnSpc>
            </a:pPr>
            <a:r>
              <a:rPr sz="325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3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1200" y="609600"/>
            <a:ext cx="522033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0" dirty="0"/>
              <a:t>Font</a:t>
            </a:r>
            <a:r>
              <a:rPr spc="-95" dirty="0"/>
              <a:t> </a:t>
            </a:r>
            <a:r>
              <a:rPr spc="-75" dirty="0"/>
              <a:t>Family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8359" y="2413000"/>
            <a:ext cx="11743690" cy="6325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935" indent="-229235">
              <a:lnSpc>
                <a:spcPct val="100000"/>
              </a:lnSpc>
              <a:buChar char="•"/>
              <a:tabLst>
                <a:tab pos="242570" algn="l"/>
              </a:tabLst>
            </a:pPr>
            <a:r>
              <a:rPr sz="26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b="1" spc="5" dirty="0">
                <a:solidFill>
                  <a:srgbClr val="323332"/>
                </a:solidFill>
                <a:latin typeface="Arial"/>
                <a:cs typeface="Arial"/>
              </a:rPr>
              <a:t>font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family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of a text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set with the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font-family</a:t>
            </a:r>
            <a:r>
              <a:rPr sz="2600" b="1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property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23332"/>
              </a:buClr>
              <a:buFont typeface="Arial"/>
              <a:buChar char="•"/>
            </a:pPr>
            <a:endParaRPr sz="2650">
              <a:latin typeface="Times New Roman"/>
              <a:cs typeface="Times New Roman"/>
            </a:endParaRPr>
          </a:p>
          <a:p>
            <a:pPr marL="241935" indent="-229235">
              <a:lnSpc>
                <a:spcPts val="3110"/>
              </a:lnSpc>
              <a:buChar char="•"/>
              <a:tabLst>
                <a:tab pos="242570" algn="l"/>
              </a:tabLst>
            </a:pPr>
            <a:r>
              <a:rPr sz="26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font-family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hold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several font names as a</a:t>
            </a:r>
            <a:r>
              <a:rPr sz="26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"fallback"</a:t>
            </a:r>
            <a:endParaRPr sz="2600">
              <a:latin typeface="Arial"/>
              <a:cs typeface="Arial"/>
            </a:endParaRPr>
          </a:p>
          <a:p>
            <a:pPr marL="241935">
              <a:lnSpc>
                <a:spcPts val="3110"/>
              </a:lnSpc>
            </a:pP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system.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25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does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not </a:t>
            </a:r>
            <a:r>
              <a:rPr sz="2600" spc="55" dirty="0">
                <a:solidFill>
                  <a:srgbClr val="323332"/>
                </a:solidFill>
                <a:latin typeface="Arial"/>
                <a:cs typeface="Arial"/>
              </a:rPr>
              <a:t>support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first font, it tries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the next</a:t>
            </a:r>
            <a:r>
              <a:rPr sz="260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font.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241935" marR="5080" indent="-229235">
              <a:lnSpc>
                <a:spcPts val="3100"/>
              </a:lnSpc>
              <a:buChar char="•"/>
              <a:tabLst>
                <a:tab pos="242570" algn="l"/>
              </a:tabLst>
            </a:pPr>
            <a:r>
              <a:rPr sz="2600" spc="-10" dirty="0">
                <a:solidFill>
                  <a:srgbClr val="323332"/>
                </a:solidFill>
                <a:latin typeface="Arial"/>
                <a:cs typeface="Arial"/>
              </a:rPr>
              <a:t>Start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with the font you want,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and end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with a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generic family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, to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let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2600" spc="-1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25" dirty="0">
                <a:solidFill>
                  <a:srgbClr val="323332"/>
                </a:solidFill>
                <a:latin typeface="Arial"/>
                <a:cs typeface="Arial"/>
              </a:rPr>
              <a:t>browser  </a:t>
            </a:r>
            <a:r>
              <a:rPr sz="2600" spc="80" dirty="0">
                <a:solidFill>
                  <a:srgbClr val="323332"/>
                </a:solidFill>
                <a:latin typeface="Arial"/>
                <a:cs typeface="Arial"/>
              </a:rPr>
              <a:t>pick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a similar font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50" dirty="0">
                <a:solidFill>
                  <a:srgbClr val="323332"/>
                </a:solidFill>
                <a:latin typeface="Arial"/>
                <a:cs typeface="Arial"/>
              </a:rPr>
              <a:t>generic </a:t>
            </a:r>
            <a:r>
              <a:rPr sz="2600" spc="-25" dirty="0">
                <a:solidFill>
                  <a:srgbClr val="323332"/>
                </a:solidFill>
                <a:latin typeface="Arial"/>
                <a:cs typeface="Arial"/>
              </a:rPr>
              <a:t>family,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no other fonts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r>
              <a:rPr sz="26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20" dirty="0">
                <a:solidFill>
                  <a:srgbClr val="323332"/>
                </a:solidFill>
                <a:latin typeface="Arial"/>
                <a:cs typeface="Arial"/>
              </a:rPr>
              <a:t>available.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23332"/>
              </a:buClr>
              <a:buFont typeface="Arial"/>
              <a:buChar char="•"/>
            </a:pPr>
            <a:endParaRPr sz="2650">
              <a:latin typeface="Times New Roman"/>
              <a:cs typeface="Times New Roman"/>
            </a:endParaRPr>
          </a:p>
          <a:p>
            <a:pPr marL="241935" marR="1276985" indent="-229235">
              <a:lnSpc>
                <a:spcPts val="3100"/>
              </a:lnSpc>
              <a:buChar char="•"/>
              <a:tabLst>
                <a:tab pos="242570" algn="l"/>
              </a:tabLst>
            </a:pP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Note: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name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of a font family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more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than one </a:t>
            </a:r>
            <a:r>
              <a:rPr sz="2600" spc="30" dirty="0">
                <a:solidFill>
                  <a:srgbClr val="323332"/>
                </a:solidFill>
                <a:latin typeface="Arial"/>
                <a:cs typeface="Arial"/>
              </a:rPr>
              <a:t>word,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must </a:t>
            </a:r>
            <a:r>
              <a:rPr sz="2600" spc="85" dirty="0">
                <a:solidFill>
                  <a:srgbClr val="323332"/>
                </a:solidFill>
                <a:latin typeface="Arial"/>
                <a:cs typeface="Arial"/>
              </a:rPr>
              <a:t>be</a:t>
            </a:r>
            <a:r>
              <a:rPr sz="260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in  </a:t>
            </a:r>
            <a:r>
              <a:rPr sz="2600" spc="25" dirty="0">
                <a:solidFill>
                  <a:srgbClr val="323332"/>
                </a:solidFill>
                <a:latin typeface="Arial"/>
                <a:cs typeface="Arial"/>
              </a:rPr>
              <a:t>quotation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marks,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like: </a:t>
            </a:r>
            <a:r>
              <a:rPr sz="2600" spc="-45" dirty="0">
                <a:solidFill>
                  <a:srgbClr val="323332"/>
                </a:solidFill>
                <a:latin typeface="Arial"/>
                <a:cs typeface="Arial"/>
              </a:rPr>
              <a:t>"Times </a:t>
            </a: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New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 Roman”.</a:t>
            </a:r>
            <a:endParaRPr sz="2600">
              <a:latin typeface="Arial"/>
              <a:cs typeface="Arial"/>
            </a:endParaRPr>
          </a:p>
          <a:p>
            <a:pPr marL="470534" marR="1883410" indent="-457834">
              <a:lnSpc>
                <a:spcPts val="6200"/>
              </a:lnSpc>
              <a:spcBef>
                <a:spcPts val="620"/>
              </a:spcBef>
              <a:buChar char="•"/>
              <a:tabLst>
                <a:tab pos="242570" algn="l"/>
              </a:tabLst>
            </a:pP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More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than one font family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spc="55" dirty="0">
                <a:solidFill>
                  <a:srgbClr val="323332"/>
                </a:solidFill>
                <a:latin typeface="Arial"/>
                <a:cs typeface="Arial"/>
              </a:rPr>
              <a:t>specified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600" spc="40" dirty="0">
                <a:solidFill>
                  <a:srgbClr val="323332"/>
                </a:solidFill>
                <a:latin typeface="Arial"/>
                <a:cs typeface="Arial"/>
              </a:rPr>
              <a:t>comma-separated</a:t>
            </a:r>
            <a:r>
              <a:rPr sz="260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list:  </a:t>
            </a:r>
            <a:r>
              <a:rPr sz="2600" spc="155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2600" spc="-9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600">
              <a:latin typeface="Arial"/>
              <a:cs typeface="Arial"/>
            </a:endParaRPr>
          </a:p>
          <a:p>
            <a:pPr marL="841375">
              <a:lnSpc>
                <a:spcPts val="2370"/>
              </a:lnSpc>
            </a:pPr>
            <a:r>
              <a:rPr sz="2600" spc="10" dirty="0">
                <a:solidFill>
                  <a:srgbClr val="DC213C"/>
                </a:solidFill>
                <a:latin typeface="Arial"/>
                <a:cs typeface="Arial"/>
              </a:rPr>
              <a:t>font-family: </a:t>
            </a:r>
            <a:r>
              <a:rPr sz="2600" spc="-45" dirty="0">
                <a:solidFill>
                  <a:srgbClr val="0327CD"/>
                </a:solidFill>
                <a:latin typeface="Arial"/>
                <a:cs typeface="Arial"/>
              </a:rPr>
              <a:t>"Times </a:t>
            </a:r>
            <a:r>
              <a:rPr sz="2600" spc="15" dirty="0">
                <a:solidFill>
                  <a:srgbClr val="0327CD"/>
                </a:solidFill>
                <a:latin typeface="Arial"/>
                <a:cs typeface="Arial"/>
              </a:rPr>
              <a:t>New </a:t>
            </a:r>
            <a:r>
              <a:rPr sz="2600" spc="-40" dirty="0">
                <a:solidFill>
                  <a:srgbClr val="0327CD"/>
                </a:solidFill>
                <a:latin typeface="Arial"/>
                <a:cs typeface="Arial"/>
              </a:rPr>
              <a:t>Roman", </a:t>
            </a:r>
            <a:r>
              <a:rPr sz="2600" spc="-15" dirty="0">
                <a:solidFill>
                  <a:srgbClr val="0327CD"/>
                </a:solidFill>
                <a:latin typeface="Arial"/>
                <a:cs typeface="Arial"/>
              </a:rPr>
              <a:t>Times,</a:t>
            </a:r>
            <a:r>
              <a:rPr sz="2600" spc="60" dirty="0">
                <a:solidFill>
                  <a:srgbClr val="0327CD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0327CD"/>
                </a:solidFill>
                <a:latin typeface="Arial"/>
                <a:cs typeface="Arial"/>
              </a:rPr>
              <a:t>serif;</a:t>
            </a:r>
            <a:endParaRPr sz="2600">
              <a:latin typeface="Arial"/>
              <a:cs typeface="Arial"/>
            </a:endParaRPr>
          </a:p>
          <a:p>
            <a:pPr marL="470534">
              <a:lnSpc>
                <a:spcPts val="3110"/>
              </a:lnSpc>
            </a:pP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232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1957</Words>
  <Application>Microsoft Office PowerPoint</Application>
  <PresentationFormat>Custom</PresentationFormat>
  <Paragraphs>275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Office Theme</vt:lpstr>
      <vt:lpstr>Introduction to Web Programming </vt:lpstr>
      <vt:lpstr>Outlines of today’s lecture</vt:lpstr>
      <vt:lpstr>CSS Properties</vt:lpstr>
      <vt:lpstr>Background Color</vt:lpstr>
      <vt:lpstr>Background Image</vt:lpstr>
      <vt:lpstr>Text Color</vt:lpstr>
      <vt:lpstr>Text Alignment</vt:lpstr>
      <vt:lpstr>Text Indentation</vt:lpstr>
      <vt:lpstr>Font Family</vt:lpstr>
      <vt:lpstr>Font Style</vt:lpstr>
      <vt:lpstr>Font Size</vt:lpstr>
      <vt:lpstr>CSS Lists</vt:lpstr>
      <vt:lpstr>CSS Tables</vt:lpstr>
      <vt:lpstr>CSS Tables (Cont.)</vt:lpstr>
      <vt:lpstr>Tables Demo</vt:lpstr>
      <vt:lpstr>CSS Borders</vt:lpstr>
      <vt:lpstr>CSS Borders (Cont.)</vt:lpstr>
      <vt:lpstr>CSS Margin</vt:lpstr>
      <vt:lpstr>CSS Margin (Cont.)</vt:lpstr>
      <vt:lpstr>CSS Padding</vt:lpstr>
      <vt:lpstr>Width and Height of an Element</vt:lpstr>
      <vt:lpstr>CSS Display and Visibility</vt:lpstr>
      <vt:lpstr>PowerPoint Presentation</vt:lpstr>
      <vt:lpstr>Inheritance in CSS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242 Web Application  Development 1</dc:title>
  <dc:creator>Natheer Gharaibeh</dc:creator>
  <cp:lastModifiedBy>Nazeer Garaibeh</cp:lastModifiedBy>
  <cp:revision>4</cp:revision>
  <dcterms:created xsi:type="dcterms:W3CDTF">2017-02-10T18:39:19Z</dcterms:created>
  <dcterms:modified xsi:type="dcterms:W3CDTF">2024-10-17T06:46:06Z</dcterms:modified>
</cp:coreProperties>
</file>