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1700" y="2749550"/>
            <a:ext cx="4204970" cy="5916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0" i="0">
                <a:solidFill>
                  <a:srgbClr val="018000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80200" y="3017520"/>
            <a:ext cx="5093334" cy="5845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0" i="0">
                <a:solidFill>
                  <a:srgbClr val="018000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0600" y="889000"/>
            <a:ext cx="11023600" cy="1262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4170" y="2875279"/>
            <a:ext cx="12316460" cy="61093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37300" y="9336278"/>
            <a:ext cx="30543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tryit.asp?filename=trycss_floa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/tryit.asp?filename=trycss_float_clear" TargetMode="External"/><Relationship Id="rId2" Type="http://schemas.openxmlformats.org/officeDocument/2006/relationships/hyperlink" Target="http://www.w3schools.com/css/tryit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tryit.asp?filename=trycss_zinde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3800" y="2304757"/>
            <a:ext cx="10360025" cy="2334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99"/>
              </a:lnSpc>
            </a:pPr>
            <a:r>
              <a:rPr lang="en-US" sz="7750" spc="-45"/>
              <a:t>Introduction to Web Programming </a:t>
            </a:r>
            <a:endParaRPr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5664200"/>
            <a:ext cx="9023985" cy="1200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39289" algn="l"/>
              </a:tabLst>
            </a:pPr>
            <a:r>
              <a:rPr sz="3900" b="1" spc="-5" dirty="0">
                <a:latin typeface="Arial"/>
                <a:cs typeface="Arial"/>
              </a:rPr>
              <a:t>Lecture	</a:t>
            </a:r>
            <a:r>
              <a:rPr sz="3900" b="1" dirty="0">
                <a:latin typeface="Arial"/>
                <a:cs typeface="Arial"/>
              </a:rPr>
              <a:t>7: </a:t>
            </a:r>
            <a:r>
              <a:rPr sz="3900" b="1" spc="-5" dirty="0">
                <a:latin typeface="Arial"/>
                <a:cs typeface="Arial"/>
              </a:rPr>
              <a:t>Introduction </a:t>
            </a:r>
            <a:r>
              <a:rPr sz="3900" b="1" dirty="0">
                <a:latin typeface="Arial"/>
                <a:cs typeface="Arial"/>
              </a:rPr>
              <a:t>to CSS (Part</a:t>
            </a:r>
            <a:r>
              <a:rPr sz="3900" b="1" spc="-95" dirty="0">
                <a:latin typeface="Arial"/>
                <a:cs typeface="Arial"/>
              </a:rPr>
              <a:t> </a:t>
            </a:r>
            <a:r>
              <a:rPr sz="3900" b="1" dirty="0">
                <a:latin typeface="Arial"/>
                <a:cs typeface="Arial"/>
              </a:rPr>
              <a:t>3)</a:t>
            </a:r>
            <a:endParaRPr sz="3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9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5" name="Rectangle 4"/>
          <p:cNvSpPr/>
          <p:nvPr/>
        </p:nvSpPr>
        <p:spPr>
          <a:xfrm>
            <a:off x="5283200" y="8305800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</a:t>
            </a:r>
            <a:r>
              <a:rPr spc="-90" dirty="0"/>
              <a:t> Float</a:t>
            </a:r>
          </a:p>
        </p:txBody>
      </p:sp>
      <p:sp>
        <p:nvSpPr>
          <p:cNvPr id="3" name="object 3"/>
          <p:cNvSpPr/>
          <p:nvPr/>
        </p:nvSpPr>
        <p:spPr>
          <a:xfrm>
            <a:off x="1183894" y="8407408"/>
            <a:ext cx="9643110" cy="355600"/>
          </a:xfrm>
          <a:custGeom>
            <a:avLst/>
            <a:gdLst/>
            <a:ahLst/>
            <a:cxnLst/>
            <a:rect l="l" t="t" r="r" b="b"/>
            <a:pathLst>
              <a:path w="9643110" h="355600">
                <a:moveTo>
                  <a:pt x="0" y="0"/>
                </a:moveTo>
                <a:lnTo>
                  <a:pt x="9643117" y="0"/>
                </a:lnTo>
                <a:lnTo>
                  <a:pt x="9643117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0600" y="2725420"/>
            <a:ext cx="10993120" cy="6056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 marR="640715" indent="-177800">
              <a:lnSpc>
                <a:spcPts val="2800"/>
              </a:lnSpc>
            </a:pPr>
            <a:r>
              <a:rPr sz="3525" spc="142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9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350" spc="-75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float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element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350" spc="7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pushed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to the left or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right, allowing</a:t>
            </a:r>
            <a:r>
              <a:rPr sz="235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other 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wrap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around</a:t>
            </a:r>
            <a:r>
              <a:rPr sz="235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it.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525" spc="120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80" dirty="0">
                <a:solidFill>
                  <a:srgbClr val="323332"/>
                </a:solidFill>
                <a:latin typeface="Arial"/>
                <a:cs typeface="Arial"/>
              </a:rPr>
              <a:t>Float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is often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images,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but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it is also useful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working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with</a:t>
            </a:r>
            <a:r>
              <a:rPr sz="235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layouts.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90500" marR="829944" indent="-177800">
              <a:lnSpc>
                <a:spcPts val="2800"/>
              </a:lnSpc>
            </a:pPr>
            <a:r>
              <a:rPr sz="3525" spc="82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5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350" spc="-1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floated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horizontally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, this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means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element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only</a:t>
            </a:r>
            <a:r>
              <a:rPr sz="235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75" dirty="0">
                <a:solidFill>
                  <a:srgbClr val="323332"/>
                </a:solidFill>
                <a:latin typeface="Arial"/>
                <a:cs typeface="Arial"/>
              </a:rPr>
              <a:t>be 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floated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left or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right,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2350" spc="75" dirty="0">
                <a:solidFill>
                  <a:srgbClr val="323332"/>
                </a:solidFill>
                <a:latin typeface="Arial"/>
                <a:cs typeface="Arial"/>
              </a:rPr>
              <a:t>up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or</a:t>
            </a:r>
            <a:r>
              <a:rPr sz="2350" spc="-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down.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190500" marR="5080" indent="-177800">
              <a:lnSpc>
                <a:spcPts val="2800"/>
              </a:lnSpc>
            </a:pPr>
            <a:r>
              <a:rPr sz="3525" spc="442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29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floated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move as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far to the left or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right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can.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Usually this</a:t>
            </a:r>
            <a:r>
              <a:rPr sz="2350" spc="-3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means 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all the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way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to the left or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right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containing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525" spc="179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12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after the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floating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will flow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around</a:t>
            </a:r>
            <a:r>
              <a:rPr sz="235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it.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525" spc="179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12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before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floating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will not </a:t>
            </a:r>
            <a:r>
              <a:rPr sz="2350" spc="75" dirty="0">
                <a:solidFill>
                  <a:srgbClr val="323332"/>
                </a:solidFill>
                <a:latin typeface="Arial"/>
                <a:cs typeface="Arial"/>
              </a:rPr>
              <a:t>be</a:t>
            </a:r>
            <a:r>
              <a:rPr sz="2350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affected.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90500" marR="762635" indent="-177800">
              <a:lnSpc>
                <a:spcPts val="2800"/>
              </a:lnSpc>
            </a:pPr>
            <a:r>
              <a:rPr sz="3525" spc="292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195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floated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right,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following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text flows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around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it, to the</a:t>
            </a:r>
            <a:r>
              <a:rPr sz="2350" spc="-2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left:  </a:t>
            </a:r>
            <a:r>
              <a:rPr sz="2350" spc="10" dirty="0">
                <a:solidFill>
                  <a:srgbClr val="555555"/>
                </a:solidFill>
                <a:latin typeface="Arial"/>
                <a:cs typeface="Arial"/>
              </a:rPr>
              <a:t>Example:</a:t>
            </a:r>
            <a:r>
              <a:rPr sz="2350" spc="195" dirty="0">
                <a:solidFill>
                  <a:srgbClr val="555555"/>
                </a:solidFill>
                <a:latin typeface="Arial"/>
                <a:cs typeface="Arial"/>
              </a:rPr>
              <a:t> </a:t>
            </a:r>
            <a:r>
              <a:rPr sz="2350" spc="15" dirty="0">
                <a:solidFill>
                  <a:srgbClr val="555555"/>
                </a:solidFill>
                <a:latin typeface="Arial"/>
                <a:cs typeface="Arial"/>
                <a:hlinkClick r:id="rId2"/>
              </a:rPr>
              <a:t>http://www.w3schools.com/css/tryit.asp?filename=trycss_float</a:t>
            </a:r>
            <a:endParaRPr sz="23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21794" y="8716356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217" y="0"/>
                </a:lnTo>
              </a:path>
            </a:pathLst>
          </a:custGeom>
          <a:ln w="1504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 </a:t>
            </a:r>
            <a:r>
              <a:rPr spc="-90" dirty="0"/>
              <a:t>Float</a:t>
            </a:r>
            <a:r>
              <a:rPr spc="210" dirty="0"/>
              <a:t> </a:t>
            </a:r>
            <a:r>
              <a:rPr dirty="0"/>
              <a:t>(Cont.)</a:t>
            </a:r>
          </a:p>
        </p:txBody>
      </p:sp>
      <p:sp>
        <p:nvSpPr>
          <p:cNvPr id="3" name="object 3"/>
          <p:cNvSpPr/>
          <p:nvPr/>
        </p:nvSpPr>
        <p:spPr>
          <a:xfrm>
            <a:off x="1215897" y="8382005"/>
            <a:ext cx="10742295" cy="406400"/>
          </a:xfrm>
          <a:custGeom>
            <a:avLst/>
            <a:gdLst/>
            <a:ahLst/>
            <a:cxnLst/>
            <a:rect l="l" t="t" r="r" b="b"/>
            <a:pathLst>
              <a:path w="10742295" h="406400">
                <a:moveTo>
                  <a:pt x="0" y="0"/>
                </a:moveTo>
                <a:lnTo>
                  <a:pt x="10741868" y="0"/>
                </a:lnTo>
                <a:lnTo>
                  <a:pt x="10741868" y="406400"/>
                </a:lnTo>
                <a:lnTo>
                  <a:pt x="0" y="40640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0600" y="2697479"/>
            <a:ext cx="10980420" cy="6063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marR="53340" indent="-215900">
              <a:lnSpc>
                <a:spcPts val="3200"/>
              </a:lnSpc>
            </a:pPr>
            <a:r>
              <a:rPr sz="2800" spc="409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800" spc="-6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750" spc="80" dirty="0">
                <a:solidFill>
                  <a:srgbClr val="323332"/>
                </a:solidFill>
                <a:latin typeface="Arial"/>
                <a:cs typeface="Arial"/>
              </a:rPr>
              <a:t>place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several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floating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after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2750" spc="-30" dirty="0">
                <a:solidFill>
                  <a:srgbClr val="323332"/>
                </a:solidFill>
                <a:latin typeface="Arial"/>
                <a:cs typeface="Arial"/>
              </a:rPr>
              <a:t>other,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they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float  next to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other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there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275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room.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948055">
              <a:lnSpc>
                <a:spcPts val="3200"/>
              </a:lnSpc>
            </a:pPr>
            <a:r>
              <a:rPr sz="4125" spc="644" baseline="10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4125" spc="-697" baseline="10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Here </a:t>
            </a:r>
            <a:r>
              <a:rPr sz="2750" spc="25" dirty="0">
                <a:solidFill>
                  <a:srgbClr val="323332"/>
                </a:solidFill>
                <a:latin typeface="Arial"/>
                <a:cs typeface="Arial"/>
              </a:rPr>
              <a:t>we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have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made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image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gallery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using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float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property:  </a:t>
            </a:r>
            <a:r>
              <a:rPr sz="2750" u="heavy" spc="30" dirty="0">
                <a:solidFill>
                  <a:srgbClr val="323332"/>
                </a:solidFill>
                <a:latin typeface="Arial"/>
                <a:cs typeface="Arial"/>
                <a:hlinkClick r:id="rId2"/>
              </a:rPr>
              <a:t>http://www.w3schools.com/css/tryit.asp? </a:t>
            </a:r>
            <a:r>
              <a:rPr sz="2750" u="heavy" spc="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u="heavy" spc="20" dirty="0">
                <a:solidFill>
                  <a:srgbClr val="323332"/>
                </a:solidFill>
                <a:latin typeface="Arial"/>
                <a:cs typeface="Arial"/>
              </a:rPr>
              <a:t>filename=trycss_float_elements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228600" marR="185420" indent="-215900">
              <a:lnSpc>
                <a:spcPts val="3200"/>
              </a:lnSpc>
            </a:pPr>
            <a:r>
              <a:rPr sz="4125" spc="644" baseline="10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4125" spc="-494" baseline="10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after the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floating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flow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around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it. </a:t>
            </a:r>
            <a:r>
              <a:rPr sz="2750" spc="-2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avoid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this, 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clear</a:t>
            </a:r>
            <a:r>
              <a:rPr sz="2750" b="1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property.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228600" marR="1183640" indent="-215900">
              <a:lnSpc>
                <a:spcPts val="3200"/>
              </a:lnSpc>
            </a:pPr>
            <a:r>
              <a:rPr sz="4125" spc="644" baseline="10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4125" spc="-975" baseline="10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-3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clear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specifies which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sides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an element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other 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floating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75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not</a:t>
            </a:r>
            <a:r>
              <a:rPr sz="275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allowed.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228600" indent="-215900">
              <a:lnSpc>
                <a:spcPts val="3200"/>
              </a:lnSpc>
            </a:pPr>
            <a:r>
              <a:rPr sz="2800" spc="409" dirty="0">
                <a:solidFill>
                  <a:srgbClr val="323332"/>
                </a:solidFill>
                <a:latin typeface="Arial"/>
                <a:cs typeface="Arial"/>
              </a:rPr>
              <a:t>• </a:t>
            </a:r>
            <a:r>
              <a:rPr sz="2750" spc="125" dirty="0">
                <a:solidFill>
                  <a:srgbClr val="323332"/>
                </a:solidFill>
                <a:latin typeface="Arial"/>
                <a:cs typeface="Arial"/>
              </a:rPr>
              <a:t>Add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text line into the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image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gallery,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clear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property:  </a:t>
            </a:r>
            <a:r>
              <a:rPr sz="2750" spc="25" dirty="0">
                <a:solidFill>
                  <a:srgbClr val="555555"/>
                </a:solidFill>
                <a:latin typeface="Arial"/>
                <a:cs typeface="Arial"/>
                <a:hlinkClick r:id="rId3"/>
              </a:rPr>
              <a:t>http://www.w3schools.com/css/tryit.asp?filename=trycss_float_clear</a:t>
            </a:r>
            <a:endParaRPr sz="27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15897" y="8724627"/>
            <a:ext cx="10742295" cy="17780"/>
          </a:xfrm>
          <a:custGeom>
            <a:avLst/>
            <a:gdLst/>
            <a:ahLst/>
            <a:cxnLst/>
            <a:rect l="l" t="t" r="r" b="b"/>
            <a:pathLst>
              <a:path w="10742295" h="17779">
                <a:moveTo>
                  <a:pt x="0" y="0"/>
                </a:moveTo>
                <a:lnTo>
                  <a:pt x="10741868" y="0"/>
                </a:lnTo>
                <a:lnTo>
                  <a:pt x="10741868" y="17716"/>
                </a:lnTo>
                <a:lnTo>
                  <a:pt x="0" y="17716"/>
                </a:lnTo>
                <a:lnTo>
                  <a:pt x="0" y="0"/>
                </a:lnTo>
                <a:close/>
              </a:path>
            </a:pathLst>
          </a:custGeom>
          <a:solidFill>
            <a:srgbClr val="555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</a:t>
            </a:r>
            <a:r>
              <a:rPr spc="-50" dirty="0"/>
              <a:t> </a:t>
            </a:r>
            <a:r>
              <a:rPr spc="35" dirty="0"/>
              <a:t>Combinators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9000" y="3810000"/>
            <a:ext cx="10796905" cy="3224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000" spc="-114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000" spc="10" dirty="0">
                <a:solidFill>
                  <a:srgbClr val="323332"/>
                </a:solidFill>
                <a:latin typeface="Arial"/>
                <a:cs typeface="Arial"/>
              </a:rPr>
              <a:t>Combinators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3000" spc="-15" dirty="0">
                <a:solidFill>
                  <a:srgbClr val="323332"/>
                </a:solidFill>
                <a:latin typeface="Arial"/>
                <a:cs typeface="Arial"/>
              </a:rPr>
              <a:t>more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than one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simple </a:t>
            </a:r>
            <a:r>
              <a:rPr sz="3000" spc="-15" dirty="0">
                <a:solidFill>
                  <a:srgbClr val="323332"/>
                </a:solidFill>
                <a:latin typeface="Arial"/>
                <a:cs typeface="Arial"/>
              </a:rPr>
              <a:t>selector.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There 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four </a:t>
            </a:r>
            <a:r>
              <a:rPr sz="3000" spc="5" dirty="0">
                <a:solidFill>
                  <a:srgbClr val="323332"/>
                </a:solidFill>
                <a:latin typeface="Arial"/>
                <a:cs typeface="Arial"/>
              </a:rPr>
              <a:t>different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combinators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</a:t>
            </a:r>
            <a:r>
              <a:rPr sz="300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70" dirty="0">
                <a:solidFill>
                  <a:srgbClr val="323332"/>
                </a:solidFill>
                <a:latin typeface="Arial"/>
                <a:cs typeface="Arial"/>
              </a:rPr>
              <a:t>CSS3: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Descendant</a:t>
            </a:r>
            <a:r>
              <a:rPr sz="300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combinator/selector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Child</a:t>
            </a:r>
            <a:r>
              <a:rPr sz="30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combinator/selector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Adjacent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sibling</a:t>
            </a:r>
            <a:r>
              <a:rPr sz="30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combinator/selector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General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sibling</a:t>
            </a:r>
            <a:r>
              <a:rPr sz="300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combinator/selector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/>
              <a:t>Descendant</a:t>
            </a:r>
            <a:r>
              <a:rPr spc="-35" dirty="0"/>
              <a:t> </a:t>
            </a:r>
            <a:r>
              <a:rPr spc="-5" dirty="0"/>
              <a:t>Selector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860800"/>
            <a:ext cx="10729595" cy="3759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spc="55" dirty="0">
                <a:solidFill>
                  <a:srgbClr val="323332"/>
                </a:solidFill>
                <a:latin typeface="Arial"/>
                <a:cs typeface="Arial"/>
              </a:rPr>
              <a:t>descendant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selector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matches all elements</a:t>
            </a:r>
            <a:r>
              <a:rPr sz="3500" b="1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that 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descendants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specified</a:t>
            </a:r>
            <a:r>
              <a:rPr sz="3500" spc="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500" spc="285" dirty="0">
                <a:solidFill>
                  <a:srgbClr val="323332"/>
                </a:solidFill>
                <a:latin typeface="Arial"/>
                <a:cs typeface="Arial"/>
              </a:rPr>
              <a:t>•A </a:t>
            </a:r>
            <a:r>
              <a:rPr sz="3500" spc="55" dirty="0">
                <a:solidFill>
                  <a:srgbClr val="323332"/>
                </a:solidFill>
                <a:latin typeface="Arial"/>
                <a:cs typeface="Arial"/>
              </a:rPr>
              <a:t>descendant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selector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made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up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two or</a:t>
            </a:r>
            <a:r>
              <a:rPr sz="3500" b="1" spc="-4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more</a:t>
            </a:r>
            <a:endParaRPr sz="35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selectors </a:t>
            </a:r>
            <a:r>
              <a:rPr sz="3500" spc="40" dirty="0">
                <a:solidFill>
                  <a:srgbClr val="323332"/>
                </a:solidFill>
                <a:latin typeface="Arial"/>
                <a:cs typeface="Arial"/>
              </a:rPr>
              <a:t>separated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white</a:t>
            </a:r>
            <a:r>
              <a:rPr sz="3500" b="1" spc="-1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space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3500" spc="190" dirty="0">
                <a:solidFill>
                  <a:srgbClr val="0B5D18"/>
                </a:solidFill>
                <a:latin typeface="Arial"/>
                <a:cs typeface="Arial"/>
              </a:rPr>
              <a:t>p </a:t>
            </a:r>
            <a:r>
              <a:rPr sz="3500" spc="-5" dirty="0">
                <a:solidFill>
                  <a:srgbClr val="0B5D18"/>
                </a:solidFill>
                <a:latin typeface="Arial"/>
                <a:cs typeface="Arial"/>
              </a:rPr>
              <a:t>em { </a:t>
            </a:r>
            <a:r>
              <a:rPr sz="3500" spc="30" dirty="0">
                <a:solidFill>
                  <a:srgbClr val="0B5D18"/>
                </a:solidFill>
                <a:latin typeface="Arial"/>
                <a:cs typeface="Arial"/>
              </a:rPr>
              <a:t>color: </a:t>
            </a:r>
            <a:r>
              <a:rPr sz="3500" spc="-50" dirty="0">
                <a:solidFill>
                  <a:srgbClr val="0B5D18"/>
                </a:solidFill>
                <a:latin typeface="Arial"/>
                <a:cs typeface="Arial"/>
              </a:rPr>
              <a:t>#FF0066;</a:t>
            </a:r>
            <a:r>
              <a:rPr sz="3500" spc="-27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0B5D18"/>
                </a:solidFill>
                <a:latin typeface="Arial"/>
                <a:cs typeface="Arial"/>
              </a:rPr>
              <a:t>}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825500" y="5407573"/>
            <a:ext cx="4779010" cy="330200"/>
          </a:xfrm>
          <a:custGeom>
            <a:avLst/>
            <a:gdLst/>
            <a:ahLst/>
            <a:cxnLst/>
            <a:rect l="l" t="t" r="r" b="b"/>
            <a:pathLst>
              <a:path w="4779010" h="330200">
                <a:moveTo>
                  <a:pt x="0" y="0"/>
                </a:moveTo>
                <a:lnTo>
                  <a:pt x="4778517" y="0"/>
                </a:lnTo>
                <a:lnTo>
                  <a:pt x="4778517" y="330200"/>
                </a:lnTo>
                <a:lnTo>
                  <a:pt x="0" y="330200"/>
                </a:lnTo>
                <a:lnTo>
                  <a:pt x="0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25500" y="5737773"/>
            <a:ext cx="4779010" cy="330200"/>
          </a:xfrm>
          <a:custGeom>
            <a:avLst/>
            <a:gdLst/>
            <a:ahLst/>
            <a:cxnLst/>
            <a:rect l="l" t="t" r="r" b="b"/>
            <a:pathLst>
              <a:path w="4779010" h="330200">
                <a:moveTo>
                  <a:pt x="0" y="0"/>
                </a:moveTo>
                <a:lnTo>
                  <a:pt x="4778517" y="0"/>
                </a:lnTo>
                <a:lnTo>
                  <a:pt x="4778517" y="330200"/>
                </a:lnTo>
                <a:lnTo>
                  <a:pt x="0" y="330200"/>
                </a:lnTo>
                <a:lnTo>
                  <a:pt x="0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83927" y="6067973"/>
            <a:ext cx="4344670" cy="330200"/>
          </a:xfrm>
          <a:custGeom>
            <a:avLst/>
            <a:gdLst/>
            <a:ahLst/>
            <a:cxnLst/>
            <a:rect l="l" t="t" r="r" b="b"/>
            <a:pathLst>
              <a:path w="4344670" h="330200">
                <a:moveTo>
                  <a:pt x="0" y="0"/>
                </a:moveTo>
                <a:lnTo>
                  <a:pt x="4344107" y="0"/>
                </a:lnTo>
                <a:lnTo>
                  <a:pt x="4344107" y="330200"/>
                </a:lnTo>
                <a:lnTo>
                  <a:pt x="0" y="330200"/>
                </a:lnTo>
                <a:lnTo>
                  <a:pt x="0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12800" y="5080000"/>
            <a:ext cx="74993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&lt;div&gt;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2408" y="5410200"/>
            <a:ext cx="3066415" cy="632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184400" algn="l"/>
              </a:tabLst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 1	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</a:t>
            </a:r>
            <a:r>
              <a:rPr sz="1900" spc="-9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the</a:t>
            </a: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  <a:tabLst>
                <a:tab pos="2184400" algn="l"/>
              </a:tabLst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 2	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</a:t>
            </a:r>
            <a:r>
              <a:rPr sz="1900" spc="-9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the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88099" y="5369661"/>
            <a:ext cx="1184275" cy="67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3999"/>
              </a:lnSpc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div.&lt;/p&gt;  div.&lt;/p&gt;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2408" y="6070600"/>
            <a:ext cx="292163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&lt;span&gt;&lt;p&gt;Paragraph</a:t>
            </a:r>
            <a:r>
              <a:rPr sz="1900" spc="-6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3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43290" y="6070600"/>
            <a:ext cx="321119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 the</a:t>
            </a:r>
            <a:r>
              <a:rPr sz="1900" spc="-1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div.&lt;/p&gt;&lt;/span&gt;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2800" y="6400800"/>
            <a:ext cx="89471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&lt;/div&gt;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2800" y="7061200"/>
            <a:ext cx="3211195" cy="632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 4. Not</a:t>
            </a:r>
            <a:r>
              <a:rPr sz="1900" spc="-7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</a:t>
            </a: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 5. Not</a:t>
            </a:r>
            <a:r>
              <a:rPr sz="1900" spc="-7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43295" y="7020661"/>
            <a:ext cx="1473835" cy="67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3999"/>
              </a:lnSpc>
              <a:tabLst>
                <a:tab pos="301625" algn="l"/>
              </a:tabLst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a	div.&lt;/p&gt;  a	div.&lt;/p&gt;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41400" y="3035300"/>
            <a:ext cx="4225290" cy="96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81380" algn="l"/>
              </a:tabLst>
            </a:pPr>
            <a:r>
              <a:rPr sz="1900" spc="-5" dirty="0">
                <a:solidFill>
                  <a:srgbClr val="FF40FF"/>
                </a:solidFill>
                <a:latin typeface="Courier New"/>
                <a:cs typeface="Courier New"/>
              </a:rPr>
              <a:t>div</a:t>
            </a:r>
            <a:r>
              <a:rPr sz="1900" dirty="0">
                <a:solidFill>
                  <a:srgbClr val="FF40FF"/>
                </a:solidFill>
                <a:latin typeface="Courier New"/>
                <a:cs typeface="Courier New"/>
              </a:rPr>
              <a:t> p	{</a:t>
            </a:r>
            <a:endParaRPr sz="1900">
              <a:latin typeface="Courier New"/>
              <a:cs typeface="Courier New"/>
            </a:endParaRPr>
          </a:p>
          <a:p>
            <a:pPr marL="591820">
              <a:lnSpc>
                <a:spcPct val="100000"/>
              </a:lnSpc>
              <a:spcBef>
                <a:spcPts val="320"/>
              </a:spcBef>
            </a:pPr>
            <a:r>
              <a:rPr sz="1900" spc="-5" dirty="0">
                <a:solidFill>
                  <a:srgbClr val="FF40FF"/>
                </a:solidFill>
                <a:latin typeface="Courier New"/>
                <a:cs typeface="Courier New"/>
              </a:rPr>
              <a:t>background-color:</a:t>
            </a:r>
            <a:r>
              <a:rPr sz="1900" spc="-95" dirty="0">
                <a:solidFill>
                  <a:srgbClr val="FF40FF"/>
                </a:solidFill>
                <a:latin typeface="Courier New"/>
                <a:cs typeface="Courier New"/>
              </a:rPr>
              <a:t> </a:t>
            </a:r>
            <a:r>
              <a:rPr sz="1900" dirty="0">
                <a:solidFill>
                  <a:srgbClr val="FF40FF"/>
                </a:solidFill>
                <a:latin typeface="Courier New"/>
                <a:cs typeface="Courier New"/>
              </a:rPr>
              <a:t>yellow;</a:t>
            </a: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900" dirty="0">
                <a:solidFill>
                  <a:srgbClr val="FF40FF"/>
                </a:solidFill>
                <a:latin typeface="Courier New"/>
                <a:cs typeface="Courier New"/>
              </a:rPr>
              <a:t>}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937500" y="3810000"/>
            <a:ext cx="4368800" cy="2235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10500" y="3721100"/>
            <a:ext cx="4622800" cy="256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/>
              <a:t>Child</a:t>
            </a:r>
            <a:r>
              <a:rPr spc="-60" dirty="0"/>
              <a:t> </a:t>
            </a:r>
            <a:r>
              <a:rPr spc="-5" dirty="0"/>
              <a:t>Selector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4170431"/>
            <a:ext cx="10793095" cy="3156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3590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child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selector selects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elements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000" b="1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immediate 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children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specified</a:t>
            </a: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marR="177800" indent="-228600">
              <a:lnSpc>
                <a:spcPts val="3590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special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character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child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selector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&gt;</a:t>
            </a:r>
            <a:r>
              <a:rPr sz="3000" b="1" spc="-3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(greater  than)</a:t>
            </a:r>
            <a:r>
              <a:rPr sz="3000" b="1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sign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50">
              <a:latin typeface="Times New Roman"/>
              <a:cs typeface="Times New Roman"/>
            </a:endParaRPr>
          </a:p>
          <a:p>
            <a:pPr marL="210820">
              <a:lnSpc>
                <a:spcPct val="100000"/>
              </a:lnSpc>
              <a:spcBef>
                <a:spcPts val="5"/>
              </a:spcBef>
            </a:pPr>
            <a:r>
              <a:rPr sz="3000" spc="160" dirty="0">
                <a:solidFill>
                  <a:srgbClr val="0B5D18"/>
                </a:solidFill>
                <a:latin typeface="Arial"/>
                <a:cs typeface="Arial"/>
              </a:rPr>
              <a:t>p </a:t>
            </a:r>
            <a:r>
              <a:rPr sz="3000" spc="225" dirty="0">
                <a:solidFill>
                  <a:srgbClr val="0B5D18"/>
                </a:solidFill>
                <a:latin typeface="Arial"/>
                <a:cs typeface="Arial"/>
              </a:rPr>
              <a:t>&gt; </a:t>
            </a:r>
            <a:r>
              <a:rPr sz="3000" spc="-5" dirty="0">
                <a:solidFill>
                  <a:srgbClr val="0B5D18"/>
                </a:solidFill>
                <a:latin typeface="Arial"/>
                <a:cs typeface="Arial"/>
              </a:rPr>
              <a:t>em { </a:t>
            </a:r>
            <a:r>
              <a:rPr sz="3000" spc="25" dirty="0">
                <a:solidFill>
                  <a:srgbClr val="0B5D18"/>
                </a:solidFill>
                <a:latin typeface="Arial"/>
                <a:cs typeface="Arial"/>
              </a:rPr>
              <a:t>color: </a:t>
            </a:r>
            <a:r>
              <a:rPr sz="3000" spc="-45" dirty="0">
                <a:solidFill>
                  <a:srgbClr val="0B5D18"/>
                </a:solidFill>
                <a:latin typeface="Arial"/>
                <a:cs typeface="Arial"/>
              </a:rPr>
              <a:t>#FF0066;</a:t>
            </a:r>
            <a:r>
              <a:rPr sz="3000" spc="-434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B5D18"/>
                </a:solidFill>
                <a:latin typeface="Arial"/>
                <a:cs typeface="Arial"/>
              </a:rPr>
              <a:t>}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2800" y="5080000"/>
            <a:ext cx="74993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&lt;div&gt;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500" y="5407573"/>
            <a:ext cx="4779010" cy="660400"/>
          </a:xfrm>
          <a:prstGeom prst="rect">
            <a:avLst/>
          </a:prstGeom>
          <a:solidFill>
            <a:srgbClr val="A6AAA9"/>
          </a:solidFill>
        </p:spPr>
        <p:txBody>
          <a:bodyPr vert="horz" wrap="square" lIns="0" tIns="2540" rIns="0" bIns="0" rtlCol="0">
            <a:spAutoFit/>
          </a:bodyPr>
          <a:lstStyle/>
          <a:p>
            <a:pPr marL="289560">
              <a:lnSpc>
                <a:spcPct val="100000"/>
              </a:lnSpc>
              <a:spcBef>
                <a:spcPts val="20"/>
              </a:spcBef>
              <a:tabLst>
                <a:tab pos="2461260" algn="l"/>
              </a:tabLst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 1	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 the</a:t>
            </a:r>
            <a:r>
              <a:rPr sz="1900" spc="-8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div.&lt;/p&gt;</a:t>
            </a:r>
            <a:endParaRPr sz="1900">
              <a:latin typeface="Courier New"/>
              <a:cs typeface="Courier New"/>
            </a:endParaRPr>
          </a:p>
          <a:p>
            <a:pPr marL="289560">
              <a:lnSpc>
                <a:spcPct val="100000"/>
              </a:lnSpc>
              <a:spcBef>
                <a:spcPts val="320"/>
              </a:spcBef>
              <a:tabLst>
                <a:tab pos="2461260" algn="l"/>
              </a:tabLst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 2	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 the</a:t>
            </a:r>
            <a:r>
              <a:rPr sz="1900" spc="-8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div.&lt;/p&gt;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2800" y="6070600"/>
            <a:ext cx="6541770" cy="632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2260">
              <a:lnSpc>
                <a:spcPct val="100000"/>
              </a:lnSpc>
              <a:tabLst>
                <a:tab pos="3342640" algn="l"/>
              </a:tabLst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&lt;span&gt;&lt;p&gt;Paragraph</a:t>
            </a:r>
            <a:r>
              <a:rPr sz="1900" spc="1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3	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 the</a:t>
            </a:r>
            <a:r>
              <a:rPr sz="1900" spc="-1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div.&lt;/p&gt;&lt;/span&gt;</a:t>
            </a: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&lt;/div&gt;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2800" y="7061200"/>
            <a:ext cx="3211195" cy="632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 4. Not</a:t>
            </a:r>
            <a:r>
              <a:rPr sz="1900" spc="-7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</a:t>
            </a: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 5. Not</a:t>
            </a:r>
            <a:r>
              <a:rPr sz="1900" spc="-7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43295" y="7020661"/>
            <a:ext cx="1473835" cy="67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3999"/>
              </a:lnSpc>
              <a:tabLst>
                <a:tab pos="301625" algn="l"/>
              </a:tabLst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a	div.&lt;/p&gt;  a	div.&lt;/p&gt;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1400" y="3035300"/>
            <a:ext cx="4225290" cy="96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81380" algn="l"/>
              </a:tabLst>
            </a:pPr>
            <a:r>
              <a:rPr sz="1900" dirty="0">
                <a:solidFill>
                  <a:srgbClr val="FF40FF"/>
                </a:solidFill>
                <a:latin typeface="Courier New"/>
                <a:cs typeface="Courier New"/>
              </a:rPr>
              <a:t>div&gt;p	{</a:t>
            </a:r>
            <a:endParaRPr sz="1900">
              <a:latin typeface="Courier New"/>
              <a:cs typeface="Courier New"/>
            </a:endParaRPr>
          </a:p>
          <a:p>
            <a:pPr marL="591820">
              <a:lnSpc>
                <a:spcPct val="100000"/>
              </a:lnSpc>
              <a:spcBef>
                <a:spcPts val="320"/>
              </a:spcBef>
            </a:pPr>
            <a:r>
              <a:rPr sz="1900" spc="-5" dirty="0">
                <a:solidFill>
                  <a:srgbClr val="FF40FF"/>
                </a:solidFill>
                <a:latin typeface="Courier New"/>
                <a:cs typeface="Courier New"/>
              </a:rPr>
              <a:t>background-color:</a:t>
            </a:r>
            <a:r>
              <a:rPr sz="1900" spc="-95" dirty="0">
                <a:solidFill>
                  <a:srgbClr val="FF40FF"/>
                </a:solidFill>
                <a:latin typeface="Courier New"/>
                <a:cs typeface="Courier New"/>
              </a:rPr>
              <a:t> </a:t>
            </a:r>
            <a:r>
              <a:rPr sz="1900" dirty="0">
                <a:solidFill>
                  <a:srgbClr val="FF40FF"/>
                </a:solidFill>
                <a:latin typeface="Courier New"/>
                <a:cs typeface="Courier New"/>
              </a:rPr>
              <a:t>yellow;</a:t>
            </a: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900" dirty="0">
                <a:solidFill>
                  <a:srgbClr val="FF40FF"/>
                </a:solidFill>
                <a:latin typeface="Courier New"/>
                <a:cs typeface="Courier New"/>
              </a:rPr>
              <a:t>}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28000" y="3822700"/>
            <a:ext cx="3619500" cy="2374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01000" y="3733800"/>
            <a:ext cx="3873500" cy="2705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sz="7600" spc="100" dirty="0"/>
              <a:t>Adjacent </a:t>
            </a:r>
            <a:r>
              <a:rPr sz="7600" spc="55" dirty="0"/>
              <a:t>Sibling</a:t>
            </a:r>
            <a:r>
              <a:rPr sz="7600" spc="-110" dirty="0"/>
              <a:t> </a:t>
            </a:r>
            <a:r>
              <a:rPr sz="7600" spc="-5" dirty="0"/>
              <a:t>Selector</a:t>
            </a:r>
            <a:endParaRPr sz="7600"/>
          </a:p>
        </p:txBody>
      </p:sp>
      <p:sp>
        <p:nvSpPr>
          <p:cNvPr id="3" name="object 3"/>
          <p:cNvSpPr txBox="1"/>
          <p:nvPr/>
        </p:nvSpPr>
        <p:spPr>
          <a:xfrm>
            <a:off x="990600" y="3341371"/>
            <a:ext cx="10735310" cy="4340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95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adjacent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sibling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selector selects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elements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3000" spc="-2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ts val="3595"/>
              </a:lnSpc>
            </a:pP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adjacent siblings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specified</a:t>
            </a:r>
            <a:r>
              <a:rPr sz="300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ts val="3595"/>
              </a:lnSpc>
            </a:pPr>
            <a:r>
              <a:rPr sz="3000" spc="110" dirty="0">
                <a:solidFill>
                  <a:srgbClr val="323332"/>
                </a:solidFill>
                <a:latin typeface="Arial"/>
                <a:cs typeface="Arial"/>
              </a:rPr>
              <a:t>•Sibling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must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have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same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parent element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,</a:t>
            </a:r>
            <a:r>
              <a:rPr sz="30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ts val="3595"/>
              </a:lnSpc>
            </a:pP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"adjacent" means "immediately</a:t>
            </a:r>
            <a:r>
              <a:rPr sz="3000" b="1" spc="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following”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ts val="3595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special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character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Adjacent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Sibling selector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3000" spc="-3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ts val="3595"/>
              </a:lnSpc>
            </a:pP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+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(plus)</a:t>
            </a:r>
            <a:r>
              <a:rPr sz="3000" b="1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character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600"/>
              </a:spcBef>
            </a:pPr>
            <a:r>
              <a:rPr sz="3000" spc="110" dirty="0">
                <a:solidFill>
                  <a:srgbClr val="0B5D18"/>
                </a:solidFill>
                <a:latin typeface="Arial"/>
                <a:cs typeface="Arial"/>
              </a:rPr>
              <a:t>div+p </a:t>
            </a:r>
            <a:r>
              <a:rPr sz="3000" spc="20" dirty="0">
                <a:solidFill>
                  <a:srgbClr val="0B5D18"/>
                </a:solidFill>
                <a:latin typeface="Arial"/>
                <a:cs typeface="Arial"/>
              </a:rPr>
              <a:t>{color:</a:t>
            </a:r>
            <a:r>
              <a:rPr sz="3000" spc="-155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3000" spc="-40" dirty="0">
                <a:solidFill>
                  <a:srgbClr val="0B5D18"/>
                </a:solidFill>
                <a:latin typeface="Arial"/>
                <a:cs typeface="Arial"/>
              </a:rPr>
              <a:t>#FF0066;}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52453" y="5410200"/>
            <a:ext cx="2487295" cy="632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2260" indent="-289560">
              <a:lnSpc>
                <a:spcPct val="100000"/>
              </a:lnSpc>
              <a:buAutoNum type="arabicPlain"/>
              <a:tabLst>
                <a:tab pos="301625" algn="l"/>
                <a:tab pos="302895" algn="l"/>
              </a:tabLst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 the</a:t>
            </a:r>
            <a:r>
              <a:rPr sz="1900" spc="-8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div.&lt;/p&gt;</a:t>
            </a:r>
            <a:endParaRPr sz="1900">
              <a:latin typeface="Courier New"/>
              <a:cs typeface="Courier New"/>
            </a:endParaRPr>
          </a:p>
          <a:p>
            <a:pPr marL="302260" indent="-289560">
              <a:lnSpc>
                <a:spcPct val="100000"/>
              </a:lnSpc>
              <a:spcBef>
                <a:spcPts val="320"/>
              </a:spcBef>
              <a:buAutoNum type="arabicPlain"/>
              <a:tabLst>
                <a:tab pos="301625" algn="l"/>
                <a:tab pos="302895" algn="l"/>
              </a:tabLst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 the</a:t>
            </a:r>
            <a:r>
              <a:rPr sz="1900" spc="-85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div.&lt;/p&gt;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2800" y="4749800"/>
            <a:ext cx="2219960" cy="1623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&lt;body&gt;</a:t>
            </a:r>
            <a:endParaRPr sz="1900">
              <a:latin typeface="Courier New"/>
              <a:cs typeface="Courier New"/>
            </a:endParaRPr>
          </a:p>
          <a:p>
            <a:pPr marL="241300">
              <a:lnSpc>
                <a:spcPct val="100000"/>
              </a:lnSpc>
              <a:spcBef>
                <a:spcPts val="320"/>
              </a:spcBef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&lt;div&gt;</a:t>
            </a:r>
            <a:endParaRPr sz="190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320"/>
              </a:spcBef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</a:t>
            </a:r>
            <a:endParaRPr sz="190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320"/>
              </a:spcBef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</a:t>
            </a:r>
            <a:endParaRPr sz="1900">
              <a:latin typeface="Courier New"/>
              <a:cs typeface="Courier New"/>
            </a:endParaRPr>
          </a:p>
          <a:p>
            <a:pPr marL="241300">
              <a:lnSpc>
                <a:spcPct val="100000"/>
              </a:lnSpc>
              <a:spcBef>
                <a:spcPts val="320"/>
              </a:spcBef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&lt;/div&gt;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4100" y="6728373"/>
            <a:ext cx="4923790" cy="330200"/>
          </a:xfrm>
          <a:prstGeom prst="rect">
            <a:avLst/>
          </a:prstGeom>
          <a:solidFill>
            <a:srgbClr val="A6AAA9"/>
          </a:solidFill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  <a:tabLst>
                <a:tab pos="3619500" algn="l"/>
              </a:tabLst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&lt;p&gt;Paragraph 3. Not</a:t>
            </a:r>
            <a:r>
              <a:rPr sz="1900" spc="20" dirty="0">
                <a:solidFill>
                  <a:srgbClr val="011A99"/>
                </a:solidFill>
                <a:latin typeface="Courier New"/>
                <a:cs typeface="Courier New"/>
              </a:rPr>
              <a:t>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in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 a	div.&lt;/p&gt;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2800" y="7061200"/>
            <a:ext cx="5033010" cy="632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  <a:tabLst>
                <a:tab pos="3860800" algn="l"/>
              </a:tabLst>
            </a:pP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&lt;p&gt;Paragrap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h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4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.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No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t </a:t>
            </a:r>
            <a:r>
              <a:rPr sz="1900" spc="-5" dirty="0">
                <a:solidFill>
                  <a:srgbClr val="011A99"/>
                </a:solidFill>
                <a:latin typeface="Courier New"/>
                <a:cs typeface="Courier New"/>
              </a:rPr>
              <a:t>i</a:t>
            </a: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n a	div.&lt;/p&gt;</a:t>
            </a: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900" dirty="0">
                <a:solidFill>
                  <a:srgbClr val="011A99"/>
                </a:solidFill>
                <a:latin typeface="Courier New"/>
                <a:cs typeface="Courier New"/>
              </a:rPr>
              <a:t>&lt;/body&gt;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1400" y="3035300"/>
            <a:ext cx="4225290" cy="949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81380" algn="l"/>
              </a:tabLst>
            </a:pPr>
            <a:r>
              <a:rPr sz="1900" dirty="0">
                <a:solidFill>
                  <a:srgbClr val="FF40FF"/>
                </a:solidFill>
                <a:latin typeface="Courier New"/>
                <a:cs typeface="Courier New"/>
              </a:rPr>
              <a:t>div+p	{</a:t>
            </a:r>
            <a:endParaRPr sz="1900">
              <a:latin typeface="Courier New"/>
              <a:cs typeface="Courier New"/>
            </a:endParaRPr>
          </a:p>
          <a:p>
            <a:pPr marL="591820">
              <a:lnSpc>
                <a:spcPct val="100000"/>
              </a:lnSpc>
              <a:spcBef>
                <a:spcPts val="320"/>
              </a:spcBef>
            </a:pPr>
            <a:r>
              <a:rPr sz="1900" spc="-5" dirty="0">
                <a:solidFill>
                  <a:srgbClr val="FF40FF"/>
                </a:solidFill>
                <a:latin typeface="Courier New"/>
                <a:cs typeface="Courier New"/>
              </a:rPr>
              <a:t>background-color:</a:t>
            </a:r>
            <a:r>
              <a:rPr sz="1900" spc="-95" dirty="0">
                <a:solidFill>
                  <a:srgbClr val="FF40FF"/>
                </a:solidFill>
                <a:latin typeface="Courier New"/>
                <a:cs typeface="Courier New"/>
              </a:rPr>
              <a:t> </a:t>
            </a:r>
            <a:r>
              <a:rPr sz="1900" dirty="0">
                <a:solidFill>
                  <a:srgbClr val="FF40FF"/>
                </a:solidFill>
                <a:latin typeface="Courier New"/>
                <a:cs typeface="Courier New"/>
              </a:rPr>
              <a:t>yellow;</a:t>
            </a: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900" dirty="0">
                <a:solidFill>
                  <a:srgbClr val="FF40FF"/>
                </a:solidFill>
                <a:latin typeface="Courier New"/>
                <a:cs typeface="Courier New"/>
              </a:rPr>
              <a:t>}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708900" y="4254500"/>
            <a:ext cx="4140200" cy="248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81900" y="4165600"/>
            <a:ext cx="4394200" cy="2819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sz="7900" spc="5" dirty="0"/>
              <a:t>General </a:t>
            </a:r>
            <a:r>
              <a:rPr sz="7900" spc="65" dirty="0"/>
              <a:t>Sibling</a:t>
            </a:r>
            <a:r>
              <a:rPr sz="7900" spc="-10" dirty="0"/>
              <a:t> </a:t>
            </a:r>
            <a:r>
              <a:rPr sz="7900" spc="5" dirty="0"/>
              <a:t>Selector</a:t>
            </a:r>
            <a:endParaRPr sz="7900"/>
          </a:p>
        </p:txBody>
      </p:sp>
      <p:sp>
        <p:nvSpPr>
          <p:cNvPr id="3" name="object 3"/>
          <p:cNvSpPr txBox="1"/>
          <p:nvPr/>
        </p:nvSpPr>
        <p:spPr>
          <a:xfrm>
            <a:off x="990600" y="4373631"/>
            <a:ext cx="10648950" cy="275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3590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general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sibling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selector selects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elements that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are 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siblings of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specified element and which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following</a:t>
            </a:r>
            <a:r>
              <a:rPr sz="3000" b="1" spc="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it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 marL="241300" marR="2278380" indent="-228600">
              <a:lnSpc>
                <a:spcPts val="7190"/>
              </a:lnSpc>
              <a:spcBef>
                <a:spcPts val="740"/>
              </a:spcBef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special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character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~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(tilde)</a:t>
            </a:r>
            <a:r>
              <a:rPr sz="3000" b="1" spc="-2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character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  </a:t>
            </a:r>
            <a:r>
              <a:rPr sz="3000" spc="50" dirty="0">
                <a:solidFill>
                  <a:srgbClr val="0B5D18"/>
                </a:solidFill>
                <a:latin typeface="Arial"/>
                <a:cs typeface="Arial"/>
              </a:rPr>
              <a:t>div </a:t>
            </a:r>
            <a:r>
              <a:rPr sz="3000" spc="225" dirty="0">
                <a:solidFill>
                  <a:srgbClr val="0B5D18"/>
                </a:solidFill>
                <a:latin typeface="Arial"/>
                <a:cs typeface="Arial"/>
              </a:rPr>
              <a:t>~ </a:t>
            </a:r>
            <a:r>
              <a:rPr sz="3000" spc="160" dirty="0">
                <a:solidFill>
                  <a:srgbClr val="0B5D18"/>
                </a:solidFill>
                <a:latin typeface="Arial"/>
                <a:cs typeface="Arial"/>
              </a:rPr>
              <a:t>p </a:t>
            </a:r>
            <a:r>
              <a:rPr sz="3000" spc="20" dirty="0">
                <a:solidFill>
                  <a:srgbClr val="0B5D18"/>
                </a:solidFill>
                <a:latin typeface="Arial"/>
                <a:cs typeface="Arial"/>
              </a:rPr>
              <a:t>{color:</a:t>
            </a:r>
            <a:r>
              <a:rPr sz="3000" spc="-465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3000" spc="-40" dirty="0">
                <a:solidFill>
                  <a:srgbClr val="0B5D18"/>
                </a:solidFill>
                <a:latin typeface="Arial"/>
                <a:cs typeface="Arial"/>
              </a:rPr>
              <a:t>#FF0066;}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990600" y="3369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302000"/>
            <a:ext cx="44716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35" dirty="0">
                <a:latin typeface="Arial"/>
                <a:cs typeface="Arial"/>
              </a:rPr>
              <a:t>CSS </a:t>
            </a:r>
            <a:r>
              <a:rPr sz="3600" spc="-5" dirty="0">
                <a:latin typeface="Arial"/>
                <a:cs typeface="Arial"/>
              </a:rPr>
              <a:t>layout</a:t>
            </a:r>
            <a:r>
              <a:rPr sz="3600" spc="100" dirty="0">
                <a:latin typeface="Arial"/>
                <a:cs typeface="Arial"/>
              </a:rPr>
              <a:t> </a:t>
            </a:r>
            <a:r>
              <a:rPr sz="3600" spc="35" dirty="0">
                <a:latin typeface="Arial"/>
                <a:cs typeface="Arial"/>
              </a:rPr>
              <a:t>properties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448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381500"/>
            <a:ext cx="35820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35" dirty="0">
                <a:latin typeface="Arial"/>
                <a:cs typeface="Arial"/>
              </a:rPr>
              <a:t>CSS</a:t>
            </a:r>
            <a:r>
              <a:rPr sz="3600" spc="-90" dirty="0">
                <a:latin typeface="Arial"/>
                <a:cs typeface="Arial"/>
              </a:rPr>
              <a:t> </a:t>
            </a:r>
            <a:r>
              <a:rPr sz="3600" spc="35" dirty="0">
                <a:latin typeface="Arial"/>
                <a:cs typeface="Arial"/>
              </a:rPr>
              <a:t>combinators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5528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5461000"/>
            <a:ext cx="42938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35" dirty="0">
                <a:latin typeface="Arial"/>
                <a:cs typeface="Arial"/>
              </a:rPr>
              <a:t>CSS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40" dirty="0">
                <a:latin typeface="Arial"/>
                <a:cs typeface="Arial"/>
              </a:rPr>
              <a:t>pseudo-classes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6607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5100" y="6540500"/>
            <a:ext cx="43192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5" dirty="0">
                <a:latin typeface="Arial"/>
                <a:cs typeface="Arial"/>
              </a:rPr>
              <a:t>CS</a:t>
            </a:r>
            <a:r>
              <a:rPr sz="3600" spc="-80" dirty="0">
                <a:latin typeface="Arial"/>
                <a:cs typeface="Arial"/>
              </a:rPr>
              <a:t> </a:t>
            </a:r>
            <a:r>
              <a:rPr sz="3600" spc="25" dirty="0">
                <a:latin typeface="Arial"/>
                <a:cs typeface="Arial"/>
              </a:rPr>
              <a:t>pseudo-elements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0600" y="7687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35100" y="7620000"/>
            <a:ext cx="347281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65" dirty="0">
                <a:latin typeface="Arial"/>
                <a:cs typeface="Arial"/>
              </a:rPr>
              <a:t>Cascading</a:t>
            </a:r>
            <a:r>
              <a:rPr sz="3600" spc="-90" dirty="0">
                <a:latin typeface="Arial"/>
                <a:cs typeface="Arial"/>
              </a:rPr>
              <a:t> </a:t>
            </a:r>
            <a:r>
              <a:rPr sz="3600" spc="25" dirty="0">
                <a:latin typeface="Arial"/>
                <a:cs typeface="Arial"/>
              </a:rPr>
              <a:t>order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Pseudo-Classes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2661879"/>
            <a:ext cx="10551795" cy="6069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marR="205740" indent="-215900">
              <a:lnSpc>
                <a:spcPct val="101200"/>
              </a:lnSpc>
              <a:tabLst>
                <a:tab pos="3870325" algn="l"/>
              </a:tabLst>
            </a:pPr>
            <a:r>
              <a:rPr sz="2800" spc="425" dirty="0">
                <a:latin typeface="Arial"/>
                <a:cs typeface="Arial"/>
              </a:rPr>
              <a:t>•</a:t>
            </a:r>
            <a:r>
              <a:rPr sz="2800" spc="-484" dirty="0">
                <a:latin typeface="Arial"/>
                <a:cs typeface="Arial"/>
              </a:rPr>
              <a:t> </a:t>
            </a:r>
            <a:r>
              <a:rPr sz="2800" spc="10" dirty="0">
                <a:latin typeface="Arial"/>
                <a:cs typeface="Arial"/>
              </a:rPr>
              <a:t>Pseudo </a:t>
            </a:r>
            <a:r>
              <a:rPr sz="2800" spc="30" dirty="0">
                <a:latin typeface="Arial"/>
                <a:cs typeface="Arial"/>
              </a:rPr>
              <a:t>classes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allow	</a:t>
            </a:r>
            <a:r>
              <a:rPr sz="2800" spc="10" dirty="0">
                <a:latin typeface="Arial"/>
                <a:cs typeface="Arial"/>
              </a:rPr>
              <a:t>you </a:t>
            </a:r>
            <a:r>
              <a:rPr sz="2800" spc="5" dirty="0">
                <a:latin typeface="Arial"/>
                <a:cs typeface="Arial"/>
              </a:rPr>
              <a:t>to </a:t>
            </a:r>
            <a:r>
              <a:rPr sz="2800" b="1" spc="5" dirty="0">
                <a:latin typeface="Arial"/>
                <a:cs typeface="Arial"/>
              </a:rPr>
              <a:t>control </a:t>
            </a:r>
            <a:r>
              <a:rPr sz="2800" b="1" spc="10" dirty="0">
                <a:latin typeface="Arial"/>
                <a:cs typeface="Arial"/>
              </a:rPr>
              <a:t>how </a:t>
            </a:r>
            <a:r>
              <a:rPr sz="2800" b="1" spc="5" dirty="0">
                <a:latin typeface="Arial"/>
                <a:cs typeface="Arial"/>
              </a:rPr>
              <a:t>the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10" dirty="0">
                <a:latin typeface="Arial"/>
                <a:cs typeface="Arial"/>
              </a:rPr>
              <a:t>element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5" dirty="0">
                <a:latin typeface="Arial"/>
                <a:cs typeface="Arial"/>
              </a:rPr>
              <a:t>should  appear under different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5" dirty="0">
                <a:latin typeface="Arial"/>
                <a:cs typeface="Arial"/>
              </a:rPr>
              <a:t>conditions</a:t>
            </a:r>
            <a:r>
              <a:rPr sz="2800" spc="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42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800" spc="-5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800" spc="45" dirty="0">
                <a:solidFill>
                  <a:srgbClr val="323332"/>
                </a:solidFill>
                <a:latin typeface="Arial"/>
                <a:cs typeface="Arial"/>
              </a:rPr>
              <a:t>pseudo-class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8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800" spc="30" dirty="0">
                <a:solidFill>
                  <a:srgbClr val="323332"/>
                </a:solidFill>
                <a:latin typeface="Arial"/>
                <a:cs typeface="Arial"/>
              </a:rPr>
              <a:t>define </a:t>
            </a:r>
            <a:r>
              <a:rPr sz="2800" b="1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800" b="1" spc="5" dirty="0">
                <a:solidFill>
                  <a:srgbClr val="323332"/>
                </a:solidFill>
                <a:latin typeface="Arial"/>
                <a:cs typeface="Arial"/>
              </a:rPr>
              <a:t>special state of </a:t>
            </a:r>
            <a:r>
              <a:rPr sz="2800" b="1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800" b="1" spc="5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42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800" spc="-6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-4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800" spc="25" dirty="0">
                <a:solidFill>
                  <a:srgbClr val="323332"/>
                </a:solidFill>
                <a:latin typeface="Arial"/>
                <a:cs typeface="Arial"/>
              </a:rPr>
              <a:t>example,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2800" spc="6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800" spc="8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8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to:</a:t>
            </a:r>
            <a:endParaRPr sz="2800">
              <a:latin typeface="Arial"/>
              <a:cs typeface="Arial"/>
            </a:endParaRPr>
          </a:p>
          <a:p>
            <a:pPr marL="927100" indent="-457200">
              <a:lnSpc>
                <a:spcPct val="100000"/>
              </a:lnSpc>
              <a:spcBef>
                <a:spcPts val="40"/>
              </a:spcBef>
              <a:buChar char="•"/>
              <a:tabLst>
                <a:tab pos="926465" algn="l"/>
                <a:tab pos="927100" algn="l"/>
              </a:tabLst>
            </a:pPr>
            <a:r>
              <a:rPr sz="2800" spc="-25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an element when a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user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mouses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over</a:t>
            </a:r>
            <a:r>
              <a:rPr sz="280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it</a:t>
            </a:r>
            <a:endParaRPr sz="2800">
              <a:latin typeface="Arial"/>
              <a:cs typeface="Arial"/>
            </a:endParaRPr>
          </a:p>
          <a:p>
            <a:pPr marL="927100" indent="-457200">
              <a:lnSpc>
                <a:spcPct val="100000"/>
              </a:lnSpc>
              <a:spcBef>
                <a:spcPts val="40"/>
              </a:spcBef>
              <a:buChar char="•"/>
              <a:tabLst>
                <a:tab pos="926465" algn="l"/>
                <a:tab pos="927100" algn="l"/>
              </a:tabLst>
            </a:pPr>
            <a:r>
              <a:rPr sz="2800" spc="-25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2800" spc="30" dirty="0">
                <a:solidFill>
                  <a:srgbClr val="323332"/>
                </a:solidFill>
                <a:latin typeface="Arial"/>
                <a:cs typeface="Arial"/>
              </a:rPr>
              <a:t>visited </a:t>
            </a:r>
            <a:r>
              <a:rPr sz="28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800" spc="25" dirty="0">
                <a:solidFill>
                  <a:srgbClr val="323332"/>
                </a:solidFill>
                <a:latin typeface="Arial"/>
                <a:cs typeface="Arial"/>
              </a:rPr>
              <a:t>unvisited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links</a:t>
            </a:r>
            <a:r>
              <a:rPr sz="28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differently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42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800" spc="-4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-4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syntax of </a:t>
            </a:r>
            <a:r>
              <a:rPr sz="2800" spc="40" dirty="0">
                <a:solidFill>
                  <a:srgbClr val="323332"/>
                </a:solidFill>
                <a:latin typeface="Arial"/>
                <a:cs typeface="Arial"/>
              </a:rPr>
              <a:t>pseudo-classes: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410209" marR="6510655" indent="-398145">
              <a:lnSpc>
                <a:spcPct val="101200"/>
              </a:lnSpc>
            </a:pPr>
            <a:r>
              <a:rPr sz="2800" b="1" spc="5" dirty="0">
                <a:solidFill>
                  <a:srgbClr val="53585F"/>
                </a:solidFill>
                <a:latin typeface="Arial"/>
                <a:cs typeface="Arial"/>
              </a:rPr>
              <a:t>selector</a:t>
            </a:r>
            <a:r>
              <a:rPr sz="2800" b="1" spc="5" dirty="0">
                <a:solidFill>
                  <a:srgbClr val="0B5D18"/>
                </a:solidFill>
                <a:latin typeface="Arial"/>
                <a:cs typeface="Arial"/>
              </a:rPr>
              <a:t>:pseudo-class </a:t>
            </a:r>
            <a:r>
              <a:rPr sz="2800" b="1" spc="5" dirty="0">
                <a:solidFill>
                  <a:srgbClr val="53585F"/>
                </a:solidFill>
                <a:latin typeface="Arial"/>
                <a:cs typeface="Arial"/>
              </a:rPr>
              <a:t>{  property:value;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800" b="1" spc="5" dirty="0">
                <a:solidFill>
                  <a:srgbClr val="53585F"/>
                </a:solidFill>
                <a:latin typeface="Arial"/>
                <a:cs typeface="Arial"/>
              </a:rPr>
              <a:t>}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Example: Styling</a:t>
            </a:r>
            <a:r>
              <a:rPr spc="-25" dirty="0"/>
              <a:t> </a:t>
            </a:r>
            <a:r>
              <a:rPr spc="-5" dirty="0"/>
              <a:t>Links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6299" y="3350422"/>
            <a:ext cx="10104120" cy="4803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9235">
              <a:lnSpc>
                <a:spcPct val="100400"/>
              </a:lnSpc>
            </a:pPr>
            <a:r>
              <a:rPr sz="3900" spc="85" dirty="0">
                <a:solidFill>
                  <a:srgbClr val="323332"/>
                </a:solidFill>
                <a:latin typeface="Arial"/>
                <a:cs typeface="Arial"/>
              </a:rPr>
              <a:t>•Links </a:t>
            </a:r>
            <a:r>
              <a:rPr sz="3900" spc="7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900" spc="10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900" spc="35" dirty="0">
                <a:solidFill>
                  <a:srgbClr val="323332"/>
                </a:solidFill>
                <a:latin typeface="Arial"/>
                <a:cs typeface="Arial"/>
              </a:rPr>
              <a:t>styled </a:t>
            </a:r>
            <a:r>
              <a:rPr sz="3900" spc="5" dirty="0">
                <a:solidFill>
                  <a:srgbClr val="323332"/>
                </a:solidFill>
                <a:latin typeface="Arial"/>
                <a:cs typeface="Arial"/>
              </a:rPr>
              <a:t>differently </a:t>
            </a:r>
            <a:r>
              <a:rPr sz="3900" spc="90" dirty="0">
                <a:solidFill>
                  <a:srgbClr val="323332"/>
                </a:solidFill>
                <a:latin typeface="Arial"/>
                <a:cs typeface="Arial"/>
              </a:rPr>
              <a:t>depending</a:t>
            </a:r>
            <a:r>
              <a:rPr sz="3900" spc="-3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on  what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state they </a:t>
            </a:r>
            <a:r>
              <a:rPr sz="3900" spc="-30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390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in.</a:t>
            </a:r>
            <a:endParaRPr sz="3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077085" algn="l"/>
                <a:tab pos="3343275" algn="l"/>
              </a:tabLst>
            </a:pPr>
            <a:r>
              <a:rPr sz="3900" spc="-7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900" spc="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00" b="1" spc="-5" dirty="0">
                <a:solidFill>
                  <a:srgbClr val="323332"/>
                </a:solidFill>
                <a:latin typeface="Arial"/>
                <a:cs typeface="Arial"/>
              </a:rPr>
              <a:t>four	links	</a:t>
            </a:r>
            <a:r>
              <a:rPr sz="3900" b="1" dirty="0">
                <a:solidFill>
                  <a:srgbClr val="323332"/>
                </a:solidFill>
                <a:latin typeface="Arial"/>
                <a:cs typeface="Arial"/>
              </a:rPr>
              <a:t>states</a:t>
            </a:r>
            <a:r>
              <a:rPr sz="3900" b="1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00" spc="-20" dirty="0">
                <a:solidFill>
                  <a:srgbClr val="323332"/>
                </a:solidFill>
                <a:latin typeface="Arial"/>
                <a:cs typeface="Arial"/>
              </a:rPr>
              <a:t>are:</a:t>
            </a:r>
            <a:endParaRPr sz="39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spcBef>
                <a:spcPts val="20"/>
              </a:spcBef>
              <a:buChar char="•"/>
              <a:tabLst>
                <a:tab pos="470534" algn="l"/>
              </a:tabLst>
            </a:pP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link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900" spc="5" dirty="0">
                <a:solidFill>
                  <a:srgbClr val="323332"/>
                </a:solidFill>
                <a:latin typeface="Arial"/>
                <a:cs typeface="Arial"/>
              </a:rPr>
              <a:t>normal, </a:t>
            </a:r>
            <a:r>
              <a:rPr sz="3900" spc="20" dirty="0">
                <a:solidFill>
                  <a:srgbClr val="323332"/>
                </a:solidFill>
                <a:latin typeface="Arial"/>
                <a:cs typeface="Arial"/>
              </a:rPr>
              <a:t>unvisited</a:t>
            </a:r>
            <a:r>
              <a:rPr sz="390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link</a:t>
            </a:r>
            <a:endParaRPr sz="390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20"/>
              </a:spcBef>
            </a:pPr>
            <a:r>
              <a:rPr sz="3900" spc="95" dirty="0">
                <a:solidFill>
                  <a:srgbClr val="323332"/>
                </a:solidFill>
                <a:latin typeface="Arial"/>
                <a:cs typeface="Arial"/>
              </a:rPr>
              <a:t>•visited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a link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user has</a:t>
            </a:r>
            <a:r>
              <a:rPr sz="39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00" spc="30" dirty="0">
                <a:solidFill>
                  <a:srgbClr val="323332"/>
                </a:solidFill>
                <a:latin typeface="Arial"/>
                <a:cs typeface="Arial"/>
              </a:rPr>
              <a:t>visited</a:t>
            </a:r>
            <a:endParaRPr sz="39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spcBef>
                <a:spcPts val="20"/>
              </a:spcBef>
              <a:buChar char="•"/>
              <a:tabLst>
                <a:tab pos="470534" algn="l"/>
              </a:tabLst>
            </a:pP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hover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a link when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user mouses over</a:t>
            </a:r>
            <a:r>
              <a:rPr sz="3900" spc="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it</a:t>
            </a:r>
            <a:endParaRPr sz="39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spcBef>
                <a:spcPts val="20"/>
              </a:spcBef>
              <a:buChar char="•"/>
              <a:tabLst>
                <a:tab pos="470534" algn="l"/>
              </a:tabLst>
            </a:pPr>
            <a:r>
              <a:rPr sz="3900" spc="35" dirty="0">
                <a:solidFill>
                  <a:srgbClr val="323332"/>
                </a:solidFill>
                <a:latin typeface="Arial"/>
                <a:cs typeface="Arial"/>
              </a:rPr>
              <a:t>active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a link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the moment it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3900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00" spc="90" dirty="0">
                <a:solidFill>
                  <a:srgbClr val="323332"/>
                </a:solidFill>
                <a:latin typeface="Arial"/>
                <a:cs typeface="Arial"/>
              </a:rPr>
              <a:t>clicked</a:t>
            </a:r>
            <a:endParaRPr sz="3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Styling Links</a:t>
            </a:r>
            <a:r>
              <a:rPr spc="-55" dirty="0"/>
              <a:t> </a:t>
            </a:r>
            <a:r>
              <a:rPr dirty="0"/>
              <a:t>(Cont.)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203835">
              <a:lnSpc>
                <a:spcPts val="3300"/>
              </a:lnSpc>
              <a:spcBef>
                <a:spcPts val="210"/>
              </a:spcBef>
            </a:pPr>
            <a:r>
              <a:rPr dirty="0"/>
              <a:t>/* unvisited link</a:t>
            </a:r>
            <a:r>
              <a:rPr spc="-114" dirty="0"/>
              <a:t> </a:t>
            </a:r>
            <a:r>
              <a:rPr dirty="0"/>
              <a:t>*/  </a:t>
            </a:r>
            <a:r>
              <a:rPr dirty="0">
                <a:solidFill>
                  <a:srgbClr val="A52A2A"/>
                </a:solidFill>
              </a:rPr>
              <a:t>a:link</a:t>
            </a:r>
            <a:r>
              <a:rPr spc="-105" dirty="0">
                <a:solidFill>
                  <a:srgbClr val="A52A2A"/>
                </a:solidFill>
              </a:rPr>
              <a:t> </a:t>
            </a:r>
            <a:r>
              <a:rPr dirty="0">
                <a:solidFill>
                  <a:srgbClr val="323332"/>
                </a:solidFill>
              </a:rPr>
              <a:t>{</a:t>
            </a:r>
          </a:p>
          <a:p>
            <a:pPr marL="808355">
              <a:lnSpc>
                <a:spcPts val="3150"/>
              </a:lnSpc>
              <a:tabLst>
                <a:tab pos="2201545" algn="l"/>
              </a:tabLst>
            </a:pPr>
            <a:r>
              <a:rPr dirty="0">
                <a:solidFill>
                  <a:srgbClr val="DC213C"/>
                </a:solidFill>
              </a:rPr>
              <a:t>color:	</a:t>
            </a:r>
            <a:r>
              <a:rPr dirty="0">
                <a:solidFill>
                  <a:srgbClr val="0327CD"/>
                </a:solidFill>
              </a:rPr>
              <a:t>#FF0000;</a:t>
            </a:r>
          </a:p>
          <a:p>
            <a:pPr marL="12700">
              <a:lnSpc>
                <a:spcPts val="3360"/>
              </a:lnSpc>
            </a:pPr>
            <a:r>
              <a:rPr dirty="0">
                <a:solidFill>
                  <a:srgbClr val="323332"/>
                </a:solidFill>
              </a:rPr>
              <a:t>}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601980">
              <a:lnSpc>
                <a:spcPts val="3300"/>
              </a:lnSpc>
            </a:pPr>
            <a:r>
              <a:rPr dirty="0"/>
              <a:t>/* visited link</a:t>
            </a:r>
            <a:r>
              <a:rPr spc="-114" dirty="0"/>
              <a:t> </a:t>
            </a:r>
            <a:r>
              <a:rPr dirty="0"/>
              <a:t>*/  </a:t>
            </a:r>
            <a:r>
              <a:rPr dirty="0">
                <a:solidFill>
                  <a:srgbClr val="A52A2A"/>
                </a:solidFill>
              </a:rPr>
              <a:t>a:visited</a:t>
            </a:r>
            <a:r>
              <a:rPr spc="-105" dirty="0">
                <a:solidFill>
                  <a:srgbClr val="A52A2A"/>
                </a:solidFill>
              </a:rPr>
              <a:t> </a:t>
            </a:r>
            <a:r>
              <a:rPr dirty="0">
                <a:solidFill>
                  <a:srgbClr val="323332"/>
                </a:solidFill>
              </a:rPr>
              <a:t>{</a:t>
            </a:r>
          </a:p>
          <a:p>
            <a:pPr marL="808355">
              <a:lnSpc>
                <a:spcPts val="3150"/>
              </a:lnSpc>
              <a:tabLst>
                <a:tab pos="2201545" algn="l"/>
              </a:tabLst>
            </a:pPr>
            <a:r>
              <a:rPr dirty="0">
                <a:solidFill>
                  <a:srgbClr val="DC213C"/>
                </a:solidFill>
              </a:rPr>
              <a:t>color:	</a:t>
            </a:r>
            <a:r>
              <a:rPr dirty="0">
                <a:solidFill>
                  <a:srgbClr val="0327CD"/>
                </a:solidFill>
              </a:rPr>
              <a:t>#00FF00;</a:t>
            </a:r>
          </a:p>
          <a:p>
            <a:pPr marL="12700">
              <a:lnSpc>
                <a:spcPts val="3360"/>
              </a:lnSpc>
            </a:pPr>
            <a:r>
              <a:rPr dirty="0">
                <a:solidFill>
                  <a:srgbClr val="323332"/>
                </a:solidFill>
              </a:rPr>
              <a:t>}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5080">
              <a:lnSpc>
                <a:spcPts val="3300"/>
              </a:lnSpc>
            </a:pPr>
            <a:r>
              <a:rPr dirty="0"/>
              <a:t>/* mouse over link</a:t>
            </a:r>
            <a:r>
              <a:rPr spc="-120" dirty="0"/>
              <a:t> </a:t>
            </a:r>
            <a:r>
              <a:rPr dirty="0"/>
              <a:t>*/  </a:t>
            </a:r>
            <a:r>
              <a:rPr dirty="0">
                <a:solidFill>
                  <a:srgbClr val="A52A2A"/>
                </a:solidFill>
              </a:rPr>
              <a:t>a:hover</a:t>
            </a:r>
            <a:r>
              <a:rPr spc="-105" dirty="0">
                <a:solidFill>
                  <a:srgbClr val="A52A2A"/>
                </a:solidFill>
              </a:rPr>
              <a:t> </a:t>
            </a:r>
            <a:r>
              <a:rPr dirty="0">
                <a:solidFill>
                  <a:srgbClr val="323332"/>
                </a:solidFill>
              </a:rPr>
              <a:t>{</a:t>
            </a:r>
          </a:p>
          <a:p>
            <a:pPr marL="808355">
              <a:lnSpc>
                <a:spcPts val="3150"/>
              </a:lnSpc>
              <a:tabLst>
                <a:tab pos="2201545" algn="l"/>
              </a:tabLst>
            </a:pPr>
            <a:r>
              <a:rPr dirty="0">
                <a:solidFill>
                  <a:srgbClr val="DC213C"/>
                </a:solidFill>
              </a:rPr>
              <a:t>color:	</a:t>
            </a:r>
            <a:r>
              <a:rPr dirty="0">
                <a:solidFill>
                  <a:srgbClr val="0327CD"/>
                </a:solidFill>
              </a:rPr>
              <a:t>#FF00FF;</a:t>
            </a:r>
          </a:p>
          <a:p>
            <a:pPr marL="12700">
              <a:lnSpc>
                <a:spcPts val="3360"/>
              </a:lnSpc>
            </a:pPr>
            <a:r>
              <a:rPr dirty="0">
                <a:solidFill>
                  <a:srgbClr val="323332"/>
                </a:solidFill>
              </a:rPr>
              <a:t>}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91590">
              <a:lnSpc>
                <a:spcPts val="3300"/>
              </a:lnSpc>
            </a:pPr>
            <a:r>
              <a:rPr dirty="0"/>
              <a:t>/* selected link</a:t>
            </a:r>
            <a:r>
              <a:rPr spc="-114" dirty="0"/>
              <a:t> </a:t>
            </a:r>
            <a:r>
              <a:rPr dirty="0"/>
              <a:t>*/  </a:t>
            </a:r>
            <a:r>
              <a:rPr dirty="0">
                <a:solidFill>
                  <a:srgbClr val="A52A2A"/>
                </a:solidFill>
              </a:rPr>
              <a:t>a:active</a:t>
            </a:r>
            <a:r>
              <a:rPr spc="-105" dirty="0">
                <a:solidFill>
                  <a:srgbClr val="A52A2A"/>
                </a:solidFill>
              </a:rPr>
              <a:t> </a:t>
            </a:r>
            <a:r>
              <a:rPr dirty="0">
                <a:solidFill>
                  <a:srgbClr val="323332"/>
                </a:solidFill>
              </a:rPr>
              <a:t>{</a:t>
            </a:r>
          </a:p>
          <a:p>
            <a:pPr marL="808355">
              <a:lnSpc>
                <a:spcPts val="3150"/>
              </a:lnSpc>
              <a:tabLst>
                <a:tab pos="2201545" algn="l"/>
              </a:tabLst>
            </a:pPr>
            <a:r>
              <a:rPr dirty="0">
                <a:solidFill>
                  <a:srgbClr val="DC213C"/>
                </a:solidFill>
              </a:rPr>
              <a:t>color:	</a:t>
            </a:r>
            <a:r>
              <a:rPr dirty="0">
                <a:solidFill>
                  <a:srgbClr val="0327CD"/>
                </a:solidFill>
              </a:rPr>
              <a:t>#0000FF;</a:t>
            </a:r>
          </a:p>
          <a:p>
            <a:pPr marL="12700">
              <a:lnSpc>
                <a:spcPts val="3360"/>
              </a:lnSpc>
            </a:pPr>
            <a:r>
              <a:rPr dirty="0">
                <a:solidFill>
                  <a:srgbClr val="323332"/>
                </a:solidFill>
              </a:rPr>
              <a:t>}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50">
              <a:latin typeface="Times New Roman"/>
              <a:cs typeface="Times New Roman"/>
            </a:endParaRPr>
          </a:p>
          <a:p>
            <a:pPr marL="12700" marR="172085">
              <a:lnSpc>
                <a:spcPct val="100499"/>
              </a:lnSpc>
            </a:pPr>
            <a:r>
              <a:rPr sz="3400" spc="-35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3400" spc="35" dirty="0">
                <a:solidFill>
                  <a:srgbClr val="323332"/>
                </a:solidFill>
                <a:latin typeface="Arial"/>
                <a:cs typeface="Arial"/>
              </a:rPr>
              <a:t>setting </a:t>
            </a: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the style</a:t>
            </a:r>
            <a:r>
              <a:rPr sz="34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for  several link states, </a:t>
            </a:r>
            <a:r>
              <a:rPr sz="3400" spc="-5" dirty="0">
                <a:solidFill>
                  <a:srgbClr val="323332"/>
                </a:solidFill>
                <a:latin typeface="Arial"/>
                <a:cs typeface="Arial"/>
              </a:rPr>
              <a:t>there  </a:t>
            </a:r>
            <a:r>
              <a:rPr sz="3400" spc="-1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400" spc="10" dirty="0">
                <a:solidFill>
                  <a:srgbClr val="323332"/>
                </a:solidFill>
                <a:latin typeface="Arial"/>
                <a:cs typeface="Arial"/>
              </a:rPr>
              <a:t>some </a:t>
            </a:r>
            <a:r>
              <a:rPr sz="3400" spc="30" dirty="0">
                <a:solidFill>
                  <a:srgbClr val="323332"/>
                </a:solidFill>
                <a:latin typeface="Arial"/>
                <a:cs typeface="Arial"/>
              </a:rPr>
              <a:t>order</a:t>
            </a:r>
            <a:r>
              <a:rPr sz="340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rules:</a:t>
            </a:r>
            <a:endParaRPr sz="3400">
              <a:latin typeface="Arial"/>
              <a:cs typeface="Arial"/>
            </a:endParaRPr>
          </a:p>
          <a:p>
            <a:pPr marL="469900" marR="5080" indent="-318135">
              <a:lnSpc>
                <a:spcPct val="100499"/>
              </a:lnSpc>
              <a:buChar char="•"/>
              <a:tabLst>
                <a:tab pos="469900" algn="l"/>
              </a:tabLst>
            </a:pP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a:hover </a:t>
            </a:r>
            <a:r>
              <a:rPr sz="3400" spc="-85" dirty="0">
                <a:solidFill>
                  <a:srgbClr val="323332"/>
                </a:solidFill>
                <a:latin typeface="Arial"/>
                <a:cs typeface="Arial"/>
              </a:rPr>
              <a:t>MUST </a:t>
            </a:r>
            <a:r>
              <a:rPr sz="3400" spc="55" dirty="0">
                <a:solidFill>
                  <a:srgbClr val="323332"/>
                </a:solidFill>
                <a:latin typeface="Arial"/>
                <a:cs typeface="Arial"/>
              </a:rPr>
              <a:t>come  </a:t>
            </a: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after a:link </a:t>
            </a:r>
            <a:r>
              <a:rPr sz="3400" spc="70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3400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400" spc="25" dirty="0">
                <a:solidFill>
                  <a:srgbClr val="323332"/>
                </a:solidFill>
                <a:latin typeface="Arial"/>
                <a:cs typeface="Arial"/>
              </a:rPr>
              <a:t>a:visited</a:t>
            </a:r>
            <a:endParaRPr sz="3400">
              <a:latin typeface="Arial"/>
              <a:cs typeface="Arial"/>
            </a:endParaRPr>
          </a:p>
          <a:p>
            <a:pPr marL="469900" marR="584200" indent="-318135">
              <a:lnSpc>
                <a:spcPct val="100499"/>
              </a:lnSpc>
              <a:buChar char="•"/>
              <a:tabLst>
                <a:tab pos="469900" algn="l"/>
              </a:tabLst>
            </a:pPr>
            <a:r>
              <a:rPr sz="3400" spc="30" dirty="0">
                <a:solidFill>
                  <a:srgbClr val="323332"/>
                </a:solidFill>
                <a:latin typeface="Arial"/>
                <a:cs typeface="Arial"/>
              </a:rPr>
              <a:t>a:active </a:t>
            </a:r>
            <a:r>
              <a:rPr sz="3400" spc="-85" dirty="0">
                <a:solidFill>
                  <a:srgbClr val="323332"/>
                </a:solidFill>
                <a:latin typeface="Arial"/>
                <a:cs typeface="Arial"/>
              </a:rPr>
              <a:t>MUST </a:t>
            </a:r>
            <a:r>
              <a:rPr sz="3400" spc="55" dirty="0">
                <a:solidFill>
                  <a:srgbClr val="323332"/>
                </a:solidFill>
                <a:latin typeface="Arial"/>
                <a:cs typeface="Arial"/>
              </a:rPr>
              <a:t>come  </a:t>
            </a: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after</a:t>
            </a:r>
            <a:r>
              <a:rPr sz="340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a:hover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 dirty="0"/>
              <a:t>Psuodo-Eelements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984500"/>
            <a:ext cx="10463530" cy="5510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spc="-114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pseudo-element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style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specified parts of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an 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-5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example,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used</a:t>
            </a:r>
            <a:r>
              <a:rPr sz="3000" spc="-1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to: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-35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first </a:t>
            </a:r>
            <a:r>
              <a:rPr sz="3000" spc="-40" dirty="0">
                <a:solidFill>
                  <a:srgbClr val="323332"/>
                </a:solidFill>
                <a:latin typeface="Arial"/>
                <a:cs typeface="Arial"/>
              </a:rPr>
              <a:t>letter,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 line,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5" dirty="0">
                <a:solidFill>
                  <a:srgbClr val="323332"/>
                </a:solidFill>
                <a:latin typeface="Arial"/>
                <a:cs typeface="Arial"/>
              </a:rPr>
              <a:t>Insert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before,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3000" spc="-50" dirty="0">
                <a:solidFill>
                  <a:srgbClr val="323332"/>
                </a:solidFill>
                <a:latin typeface="Arial"/>
                <a:cs typeface="Arial"/>
              </a:rPr>
              <a:t>after,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syntax of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pseudo-elements: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435609" marR="5552440" indent="-423545">
              <a:lnSpc>
                <a:spcPct val="100000"/>
              </a:lnSpc>
            </a:pPr>
            <a:r>
              <a:rPr sz="3000" b="1" spc="-5" dirty="0">
                <a:solidFill>
                  <a:srgbClr val="53585F"/>
                </a:solidFill>
                <a:latin typeface="Arial"/>
                <a:cs typeface="Arial"/>
              </a:rPr>
              <a:t>selector</a:t>
            </a:r>
            <a:r>
              <a:rPr sz="3000" b="1" spc="-5" dirty="0">
                <a:solidFill>
                  <a:srgbClr val="0B5D18"/>
                </a:solidFill>
                <a:latin typeface="Arial"/>
                <a:cs typeface="Arial"/>
              </a:rPr>
              <a:t>::pseudo-element </a:t>
            </a:r>
            <a:r>
              <a:rPr sz="3000" b="1" dirty="0">
                <a:solidFill>
                  <a:srgbClr val="53585F"/>
                </a:solidFill>
                <a:latin typeface="Arial"/>
                <a:cs typeface="Arial"/>
              </a:rPr>
              <a:t>{  </a:t>
            </a:r>
            <a:r>
              <a:rPr sz="3000" b="1" spc="-5" dirty="0">
                <a:solidFill>
                  <a:srgbClr val="53585F"/>
                </a:solidFill>
                <a:latin typeface="Arial"/>
                <a:cs typeface="Arial"/>
              </a:rPr>
              <a:t>property:value;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000" b="1" dirty="0">
                <a:solidFill>
                  <a:srgbClr val="53585F"/>
                </a:solidFill>
                <a:latin typeface="Arial"/>
                <a:cs typeface="Arial"/>
              </a:rPr>
              <a:t>}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Examples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2330" marR="64135" indent="-215900">
              <a:lnSpc>
                <a:spcPts val="3200"/>
              </a:lnSpc>
            </a:pPr>
            <a:r>
              <a:rPr sz="2800" spc="409" dirty="0"/>
              <a:t>•</a:t>
            </a:r>
            <a:r>
              <a:rPr sz="2800" spc="-615" dirty="0"/>
              <a:t> </a:t>
            </a:r>
            <a:r>
              <a:rPr sz="2750" spc="-30" dirty="0"/>
              <a:t>The </a:t>
            </a:r>
            <a:r>
              <a:rPr sz="2750" b="1" spc="10" dirty="0">
                <a:latin typeface="Arial"/>
                <a:cs typeface="Arial"/>
              </a:rPr>
              <a:t>::first-line </a:t>
            </a:r>
            <a:r>
              <a:rPr sz="2750" spc="40" dirty="0"/>
              <a:t>pseudo-element </a:t>
            </a:r>
            <a:r>
              <a:rPr sz="2750" spc="10" dirty="0"/>
              <a:t>is </a:t>
            </a:r>
            <a:r>
              <a:rPr sz="2750" spc="55" dirty="0"/>
              <a:t>used </a:t>
            </a:r>
            <a:r>
              <a:rPr sz="2750" spc="15" dirty="0"/>
              <a:t>to </a:t>
            </a:r>
            <a:r>
              <a:rPr sz="2750" spc="120" dirty="0"/>
              <a:t>add </a:t>
            </a:r>
            <a:r>
              <a:rPr sz="2750" spc="20" dirty="0"/>
              <a:t>a </a:t>
            </a:r>
            <a:r>
              <a:rPr sz="2750" spc="60" dirty="0"/>
              <a:t>special </a:t>
            </a:r>
            <a:r>
              <a:rPr sz="2750" spc="15" dirty="0"/>
              <a:t>style to the </a:t>
            </a:r>
            <a:r>
              <a:rPr sz="2750" spc="10" dirty="0"/>
              <a:t>first  </a:t>
            </a:r>
            <a:r>
              <a:rPr sz="2750" spc="15" dirty="0"/>
              <a:t>line of </a:t>
            </a:r>
            <a:r>
              <a:rPr sz="2750" spc="20" dirty="0"/>
              <a:t>a</a:t>
            </a:r>
            <a:r>
              <a:rPr sz="2750" spc="-95" dirty="0"/>
              <a:t> </a:t>
            </a:r>
            <a:r>
              <a:rPr sz="2750" spc="15" dirty="0"/>
              <a:t>text.</a:t>
            </a:r>
            <a:endParaRPr sz="2750">
              <a:latin typeface="Arial"/>
              <a:cs typeface="Arial"/>
            </a:endParaRPr>
          </a:p>
          <a:p>
            <a:pPr marL="646430" marR="241300">
              <a:lnSpc>
                <a:spcPts val="3200"/>
              </a:lnSpc>
            </a:pPr>
            <a:r>
              <a:rPr sz="2800" spc="409" dirty="0"/>
              <a:t>•</a:t>
            </a:r>
            <a:r>
              <a:rPr sz="2800" spc="-600" dirty="0"/>
              <a:t> </a:t>
            </a:r>
            <a:r>
              <a:rPr sz="2750" spc="-30" dirty="0"/>
              <a:t>The </a:t>
            </a:r>
            <a:r>
              <a:rPr sz="2750" spc="10" dirty="0"/>
              <a:t>::first-line </a:t>
            </a:r>
            <a:r>
              <a:rPr sz="2750" spc="40" dirty="0"/>
              <a:t>pseudo-element </a:t>
            </a:r>
            <a:r>
              <a:rPr sz="2750" spc="70" dirty="0"/>
              <a:t>can </a:t>
            </a:r>
            <a:r>
              <a:rPr sz="2750" spc="15" dirty="0"/>
              <a:t>only </a:t>
            </a:r>
            <a:r>
              <a:rPr sz="2750" spc="95" dirty="0"/>
              <a:t>be </a:t>
            </a:r>
            <a:r>
              <a:rPr sz="2750" spc="80" dirty="0"/>
              <a:t>applied </a:t>
            </a:r>
            <a:r>
              <a:rPr sz="2750" spc="15" dirty="0"/>
              <a:t>to </a:t>
            </a:r>
            <a:r>
              <a:rPr sz="2750" b="1" spc="15" dirty="0">
                <a:latin typeface="Arial"/>
                <a:cs typeface="Arial"/>
              </a:rPr>
              <a:t>block elements</a:t>
            </a:r>
            <a:r>
              <a:rPr sz="2750" spc="15" dirty="0"/>
              <a:t>.  </a:t>
            </a:r>
            <a:r>
              <a:rPr sz="2750" spc="25" dirty="0">
                <a:solidFill>
                  <a:srgbClr val="A52A2A"/>
                </a:solidFill>
              </a:rPr>
              <a:t>p::first-line</a:t>
            </a:r>
            <a:r>
              <a:rPr sz="2750" spc="-80" dirty="0">
                <a:solidFill>
                  <a:srgbClr val="A52A2A"/>
                </a:solidFill>
              </a:rPr>
              <a:t> </a:t>
            </a:r>
            <a:r>
              <a:rPr sz="2750" spc="10" dirty="0"/>
              <a:t>{</a:t>
            </a:r>
            <a:endParaRPr sz="2750">
              <a:latin typeface="Arial"/>
              <a:cs typeface="Arial"/>
            </a:endParaRPr>
          </a:p>
          <a:p>
            <a:pPr marL="1040130">
              <a:lnSpc>
                <a:spcPts val="3060"/>
              </a:lnSpc>
            </a:pPr>
            <a:r>
              <a:rPr spc="40" dirty="0">
                <a:solidFill>
                  <a:srgbClr val="DC213C"/>
                </a:solidFill>
              </a:rPr>
              <a:t>color:</a:t>
            </a:r>
            <a:r>
              <a:rPr spc="-70" dirty="0">
                <a:solidFill>
                  <a:srgbClr val="DC213C"/>
                </a:solidFill>
              </a:rPr>
              <a:t> </a:t>
            </a:r>
            <a:r>
              <a:rPr spc="10" dirty="0">
                <a:solidFill>
                  <a:srgbClr val="0327CD"/>
                </a:solidFill>
              </a:rPr>
              <a:t>#ff0000;</a:t>
            </a:r>
          </a:p>
          <a:p>
            <a:pPr marL="1040130">
              <a:lnSpc>
                <a:spcPts val="3200"/>
              </a:lnSpc>
            </a:pPr>
            <a:r>
              <a:rPr spc="15" dirty="0">
                <a:solidFill>
                  <a:srgbClr val="DC213C"/>
                </a:solidFill>
              </a:rPr>
              <a:t>font-variant:</a:t>
            </a:r>
            <a:r>
              <a:rPr spc="-60" dirty="0">
                <a:solidFill>
                  <a:srgbClr val="DC213C"/>
                </a:solidFill>
              </a:rPr>
              <a:t> </a:t>
            </a:r>
            <a:r>
              <a:rPr spc="45" dirty="0">
                <a:solidFill>
                  <a:srgbClr val="0327CD"/>
                </a:solidFill>
              </a:rPr>
              <a:t>small-caps;</a:t>
            </a:r>
          </a:p>
          <a:p>
            <a:pPr marL="646430">
              <a:lnSpc>
                <a:spcPts val="3250"/>
              </a:lnSpc>
            </a:pPr>
            <a:r>
              <a:rPr spc="10" dirty="0"/>
              <a:t>}</a:t>
            </a:r>
          </a:p>
          <a:p>
            <a:pPr marL="633730">
              <a:lnSpc>
                <a:spcPct val="100000"/>
              </a:lnSpc>
              <a:spcBef>
                <a:spcPts val="10"/>
              </a:spcBef>
            </a:pPr>
            <a:endParaRPr sz="2850">
              <a:latin typeface="Times New Roman"/>
              <a:cs typeface="Times New Roman"/>
            </a:endParaRPr>
          </a:p>
          <a:p>
            <a:pPr marL="862330" marR="477520" indent="-215900">
              <a:lnSpc>
                <a:spcPts val="3200"/>
              </a:lnSpc>
            </a:pPr>
            <a:r>
              <a:rPr sz="4125" spc="644" baseline="1010" dirty="0"/>
              <a:t>•</a:t>
            </a:r>
            <a:r>
              <a:rPr sz="4125" spc="-900" baseline="1010" dirty="0"/>
              <a:t> </a:t>
            </a:r>
            <a:r>
              <a:rPr sz="2750" spc="-30" dirty="0"/>
              <a:t>The </a:t>
            </a:r>
            <a:r>
              <a:rPr sz="2750" b="1" spc="10" dirty="0">
                <a:latin typeface="Arial"/>
                <a:cs typeface="Arial"/>
              </a:rPr>
              <a:t>::first-letter </a:t>
            </a:r>
            <a:r>
              <a:rPr sz="2750" spc="40" dirty="0"/>
              <a:t>pseudo-element </a:t>
            </a:r>
            <a:r>
              <a:rPr sz="2750" spc="10" dirty="0"/>
              <a:t>is </a:t>
            </a:r>
            <a:r>
              <a:rPr sz="2750" spc="55" dirty="0"/>
              <a:t>used </a:t>
            </a:r>
            <a:r>
              <a:rPr sz="2750" spc="15" dirty="0"/>
              <a:t>to </a:t>
            </a:r>
            <a:r>
              <a:rPr sz="2750" spc="120" dirty="0"/>
              <a:t>add </a:t>
            </a:r>
            <a:r>
              <a:rPr sz="2750" spc="20" dirty="0"/>
              <a:t>a </a:t>
            </a:r>
            <a:r>
              <a:rPr sz="2750" spc="60" dirty="0"/>
              <a:t>special </a:t>
            </a:r>
            <a:r>
              <a:rPr sz="2750" spc="15" dirty="0"/>
              <a:t>style to the  </a:t>
            </a:r>
            <a:r>
              <a:rPr sz="2750" spc="10" dirty="0"/>
              <a:t>first letter </a:t>
            </a:r>
            <a:r>
              <a:rPr sz="2750" spc="15" dirty="0"/>
              <a:t>of </a:t>
            </a:r>
            <a:r>
              <a:rPr sz="2750" spc="20" dirty="0"/>
              <a:t>a</a:t>
            </a:r>
            <a:r>
              <a:rPr sz="2750" spc="-45" dirty="0"/>
              <a:t> </a:t>
            </a:r>
            <a:r>
              <a:rPr sz="2750" spc="15" dirty="0"/>
              <a:t>text.</a:t>
            </a:r>
            <a:endParaRPr sz="2750">
              <a:latin typeface="Arial"/>
              <a:cs typeface="Arial"/>
            </a:endParaRPr>
          </a:p>
          <a:p>
            <a:pPr marL="646430" marR="5080">
              <a:lnSpc>
                <a:spcPts val="3200"/>
              </a:lnSpc>
            </a:pPr>
            <a:r>
              <a:rPr sz="4125" spc="644" baseline="1010" dirty="0"/>
              <a:t>•</a:t>
            </a:r>
            <a:r>
              <a:rPr sz="4125" spc="-869" baseline="1010" dirty="0"/>
              <a:t> </a:t>
            </a:r>
            <a:r>
              <a:rPr sz="2750" spc="-30" dirty="0"/>
              <a:t>The </a:t>
            </a:r>
            <a:r>
              <a:rPr sz="2750" spc="10" dirty="0"/>
              <a:t>::first-letter </a:t>
            </a:r>
            <a:r>
              <a:rPr sz="2750" spc="40" dirty="0"/>
              <a:t>pseudo-element </a:t>
            </a:r>
            <a:r>
              <a:rPr sz="2750" spc="70" dirty="0"/>
              <a:t>can </a:t>
            </a:r>
            <a:r>
              <a:rPr sz="2750" spc="15" dirty="0"/>
              <a:t>only </a:t>
            </a:r>
            <a:r>
              <a:rPr sz="2750" spc="95" dirty="0"/>
              <a:t>be </a:t>
            </a:r>
            <a:r>
              <a:rPr sz="2750" spc="80" dirty="0"/>
              <a:t>applied </a:t>
            </a:r>
            <a:r>
              <a:rPr sz="2750" spc="15" dirty="0"/>
              <a:t>to </a:t>
            </a:r>
            <a:r>
              <a:rPr sz="2750" b="1" spc="15" dirty="0">
                <a:latin typeface="Arial"/>
                <a:cs typeface="Arial"/>
              </a:rPr>
              <a:t>block elements</a:t>
            </a:r>
            <a:r>
              <a:rPr sz="2750" spc="15" dirty="0"/>
              <a:t>.  </a:t>
            </a:r>
            <a:r>
              <a:rPr sz="2750" spc="20" dirty="0">
                <a:solidFill>
                  <a:srgbClr val="A52A2A"/>
                </a:solidFill>
              </a:rPr>
              <a:t>p::first-letter</a:t>
            </a:r>
            <a:r>
              <a:rPr sz="2750" spc="-25" dirty="0">
                <a:solidFill>
                  <a:srgbClr val="A52A2A"/>
                </a:solidFill>
              </a:rPr>
              <a:t> </a:t>
            </a:r>
            <a:r>
              <a:rPr sz="2750" spc="10" dirty="0"/>
              <a:t>{</a:t>
            </a:r>
            <a:endParaRPr sz="2750">
              <a:latin typeface="Arial"/>
              <a:cs typeface="Arial"/>
            </a:endParaRPr>
          </a:p>
          <a:p>
            <a:pPr marL="1040130" marR="8354059">
              <a:lnSpc>
                <a:spcPts val="3200"/>
              </a:lnSpc>
            </a:pPr>
            <a:r>
              <a:rPr spc="40" dirty="0">
                <a:solidFill>
                  <a:srgbClr val="DC213C"/>
                </a:solidFill>
              </a:rPr>
              <a:t>color: </a:t>
            </a:r>
            <a:r>
              <a:rPr spc="10" dirty="0">
                <a:solidFill>
                  <a:srgbClr val="0327CD"/>
                </a:solidFill>
              </a:rPr>
              <a:t>#ff0000;  </a:t>
            </a:r>
            <a:r>
              <a:rPr spc="15" dirty="0">
                <a:solidFill>
                  <a:srgbClr val="DC213C"/>
                </a:solidFill>
              </a:rPr>
              <a:t>font-size:</a:t>
            </a:r>
            <a:r>
              <a:rPr spc="-45" dirty="0">
                <a:solidFill>
                  <a:srgbClr val="DC213C"/>
                </a:solidFill>
              </a:rPr>
              <a:t> </a:t>
            </a:r>
            <a:r>
              <a:rPr spc="30" dirty="0">
                <a:solidFill>
                  <a:srgbClr val="0327CD"/>
                </a:solidFill>
              </a:rPr>
              <a:t>xx-large;</a:t>
            </a:r>
          </a:p>
          <a:p>
            <a:pPr marL="646430">
              <a:lnSpc>
                <a:spcPts val="3110"/>
              </a:lnSpc>
            </a:pPr>
            <a:r>
              <a:rPr spc="10" dirty="0"/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Examples</a:t>
            </a:r>
            <a:r>
              <a:rPr spc="-75" dirty="0"/>
              <a:t> </a:t>
            </a:r>
            <a:r>
              <a:rPr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459231"/>
            <a:ext cx="10898505" cy="4578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668020" indent="-228600">
              <a:lnSpc>
                <a:spcPts val="3590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::selection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pseudo-element matches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portion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300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  element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selected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300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user.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590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following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makes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selected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red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on a</a:t>
            </a:r>
            <a:r>
              <a:rPr sz="3000" spc="-2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yellow 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background: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Times New Roman"/>
              <a:cs typeface="Times New Roman"/>
            </a:endParaRPr>
          </a:p>
          <a:p>
            <a:pPr marL="664845" marR="8495665" indent="-424180">
              <a:lnSpc>
                <a:spcPct val="100000"/>
              </a:lnSpc>
            </a:pPr>
            <a:r>
              <a:rPr sz="3000" spc="15" dirty="0">
                <a:solidFill>
                  <a:srgbClr val="A52A2A"/>
                </a:solidFill>
                <a:latin typeface="Arial"/>
                <a:cs typeface="Arial"/>
              </a:rPr>
              <a:t>::selection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{  </a:t>
            </a:r>
            <a:r>
              <a:rPr sz="3000" spc="25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sz="3000" spc="-7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0327CD"/>
                </a:solidFill>
                <a:latin typeface="Arial"/>
                <a:cs typeface="Arial"/>
              </a:rPr>
              <a:t>red;</a:t>
            </a:r>
            <a:endParaRPr sz="3000">
              <a:latin typeface="Arial"/>
              <a:cs typeface="Arial"/>
            </a:endParaRPr>
          </a:p>
          <a:p>
            <a:pPr marL="664845">
              <a:lnSpc>
                <a:spcPct val="100000"/>
              </a:lnSpc>
            </a:pPr>
            <a:r>
              <a:rPr sz="3000" spc="55" dirty="0">
                <a:solidFill>
                  <a:srgbClr val="DC213C"/>
                </a:solidFill>
                <a:latin typeface="Arial"/>
                <a:cs typeface="Arial"/>
              </a:rPr>
              <a:t>background:</a:t>
            </a:r>
            <a:r>
              <a:rPr sz="3000" spc="-7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327CD"/>
                </a:solidFill>
                <a:latin typeface="Arial"/>
                <a:cs typeface="Arial"/>
              </a:rPr>
              <a:t>yellow;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244600" y="4279900"/>
            <a:ext cx="10001250" cy="1555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5000" spc="-5" dirty="0">
                <a:latin typeface="Arial"/>
                <a:cs typeface="Arial"/>
              </a:rPr>
              <a:t>Read </a:t>
            </a:r>
            <a:r>
              <a:rPr sz="5000" spc="-25" dirty="0">
                <a:latin typeface="Arial"/>
                <a:cs typeface="Arial"/>
              </a:rPr>
              <a:t>more </a:t>
            </a:r>
            <a:r>
              <a:rPr sz="5000" spc="-5" dirty="0">
                <a:latin typeface="Arial"/>
                <a:cs typeface="Arial"/>
              </a:rPr>
              <a:t>on </a:t>
            </a:r>
            <a:r>
              <a:rPr sz="5000" spc="55" dirty="0">
                <a:latin typeface="Arial"/>
                <a:cs typeface="Arial"/>
              </a:rPr>
              <a:t>pseudo-classes</a:t>
            </a:r>
            <a:r>
              <a:rPr sz="5000" spc="25" dirty="0">
                <a:latin typeface="Arial"/>
                <a:cs typeface="Arial"/>
              </a:rPr>
              <a:t> </a:t>
            </a:r>
            <a:r>
              <a:rPr sz="5000" spc="90" dirty="0">
                <a:latin typeface="Arial"/>
                <a:cs typeface="Arial"/>
              </a:rPr>
              <a:t>and  </a:t>
            </a:r>
            <a:r>
              <a:rPr sz="5000" spc="-5" dirty="0">
                <a:latin typeface="Arial"/>
                <a:cs typeface="Arial"/>
              </a:rPr>
              <a:t>elements</a:t>
            </a:r>
            <a:endParaRPr sz="5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Cascading</a:t>
            </a:r>
            <a:r>
              <a:rPr spc="-70" dirty="0"/>
              <a:t> </a:t>
            </a:r>
            <a:r>
              <a:rPr spc="55" dirty="0"/>
              <a:t>Order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725420"/>
            <a:ext cx="10932160" cy="6056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 marR="5080" indent="-177800">
              <a:lnSpc>
                <a:spcPts val="2800"/>
              </a:lnSpc>
            </a:pPr>
            <a:r>
              <a:rPr sz="3525" spc="142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95" dirty="0">
                <a:solidFill>
                  <a:srgbClr val="323332"/>
                </a:solidFill>
                <a:latin typeface="Arial"/>
                <a:cs typeface="Arial"/>
              </a:rPr>
              <a:t>What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 will </a:t>
            </a:r>
            <a:r>
              <a:rPr sz="2350" spc="7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there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more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than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one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specified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r>
              <a:rPr sz="2350" spc="-20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-20" dirty="0">
                <a:solidFill>
                  <a:srgbClr val="323332"/>
                </a:solidFill>
                <a:latin typeface="Arial"/>
                <a:cs typeface="Arial"/>
              </a:rPr>
              <a:t>HTML  </a:t>
            </a:r>
            <a:r>
              <a:rPr sz="2350" spc="-10" dirty="0">
                <a:solidFill>
                  <a:srgbClr val="323332"/>
                </a:solidFill>
                <a:latin typeface="Arial"/>
                <a:cs typeface="Arial"/>
              </a:rPr>
              <a:t>element?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190500" marR="132080" indent="-177800">
              <a:lnSpc>
                <a:spcPts val="2800"/>
              </a:lnSpc>
            </a:pPr>
            <a:r>
              <a:rPr sz="3525" spc="97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65" dirty="0">
                <a:solidFill>
                  <a:srgbClr val="323332"/>
                </a:solidFill>
                <a:latin typeface="Arial"/>
                <a:cs typeface="Arial"/>
              </a:rPr>
              <a:t>Generally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speaking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we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say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that all the styles will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"cascade"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into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a new 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"virtual" style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sheet </a:t>
            </a:r>
            <a:r>
              <a:rPr sz="2350" spc="7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following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rules, 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where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number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four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has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235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highest 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priority:</a:t>
            </a:r>
            <a:endParaRPr sz="2350">
              <a:latin typeface="Arial"/>
              <a:cs typeface="Arial"/>
            </a:endParaRPr>
          </a:p>
          <a:p>
            <a:pPr marL="1384300" indent="-457200">
              <a:lnSpc>
                <a:spcPts val="2700"/>
              </a:lnSpc>
              <a:buAutoNum type="arabicPlain"/>
              <a:tabLst>
                <a:tab pos="1383665" algn="l"/>
                <a:tab pos="1384300" algn="l"/>
              </a:tabLst>
            </a:pP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Browser</a:t>
            </a:r>
            <a:r>
              <a:rPr sz="235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default</a:t>
            </a:r>
            <a:endParaRPr sz="2350">
              <a:latin typeface="Arial"/>
              <a:cs typeface="Arial"/>
            </a:endParaRPr>
          </a:p>
          <a:p>
            <a:pPr marL="1384300" indent="-457200">
              <a:lnSpc>
                <a:spcPts val="2800"/>
              </a:lnSpc>
              <a:buAutoNum type="arabicPlain"/>
              <a:tabLst>
                <a:tab pos="1383665" algn="l"/>
                <a:tab pos="1384300" algn="l"/>
              </a:tabLst>
            </a:pP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External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r>
              <a:rPr sz="235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sheet</a:t>
            </a:r>
            <a:endParaRPr sz="2350">
              <a:latin typeface="Arial"/>
              <a:cs typeface="Arial"/>
            </a:endParaRPr>
          </a:p>
          <a:p>
            <a:pPr marL="1384300" indent="-457200">
              <a:lnSpc>
                <a:spcPts val="2800"/>
              </a:lnSpc>
              <a:buAutoNum type="arabicPlain"/>
              <a:tabLst>
                <a:tab pos="1383665" algn="l"/>
                <a:tab pos="1384300" algn="l"/>
              </a:tabLst>
            </a:pP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Internal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 sheet (in the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head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section)</a:t>
            </a:r>
            <a:endParaRPr sz="2350">
              <a:latin typeface="Arial"/>
              <a:cs typeface="Arial"/>
            </a:endParaRPr>
          </a:p>
          <a:p>
            <a:pPr marL="1384300" indent="-457200">
              <a:lnSpc>
                <a:spcPts val="2810"/>
              </a:lnSpc>
              <a:buAutoNum type="arabicPlain"/>
              <a:tabLst>
                <a:tab pos="1383665" algn="l"/>
                <a:tab pos="1384300" algn="l"/>
              </a:tabLst>
            </a:pP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Inline style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(inside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350" spc="-20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235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element)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90500" marR="774700" indent="-177800">
              <a:lnSpc>
                <a:spcPts val="2800"/>
              </a:lnSpc>
            </a:pPr>
            <a:r>
              <a:rPr sz="3525" spc="172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114" dirty="0">
                <a:solidFill>
                  <a:srgbClr val="323332"/>
                </a:solidFill>
                <a:latin typeface="Arial"/>
                <a:cs typeface="Arial"/>
              </a:rPr>
              <a:t>So,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inline style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(inside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350" spc="-2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element)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has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highest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priority,</a:t>
            </a:r>
            <a:r>
              <a:rPr sz="235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which 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means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that it will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override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2350" spc="45" dirty="0">
                <a:solidFill>
                  <a:srgbClr val="323332"/>
                </a:solidFill>
                <a:latin typeface="Arial"/>
                <a:cs typeface="Arial"/>
              </a:rPr>
              <a:t>defined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inside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90" dirty="0">
                <a:solidFill>
                  <a:srgbClr val="323332"/>
                </a:solidFill>
                <a:latin typeface="Arial"/>
                <a:cs typeface="Arial"/>
              </a:rPr>
              <a:t>&lt;head&gt;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tag,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or in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 external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 sheet, or in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(a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default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value).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190500" marR="99060" indent="-177800">
              <a:lnSpc>
                <a:spcPts val="2800"/>
              </a:lnSpc>
            </a:pPr>
            <a:r>
              <a:rPr sz="3525" spc="150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100" dirty="0">
                <a:solidFill>
                  <a:srgbClr val="323332"/>
                </a:solidFill>
                <a:latin typeface="Arial"/>
                <a:cs typeface="Arial"/>
              </a:rPr>
              <a:t>Note: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If the link to the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external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 sheet is </a:t>
            </a:r>
            <a:r>
              <a:rPr sz="2350" spc="75" dirty="0">
                <a:solidFill>
                  <a:srgbClr val="323332"/>
                </a:solidFill>
                <a:latin typeface="Arial"/>
                <a:cs typeface="Arial"/>
              </a:rPr>
              <a:t>placed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after the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internal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r>
              <a:rPr sz="23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sheet  in </a:t>
            </a:r>
            <a:r>
              <a:rPr sz="2350" spc="-2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350" spc="80" dirty="0">
                <a:solidFill>
                  <a:srgbClr val="323332"/>
                </a:solidFill>
                <a:latin typeface="Arial"/>
                <a:cs typeface="Arial"/>
              </a:rPr>
              <a:t>&lt;head&gt;,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external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 sheet will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override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internal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r>
              <a:rPr sz="2350" spc="-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sheet!</a:t>
            </a:r>
            <a:endParaRPr sz="2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4827277"/>
            <a:ext cx="10962640" cy="2308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 dirty="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sz="3000">
              <a:latin typeface="Arial"/>
              <a:cs typeface="Arial"/>
            </a:endParaRPr>
          </a:p>
          <a:p>
            <a:pPr marL="241300" marR="5080" indent="-228600">
              <a:lnSpc>
                <a:spcPts val="3590"/>
              </a:lnSpc>
              <a:spcBef>
                <a:spcPts val="125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Duckett, J.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 CSS: Design and Build</a:t>
            </a:r>
            <a:r>
              <a:rPr sz="3000" i="1" spc="-1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rgbClr val="232323"/>
                </a:solidFill>
                <a:latin typeface="Arial"/>
                <a:cs typeface="Arial"/>
              </a:rPr>
              <a:t>Websites</a:t>
            </a:r>
            <a:r>
              <a:rPr sz="3000" spc="-10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John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Wiley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&amp;</a:t>
            </a:r>
            <a:r>
              <a:rPr sz="3000" spc="-7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Sons.</a:t>
            </a:r>
            <a:endParaRPr sz="3000">
              <a:latin typeface="Arial"/>
              <a:cs typeface="Arial"/>
            </a:endParaRPr>
          </a:p>
          <a:p>
            <a:pPr marL="241300" marR="63246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Deitel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50800">
              <a:lnSpc>
                <a:spcPct val="100000"/>
              </a:lnSpc>
            </a:pPr>
            <a:r>
              <a:rPr sz="7200" spc="-270" dirty="0"/>
              <a:t>CSS </a:t>
            </a:r>
            <a:r>
              <a:rPr sz="7200" spc="-5" dirty="0"/>
              <a:t>Positioning</a:t>
            </a:r>
            <a:r>
              <a:rPr sz="7200" spc="245" dirty="0"/>
              <a:t> </a:t>
            </a:r>
            <a:r>
              <a:rPr sz="7200" spc="-5" dirty="0"/>
              <a:t>Properties</a:t>
            </a:r>
            <a:endParaRPr sz="7200"/>
          </a:p>
        </p:txBody>
      </p:sp>
      <p:sp>
        <p:nvSpPr>
          <p:cNvPr id="3" name="object 3"/>
          <p:cNvSpPr txBox="1"/>
          <p:nvPr/>
        </p:nvSpPr>
        <p:spPr>
          <a:xfrm>
            <a:off x="990600" y="2698750"/>
            <a:ext cx="10949940" cy="6133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0" indent="-292100">
              <a:lnSpc>
                <a:spcPct val="100000"/>
              </a:lnSpc>
              <a:buSzPct val="101818"/>
              <a:buChar char="•"/>
              <a:tabLst>
                <a:tab pos="304800" algn="l"/>
              </a:tabLst>
            </a:pPr>
            <a:r>
              <a:rPr sz="2750" spc="-3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b="1" spc="25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positioning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allow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position </a:t>
            </a:r>
            <a:r>
              <a:rPr sz="2750" b="1" spc="2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304800" indent="-292100">
              <a:lnSpc>
                <a:spcPts val="3250"/>
              </a:lnSpc>
              <a:buSzPct val="101818"/>
              <a:buChar char="•"/>
              <a:tabLst>
                <a:tab pos="304800" algn="l"/>
              </a:tabLst>
            </a:pPr>
            <a:r>
              <a:rPr sz="275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750" spc="7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75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positioned using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top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bottom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750" b="1" spc="10" dirty="0">
                <a:solidFill>
                  <a:srgbClr val="323332"/>
                </a:solidFill>
                <a:latin typeface="Arial"/>
                <a:cs typeface="Arial"/>
              </a:rPr>
              <a:t>left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750" spc="70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2750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right</a:t>
            </a:r>
            <a:endParaRPr sz="2750">
              <a:latin typeface="Arial"/>
              <a:cs typeface="Arial"/>
            </a:endParaRPr>
          </a:p>
          <a:p>
            <a:pPr marL="304800">
              <a:lnSpc>
                <a:spcPts val="3250"/>
              </a:lnSpc>
            </a:pPr>
            <a:r>
              <a:rPr sz="2750" spc="40" dirty="0">
                <a:solidFill>
                  <a:srgbClr val="323332"/>
                </a:solidFill>
                <a:latin typeface="Arial"/>
                <a:cs typeface="Arial"/>
              </a:rPr>
              <a:t>properties.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Times New Roman"/>
              <a:cs typeface="Times New Roman"/>
            </a:endParaRPr>
          </a:p>
          <a:p>
            <a:pPr marL="304800" marR="378460" indent="-292100">
              <a:lnSpc>
                <a:spcPts val="3200"/>
              </a:lnSpc>
              <a:buChar char="•"/>
              <a:tabLst>
                <a:tab pos="304800" algn="l"/>
              </a:tabLst>
            </a:pPr>
            <a:r>
              <a:rPr sz="2750" spc="-10" dirty="0">
                <a:solidFill>
                  <a:srgbClr val="323332"/>
                </a:solidFill>
                <a:latin typeface="Arial"/>
                <a:cs typeface="Arial"/>
              </a:rPr>
              <a:t>These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work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unless the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position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275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set 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first. </a:t>
            </a:r>
            <a:r>
              <a:rPr sz="2750" spc="-20" dirty="0">
                <a:solidFill>
                  <a:srgbClr val="323332"/>
                </a:solidFill>
                <a:latin typeface="Arial"/>
                <a:cs typeface="Arial"/>
              </a:rPr>
              <a:t>They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also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work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differently </a:t>
            </a:r>
            <a:r>
              <a:rPr sz="2750" spc="85" dirty="0">
                <a:solidFill>
                  <a:srgbClr val="323332"/>
                </a:solidFill>
                <a:latin typeface="Arial"/>
                <a:cs typeface="Arial"/>
              </a:rPr>
              <a:t>depending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positioning  </a:t>
            </a:r>
            <a:r>
              <a:rPr sz="2750" b="1" spc="20" dirty="0">
                <a:solidFill>
                  <a:srgbClr val="323332"/>
                </a:solidFill>
                <a:latin typeface="Arial"/>
                <a:cs typeface="Arial"/>
              </a:rPr>
              <a:t>method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04800" marR="344805" indent="-292100">
              <a:lnSpc>
                <a:spcPts val="3200"/>
              </a:lnSpc>
              <a:buChar char="•"/>
              <a:tabLst>
                <a:tab pos="304800" algn="l"/>
              </a:tabLst>
            </a:pPr>
            <a:r>
              <a:rPr sz="2750" spc="-25" dirty="0">
                <a:solidFill>
                  <a:srgbClr val="323332"/>
                </a:solidFill>
                <a:latin typeface="Arial"/>
                <a:cs typeface="Arial"/>
              </a:rPr>
              <a:t>There </a:t>
            </a:r>
            <a:r>
              <a:rPr sz="275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four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different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positioning </a:t>
            </a:r>
            <a:r>
              <a:rPr sz="2750" b="1" spc="20" dirty="0">
                <a:solidFill>
                  <a:srgbClr val="323332"/>
                </a:solidFill>
                <a:latin typeface="Arial"/>
                <a:cs typeface="Arial"/>
              </a:rPr>
              <a:t>methods </a:t>
            </a:r>
            <a:r>
              <a:rPr sz="2750" spc="65" dirty="0">
                <a:solidFill>
                  <a:srgbClr val="323332"/>
                </a:solidFill>
                <a:latin typeface="Arial"/>
                <a:cs typeface="Arial"/>
              </a:rPr>
              <a:t>specified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position</a:t>
            </a:r>
            <a:r>
              <a:rPr sz="275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property:</a:t>
            </a:r>
            <a:endParaRPr sz="2750">
              <a:latin typeface="Arial"/>
              <a:cs typeface="Arial"/>
            </a:endParaRPr>
          </a:p>
          <a:p>
            <a:pPr marL="533400" lvl="1" indent="-292100">
              <a:lnSpc>
                <a:spcPts val="3060"/>
              </a:lnSpc>
              <a:buChar char="•"/>
              <a:tabLst>
                <a:tab pos="533400" algn="l"/>
              </a:tabLst>
            </a:pP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Static</a:t>
            </a:r>
            <a:endParaRPr sz="2750">
              <a:latin typeface="Arial"/>
              <a:cs typeface="Arial"/>
            </a:endParaRPr>
          </a:p>
          <a:p>
            <a:pPr marL="533400" lvl="1" indent="-292100">
              <a:lnSpc>
                <a:spcPts val="3200"/>
              </a:lnSpc>
              <a:buChar char="•"/>
              <a:tabLst>
                <a:tab pos="533400" algn="l"/>
              </a:tabLst>
            </a:pP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Fixed</a:t>
            </a:r>
            <a:endParaRPr sz="2750">
              <a:latin typeface="Arial"/>
              <a:cs typeface="Arial"/>
            </a:endParaRPr>
          </a:p>
          <a:p>
            <a:pPr marL="533400" lvl="1" indent="-292100">
              <a:lnSpc>
                <a:spcPts val="3200"/>
              </a:lnSpc>
              <a:buSzPct val="101818"/>
              <a:buChar char="•"/>
              <a:tabLst>
                <a:tab pos="533400" algn="l"/>
              </a:tabLst>
            </a:pPr>
            <a:r>
              <a:rPr sz="2750" spc="-5" dirty="0">
                <a:solidFill>
                  <a:srgbClr val="323332"/>
                </a:solidFill>
                <a:latin typeface="Arial"/>
                <a:cs typeface="Arial"/>
              </a:rPr>
              <a:t>Relative</a:t>
            </a:r>
            <a:endParaRPr sz="2750">
              <a:latin typeface="Arial"/>
              <a:cs typeface="Arial"/>
            </a:endParaRPr>
          </a:p>
          <a:p>
            <a:pPr marL="533400" lvl="1" indent="-292100">
              <a:lnSpc>
                <a:spcPts val="3250"/>
              </a:lnSpc>
              <a:buSzPct val="101818"/>
              <a:buChar char="•"/>
              <a:tabLst>
                <a:tab pos="533400" algn="l"/>
              </a:tabLst>
            </a:pP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Absolute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Static</a:t>
            </a:r>
            <a:r>
              <a:rPr spc="-65" dirty="0"/>
              <a:t> </a:t>
            </a:r>
            <a:r>
              <a:rPr spc="-5" dirty="0"/>
              <a:t>Positioning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8119" y="3944670"/>
            <a:ext cx="9768205" cy="3581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9565" marR="462915" indent="-316865">
              <a:lnSpc>
                <a:spcPct val="101000"/>
              </a:lnSpc>
              <a:buChar char="•"/>
              <a:tabLst>
                <a:tab pos="330200" algn="l"/>
              </a:tabLst>
            </a:pP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300" spc="30" dirty="0">
                <a:solidFill>
                  <a:srgbClr val="323332"/>
                </a:solidFill>
                <a:latin typeface="Arial"/>
                <a:cs typeface="Arial"/>
              </a:rPr>
              <a:t>static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element is always</a:t>
            </a:r>
            <a:r>
              <a:rPr sz="33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positioned  </a:t>
            </a:r>
            <a:r>
              <a:rPr sz="3300" spc="70" dirty="0">
                <a:solidFill>
                  <a:srgbClr val="323332"/>
                </a:solidFill>
                <a:latin typeface="Arial"/>
                <a:cs typeface="Arial"/>
              </a:rPr>
              <a:t>according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3300" b="1" dirty="0">
                <a:solidFill>
                  <a:srgbClr val="323332"/>
                </a:solidFill>
                <a:latin typeface="Arial"/>
                <a:cs typeface="Arial"/>
              </a:rPr>
              <a:t>normal </a:t>
            </a: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flow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33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70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323332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29565" indent="-316865">
              <a:lnSpc>
                <a:spcPct val="100000"/>
              </a:lnSpc>
              <a:buChar char="•"/>
              <a:tabLst>
                <a:tab pos="330200" algn="l"/>
              </a:tabLst>
            </a:pPr>
            <a:r>
              <a:rPr sz="3300" spc="-5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300" spc="-2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3300" spc="30" dirty="0">
                <a:solidFill>
                  <a:srgbClr val="323332"/>
                </a:solidFill>
                <a:latin typeface="Arial"/>
                <a:cs typeface="Arial"/>
              </a:rPr>
              <a:t>static </a:t>
            </a:r>
            <a:r>
              <a:rPr sz="3300" spc="90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default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23332"/>
              </a:buClr>
              <a:buFont typeface="Arial"/>
              <a:buChar char="•"/>
            </a:pPr>
            <a:endParaRPr sz="3450">
              <a:latin typeface="Times New Roman"/>
              <a:cs typeface="Times New Roman"/>
            </a:endParaRPr>
          </a:p>
          <a:p>
            <a:pPr marL="329565" marR="5080" indent="-316865">
              <a:lnSpc>
                <a:spcPct val="101000"/>
              </a:lnSpc>
              <a:buChar char="•"/>
              <a:tabLst>
                <a:tab pos="330200" algn="l"/>
              </a:tabLst>
            </a:pP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Static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300" spc="-2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3300" b="1" dirty="0">
                <a:solidFill>
                  <a:srgbClr val="323332"/>
                </a:solidFill>
                <a:latin typeface="Arial"/>
                <a:cs typeface="Arial"/>
              </a:rPr>
              <a:t>affected </a:t>
            </a:r>
            <a:r>
              <a:rPr sz="3300" spc="90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r>
              <a:rPr sz="330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top,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bottom,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left, </a:t>
            </a:r>
            <a:r>
              <a:rPr sz="33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right</a:t>
            </a:r>
            <a:r>
              <a:rPr sz="3300" spc="-1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30" dirty="0">
                <a:solidFill>
                  <a:srgbClr val="323332"/>
                </a:solidFill>
                <a:latin typeface="Arial"/>
                <a:cs typeface="Arial"/>
              </a:rPr>
              <a:t>properties.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Fixed</a:t>
            </a:r>
            <a:r>
              <a:rPr spc="-40" dirty="0"/>
              <a:t> </a:t>
            </a:r>
            <a:r>
              <a:rPr spc="-5" dirty="0"/>
              <a:t>Positioning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274" y="2944066"/>
            <a:ext cx="10953115" cy="5346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0660" marR="919480" indent="-188595">
              <a:lnSpc>
                <a:spcPct val="100499"/>
              </a:lnSpc>
            </a:pPr>
            <a:r>
              <a:rPr sz="2450" spc="22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675" spc="330" baseline="1133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675" spc="30" baseline="1133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3675" spc="30" baseline="1133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75" spc="60" baseline="1133" dirty="0">
                <a:solidFill>
                  <a:srgbClr val="323332"/>
                </a:solidFill>
                <a:latin typeface="Arial"/>
                <a:cs typeface="Arial"/>
              </a:rPr>
              <a:t>fixed </a:t>
            </a:r>
            <a:r>
              <a:rPr sz="3675" spc="44" baseline="1133" dirty="0">
                <a:solidFill>
                  <a:srgbClr val="323332"/>
                </a:solidFill>
                <a:latin typeface="Arial"/>
                <a:cs typeface="Arial"/>
              </a:rPr>
              <a:t>position </a:t>
            </a:r>
            <a:r>
              <a:rPr sz="3675" spc="15" baseline="1133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75" spc="67" baseline="1133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3675" b="1" spc="22" baseline="1133" dirty="0">
                <a:solidFill>
                  <a:srgbClr val="323332"/>
                </a:solidFill>
                <a:latin typeface="Arial"/>
                <a:cs typeface="Arial"/>
              </a:rPr>
              <a:t>relative to </a:t>
            </a:r>
            <a:r>
              <a:rPr sz="3675" b="1" spc="30" baseline="1133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675" b="1" spc="-434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b="1" spc="30" baseline="1133" dirty="0">
                <a:solidFill>
                  <a:srgbClr val="323332"/>
                </a:solidFill>
                <a:latin typeface="Arial"/>
                <a:cs typeface="Arial"/>
              </a:rPr>
              <a:t>browser  </a:t>
            </a:r>
            <a:r>
              <a:rPr sz="2450" b="1" spc="20" dirty="0">
                <a:solidFill>
                  <a:srgbClr val="323332"/>
                </a:solidFill>
                <a:latin typeface="Arial"/>
                <a:cs typeface="Arial"/>
              </a:rPr>
              <a:t>window</a:t>
            </a:r>
            <a:r>
              <a:rPr sz="2450" spc="20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45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2450" spc="20" dirty="0">
                <a:solidFill>
                  <a:srgbClr val="323332"/>
                </a:solidFill>
                <a:latin typeface="Arial"/>
                <a:cs typeface="Arial"/>
              </a:rPr>
              <a:t>move even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window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245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scrolled.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200660" marR="189230" indent="-188595">
              <a:lnSpc>
                <a:spcPct val="101099"/>
              </a:lnSpc>
            </a:pPr>
            <a:r>
              <a:rPr sz="2500" spc="114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675" spc="172" baseline="1133" dirty="0">
                <a:solidFill>
                  <a:srgbClr val="323332"/>
                </a:solidFill>
                <a:latin typeface="Arial"/>
                <a:cs typeface="Arial"/>
              </a:rPr>
              <a:t>Fixed </a:t>
            </a:r>
            <a:r>
              <a:rPr sz="3675" spc="67" baseline="1133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3675" spc="30" baseline="1133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675" b="1" spc="30" baseline="1133" dirty="0">
                <a:solidFill>
                  <a:srgbClr val="323332"/>
                </a:solidFill>
                <a:latin typeface="Arial"/>
                <a:cs typeface="Arial"/>
              </a:rPr>
              <a:t>removed from the normal flow </a:t>
            </a:r>
            <a:r>
              <a:rPr sz="3675" b="1" spc="15" baseline="1133" dirty="0">
                <a:solidFill>
                  <a:srgbClr val="323332"/>
                </a:solidFill>
                <a:latin typeface="Arial"/>
                <a:cs typeface="Arial"/>
              </a:rPr>
              <a:t>(i.e. </a:t>
            </a:r>
            <a:r>
              <a:rPr sz="3675" b="1" spc="30" baseline="1133" dirty="0">
                <a:solidFill>
                  <a:srgbClr val="323332"/>
                </a:solidFill>
                <a:latin typeface="Arial"/>
                <a:cs typeface="Arial"/>
              </a:rPr>
              <a:t>do</a:t>
            </a:r>
            <a:r>
              <a:rPr sz="3675" b="1" spc="-262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b="1" spc="30" baseline="1133" dirty="0">
                <a:solidFill>
                  <a:srgbClr val="323332"/>
                </a:solidFill>
                <a:latin typeface="Arial"/>
                <a:cs typeface="Arial"/>
              </a:rPr>
              <a:t>not  </a:t>
            </a:r>
            <a:r>
              <a:rPr sz="2450" b="1" spc="15" dirty="0">
                <a:solidFill>
                  <a:srgbClr val="323332"/>
                </a:solidFill>
                <a:latin typeface="Arial"/>
                <a:cs typeface="Arial"/>
              </a:rPr>
              <a:t>affect </a:t>
            </a:r>
            <a:r>
              <a:rPr sz="2450" b="1" spc="2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450" b="1" spc="15" dirty="0">
                <a:solidFill>
                  <a:srgbClr val="323332"/>
                </a:solidFill>
                <a:latin typeface="Arial"/>
                <a:cs typeface="Arial"/>
              </a:rPr>
              <a:t>position of </a:t>
            </a:r>
            <a:r>
              <a:rPr sz="2450" b="1" spc="20" dirty="0">
                <a:solidFill>
                  <a:srgbClr val="323332"/>
                </a:solidFill>
                <a:latin typeface="Arial"/>
                <a:cs typeface="Arial"/>
              </a:rPr>
              <a:t>surrounding </a:t>
            </a:r>
            <a:r>
              <a:rPr sz="2450" b="1" spc="15" dirty="0">
                <a:solidFill>
                  <a:srgbClr val="323332"/>
                </a:solidFill>
                <a:latin typeface="Arial"/>
                <a:cs typeface="Arial"/>
              </a:rPr>
              <a:t>elements)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. </a:t>
            </a:r>
            <a:r>
              <a:rPr sz="2450" spc="-2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450" spc="55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45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other  </a:t>
            </a:r>
            <a:r>
              <a:rPr sz="2450" spc="2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behave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like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fixed </a:t>
            </a:r>
            <a:r>
              <a:rPr sz="2450" spc="4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450" spc="2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450" spc="55" dirty="0">
                <a:solidFill>
                  <a:srgbClr val="323332"/>
                </a:solidFill>
                <a:latin typeface="Arial"/>
                <a:cs typeface="Arial"/>
              </a:rPr>
              <a:t>does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not</a:t>
            </a:r>
            <a:r>
              <a:rPr sz="2450" spc="-1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exist.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500" spc="114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675" spc="172" baseline="1133" dirty="0">
                <a:solidFill>
                  <a:srgbClr val="323332"/>
                </a:solidFill>
                <a:latin typeface="Arial"/>
                <a:cs typeface="Arial"/>
              </a:rPr>
              <a:t>Fixed </a:t>
            </a:r>
            <a:r>
              <a:rPr sz="3675" spc="67" baseline="1133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3675" spc="30" baseline="1133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675" spc="97" baseline="1133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75" b="1" spc="30" baseline="1133" dirty="0">
                <a:solidFill>
                  <a:srgbClr val="323332"/>
                </a:solidFill>
                <a:latin typeface="Arial"/>
                <a:cs typeface="Arial"/>
              </a:rPr>
              <a:t>overlap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other</a:t>
            </a:r>
            <a:r>
              <a:rPr sz="3675" spc="-345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elements.</a:t>
            </a:r>
            <a:endParaRPr sz="3675" baseline="1133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50" spc="8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675" spc="120" baseline="1133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675" spc="97" baseline="1133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75" spc="75" baseline="1133" dirty="0">
                <a:solidFill>
                  <a:srgbClr val="323332"/>
                </a:solidFill>
                <a:latin typeface="Arial"/>
                <a:cs typeface="Arial"/>
              </a:rPr>
              <a:t>indicate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675" spc="30" baseline="1133" dirty="0">
                <a:solidFill>
                  <a:srgbClr val="323332"/>
                </a:solidFill>
                <a:latin typeface="Arial"/>
                <a:cs typeface="Arial"/>
              </a:rPr>
              <a:t>an element </a:t>
            </a:r>
            <a:r>
              <a:rPr sz="3675" spc="60" baseline="1133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3675" spc="135" baseline="1133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675" spc="60" baseline="1133" dirty="0">
                <a:solidFill>
                  <a:srgbClr val="323332"/>
                </a:solidFill>
                <a:latin typeface="Arial"/>
                <a:cs typeface="Arial"/>
              </a:rPr>
              <a:t>fixed </a:t>
            </a:r>
            <a:r>
              <a:rPr sz="3675" spc="67" baseline="1133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675" spc="-502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b="1" spc="22" baseline="1133" dirty="0">
                <a:solidFill>
                  <a:srgbClr val="323332"/>
                </a:solidFill>
                <a:latin typeface="Arial"/>
                <a:cs typeface="Arial"/>
              </a:rPr>
              <a:t>position</a:t>
            </a:r>
            <a:endParaRPr sz="3675" baseline="1133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  <a:spcBef>
                <a:spcPts val="10"/>
              </a:spcBef>
            </a:pPr>
            <a:r>
              <a:rPr sz="2450" spc="5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450" spc="2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value of</a:t>
            </a:r>
            <a:r>
              <a:rPr sz="245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b="1" spc="15" dirty="0">
                <a:solidFill>
                  <a:srgbClr val="323332"/>
                </a:solidFill>
                <a:latin typeface="Arial"/>
                <a:cs typeface="Arial"/>
              </a:rPr>
              <a:t>fixed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Times New Roman"/>
              <a:cs typeface="Times New Roman"/>
            </a:endParaRPr>
          </a:p>
          <a:p>
            <a:pPr marL="200660" marR="5080" indent="-188595">
              <a:lnSpc>
                <a:spcPct val="100000"/>
              </a:lnSpc>
              <a:spcBef>
                <a:spcPts val="5"/>
              </a:spcBef>
            </a:pPr>
            <a:r>
              <a:rPr sz="2500" spc="75" dirty="0">
                <a:latin typeface="Arial"/>
                <a:cs typeface="Arial"/>
              </a:rPr>
              <a:t>•</a:t>
            </a:r>
            <a:r>
              <a:rPr sz="3675" spc="112" baseline="1133" dirty="0">
                <a:latin typeface="Arial"/>
                <a:cs typeface="Arial"/>
              </a:rPr>
              <a:t>You </a:t>
            </a:r>
            <a:r>
              <a:rPr sz="3675" spc="22" baseline="1133" dirty="0">
                <a:latin typeface="Arial"/>
                <a:cs typeface="Arial"/>
              </a:rPr>
              <a:t>then </a:t>
            </a:r>
            <a:r>
              <a:rPr sz="3675" spc="30" baseline="1133" dirty="0">
                <a:latin typeface="Arial"/>
                <a:cs typeface="Arial"/>
              </a:rPr>
              <a:t>use </a:t>
            </a:r>
            <a:r>
              <a:rPr sz="3675" spc="22" baseline="1133" dirty="0">
                <a:latin typeface="Arial"/>
                <a:cs typeface="Arial"/>
              </a:rPr>
              <a:t>the </a:t>
            </a:r>
            <a:r>
              <a:rPr sz="3675" b="1" spc="22" baseline="1133" dirty="0">
                <a:latin typeface="Arial"/>
                <a:cs typeface="Arial"/>
              </a:rPr>
              <a:t>offset properties </a:t>
            </a:r>
            <a:r>
              <a:rPr sz="3675" spc="75" baseline="1133" dirty="0">
                <a:latin typeface="Arial"/>
                <a:cs typeface="Arial"/>
              </a:rPr>
              <a:t>(top </a:t>
            </a:r>
            <a:r>
              <a:rPr sz="3675" spc="22" baseline="1133" dirty="0">
                <a:latin typeface="Arial"/>
                <a:cs typeface="Arial"/>
              </a:rPr>
              <a:t>or </a:t>
            </a:r>
            <a:r>
              <a:rPr sz="3675" spc="60" baseline="1133" dirty="0">
                <a:latin typeface="Arial"/>
                <a:cs typeface="Arial"/>
              </a:rPr>
              <a:t>bottom </a:t>
            </a:r>
            <a:r>
              <a:rPr sz="3675" spc="97" baseline="1133" dirty="0">
                <a:latin typeface="Arial"/>
                <a:cs typeface="Arial"/>
              </a:rPr>
              <a:t>and </a:t>
            </a:r>
            <a:r>
              <a:rPr sz="3675" spc="15" baseline="1133" dirty="0">
                <a:latin typeface="Arial"/>
                <a:cs typeface="Arial"/>
              </a:rPr>
              <a:t>left </a:t>
            </a:r>
            <a:r>
              <a:rPr sz="3675" spc="22" baseline="1133" dirty="0">
                <a:latin typeface="Arial"/>
                <a:cs typeface="Arial"/>
              </a:rPr>
              <a:t>or </a:t>
            </a:r>
            <a:r>
              <a:rPr sz="3675" spc="52" baseline="1133" dirty="0">
                <a:latin typeface="Arial"/>
                <a:cs typeface="Arial"/>
              </a:rPr>
              <a:t>right) </a:t>
            </a:r>
            <a:r>
              <a:rPr sz="3675" spc="22" baseline="1133" dirty="0">
                <a:latin typeface="Arial"/>
                <a:cs typeface="Arial"/>
              </a:rPr>
              <a:t>to  </a:t>
            </a:r>
            <a:r>
              <a:rPr sz="2450" spc="50" dirty="0">
                <a:latin typeface="Arial"/>
                <a:cs typeface="Arial"/>
              </a:rPr>
              <a:t>indicate </a:t>
            </a:r>
            <a:r>
              <a:rPr sz="2450" spc="10" dirty="0">
                <a:latin typeface="Arial"/>
                <a:cs typeface="Arial"/>
              </a:rPr>
              <a:t>where </a:t>
            </a:r>
            <a:r>
              <a:rPr sz="2450" spc="15" dirty="0">
                <a:latin typeface="Arial"/>
                <a:cs typeface="Arial"/>
              </a:rPr>
              <a:t>the </a:t>
            </a:r>
            <a:r>
              <a:rPr sz="2450" spc="20" dirty="0">
                <a:latin typeface="Arial"/>
                <a:cs typeface="Arial"/>
              </a:rPr>
              <a:t>element </a:t>
            </a:r>
            <a:r>
              <a:rPr sz="2450" spc="40" dirty="0">
                <a:latin typeface="Arial"/>
                <a:cs typeface="Arial"/>
              </a:rPr>
              <a:t>should </a:t>
            </a:r>
            <a:r>
              <a:rPr sz="2450" spc="65" dirty="0">
                <a:latin typeface="Arial"/>
                <a:cs typeface="Arial"/>
              </a:rPr>
              <a:t>appear </a:t>
            </a:r>
            <a:r>
              <a:rPr sz="2450" spc="15" dirty="0">
                <a:latin typeface="Arial"/>
                <a:cs typeface="Arial"/>
              </a:rPr>
              <a:t>in </a:t>
            </a:r>
            <a:r>
              <a:rPr sz="2450" spc="10" dirty="0">
                <a:latin typeface="Arial"/>
                <a:cs typeface="Arial"/>
              </a:rPr>
              <a:t>relation </a:t>
            </a:r>
            <a:r>
              <a:rPr sz="2450" spc="15" dirty="0">
                <a:latin typeface="Arial"/>
                <a:cs typeface="Arial"/>
              </a:rPr>
              <a:t>to the </a:t>
            </a:r>
            <a:r>
              <a:rPr sz="2450" spc="30" dirty="0">
                <a:latin typeface="Arial"/>
                <a:cs typeface="Arial"/>
              </a:rPr>
              <a:t>browser</a:t>
            </a:r>
            <a:r>
              <a:rPr sz="2450" spc="-150" dirty="0">
                <a:latin typeface="Arial"/>
                <a:cs typeface="Arial"/>
              </a:rPr>
              <a:t> </a:t>
            </a:r>
            <a:r>
              <a:rPr sz="2450" spc="20" dirty="0">
                <a:latin typeface="Arial"/>
                <a:cs typeface="Arial"/>
              </a:rPr>
              <a:t>window.</a:t>
            </a:r>
            <a:endParaRPr sz="2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60" dirty="0"/>
              <a:t>Relative</a:t>
            </a:r>
            <a:r>
              <a:rPr spc="-30" dirty="0"/>
              <a:t> </a:t>
            </a:r>
            <a:r>
              <a:rPr spc="-5" dirty="0"/>
              <a:t>Positioning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169879"/>
            <a:ext cx="10836910" cy="5637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marR="237490" indent="-215900">
              <a:lnSpc>
                <a:spcPct val="101200"/>
              </a:lnSpc>
            </a:pPr>
            <a:r>
              <a:rPr sz="2800" spc="42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800" spc="-4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relative </a:t>
            </a:r>
            <a:r>
              <a:rPr sz="2800" spc="3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800" spc="3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800" b="1" spc="5" dirty="0">
                <a:solidFill>
                  <a:srgbClr val="323332"/>
                </a:solidFill>
                <a:latin typeface="Arial"/>
                <a:cs typeface="Arial"/>
              </a:rPr>
              <a:t>relative to its normal  position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28600" marR="176530" indent="-215900" algn="just">
              <a:lnSpc>
                <a:spcPct val="101200"/>
              </a:lnSpc>
              <a:buChar char="•"/>
              <a:tabLst>
                <a:tab pos="328295" algn="l"/>
              </a:tabLst>
            </a:pPr>
            <a:r>
              <a:rPr sz="2800" spc="-4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800" spc="30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relatively </a:t>
            </a:r>
            <a:r>
              <a:rPr sz="2800" spc="3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800" spc="6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800" spc="8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800" spc="40" dirty="0">
                <a:solidFill>
                  <a:srgbClr val="323332"/>
                </a:solidFill>
                <a:latin typeface="Arial"/>
                <a:cs typeface="Arial"/>
              </a:rPr>
              <a:t>moved </a:t>
            </a:r>
            <a:r>
              <a:rPr sz="2800" spc="60" dirty="0">
                <a:solidFill>
                  <a:srgbClr val="323332"/>
                </a:solidFill>
                <a:latin typeface="Arial"/>
                <a:cs typeface="Arial"/>
              </a:rPr>
              <a:t>and  </a:t>
            </a:r>
            <a:r>
              <a:rPr sz="2800" spc="30" dirty="0">
                <a:solidFill>
                  <a:srgbClr val="323332"/>
                </a:solidFill>
                <a:latin typeface="Arial"/>
                <a:cs typeface="Arial"/>
              </a:rPr>
              <a:t>overlap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other elements, </a:t>
            </a:r>
            <a:r>
              <a:rPr sz="2800" spc="60" dirty="0">
                <a:solidFill>
                  <a:srgbClr val="323332"/>
                </a:solidFill>
                <a:latin typeface="Arial"/>
                <a:cs typeface="Arial"/>
              </a:rPr>
              <a:t>but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800" spc="20" dirty="0">
                <a:solidFill>
                  <a:srgbClr val="323332"/>
                </a:solidFill>
                <a:latin typeface="Arial"/>
                <a:cs typeface="Arial"/>
              </a:rPr>
              <a:t>reserved </a:t>
            </a:r>
            <a:r>
              <a:rPr sz="2800" spc="70" dirty="0">
                <a:solidFill>
                  <a:srgbClr val="323332"/>
                </a:solidFill>
                <a:latin typeface="Arial"/>
                <a:cs typeface="Arial"/>
              </a:rPr>
              <a:t>space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for the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28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is  still </a:t>
            </a:r>
            <a:r>
              <a:rPr sz="2800" b="1" spc="5" dirty="0">
                <a:solidFill>
                  <a:srgbClr val="323332"/>
                </a:solidFill>
                <a:latin typeface="Arial"/>
                <a:cs typeface="Arial"/>
              </a:rPr>
              <a:t>preserved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in the </a:t>
            </a:r>
            <a:r>
              <a:rPr sz="2800" spc="15" dirty="0">
                <a:solidFill>
                  <a:srgbClr val="323332"/>
                </a:solidFill>
                <a:latin typeface="Arial"/>
                <a:cs typeface="Arial"/>
              </a:rPr>
              <a:t>normal</a:t>
            </a:r>
            <a:r>
              <a:rPr sz="280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323332"/>
                </a:solidFill>
                <a:latin typeface="Arial"/>
                <a:cs typeface="Arial"/>
              </a:rPr>
              <a:t>flow.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28600" marR="408305" indent="-215900">
              <a:lnSpc>
                <a:spcPct val="101200"/>
              </a:lnSpc>
            </a:pPr>
            <a:r>
              <a:rPr sz="2800" spc="42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800" spc="-5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800" spc="6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800" spc="45" dirty="0">
                <a:solidFill>
                  <a:srgbClr val="323332"/>
                </a:solidFill>
                <a:latin typeface="Arial"/>
                <a:cs typeface="Arial"/>
              </a:rPr>
              <a:t>indicate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an element </a:t>
            </a:r>
            <a:r>
              <a:rPr sz="2800" spc="35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800" spc="8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relatively </a:t>
            </a:r>
            <a:r>
              <a:rPr sz="2800" spc="35" dirty="0">
                <a:solidFill>
                  <a:srgbClr val="323332"/>
                </a:solidFill>
                <a:latin typeface="Arial"/>
                <a:cs typeface="Arial"/>
              </a:rPr>
              <a:t>positioned  </a:t>
            </a:r>
            <a:r>
              <a:rPr sz="2800" spc="40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800" b="1" spc="5" dirty="0">
                <a:solidFill>
                  <a:srgbClr val="323332"/>
                </a:solidFill>
                <a:latin typeface="Arial"/>
                <a:cs typeface="Arial"/>
              </a:rPr>
              <a:t>position </a:t>
            </a:r>
            <a:r>
              <a:rPr sz="2800" spc="4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value of</a:t>
            </a:r>
            <a:r>
              <a:rPr sz="28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b="1" spc="5" dirty="0">
                <a:solidFill>
                  <a:srgbClr val="323332"/>
                </a:solidFill>
                <a:latin typeface="Arial"/>
                <a:cs typeface="Arial"/>
              </a:rPr>
              <a:t>relative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28600" marR="5080" indent="-215900">
              <a:lnSpc>
                <a:spcPct val="101200"/>
              </a:lnSpc>
            </a:pPr>
            <a:r>
              <a:rPr sz="2800" spc="42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800" spc="-4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then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800" b="1" spc="5" dirty="0">
                <a:solidFill>
                  <a:srgbClr val="323332"/>
                </a:solidFill>
                <a:latin typeface="Arial"/>
                <a:cs typeface="Arial"/>
              </a:rPr>
              <a:t>offset properties </a:t>
            </a:r>
            <a:r>
              <a:rPr sz="2800" spc="45" dirty="0">
                <a:solidFill>
                  <a:srgbClr val="323332"/>
                </a:solidFill>
                <a:latin typeface="Arial"/>
                <a:cs typeface="Arial"/>
              </a:rPr>
              <a:t>(top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2800" spc="35" dirty="0">
                <a:solidFill>
                  <a:srgbClr val="323332"/>
                </a:solidFill>
                <a:latin typeface="Arial"/>
                <a:cs typeface="Arial"/>
              </a:rPr>
              <a:t>bottom </a:t>
            </a:r>
            <a:r>
              <a:rPr sz="28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left or </a:t>
            </a:r>
            <a:r>
              <a:rPr sz="2800" spc="30" dirty="0">
                <a:solidFill>
                  <a:srgbClr val="323332"/>
                </a:solidFill>
                <a:latin typeface="Arial"/>
                <a:cs typeface="Arial"/>
              </a:rPr>
              <a:t>right) 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800" spc="45" dirty="0">
                <a:solidFill>
                  <a:srgbClr val="323332"/>
                </a:solidFill>
                <a:latin typeface="Arial"/>
                <a:cs typeface="Arial"/>
              </a:rPr>
              <a:t>indicate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how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far to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move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800" spc="-5" dirty="0">
                <a:solidFill>
                  <a:srgbClr val="323332"/>
                </a:solidFill>
                <a:latin typeface="Arial"/>
                <a:cs typeface="Arial"/>
              </a:rPr>
              <a:t>from where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2800" spc="40" dirty="0">
                <a:solidFill>
                  <a:srgbClr val="323332"/>
                </a:solidFill>
                <a:latin typeface="Arial"/>
                <a:cs typeface="Arial"/>
              </a:rPr>
              <a:t>would </a:t>
            </a:r>
            <a:r>
              <a:rPr sz="2800" spc="10" dirty="0">
                <a:solidFill>
                  <a:srgbClr val="323332"/>
                </a:solidFill>
                <a:latin typeface="Arial"/>
                <a:cs typeface="Arial"/>
              </a:rPr>
              <a:t>have  </a:t>
            </a:r>
            <a:r>
              <a:rPr sz="2800" spc="45" dirty="0">
                <a:solidFill>
                  <a:srgbClr val="323332"/>
                </a:solidFill>
                <a:latin typeface="Arial"/>
                <a:cs typeface="Arial"/>
              </a:rPr>
              <a:t>been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800" spc="15" dirty="0">
                <a:solidFill>
                  <a:srgbClr val="323332"/>
                </a:solidFill>
                <a:latin typeface="Arial"/>
                <a:cs typeface="Arial"/>
              </a:rPr>
              <a:t>normal</a:t>
            </a:r>
            <a:r>
              <a:rPr sz="28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323332"/>
                </a:solidFill>
                <a:latin typeface="Arial"/>
                <a:cs typeface="Arial"/>
              </a:rPr>
              <a:t>flow.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0" dirty="0"/>
              <a:t>Absolute</a:t>
            </a:r>
            <a:r>
              <a:rPr spc="-30" dirty="0"/>
              <a:t> </a:t>
            </a:r>
            <a:r>
              <a:rPr spc="-5" dirty="0"/>
              <a:t>Positioning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081020"/>
            <a:ext cx="10849610" cy="5701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 marR="45720" indent="-177800">
              <a:lnSpc>
                <a:spcPts val="2800"/>
              </a:lnSpc>
            </a:pPr>
            <a:r>
              <a:rPr sz="3525" spc="300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20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absolute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position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relative to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first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parent</a:t>
            </a:r>
            <a:r>
              <a:rPr sz="2350" b="1" spc="-2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element 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has a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position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other than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static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. If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no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such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found,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containing </a:t>
            </a:r>
            <a:r>
              <a:rPr sz="2350" spc="60" dirty="0">
                <a:solidFill>
                  <a:srgbClr val="323332"/>
                </a:solidFill>
                <a:latin typeface="Arial"/>
                <a:cs typeface="Arial"/>
              </a:rPr>
              <a:t>block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2350" spc="-1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70" dirty="0">
                <a:solidFill>
                  <a:srgbClr val="323332"/>
                </a:solidFill>
                <a:latin typeface="Arial"/>
                <a:cs typeface="Arial"/>
              </a:rPr>
              <a:t>&lt;html&gt;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190500" marR="396240" indent="-177800">
              <a:lnSpc>
                <a:spcPts val="2800"/>
              </a:lnSpc>
              <a:buChar char="•"/>
              <a:tabLst>
                <a:tab pos="274320" algn="l"/>
              </a:tabLst>
            </a:pP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Absolutely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350" spc="-1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removed from the normal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flow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. </a:t>
            </a:r>
            <a:r>
              <a:rPr sz="2350" spc="-35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other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behave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like the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absolutely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positioned</a:t>
            </a:r>
            <a:r>
              <a:rPr sz="235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 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does not</a:t>
            </a:r>
            <a:r>
              <a:rPr sz="2350" b="1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exist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525" spc="104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70" dirty="0">
                <a:solidFill>
                  <a:srgbClr val="323332"/>
                </a:solidFill>
                <a:latin typeface="Arial"/>
                <a:cs typeface="Arial"/>
              </a:rPr>
              <a:t>Absolutely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overlap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other</a:t>
            </a:r>
            <a:r>
              <a:rPr sz="2350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elements.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10"/>
              </a:lnSpc>
            </a:pPr>
            <a:r>
              <a:rPr sz="3525" spc="89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6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indicate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element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have an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absolute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positioning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using</a:t>
            </a:r>
            <a:r>
              <a:rPr sz="2350" spc="-2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2350">
              <a:latin typeface="Arial"/>
              <a:cs typeface="Arial"/>
            </a:endParaRPr>
          </a:p>
          <a:p>
            <a:pPr marL="190500">
              <a:lnSpc>
                <a:spcPts val="2810"/>
              </a:lnSpc>
            </a:pP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position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value of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absolute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00">
              <a:latin typeface="Times New Roman"/>
              <a:cs typeface="Times New Roman"/>
            </a:endParaRPr>
          </a:p>
          <a:p>
            <a:pPr marL="190500" marR="120650" indent="-177800">
              <a:lnSpc>
                <a:spcPts val="2800"/>
              </a:lnSpc>
            </a:pPr>
            <a:r>
              <a:rPr sz="3525" spc="179" baseline="1182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350" spc="12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box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offset properties (top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or bottom and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left </a:t>
            </a: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2350" b="1" spc="5" dirty="0">
                <a:solidFill>
                  <a:srgbClr val="323332"/>
                </a:solidFill>
                <a:latin typeface="Arial"/>
                <a:cs typeface="Arial"/>
              </a:rPr>
              <a:t>right) </a:t>
            </a:r>
            <a:r>
              <a:rPr sz="2350" spc="45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where</a:t>
            </a:r>
            <a:r>
              <a:rPr sz="2350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appear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relation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to its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containing</a:t>
            </a:r>
            <a:r>
              <a:rPr sz="235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endParaRPr sz="2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6300" y="4343400"/>
            <a:ext cx="2294890" cy="1059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700" spc="-5" dirty="0"/>
              <a:t>Demo</a:t>
            </a:r>
            <a:endParaRPr sz="6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30" dirty="0"/>
              <a:t>Overlapped</a:t>
            </a:r>
            <a:r>
              <a:rPr spc="-60" dirty="0"/>
              <a:t> Elements</a:t>
            </a:r>
          </a:p>
        </p:txBody>
      </p:sp>
      <p:sp>
        <p:nvSpPr>
          <p:cNvPr id="3" name="object 3"/>
          <p:cNvSpPr/>
          <p:nvPr/>
        </p:nvSpPr>
        <p:spPr>
          <a:xfrm>
            <a:off x="1197610" y="5943605"/>
            <a:ext cx="10717530" cy="393700"/>
          </a:xfrm>
          <a:custGeom>
            <a:avLst/>
            <a:gdLst/>
            <a:ahLst/>
            <a:cxnLst/>
            <a:rect l="l" t="t" r="r" b="b"/>
            <a:pathLst>
              <a:path w="10717530" h="393700">
                <a:moveTo>
                  <a:pt x="0" y="0"/>
                </a:moveTo>
                <a:lnTo>
                  <a:pt x="10717168" y="0"/>
                </a:lnTo>
                <a:lnTo>
                  <a:pt x="10717168" y="393700"/>
                </a:lnTo>
                <a:lnTo>
                  <a:pt x="0" y="39370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37123" y="6287109"/>
            <a:ext cx="9277985" cy="0"/>
          </a:xfrm>
          <a:custGeom>
            <a:avLst/>
            <a:gdLst/>
            <a:ahLst/>
            <a:cxnLst/>
            <a:rect l="l" t="t" r="r" b="b"/>
            <a:pathLst>
              <a:path w="9277985">
                <a:moveTo>
                  <a:pt x="0" y="0"/>
                </a:moveTo>
                <a:lnTo>
                  <a:pt x="9277654" y="0"/>
                </a:lnTo>
              </a:path>
            </a:pathLst>
          </a:custGeom>
          <a:ln w="16192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0600" y="2785867"/>
            <a:ext cx="11010265" cy="5925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0" marR="394970" indent="-190500">
              <a:lnSpc>
                <a:spcPct val="100899"/>
              </a:lnSpc>
            </a:pPr>
            <a:r>
              <a:rPr sz="2550" spc="90" dirty="0">
                <a:solidFill>
                  <a:srgbClr val="323332"/>
                </a:solidFill>
                <a:latin typeface="Arial"/>
                <a:cs typeface="Arial"/>
              </a:rPr>
              <a:t>•When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550" spc="-2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550" spc="2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outside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50" spc="5" dirty="0">
                <a:solidFill>
                  <a:srgbClr val="323332"/>
                </a:solidFill>
                <a:latin typeface="Arial"/>
                <a:cs typeface="Arial"/>
              </a:rPr>
              <a:t>normal </a:t>
            </a:r>
            <a:r>
              <a:rPr sz="2550" spc="-30" dirty="0">
                <a:solidFill>
                  <a:srgbClr val="323332"/>
                </a:solidFill>
                <a:latin typeface="Arial"/>
                <a:cs typeface="Arial"/>
              </a:rPr>
              <a:t>flow,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they </a:t>
            </a:r>
            <a:r>
              <a:rPr sz="2550" spc="45" dirty="0">
                <a:solidFill>
                  <a:srgbClr val="323332"/>
                </a:solidFill>
                <a:latin typeface="Arial"/>
                <a:cs typeface="Arial"/>
              </a:rPr>
              <a:t>can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overlap 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other</a:t>
            </a:r>
            <a:r>
              <a:rPr sz="255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elements.</a:t>
            </a:r>
            <a:endParaRPr sz="2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00">
              <a:latin typeface="Times New Roman"/>
              <a:cs typeface="Times New Roman"/>
            </a:endParaRPr>
          </a:p>
          <a:p>
            <a:pPr marL="203200" marR="995680" indent="-190500">
              <a:lnSpc>
                <a:spcPct val="100899"/>
              </a:lnSpc>
            </a:pPr>
            <a:r>
              <a:rPr sz="2550" spc="114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550" b="1" spc="-5" dirty="0">
                <a:solidFill>
                  <a:srgbClr val="323332"/>
                </a:solidFill>
                <a:latin typeface="Arial"/>
                <a:cs typeface="Arial"/>
              </a:rPr>
              <a:t>z-index </a:t>
            </a:r>
            <a:r>
              <a:rPr sz="2550" spc="30" dirty="0">
                <a:solidFill>
                  <a:srgbClr val="323332"/>
                </a:solidFill>
                <a:latin typeface="Arial"/>
                <a:cs typeface="Arial"/>
              </a:rPr>
              <a:t>property specifies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50" spc="25" dirty="0">
                <a:solidFill>
                  <a:srgbClr val="323332"/>
                </a:solidFill>
                <a:latin typeface="Arial"/>
                <a:cs typeface="Arial"/>
              </a:rPr>
              <a:t>stack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order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an element</a:t>
            </a:r>
            <a:r>
              <a:rPr sz="2550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spc="20" dirty="0">
                <a:solidFill>
                  <a:srgbClr val="323332"/>
                </a:solidFill>
                <a:latin typeface="Arial"/>
                <a:cs typeface="Arial"/>
              </a:rPr>
              <a:t>(which 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550" spc="2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550" spc="6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550" spc="70" dirty="0">
                <a:solidFill>
                  <a:srgbClr val="323332"/>
                </a:solidFill>
                <a:latin typeface="Arial"/>
                <a:cs typeface="Arial"/>
              </a:rPr>
              <a:t>placed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550" spc="-10" dirty="0">
                <a:solidFill>
                  <a:srgbClr val="323332"/>
                </a:solidFill>
                <a:latin typeface="Arial"/>
                <a:cs typeface="Arial"/>
              </a:rPr>
              <a:t>front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of,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2550" spc="35" dirty="0">
                <a:solidFill>
                  <a:srgbClr val="323332"/>
                </a:solidFill>
                <a:latin typeface="Arial"/>
                <a:cs typeface="Arial"/>
              </a:rPr>
              <a:t>behind,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255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others).</a:t>
            </a:r>
            <a:endParaRPr sz="2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50" spc="200" dirty="0">
                <a:solidFill>
                  <a:srgbClr val="323332"/>
                </a:solidFill>
                <a:latin typeface="Arial"/>
                <a:cs typeface="Arial"/>
              </a:rPr>
              <a:t>•An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550" spc="4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have a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positive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negative </a:t>
            </a:r>
            <a:r>
              <a:rPr sz="2550" spc="25" dirty="0">
                <a:solidFill>
                  <a:srgbClr val="323332"/>
                </a:solidFill>
                <a:latin typeface="Arial"/>
                <a:cs typeface="Arial"/>
              </a:rPr>
              <a:t>stack</a:t>
            </a:r>
            <a:r>
              <a:rPr sz="2550" spc="-2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spc="-25" dirty="0">
                <a:solidFill>
                  <a:srgbClr val="323332"/>
                </a:solidFill>
                <a:latin typeface="Arial"/>
                <a:cs typeface="Arial"/>
              </a:rPr>
              <a:t>order.</a:t>
            </a:r>
            <a:endParaRPr sz="2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50" spc="65" dirty="0">
                <a:solidFill>
                  <a:srgbClr val="555555"/>
                </a:solidFill>
                <a:latin typeface="Arial"/>
                <a:cs typeface="Arial"/>
              </a:rPr>
              <a:t>•Example:</a:t>
            </a:r>
            <a:r>
              <a:rPr sz="2550" spc="145" dirty="0">
                <a:solidFill>
                  <a:srgbClr val="555555"/>
                </a:solidFill>
                <a:latin typeface="Arial"/>
                <a:cs typeface="Arial"/>
              </a:rPr>
              <a:t> </a:t>
            </a:r>
            <a:r>
              <a:rPr sz="2550" spc="10" dirty="0">
                <a:solidFill>
                  <a:srgbClr val="555555"/>
                </a:solidFill>
                <a:latin typeface="Arial"/>
                <a:cs typeface="Arial"/>
                <a:hlinkClick r:id="rId2"/>
              </a:rPr>
              <a:t>http://www.w3schools.com/css/tryit.asp?filename=trycss_zindex</a:t>
            </a:r>
            <a:endParaRPr sz="2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00">
              <a:latin typeface="Times New Roman"/>
              <a:cs typeface="Times New Roman"/>
            </a:endParaRPr>
          </a:p>
          <a:p>
            <a:pPr marL="203200" marR="5080" indent="-190500">
              <a:lnSpc>
                <a:spcPct val="100899"/>
              </a:lnSpc>
            </a:pPr>
            <a:r>
              <a:rPr sz="2550" spc="200" dirty="0">
                <a:solidFill>
                  <a:srgbClr val="323332"/>
                </a:solidFill>
                <a:latin typeface="Arial"/>
                <a:cs typeface="Arial"/>
              </a:rPr>
              <a:t>•An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element with </a:t>
            </a:r>
            <a:r>
              <a:rPr sz="2550" b="1" spc="-5" dirty="0">
                <a:solidFill>
                  <a:srgbClr val="323332"/>
                </a:solidFill>
                <a:latin typeface="Arial"/>
                <a:cs typeface="Arial"/>
              </a:rPr>
              <a:t>greater </a:t>
            </a:r>
            <a:r>
              <a:rPr sz="2550" b="1" dirty="0">
                <a:solidFill>
                  <a:srgbClr val="323332"/>
                </a:solidFill>
                <a:latin typeface="Arial"/>
                <a:cs typeface="Arial"/>
              </a:rPr>
              <a:t>stack </a:t>
            </a:r>
            <a:r>
              <a:rPr sz="2550" b="1" spc="-5" dirty="0">
                <a:solidFill>
                  <a:srgbClr val="323332"/>
                </a:solidFill>
                <a:latin typeface="Arial"/>
                <a:cs typeface="Arial"/>
              </a:rPr>
              <a:t>order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is always in </a:t>
            </a:r>
            <a:r>
              <a:rPr sz="2550" spc="-10" dirty="0">
                <a:solidFill>
                  <a:srgbClr val="323332"/>
                </a:solidFill>
                <a:latin typeface="Arial"/>
                <a:cs typeface="Arial"/>
              </a:rPr>
              <a:t>front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an element with a  lower </a:t>
            </a:r>
            <a:r>
              <a:rPr sz="2550" spc="25" dirty="0">
                <a:solidFill>
                  <a:srgbClr val="323332"/>
                </a:solidFill>
                <a:latin typeface="Arial"/>
                <a:cs typeface="Arial"/>
              </a:rPr>
              <a:t>stack</a:t>
            </a:r>
            <a:r>
              <a:rPr sz="255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spc="-25" dirty="0">
                <a:solidFill>
                  <a:srgbClr val="323332"/>
                </a:solidFill>
                <a:latin typeface="Arial"/>
                <a:cs typeface="Arial"/>
              </a:rPr>
              <a:t>order.</a:t>
            </a:r>
            <a:endParaRPr sz="2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00">
              <a:latin typeface="Times New Roman"/>
              <a:cs typeface="Times New Roman"/>
            </a:endParaRPr>
          </a:p>
          <a:p>
            <a:pPr marL="203200" marR="342265" indent="-190500">
              <a:lnSpc>
                <a:spcPct val="100899"/>
              </a:lnSpc>
            </a:pPr>
            <a:r>
              <a:rPr sz="2550" spc="1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50" b="1" spc="100" dirty="0">
                <a:solidFill>
                  <a:srgbClr val="323332"/>
                </a:solidFill>
                <a:latin typeface="Arial"/>
                <a:cs typeface="Arial"/>
              </a:rPr>
              <a:t>Note: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If two </a:t>
            </a:r>
            <a:r>
              <a:rPr sz="2550" spc="2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overlap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without a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z-index </a:t>
            </a:r>
            <a:r>
              <a:rPr sz="2550" spc="40" dirty="0">
                <a:solidFill>
                  <a:srgbClr val="323332"/>
                </a:solidFill>
                <a:latin typeface="Arial"/>
                <a:cs typeface="Arial"/>
              </a:rPr>
              <a:t>specified,</a:t>
            </a:r>
            <a:r>
              <a:rPr sz="25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550" spc="25" dirty="0">
                <a:solidFill>
                  <a:srgbClr val="323332"/>
                </a:solidFill>
                <a:latin typeface="Arial"/>
                <a:cs typeface="Arial"/>
              </a:rPr>
              <a:t>positioned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last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50" spc="-4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550" spc="70" dirty="0">
                <a:solidFill>
                  <a:srgbClr val="323332"/>
                </a:solidFill>
                <a:latin typeface="Arial"/>
                <a:cs typeface="Arial"/>
              </a:rPr>
              <a:t>code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550" spc="6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550" spc="-5" dirty="0">
                <a:solidFill>
                  <a:srgbClr val="323332"/>
                </a:solidFill>
                <a:latin typeface="Arial"/>
                <a:cs typeface="Arial"/>
              </a:rPr>
              <a:t>shown on</a:t>
            </a:r>
            <a:r>
              <a:rPr sz="255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spc="35" dirty="0">
                <a:solidFill>
                  <a:srgbClr val="323332"/>
                </a:solidFill>
                <a:latin typeface="Arial"/>
                <a:cs typeface="Arial"/>
              </a:rPr>
              <a:t>top.</a:t>
            </a:r>
            <a:endParaRPr sz="25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2086</Words>
  <Application>Microsoft Office PowerPoint</Application>
  <PresentationFormat>Custom</PresentationFormat>
  <Paragraphs>289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Consolas</vt:lpstr>
      <vt:lpstr>Courier New</vt:lpstr>
      <vt:lpstr>Times New Roman</vt:lpstr>
      <vt:lpstr>Office Theme</vt:lpstr>
      <vt:lpstr>Introduction to Web Programming </vt:lpstr>
      <vt:lpstr>Outlines of today’s lecture</vt:lpstr>
      <vt:lpstr>CSS Positioning Properties</vt:lpstr>
      <vt:lpstr>Static Positioning</vt:lpstr>
      <vt:lpstr>Fixed Positioning</vt:lpstr>
      <vt:lpstr>Relative Positioning</vt:lpstr>
      <vt:lpstr>Absolute Positioning</vt:lpstr>
      <vt:lpstr>Demo</vt:lpstr>
      <vt:lpstr>Overlapped Elements</vt:lpstr>
      <vt:lpstr>CSS Float</vt:lpstr>
      <vt:lpstr>CSS Float (Cont.)</vt:lpstr>
      <vt:lpstr>CSS Combinators</vt:lpstr>
      <vt:lpstr>Descendant Selector</vt:lpstr>
      <vt:lpstr>Example</vt:lpstr>
      <vt:lpstr>Child Selector</vt:lpstr>
      <vt:lpstr>Example</vt:lpstr>
      <vt:lpstr>Adjacent Sibling Selector</vt:lpstr>
      <vt:lpstr>Example</vt:lpstr>
      <vt:lpstr>General Sibling Selector</vt:lpstr>
      <vt:lpstr>Pseudo-Classes</vt:lpstr>
      <vt:lpstr>Example: Styling Links</vt:lpstr>
      <vt:lpstr>Styling Links (Cont.)</vt:lpstr>
      <vt:lpstr>Psuodo-Eelements</vt:lpstr>
      <vt:lpstr>Examples</vt:lpstr>
      <vt:lpstr>Examples (Cont.)</vt:lpstr>
      <vt:lpstr>PowerPoint Presentation</vt:lpstr>
      <vt:lpstr>Cascading Order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242 Web Application  Development 1</dc:title>
  <dc:creator>Natheer Gharaibeh</dc:creator>
  <cp:lastModifiedBy>Nazeer Garaibeh</cp:lastModifiedBy>
  <cp:revision>5</cp:revision>
  <dcterms:created xsi:type="dcterms:W3CDTF">2017-02-10T18:42:11Z</dcterms:created>
  <dcterms:modified xsi:type="dcterms:W3CDTF">2024-10-17T06:46:14Z</dcterms:modified>
</cp:coreProperties>
</file>