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195" y="977900"/>
            <a:ext cx="12678410" cy="1036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31900" y="317500"/>
            <a:ext cx="10553700" cy="880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0600" y="520700"/>
            <a:ext cx="11023600" cy="20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9169" y="2568868"/>
            <a:ext cx="11666460" cy="6736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800" y="2304757"/>
            <a:ext cx="10360025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lang="en-US" sz="7750" spc="-45"/>
              <a:t>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5664200"/>
            <a:ext cx="8667115" cy="1200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39289" algn="l"/>
              </a:tabLst>
            </a:pPr>
            <a:r>
              <a:rPr sz="3900" b="1" spc="-5" dirty="0">
                <a:latin typeface="Arial"/>
                <a:cs typeface="Arial"/>
              </a:rPr>
              <a:t>Lecture	</a:t>
            </a:r>
            <a:r>
              <a:rPr sz="3900" b="1" dirty="0">
                <a:latin typeface="Arial"/>
                <a:cs typeface="Arial"/>
              </a:rPr>
              <a:t>8: </a:t>
            </a:r>
            <a:r>
              <a:rPr sz="3900" b="1" spc="-5" dirty="0">
                <a:latin typeface="Arial"/>
                <a:cs typeface="Arial"/>
              </a:rPr>
              <a:t>Introduction </a:t>
            </a:r>
            <a:r>
              <a:rPr sz="3900" b="1" dirty="0">
                <a:latin typeface="Arial"/>
                <a:cs typeface="Arial"/>
              </a:rPr>
              <a:t>to</a:t>
            </a:r>
            <a:r>
              <a:rPr sz="3900" b="1" spc="-45" dirty="0">
                <a:latin typeface="Arial"/>
                <a:cs typeface="Arial"/>
              </a:rPr>
              <a:t> </a:t>
            </a:r>
            <a:r>
              <a:rPr sz="3900" b="1" spc="-5" dirty="0">
                <a:latin typeface="Arial"/>
                <a:cs typeface="Arial"/>
              </a:rPr>
              <a:t>JavaScript</a:t>
            </a:r>
            <a:endParaRPr sz="3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9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10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900" spc="10" dirty="0"/>
              <a:t>How </a:t>
            </a:r>
            <a:r>
              <a:rPr sz="7900" spc="5" dirty="0"/>
              <a:t>to </a:t>
            </a:r>
            <a:r>
              <a:rPr sz="7900" spc="30" dirty="0"/>
              <a:t>insert</a:t>
            </a:r>
            <a:r>
              <a:rPr sz="7900" spc="-60" dirty="0"/>
              <a:t> </a:t>
            </a:r>
            <a:r>
              <a:rPr sz="7900" spc="50" dirty="0"/>
              <a:t>JavaScript</a:t>
            </a:r>
            <a:endParaRPr sz="7900"/>
          </a:p>
        </p:txBody>
      </p:sp>
      <p:sp>
        <p:nvSpPr>
          <p:cNvPr id="3" name="object 3"/>
          <p:cNvSpPr txBox="1"/>
          <p:nvPr/>
        </p:nvSpPr>
        <p:spPr>
          <a:xfrm>
            <a:off x="990600" y="2559415"/>
            <a:ext cx="11709400" cy="6774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indent="-165100">
              <a:lnSpc>
                <a:spcPct val="100000"/>
              </a:lnSpc>
              <a:buChar char="•"/>
              <a:tabLst>
                <a:tab pos="177800" algn="l"/>
              </a:tabLst>
            </a:pPr>
            <a:r>
              <a:rPr sz="2650" b="1" spc="5" dirty="0">
                <a:latin typeface="Arial"/>
                <a:cs typeface="Arial"/>
              </a:rPr>
              <a:t>Inside &lt;head&gt; </a:t>
            </a:r>
            <a:r>
              <a:rPr sz="2650" b="1" dirty="0">
                <a:latin typeface="Arial"/>
                <a:cs typeface="Arial"/>
              </a:rPr>
              <a:t>and/or</a:t>
            </a:r>
            <a:r>
              <a:rPr sz="2650" b="1" spc="-70" dirty="0">
                <a:latin typeface="Arial"/>
                <a:cs typeface="Arial"/>
              </a:rPr>
              <a:t> </a:t>
            </a:r>
            <a:r>
              <a:rPr sz="2650" b="1" spc="5" dirty="0">
                <a:latin typeface="Arial"/>
                <a:cs typeface="Arial"/>
              </a:rPr>
              <a:t>&lt;body&gt;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150" spc="110" dirty="0">
                <a:latin typeface="Arial"/>
                <a:cs typeface="Arial"/>
              </a:rPr>
              <a:t>•The </a:t>
            </a:r>
            <a:r>
              <a:rPr sz="2150" spc="-25" dirty="0">
                <a:latin typeface="Arial"/>
                <a:cs typeface="Arial"/>
              </a:rPr>
              <a:t>HTML </a:t>
            </a:r>
            <a:r>
              <a:rPr sz="2150" b="1" dirty="0">
                <a:latin typeface="Arial"/>
                <a:cs typeface="Arial"/>
              </a:rPr>
              <a:t>&lt;script&gt; </a:t>
            </a:r>
            <a:r>
              <a:rPr sz="2150" spc="40" dirty="0">
                <a:latin typeface="Arial"/>
                <a:cs typeface="Arial"/>
              </a:rPr>
              <a:t>tag </a:t>
            </a:r>
            <a:r>
              <a:rPr sz="2150" dirty="0">
                <a:latin typeface="Arial"/>
                <a:cs typeface="Arial"/>
              </a:rPr>
              <a:t>is </a:t>
            </a:r>
            <a:r>
              <a:rPr sz="2150" spc="30" dirty="0">
                <a:latin typeface="Arial"/>
                <a:cs typeface="Arial"/>
              </a:rPr>
              <a:t>used </a:t>
            </a:r>
            <a:r>
              <a:rPr sz="2150" dirty="0">
                <a:latin typeface="Arial"/>
                <a:cs typeface="Arial"/>
              </a:rPr>
              <a:t>to </a:t>
            </a:r>
            <a:r>
              <a:rPr sz="2150" spc="5" dirty="0">
                <a:latin typeface="Arial"/>
                <a:cs typeface="Arial"/>
              </a:rPr>
              <a:t>insert a </a:t>
            </a:r>
            <a:r>
              <a:rPr sz="2150" spc="15" dirty="0">
                <a:latin typeface="Arial"/>
                <a:cs typeface="Arial"/>
              </a:rPr>
              <a:t>JavaScript </a:t>
            </a:r>
            <a:r>
              <a:rPr sz="2150" dirty="0">
                <a:latin typeface="Arial"/>
                <a:cs typeface="Arial"/>
              </a:rPr>
              <a:t>into </a:t>
            </a:r>
            <a:r>
              <a:rPr sz="2150" spc="5" dirty="0">
                <a:latin typeface="Arial"/>
                <a:cs typeface="Arial"/>
              </a:rPr>
              <a:t>an </a:t>
            </a:r>
            <a:r>
              <a:rPr sz="2150" spc="-25" dirty="0">
                <a:latin typeface="Arial"/>
                <a:cs typeface="Arial"/>
              </a:rPr>
              <a:t>HTML</a:t>
            </a:r>
            <a:r>
              <a:rPr sz="2150" spc="-110" dirty="0">
                <a:latin typeface="Arial"/>
                <a:cs typeface="Arial"/>
              </a:rPr>
              <a:t> </a:t>
            </a:r>
            <a:r>
              <a:rPr sz="2150" spc="50" dirty="0">
                <a:latin typeface="Arial"/>
                <a:cs typeface="Arial"/>
              </a:rPr>
              <a:t>page.</a:t>
            </a:r>
            <a:endParaRPr sz="215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20"/>
              </a:spcBef>
            </a:pPr>
            <a:r>
              <a:rPr sz="2150" spc="60" dirty="0">
                <a:latin typeface="Arial"/>
                <a:cs typeface="Arial"/>
              </a:rPr>
              <a:t>•You </a:t>
            </a:r>
            <a:r>
              <a:rPr sz="2150" spc="45" dirty="0">
                <a:latin typeface="Arial"/>
                <a:cs typeface="Arial"/>
              </a:rPr>
              <a:t>can </a:t>
            </a:r>
            <a:r>
              <a:rPr sz="2150" spc="50" dirty="0">
                <a:latin typeface="Arial"/>
                <a:cs typeface="Arial"/>
              </a:rPr>
              <a:t>place </a:t>
            </a:r>
            <a:r>
              <a:rPr sz="2150" spc="5" dirty="0">
                <a:latin typeface="Arial"/>
                <a:cs typeface="Arial"/>
              </a:rPr>
              <a:t>any </a:t>
            </a:r>
            <a:r>
              <a:rPr sz="2150" spc="25" dirty="0">
                <a:latin typeface="Arial"/>
                <a:cs typeface="Arial"/>
              </a:rPr>
              <a:t>number </a:t>
            </a:r>
            <a:r>
              <a:rPr sz="2150" dirty="0">
                <a:latin typeface="Arial"/>
                <a:cs typeface="Arial"/>
              </a:rPr>
              <a:t>of </a:t>
            </a:r>
            <a:r>
              <a:rPr sz="2150" spc="35" dirty="0">
                <a:latin typeface="Arial"/>
                <a:cs typeface="Arial"/>
              </a:rPr>
              <a:t>scripts </a:t>
            </a:r>
            <a:r>
              <a:rPr sz="2150" dirty="0">
                <a:latin typeface="Arial"/>
                <a:cs typeface="Arial"/>
              </a:rPr>
              <a:t>in </a:t>
            </a:r>
            <a:r>
              <a:rPr sz="2150" spc="5" dirty="0">
                <a:latin typeface="Arial"/>
                <a:cs typeface="Arial"/>
              </a:rPr>
              <a:t>an </a:t>
            </a:r>
            <a:r>
              <a:rPr sz="2150" spc="-25" dirty="0">
                <a:latin typeface="Arial"/>
                <a:cs typeface="Arial"/>
              </a:rPr>
              <a:t>HTML</a:t>
            </a:r>
            <a:r>
              <a:rPr sz="2150" spc="-245" dirty="0">
                <a:latin typeface="Arial"/>
                <a:cs typeface="Arial"/>
              </a:rPr>
              <a:t> </a:t>
            </a:r>
            <a:r>
              <a:rPr sz="2150" spc="30" dirty="0">
                <a:latin typeface="Arial"/>
                <a:cs typeface="Arial"/>
              </a:rPr>
              <a:t>document.</a:t>
            </a:r>
            <a:endParaRPr sz="215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20"/>
              </a:spcBef>
            </a:pPr>
            <a:r>
              <a:rPr sz="2150" spc="85" dirty="0">
                <a:latin typeface="Arial"/>
                <a:cs typeface="Arial"/>
              </a:rPr>
              <a:t>•Scripts </a:t>
            </a:r>
            <a:r>
              <a:rPr sz="2150" spc="45" dirty="0">
                <a:latin typeface="Arial"/>
                <a:cs typeface="Arial"/>
              </a:rPr>
              <a:t>can </a:t>
            </a:r>
            <a:r>
              <a:rPr sz="2150" spc="60" dirty="0">
                <a:latin typeface="Arial"/>
                <a:cs typeface="Arial"/>
              </a:rPr>
              <a:t>be placed </a:t>
            </a:r>
            <a:r>
              <a:rPr sz="2150" dirty="0">
                <a:latin typeface="Arial"/>
                <a:cs typeface="Arial"/>
              </a:rPr>
              <a:t>in the </a:t>
            </a:r>
            <a:r>
              <a:rPr sz="2150" spc="85" dirty="0">
                <a:latin typeface="Arial"/>
                <a:cs typeface="Arial"/>
              </a:rPr>
              <a:t>&lt;body&gt;, </a:t>
            </a:r>
            <a:r>
              <a:rPr sz="2150" dirty="0">
                <a:latin typeface="Arial"/>
                <a:cs typeface="Arial"/>
              </a:rPr>
              <a:t>or in the </a:t>
            </a:r>
            <a:r>
              <a:rPr sz="2150" spc="80" dirty="0">
                <a:latin typeface="Arial"/>
                <a:cs typeface="Arial"/>
              </a:rPr>
              <a:t>&lt;head&gt; </a:t>
            </a:r>
            <a:r>
              <a:rPr sz="2150" spc="20" dirty="0">
                <a:latin typeface="Arial"/>
                <a:cs typeface="Arial"/>
              </a:rPr>
              <a:t>section </a:t>
            </a:r>
            <a:r>
              <a:rPr sz="2150" dirty="0">
                <a:latin typeface="Arial"/>
                <a:cs typeface="Arial"/>
              </a:rPr>
              <a:t>of </a:t>
            </a:r>
            <a:r>
              <a:rPr sz="2150" spc="5" dirty="0">
                <a:latin typeface="Arial"/>
                <a:cs typeface="Arial"/>
              </a:rPr>
              <a:t>an </a:t>
            </a:r>
            <a:r>
              <a:rPr sz="2150" spc="-25" dirty="0">
                <a:latin typeface="Arial"/>
                <a:cs typeface="Arial"/>
              </a:rPr>
              <a:t>HTML </a:t>
            </a:r>
            <a:r>
              <a:rPr sz="2150" spc="50" dirty="0">
                <a:latin typeface="Arial"/>
                <a:cs typeface="Arial"/>
              </a:rPr>
              <a:t>page, </a:t>
            </a:r>
            <a:r>
              <a:rPr sz="2150" dirty="0">
                <a:latin typeface="Arial"/>
                <a:cs typeface="Arial"/>
              </a:rPr>
              <a:t>or in</a:t>
            </a:r>
            <a:r>
              <a:rPr sz="2150" spc="-385" dirty="0">
                <a:latin typeface="Arial"/>
                <a:cs typeface="Arial"/>
              </a:rPr>
              <a:t> </a:t>
            </a:r>
            <a:r>
              <a:rPr sz="2150" spc="25" dirty="0">
                <a:latin typeface="Arial"/>
                <a:cs typeface="Arial"/>
              </a:rPr>
              <a:t>both.</a:t>
            </a:r>
            <a:endParaRPr sz="215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20"/>
              </a:spcBef>
            </a:pPr>
            <a:r>
              <a:rPr sz="2150" spc="100" dirty="0">
                <a:latin typeface="Arial"/>
                <a:cs typeface="Arial"/>
              </a:rPr>
              <a:t>•Keeping </a:t>
            </a:r>
            <a:r>
              <a:rPr sz="2150" dirty="0">
                <a:latin typeface="Arial"/>
                <a:cs typeface="Arial"/>
              </a:rPr>
              <a:t>all </a:t>
            </a:r>
            <a:r>
              <a:rPr sz="2150" spc="65" dirty="0">
                <a:latin typeface="Arial"/>
                <a:cs typeface="Arial"/>
              </a:rPr>
              <a:t>code </a:t>
            </a:r>
            <a:r>
              <a:rPr sz="2150" dirty="0">
                <a:latin typeface="Arial"/>
                <a:cs typeface="Arial"/>
              </a:rPr>
              <a:t>in </a:t>
            </a:r>
            <a:r>
              <a:rPr sz="2150" spc="5" dirty="0">
                <a:latin typeface="Arial"/>
                <a:cs typeface="Arial"/>
              </a:rPr>
              <a:t>one </a:t>
            </a:r>
            <a:r>
              <a:rPr sz="2150" spc="40" dirty="0">
                <a:latin typeface="Arial"/>
                <a:cs typeface="Arial"/>
              </a:rPr>
              <a:t>place, </a:t>
            </a:r>
            <a:r>
              <a:rPr sz="2150" dirty="0">
                <a:latin typeface="Arial"/>
                <a:cs typeface="Arial"/>
              </a:rPr>
              <a:t>is always </a:t>
            </a:r>
            <a:r>
              <a:rPr sz="2150" spc="5" dirty="0">
                <a:latin typeface="Arial"/>
                <a:cs typeface="Arial"/>
              </a:rPr>
              <a:t>a </a:t>
            </a:r>
            <a:r>
              <a:rPr sz="2150" spc="60" dirty="0">
                <a:latin typeface="Arial"/>
                <a:cs typeface="Arial"/>
              </a:rPr>
              <a:t>good</a:t>
            </a:r>
            <a:r>
              <a:rPr sz="2150" spc="-180" dirty="0">
                <a:latin typeface="Arial"/>
                <a:cs typeface="Arial"/>
              </a:rPr>
              <a:t> </a:t>
            </a:r>
            <a:r>
              <a:rPr sz="2150" spc="20" dirty="0">
                <a:latin typeface="Arial"/>
                <a:cs typeface="Arial"/>
              </a:rPr>
              <a:t>habit.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marL="177800" indent="-165100">
              <a:lnSpc>
                <a:spcPct val="100000"/>
              </a:lnSpc>
              <a:buChar char="•"/>
              <a:tabLst>
                <a:tab pos="177800" algn="l"/>
              </a:tabLst>
            </a:pPr>
            <a:r>
              <a:rPr sz="2150" b="1" spc="5" dirty="0">
                <a:solidFill>
                  <a:srgbClr val="00882B"/>
                </a:solidFill>
                <a:latin typeface="Arial"/>
                <a:cs typeface="Arial"/>
              </a:rPr>
              <a:t>Example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>
              <a:latin typeface="Times New Roman"/>
              <a:cs typeface="Times New Roman"/>
            </a:endParaRPr>
          </a:p>
          <a:p>
            <a:pPr marL="546100">
              <a:lnSpc>
                <a:spcPct val="100000"/>
              </a:lnSpc>
            </a:pPr>
            <a:r>
              <a:rPr sz="2150" spc="55" dirty="0">
                <a:latin typeface="Arial"/>
                <a:cs typeface="Arial"/>
              </a:rPr>
              <a:t>&lt;html&gt;</a:t>
            </a:r>
            <a:endParaRPr sz="2150">
              <a:latin typeface="Arial"/>
              <a:cs typeface="Arial"/>
            </a:endParaRPr>
          </a:p>
          <a:p>
            <a:pPr marR="8732520" algn="ctr">
              <a:lnSpc>
                <a:spcPct val="100000"/>
              </a:lnSpc>
              <a:spcBef>
                <a:spcPts val="20"/>
              </a:spcBef>
            </a:pPr>
            <a:r>
              <a:rPr sz="2150" spc="95" dirty="0">
                <a:latin typeface="Arial"/>
                <a:cs typeface="Arial"/>
              </a:rPr>
              <a:t>&lt;body&gt;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marL="1066800">
              <a:lnSpc>
                <a:spcPct val="100000"/>
              </a:lnSpc>
            </a:pPr>
            <a:r>
              <a:rPr sz="2150" spc="60" dirty="0">
                <a:latin typeface="Arial"/>
                <a:cs typeface="Arial"/>
              </a:rPr>
              <a:t>&lt;h1&gt;My </a:t>
            </a:r>
            <a:r>
              <a:rPr sz="2150" spc="-20" dirty="0">
                <a:latin typeface="Arial"/>
                <a:cs typeface="Arial"/>
              </a:rPr>
              <a:t>First </a:t>
            </a:r>
            <a:r>
              <a:rPr sz="2150" spc="-10" dirty="0">
                <a:latin typeface="Arial"/>
                <a:cs typeface="Arial"/>
              </a:rPr>
              <a:t>Web</a:t>
            </a:r>
            <a:r>
              <a:rPr sz="2150" spc="-114" dirty="0">
                <a:latin typeface="Arial"/>
                <a:cs typeface="Arial"/>
              </a:rPr>
              <a:t> </a:t>
            </a:r>
            <a:r>
              <a:rPr sz="2150" spc="40" dirty="0">
                <a:latin typeface="Arial"/>
                <a:cs typeface="Arial"/>
              </a:rPr>
              <a:t>Page&lt;/h1&gt;</a:t>
            </a:r>
            <a:endParaRPr sz="2150">
              <a:latin typeface="Arial"/>
              <a:cs typeface="Arial"/>
            </a:endParaRPr>
          </a:p>
          <a:p>
            <a:pPr marL="1066800">
              <a:lnSpc>
                <a:spcPct val="100000"/>
              </a:lnSpc>
              <a:spcBef>
                <a:spcPts val="20"/>
              </a:spcBef>
            </a:pPr>
            <a:r>
              <a:rPr sz="2150" spc="60" dirty="0">
                <a:solidFill>
                  <a:srgbClr val="861001"/>
                </a:solidFill>
                <a:latin typeface="Arial"/>
                <a:cs typeface="Arial"/>
              </a:rPr>
              <a:t>&lt;script</a:t>
            </a:r>
            <a:r>
              <a:rPr sz="2150" spc="2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150" spc="15" dirty="0">
                <a:solidFill>
                  <a:srgbClr val="861001"/>
                </a:solidFill>
                <a:latin typeface="Arial"/>
                <a:cs typeface="Arial"/>
              </a:rPr>
              <a:t>type="text/javascript"&gt;</a:t>
            </a:r>
            <a:endParaRPr sz="2150">
              <a:latin typeface="Arial"/>
              <a:cs typeface="Arial"/>
            </a:endParaRPr>
          </a:p>
          <a:p>
            <a:pPr marL="1066800" marR="5165725">
              <a:lnSpc>
                <a:spcPct val="100800"/>
              </a:lnSpc>
              <a:tabLst>
                <a:tab pos="1371600" algn="l"/>
              </a:tabLst>
            </a:pPr>
            <a:r>
              <a:rPr sz="2150" dirty="0">
                <a:solidFill>
                  <a:srgbClr val="861001"/>
                </a:solidFill>
                <a:latin typeface="Arial"/>
                <a:cs typeface="Arial"/>
              </a:rPr>
              <a:t>//	... </a:t>
            </a:r>
            <a:r>
              <a:rPr sz="2150" spc="5" dirty="0">
                <a:solidFill>
                  <a:srgbClr val="861001"/>
                </a:solidFill>
                <a:latin typeface="Arial"/>
                <a:cs typeface="Arial"/>
              </a:rPr>
              <a:t>some </a:t>
            </a:r>
            <a:r>
              <a:rPr sz="2150" spc="15" dirty="0">
                <a:solidFill>
                  <a:srgbClr val="861001"/>
                </a:solidFill>
                <a:latin typeface="Arial"/>
                <a:cs typeface="Arial"/>
              </a:rPr>
              <a:t>JavaScript</a:t>
            </a:r>
            <a:r>
              <a:rPr sz="2150" spc="-5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150" spc="65" dirty="0">
                <a:solidFill>
                  <a:srgbClr val="861001"/>
                </a:solidFill>
                <a:latin typeface="Arial"/>
                <a:cs typeface="Arial"/>
              </a:rPr>
              <a:t>code</a:t>
            </a:r>
            <a:r>
              <a:rPr sz="2150" spc="-2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150" dirty="0">
                <a:solidFill>
                  <a:srgbClr val="861001"/>
                </a:solidFill>
                <a:latin typeface="Arial"/>
                <a:cs typeface="Arial"/>
              </a:rPr>
              <a:t>...  document.write("Hello," +" </a:t>
            </a:r>
            <a:r>
              <a:rPr sz="2150" spc="25" dirty="0">
                <a:solidFill>
                  <a:srgbClr val="861001"/>
                </a:solidFill>
                <a:latin typeface="Arial"/>
                <a:cs typeface="Arial"/>
              </a:rPr>
              <a:t>today </a:t>
            </a:r>
            <a:r>
              <a:rPr sz="2150" dirty="0">
                <a:solidFill>
                  <a:srgbClr val="861001"/>
                </a:solidFill>
                <a:latin typeface="Arial"/>
                <a:cs typeface="Arial"/>
              </a:rPr>
              <a:t>is</a:t>
            </a:r>
            <a:r>
              <a:rPr sz="2150" spc="-4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150" dirty="0">
                <a:solidFill>
                  <a:srgbClr val="861001"/>
                </a:solidFill>
                <a:latin typeface="Arial"/>
                <a:cs typeface="Arial"/>
              </a:rPr>
              <a:t>"+Date());</a:t>
            </a:r>
            <a:endParaRPr sz="2150">
              <a:latin typeface="Arial"/>
              <a:cs typeface="Arial"/>
            </a:endParaRPr>
          </a:p>
          <a:p>
            <a:pPr marL="1066800">
              <a:lnSpc>
                <a:spcPct val="100000"/>
              </a:lnSpc>
              <a:spcBef>
                <a:spcPts val="20"/>
              </a:spcBef>
            </a:pPr>
            <a:r>
              <a:rPr sz="2150" spc="65" dirty="0">
                <a:solidFill>
                  <a:srgbClr val="861001"/>
                </a:solidFill>
                <a:latin typeface="Arial"/>
                <a:cs typeface="Arial"/>
              </a:rPr>
              <a:t>&lt;/script&gt;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marR="8809355" algn="ctr">
              <a:lnSpc>
                <a:spcPct val="100000"/>
              </a:lnSpc>
            </a:pPr>
            <a:r>
              <a:rPr sz="2150" spc="85" dirty="0">
                <a:latin typeface="Arial"/>
                <a:cs typeface="Arial"/>
              </a:rPr>
              <a:t>&lt;/body&gt;</a:t>
            </a:r>
            <a:endParaRPr sz="2150">
              <a:latin typeface="Arial"/>
              <a:cs typeface="Arial"/>
            </a:endParaRPr>
          </a:p>
          <a:p>
            <a:pPr marL="546100">
              <a:lnSpc>
                <a:spcPct val="100000"/>
              </a:lnSpc>
              <a:spcBef>
                <a:spcPts val="20"/>
              </a:spcBef>
            </a:pPr>
            <a:r>
              <a:rPr sz="2150" spc="50" dirty="0">
                <a:latin typeface="Arial"/>
                <a:cs typeface="Arial"/>
              </a:rPr>
              <a:t>&lt;/html&gt;</a:t>
            </a:r>
            <a:endParaRPr sz="2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2600" y="844550"/>
            <a:ext cx="12426315" cy="1043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850" spc="20" dirty="0"/>
              <a:t>How </a:t>
            </a:r>
            <a:r>
              <a:rPr sz="6850" spc="10" dirty="0"/>
              <a:t>to </a:t>
            </a:r>
            <a:r>
              <a:rPr sz="6850" spc="30" dirty="0"/>
              <a:t>insert </a:t>
            </a:r>
            <a:r>
              <a:rPr sz="6850" spc="50" dirty="0"/>
              <a:t>JavaScript</a:t>
            </a:r>
            <a:r>
              <a:rPr sz="6850" spc="-50" dirty="0"/>
              <a:t> </a:t>
            </a:r>
            <a:r>
              <a:rPr sz="6850" spc="10" dirty="0"/>
              <a:t>(Cont.)</a:t>
            </a:r>
            <a:endParaRPr sz="685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8745">
              <a:lnSpc>
                <a:spcPct val="100000"/>
              </a:lnSpc>
            </a:pPr>
            <a:r>
              <a:rPr spc="110" dirty="0"/>
              <a:t>•</a:t>
            </a:r>
            <a:r>
              <a:rPr sz="3000" spc="110" dirty="0"/>
              <a:t>Scripts </a:t>
            </a:r>
            <a:r>
              <a:rPr sz="3000" spc="55" dirty="0"/>
              <a:t>can </a:t>
            </a:r>
            <a:r>
              <a:rPr sz="3000" spc="-5" dirty="0"/>
              <a:t>also </a:t>
            </a:r>
            <a:r>
              <a:rPr sz="3000" spc="80" dirty="0"/>
              <a:t>be placed </a:t>
            </a:r>
            <a:r>
              <a:rPr sz="3000" spc="-5" dirty="0"/>
              <a:t>in </a:t>
            </a:r>
            <a:r>
              <a:rPr sz="3000" b="1" spc="-5" dirty="0">
                <a:latin typeface="Arial"/>
                <a:cs typeface="Arial"/>
              </a:rPr>
              <a:t>external</a:t>
            </a:r>
            <a:r>
              <a:rPr sz="3000" b="1" spc="-29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files.</a:t>
            </a:r>
            <a:endParaRPr sz="3000">
              <a:latin typeface="Arial"/>
              <a:cs typeface="Arial"/>
            </a:endParaRPr>
          </a:p>
          <a:p>
            <a:pPr marL="346075" marR="5080" indent="-227965">
              <a:lnSpc>
                <a:spcPts val="3570"/>
              </a:lnSpc>
              <a:spcBef>
                <a:spcPts val="145"/>
              </a:spcBef>
            </a:pPr>
            <a:r>
              <a:rPr spc="65" dirty="0"/>
              <a:t>•</a:t>
            </a:r>
            <a:r>
              <a:rPr sz="3000" spc="65" dirty="0"/>
              <a:t>External </a:t>
            </a:r>
            <a:r>
              <a:rPr sz="3000" spc="45" dirty="0"/>
              <a:t>scripts </a:t>
            </a:r>
            <a:r>
              <a:rPr sz="3000" spc="-20" dirty="0"/>
              <a:t>are </a:t>
            </a:r>
            <a:r>
              <a:rPr sz="3000" spc="55" dirty="0"/>
              <a:t>practical </a:t>
            </a:r>
            <a:r>
              <a:rPr sz="3000" spc="-5" dirty="0"/>
              <a:t>when </a:t>
            </a:r>
            <a:r>
              <a:rPr sz="3000" dirty="0"/>
              <a:t>the </a:t>
            </a:r>
            <a:r>
              <a:rPr sz="3000" spc="-5" dirty="0"/>
              <a:t>same </a:t>
            </a:r>
            <a:r>
              <a:rPr sz="3000" spc="80" dirty="0"/>
              <a:t>code </a:t>
            </a:r>
            <a:r>
              <a:rPr sz="3000" spc="-5" dirty="0"/>
              <a:t>is </a:t>
            </a:r>
            <a:r>
              <a:rPr sz="3000" spc="40" dirty="0"/>
              <a:t>used </a:t>
            </a:r>
            <a:r>
              <a:rPr sz="3000" spc="-5" dirty="0"/>
              <a:t>in</a:t>
            </a:r>
            <a:r>
              <a:rPr sz="3000" spc="-200" dirty="0"/>
              <a:t> </a:t>
            </a:r>
            <a:r>
              <a:rPr sz="3000" spc="-5" dirty="0"/>
              <a:t>many  </a:t>
            </a:r>
            <a:r>
              <a:rPr sz="3000" spc="5" dirty="0"/>
              <a:t>different </a:t>
            </a:r>
            <a:r>
              <a:rPr sz="3000" spc="50" dirty="0"/>
              <a:t>web</a:t>
            </a:r>
            <a:r>
              <a:rPr sz="3000" spc="-55" dirty="0"/>
              <a:t> </a:t>
            </a:r>
            <a:r>
              <a:rPr sz="3000" spc="50" dirty="0"/>
              <a:t>pages.</a:t>
            </a:r>
            <a:endParaRPr sz="3000"/>
          </a:p>
          <a:p>
            <a:pPr marL="118745">
              <a:lnSpc>
                <a:spcPts val="3515"/>
              </a:lnSpc>
            </a:pPr>
            <a:r>
              <a:rPr spc="80" dirty="0"/>
              <a:t>•</a:t>
            </a:r>
            <a:r>
              <a:rPr sz="3000" spc="80" dirty="0"/>
              <a:t>JavaScript </a:t>
            </a:r>
            <a:r>
              <a:rPr sz="3000" spc="-5" dirty="0"/>
              <a:t>files have </a:t>
            </a:r>
            <a:r>
              <a:rPr sz="3000" dirty="0"/>
              <a:t>the </a:t>
            </a:r>
            <a:r>
              <a:rPr sz="3000" spc="-5" dirty="0"/>
              <a:t>file extension</a:t>
            </a:r>
            <a:r>
              <a:rPr sz="3000" spc="-40" dirty="0"/>
              <a:t> </a:t>
            </a:r>
            <a:r>
              <a:rPr sz="3000" b="1" dirty="0">
                <a:latin typeface="Arial"/>
                <a:cs typeface="Arial"/>
              </a:rPr>
              <a:t>.js.</a:t>
            </a:r>
            <a:endParaRPr sz="3000">
              <a:latin typeface="Arial"/>
              <a:cs typeface="Arial"/>
            </a:endParaRPr>
          </a:p>
          <a:p>
            <a:pPr marL="346075" marR="229235" indent="-227965">
              <a:lnSpc>
                <a:spcPts val="3570"/>
              </a:lnSpc>
              <a:spcBef>
                <a:spcPts val="145"/>
              </a:spcBef>
            </a:pPr>
            <a:r>
              <a:rPr spc="75" dirty="0"/>
              <a:t>•</a:t>
            </a:r>
            <a:r>
              <a:rPr sz="3000" spc="75" dirty="0"/>
              <a:t>To </a:t>
            </a:r>
            <a:r>
              <a:rPr sz="3000" spc="-5" dirty="0"/>
              <a:t>use an </a:t>
            </a:r>
            <a:r>
              <a:rPr sz="3000" spc="5" dirty="0"/>
              <a:t>external </a:t>
            </a:r>
            <a:r>
              <a:rPr sz="3000" spc="45" dirty="0"/>
              <a:t>script, </a:t>
            </a:r>
            <a:r>
              <a:rPr sz="3000" spc="50" dirty="0"/>
              <a:t>put </a:t>
            </a:r>
            <a:r>
              <a:rPr sz="3000" dirty="0"/>
              <a:t>the </a:t>
            </a:r>
            <a:r>
              <a:rPr sz="3000" spc="-5" dirty="0"/>
              <a:t>name </a:t>
            </a:r>
            <a:r>
              <a:rPr sz="3000" dirty="0"/>
              <a:t>of the </a:t>
            </a:r>
            <a:r>
              <a:rPr sz="3000" spc="55" dirty="0"/>
              <a:t>script </a:t>
            </a:r>
            <a:r>
              <a:rPr sz="3000" spc="-5" dirty="0"/>
              <a:t>file in </a:t>
            </a:r>
            <a:r>
              <a:rPr sz="3000" b="1" spc="-5" dirty="0">
                <a:latin typeface="Arial"/>
                <a:cs typeface="Arial"/>
              </a:rPr>
              <a:t>the</a:t>
            </a:r>
            <a:r>
              <a:rPr sz="3000" b="1" spc="-170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src  </a:t>
            </a:r>
            <a:r>
              <a:rPr sz="3000" b="1" spc="-5" dirty="0">
                <a:latin typeface="Arial"/>
                <a:cs typeface="Arial"/>
              </a:rPr>
              <a:t>(source) attribute </a:t>
            </a:r>
            <a:r>
              <a:rPr sz="3000" dirty="0"/>
              <a:t>of the </a:t>
            </a:r>
            <a:r>
              <a:rPr sz="3000" spc="95" dirty="0"/>
              <a:t>&lt;script&gt;</a:t>
            </a:r>
            <a:r>
              <a:rPr sz="3000" dirty="0"/>
              <a:t> </a:t>
            </a:r>
            <a:r>
              <a:rPr sz="3000" spc="40" dirty="0"/>
              <a:t>tag:</a:t>
            </a:r>
            <a:endParaRPr sz="3000">
              <a:latin typeface="Arial"/>
              <a:cs typeface="Arial"/>
            </a:endParaRPr>
          </a:p>
          <a:p>
            <a:pPr marL="106045">
              <a:lnSpc>
                <a:spcPct val="100000"/>
              </a:lnSpc>
              <a:spcBef>
                <a:spcPts val="5"/>
              </a:spcBef>
            </a:pPr>
            <a:endParaRPr sz="3050">
              <a:latin typeface="Times New Roman"/>
              <a:cs typeface="Times New Roman"/>
            </a:endParaRPr>
          </a:p>
          <a:p>
            <a:pPr marL="118745">
              <a:lnSpc>
                <a:spcPct val="100000"/>
              </a:lnSpc>
            </a:pPr>
            <a:r>
              <a:rPr spc="90" dirty="0">
                <a:solidFill>
                  <a:srgbClr val="0B5D18"/>
                </a:solidFill>
              </a:rPr>
              <a:t>•</a:t>
            </a:r>
            <a:r>
              <a:rPr sz="3000" spc="90" dirty="0">
                <a:solidFill>
                  <a:srgbClr val="0B5D18"/>
                </a:solidFill>
              </a:rPr>
              <a:t>Example</a:t>
            </a:r>
            <a:endParaRPr sz="3000"/>
          </a:p>
          <a:p>
            <a:pPr marL="106045">
              <a:lnSpc>
                <a:spcPct val="100000"/>
              </a:lnSpc>
              <a:spcBef>
                <a:spcPts val="55"/>
              </a:spcBef>
            </a:pPr>
            <a:endParaRPr sz="2450">
              <a:latin typeface="Times New Roman"/>
              <a:cs typeface="Times New Roman"/>
            </a:endParaRPr>
          </a:p>
          <a:p>
            <a:pPr marL="574675">
              <a:lnSpc>
                <a:spcPts val="3550"/>
              </a:lnSpc>
              <a:tabLst>
                <a:tab pos="2669540" algn="l"/>
              </a:tabLst>
            </a:pP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dirty="0">
                <a:solidFill>
                  <a:srgbClr val="A52A2A"/>
                </a:solidFill>
                <a:latin typeface="Consolas"/>
                <a:cs typeface="Consolas"/>
              </a:rPr>
              <a:t>!DOCTYPE	</a:t>
            </a:r>
            <a:r>
              <a:rPr dirty="0">
                <a:solidFill>
                  <a:srgbClr val="DC213C"/>
                </a:solidFill>
                <a:latin typeface="Consolas"/>
                <a:cs typeface="Consolas"/>
              </a:rPr>
              <a:t>html</a:t>
            </a: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</a:p>
          <a:p>
            <a:pPr marL="993775">
              <a:lnSpc>
                <a:spcPts val="3500"/>
              </a:lnSpc>
            </a:pP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dirty="0">
                <a:solidFill>
                  <a:srgbClr val="A52A2A"/>
                </a:solidFill>
                <a:latin typeface="Consolas"/>
                <a:cs typeface="Consolas"/>
              </a:rPr>
              <a:t>html</a:t>
            </a: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</a:p>
          <a:p>
            <a:pPr marL="1412875">
              <a:lnSpc>
                <a:spcPts val="3500"/>
              </a:lnSpc>
            </a:pP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dirty="0">
                <a:solidFill>
                  <a:srgbClr val="A52A2A"/>
                </a:solidFill>
                <a:latin typeface="Consolas"/>
                <a:cs typeface="Consolas"/>
              </a:rPr>
              <a:t>body</a:t>
            </a: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</a:p>
          <a:p>
            <a:pPr marL="1831975">
              <a:lnSpc>
                <a:spcPts val="3500"/>
              </a:lnSpc>
              <a:tabLst>
                <a:tab pos="3507740" algn="l"/>
              </a:tabLst>
            </a:pP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dirty="0">
                <a:solidFill>
                  <a:srgbClr val="A52A2A"/>
                </a:solidFill>
                <a:latin typeface="Consolas"/>
                <a:cs typeface="Consolas"/>
              </a:rPr>
              <a:t>script	</a:t>
            </a:r>
            <a:r>
              <a:rPr dirty="0">
                <a:solidFill>
                  <a:srgbClr val="DC213C"/>
                </a:solidFill>
                <a:latin typeface="Consolas"/>
                <a:cs typeface="Consolas"/>
              </a:rPr>
              <a:t>src=</a:t>
            </a:r>
            <a:r>
              <a:rPr dirty="0">
                <a:solidFill>
                  <a:srgbClr val="0327CD"/>
                </a:solidFill>
                <a:latin typeface="Consolas"/>
                <a:cs typeface="Consolas"/>
              </a:rPr>
              <a:t>"myScript.js"</a:t>
            </a: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&gt;&lt;</a:t>
            </a:r>
            <a:r>
              <a:rPr dirty="0">
                <a:solidFill>
                  <a:srgbClr val="A52A2A"/>
                </a:solidFill>
                <a:latin typeface="Consolas"/>
                <a:cs typeface="Consolas"/>
              </a:rPr>
              <a:t>/script</a:t>
            </a: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</a:p>
          <a:p>
            <a:pPr marL="1412875">
              <a:lnSpc>
                <a:spcPts val="3500"/>
              </a:lnSpc>
            </a:pP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dirty="0">
                <a:solidFill>
                  <a:srgbClr val="A52A2A"/>
                </a:solidFill>
                <a:latin typeface="Consolas"/>
                <a:cs typeface="Consolas"/>
              </a:rPr>
              <a:t>/body</a:t>
            </a: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</a:p>
          <a:p>
            <a:pPr marL="574675">
              <a:lnSpc>
                <a:spcPts val="3550"/>
              </a:lnSpc>
            </a:pP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&lt;</a:t>
            </a:r>
            <a:r>
              <a:rPr dirty="0">
                <a:solidFill>
                  <a:srgbClr val="A52A2A"/>
                </a:solidFill>
                <a:latin typeface="Consolas"/>
                <a:cs typeface="Consolas"/>
              </a:rPr>
              <a:t>/html</a:t>
            </a:r>
            <a:r>
              <a:rPr dirty="0">
                <a:solidFill>
                  <a:srgbClr val="0433FF"/>
                </a:solidFill>
                <a:latin typeface="Consolas"/>
                <a:cs typeface="Consolas"/>
              </a:rPr>
              <a:t>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1003300" y="3238500"/>
            <a:ext cx="11798300" cy="408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3100" y="9271000"/>
            <a:ext cx="6569075" cy="319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From </a:t>
            </a:r>
            <a:r>
              <a:rPr sz="1300" i="1" dirty="0">
                <a:solidFill>
                  <a:srgbClr val="A6AAA9"/>
                </a:solidFill>
                <a:latin typeface="Arial"/>
                <a:cs typeface="Arial"/>
              </a:rPr>
              <a:t>Head first HTML and </a:t>
            </a:r>
            <a:r>
              <a:rPr sz="1300" i="1" spc="-5" dirty="0">
                <a:solidFill>
                  <a:srgbClr val="A6AAA9"/>
                </a:solidFill>
                <a:latin typeface="Arial"/>
                <a:cs typeface="Arial"/>
              </a:rPr>
              <a:t>CSS</a:t>
            </a:r>
            <a:r>
              <a:rPr sz="1300" spc="-5" dirty="0">
                <a:solidFill>
                  <a:srgbClr val="A6AAA9"/>
                </a:solidFill>
                <a:latin typeface="Arial"/>
                <a:cs typeface="Arial"/>
              </a:rPr>
              <a:t>,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by Robson, E., &amp; </a:t>
            </a:r>
            <a:r>
              <a:rPr sz="1300" spc="-130" dirty="0">
                <a:solidFill>
                  <a:srgbClr val="A6AAA9"/>
                </a:solidFill>
                <a:latin typeface="Arial"/>
                <a:cs typeface="Arial"/>
              </a:rPr>
              <a:t>Freeman,</a:t>
            </a:r>
            <a:r>
              <a:rPr sz="2700" spc="-195" baseline="-6172" dirty="0">
                <a:latin typeface="Arial"/>
                <a:cs typeface="Arial"/>
              </a:rPr>
              <a:t>1</a:t>
            </a:r>
            <a:r>
              <a:rPr sz="1300" spc="-130" dirty="0">
                <a:solidFill>
                  <a:srgbClr val="A6AAA9"/>
                </a:solidFill>
                <a:latin typeface="Arial"/>
                <a:cs typeface="Arial"/>
              </a:rPr>
              <a:t>E</a:t>
            </a:r>
            <a:r>
              <a:rPr sz="2700" spc="-195" baseline="-6172" dirty="0">
                <a:latin typeface="Arial"/>
                <a:cs typeface="Arial"/>
              </a:rPr>
              <a:t>3</a:t>
            </a:r>
            <a:r>
              <a:rPr sz="1300" spc="-130" dirty="0">
                <a:solidFill>
                  <a:srgbClr val="A6AAA9"/>
                </a:solidFill>
                <a:latin typeface="Arial"/>
                <a:cs typeface="Arial"/>
              </a:rPr>
              <a:t>., 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2012, O'Reilly Media,</a:t>
            </a:r>
            <a:r>
              <a:rPr sz="1300" spc="-170" dirty="0">
                <a:solidFill>
                  <a:srgbClr val="A6AAA9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Inc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0" dirty="0"/>
              <a:t>JavaScript</a:t>
            </a:r>
            <a:r>
              <a:rPr spc="-65" dirty="0"/>
              <a:t> </a:t>
            </a:r>
            <a:r>
              <a:rPr dirty="0"/>
              <a:t>Comments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328675"/>
            <a:ext cx="8413115" cy="4826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105" dirty="0">
                <a:latin typeface="Arial"/>
                <a:cs typeface="Arial"/>
              </a:rPr>
              <a:t>•Single </a:t>
            </a:r>
            <a:r>
              <a:rPr sz="3000" spc="-5" dirty="0">
                <a:latin typeface="Arial"/>
                <a:cs typeface="Arial"/>
              </a:rPr>
              <a:t>line </a:t>
            </a:r>
            <a:r>
              <a:rPr sz="3000" spc="20" dirty="0">
                <a:latin typeface="Arial"/>
                <a:cs typeface="Arial"/>
              </a:rPr>
              <a:t>comments </a:t>
            </a:r>
            <a:r>
              <a:rPr sz="3000" spc="10" dirty="0">
                <a:latin typeface="Arial"/>
                <a:cs typeface="Arial"/>
              </a:rPr>
              <a:t>start </a:t>
            </a:r>
            <a:r>
              <a:rPr sz="3000" spc="-5" dirty="0">
                <a:latin typeface="Arial"/>
                <a:cs typeface="Arial"/>
              </a:rPr>
              <a:t>with</a:t>
            </a:r>
            <a:r>
              <a:rPr sz="3000" spc="-180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//</a:t>
            </a:r>
            <a:r>
              <a:rPr sz="3000" dirty="0"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000" spc="120" dirty="0">
                <a:latin typeface="Arial"/>
                <a:cs typeface="Arial"/>
              </a:rPr>
              <a:t>•Multi </a:t>
            </a:r>
            <a:r>
              <a:rPr sz="3000" spc="-5" dirty="0">
                <a:latin typeface="Arial"/>
                <a:cs typeface="Arial"/>
              </a:rPr>
              <a:t>line </a:t>
            </a:r>
            <a:r>
              <a:rPr sz="3000" spc="20" dirty="0">
                <a:latin typeface="Arial"/>
                <a:cs typeface="Arial"/>
              </a:rPr>
              <a:t>comments </a:t>
            </a:r>
            <a:r>
              <a:rPr sz="3000" spc="10" dirty="0">
                <a:latin typeface="Arial"/>
                <a:cs typeface="Arial"/>
              </a:rPr>
              <a:t>start </a:t>
            </a:r>
            <a:r>
              <a:rPr sz="3000" spc="-5" dirty="0">
                <a:latin typeface="Arial"/>
                <a:cs typeface="Arial"/>
              </a:rPr>
              <a:t>with </a:t>
            </a:r>
            <a:r>
              <a:rPr sz="3000" b="1" dirty="0">
                <a:latin typeface="Arial"/>
                <a:cs typeface="Arial"/>
              </a:rPr>
              <a:t>/* </a:t>
            </a:r>
            <a:r>
              <a:rPr sz="3000" spc="50" dirty="0">
                <a:latin typeface="Arial"/>
                <a:cs typeface="Arial"/>
              </a:rPr>
              <a:t>and end </a:t>
            </a:r>
            <a:r>
              <a:rPr sz="3000" spc="-5" dirty="0">
                <a:latin typeface="Arial"/>
                <a:cs typeface="Arial"/>
              </a:rPr>
              <a:t>with</a:t>
            </a:r>
            <a:r>
              <a:rPr sz="3000" spc="-21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*/</a:t>
            </a:r>
            <a:r>
              <a:rPr sz="3000" spc="-5" dirty="0"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b="1" spc="-5" dirty="0">
                <a:solidFill>
                  <a:srgbClr val="054109"/>
                </a:solidFill>
                <a:latin typeface="Arial"/>
                <a:cs typeface="Arial"/>
              </a:rPr>
              <a:t>Example</a:t>
            </a:r>
            <a:endParaRPr sz="3000">
              <a:latin typeface="Arial"/>
              <a:cs typeface="Arial"/>
            </a:endParaRPr>
          </a:p>
          <a:p>
            <a:pPr marL="927100">
              <a:lnSpc>
                <a:spcPts val="2620"/>
              </a:lnSpc>
            </a:pPr>
            <a:r>
              <a:rPr sz="2200" spc="55" dirty="0">
                <a:latin typeface="Arial"/>
                <a:cs typeface="Arial"/>
              </a:rPr>
              <a:t>&lt;script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spc="15" dirty="0">
                <a:latin typeface="Arial"/>
                <a:cs typeface="Arial"/>
              </a:rPr>
              <a:t>type="text/javascript"&gt;</a:t>
            </a:r>
            <a:endParaRPr sz="2200">
              <a:latin typeface="Arial"/>
              <a:cs typeface="Arial"/>
            </a:endParaRPr>
          </a:p>
          <a:p>
            <a:pPr marL="1155700">
              <a:lnSpc>
                <a:spcPts val="2600"/>
              </a:lnSpc>
            </a:pPr>
            <a:r>
              <a:rPr sz="2200" dirty="0">
                <a:solidFill>
                  <a:srgbClr val="861001"/>
                </a:solidFill>
                <a:latin typeface="Arial"/>
                <a:cs typeface="Arial"/>
              </a:rPr>
              <a:t>/*</a:t>
            </a:r>
            <a:endParaRPr sz="2200">
              <a:latin typeface="Arial"/>
              <a:cs typeface="Arial"/>
            </a:endParaRPr>
          </a:p>
          <a:p>
            <a:pPr marL="1155700">
              <a:lnSpc>
                <a:spcPts val="2600"/>
              </a:lnSpc>
            </a:pPr>
            <a:r>
              <a:rPr sz="2200" spc="-45" dirty="0">
                <a:solidFill>
                  <a:srgbClr val="861001"/>
                </a:solidFill>
                <a:latin typeface="Arial"/>
                <a:cs typeface="Arial"/>
              </a:rPr>
              <a:t>The </a:t>
            </a:r>
            <a:r>
              <a:rPr sz="2200" spc="60" dirty="0">
                <a:solidFill>
                  <a:srgbClr val="861001"/>
                </a:solidFill>
                <a:latin typeface="Arial"/>
                <a:cs typeface="Arial"/>
              </a:rPr>
              <a:t>code </a:t>
            </a:r>
            <a:r>
              <a:rPr sz="2200" spc="20" dirty="0">
                <a:solidFill>
                  <a:srgbClr val="861001"/>
                </a:solidFill>
                <a:latin typeface="Arial"/>
                <a:cs typeface="Arial"/>
              </a:rPr>
              <a:t>below </a:t>
            </a: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will</a:t>
            </a:r>
            <a:r>
              <a:rPr sz="2200" spc="-6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write</a:t>
            </a:r>
            <a:endParaRPr sz="2200">
              <a:latin typeface="Arial"/>
              <a:cs typeface="Arial"/>
            </a:endParaRPr>
          </a:p>
          <a:p>
            <a:pPr marL="1155700">
              <a:lnSpc>
                <a:spcPts val="2600"/>
              </a:lnSpc>
            </a:pPr>
            <a:r>
              <a:rPr sz="2200" spc="-5" dirty="0">
                <a:solidFill>
                  <a:srgbClr val="861001"/>
                </a:solidFill>
                <a:latin typeface="Arial"/>
                <a:cs typeface="Arial"/>
              </a:rPr>
              <a:t>one </a:t>
            </a:r>
            <a:r>
              <a:rPr sz="2200" spc="30" dirty="0">
                <a:solidFill>
                  <a:srgbClr val="861001"/>
                </a:solidFill>
                <a:latin typeface="Arial"/>
                <a:cs typeface="Arial"/>
              </a:rPr>
              <a:t>heading </a:t>
            </a:r>
            <a:r>
              <a:rPr sz="2200" spc="40" dirty="0">
                <a:solidFill>
                  <a:srgbClr val="861001"/>
                </a:solidFill>
                <a:latin typeface="Arial"/>
                <a:cs typeface="Arial"/>
              </a:rPr>
              <a:t>and </a:t>
            </a:r>
            <a:r>
              <a:rPr sz="2200" dirty="0">
                <a:solidFill>
                  <a:srgbClr val="861001"/>
                </a:solidFill>
                <a:latin typeface="Arial"/>
                <a:cs typeface="Arial"/>
              </a:rPr>
              <a:t>two</a:t>
            </a:r>
            <a:r>
              <a:rPr sz="2200" spc="-114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200" spc="35" dirty="0">
                <a:solidFill>
                  <a:srgbClr val="861001"/>
                </a:solidFill>
                <a:latin typeface="Arial"/>
                <a:cs typeface="Arial"/>
              </a:rPr>
              <a:t>paragraphs</a:t>
            </a:r>
            <a:endParaRPr sz="2200">
              <a:latin typeface="Arial"/>
              <a:cs typeface="Arial"/>
            </a:endParaRPr>
          </a:p>
          <a:p>
            <a:pPr marL="1155700">
              <a:lnSpc>
                <a:spcPts val="2600"/>
              </a:lnSpc>
            </a:pPr>
            <a:r>
              <a:rPr sz="2200" dirty="0">
                <a:solidFill>
                  <a:srgbClr val="861001"/>
                </a:solidFill>
                <a:latin typeface="Arial"/>
                <a:cs typeface="Arial"/>
              </a:rPr>
              <a:t>*/</a:t>
            </a:r>
            <a:endParaRPr sz="2200">
              <a:latin typeface="Arial"/>
              <a:cs typeface="Arial"/>
            </a:endParaRPr>
          </a:p>
          <a:p>
            <a:pPr marL="1155700" marR="424815">
              <a:lnSpc>
                <a:spcPts val="2600"/>
              </a:lnSpc>
              <a:spcBef>
                <a:spcPts val="100"/>
              </a:spcBef>
            </a:pPr>
            <a:r>
              <a:rPr sz="2200" spc="10" dirty="0">
                <a:latin typeface="Arial"/>
                <a:cs typeface="Arial"/>
              </a:rPr>
              <a:t>document.write("&lt;h1&gt;This </a:t>
            </a:r>
            <a:r>
              <a:rPr sz="2200" spc="-5" dirty="0">
                <a:latin typeface="Arial"/>
                <a:cs typeface="Arial"/>
              </a:rPr>
              <a:t>is a </a:t>
            </a:r>
            <a:r>
              <a:rPr sz="2200" spc="25" dirty="0">
                <a:latin typeface="Arial"/>
                <a:cs typeface="Arial"/>
              </a:rPr>
              <a:t>heading&lt;/h1&gt;");  </a:t>
            </a:r>
            <a:r>
              <a:rPr sz="2200" spc="15" dirty="0">
                <a:latin typeface="Arial"/>
                <a:cs typeface="Arial"/>
              </a:rPr>
              <a:t>document.write("&lt;p&gt;This </a:t>
            </a:r>
            <a:r>
              <a:rPr sz="2200" spc="-5" dirty="0">
                <a:latin typeface="Arial"/>
                <a:cs typeface="Arial"/>
              </a:rPr>
              <a:t>is a </a:t>
            </a:r>
            <a:r>
              <a:rPr sz="2200" spc="35" dirty="0">
                <a:latin typeface="Arial"/>
                <a:cs typeface="Arial"/>
              </a:rPr>
              <a:t>paragraph.&lt;/p&gt;");  </a:t>
            </a:r>
            <a:r>
              <a:rPr sz="2200" spc="15" dirty="0">
                <a:latin typeface="Arial"/>
                <a:cs typeface="Arial"/>
              </a:rPr>
              <a:t>document.write("&lt;p&gt;This </a:t>
            </a:r>
            <a:r>
              <a:rPr sz="2200" spc="-5" dirty="0">
                <a:latin typeface="Arial"/>
                <a:cs typeface="Arial"/>
              </a:rPr>
              <a:t>is another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55" dirty="0">
                <a:latin typeface="Arial"/>
                <a:cs typeface="Arial"/>
              </a:rPr>
              <a:t>paragraph.&lt;/p&gt;”);</a:t>
            </a:r>
            <a:endParaRPr sz="2200">
              <a:latin typeface="Arial"/>
              <a:cs typeface="Arial"/>
            </a:endParaRPr>
          </a:p>
          <a:p>
            <a:pPr marL="927100">
              <a:lnSpc>
                <a:spcPts val="2520"/>
              </a:lnSpc>
            </a:pPr>
            <a:r>
              <a:rPr sz="2200" spc="60" dirty="0">
                <a:latin typeface="Arial"/>
                <a:cs typeface="Arial"/>
              </a:rPr>
              <a:t>&lt;/script&gt;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889000"/>
            <a:ext cx="928433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0" dirty="0"/>
              <a:t>JavaScript</a:t>
            </a:r>
            <a:r>
              <a:rPr spc="-25" dirty="0"/>
              <a:t> </a:t>
            </a:r>
            <a:r>
              <a:rPr spc="-55" dirty="0"/>
              <a:t>Variables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679700"/>
            <a:ext cx="10943590" cy="6125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50" spc="337" baseline="102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00" spc="22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700" spc="1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00" spc="50" dirty="0">
                <a:solidFill>
                  <a:srgbClr val="323332"/>
                </a:solidFill>
                <a:latin typeface="Arial"/>
                <a:cs typeface="Arial"/>
              </a:rPr>
              <a:t>programming </a:t>
            </a:r>
            <a:r>
              <a:rPr sz="2700" spc="45" dirty="0">
                <a:solidFill>
                  <a:srgbClr val="323332"/>
                </a:solidFill>
                <a:latin typeface="Arial"/>
                <a:cs typeface="Arial"/>
              </a:rPr>
              <a:t>language, </a:t>
            </a:r>
            <a:r>
              <a:rPr sz="2700" b="1" spc="10" dirty="0">
                <a:solidFill>
                  <a:srgbClr val="323332"/>
                </a:solidFill>
                <a:latin typeface="Arial"/>
                <a:cs typeface="Arial"/>
              </a:rPr>
              <a:t>variables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700" spc="5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store </a:t>
            </a:r>
            <a:r>
              <a:rPr sz="2700" spc="50" dirty="0">
                <a:solidFill>
                  <a:srgbClr val="323332"/>
                </a:solidFill>
                <a:latin typeface="Arial"/>
                <a:cs typeface="Arial"/>
              </a:rPr>
              <a:t>data</a:t>
            </a:r>
            <a:r>
              <a:rPr sz="2700" spc="-2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values.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Times New Roman"/>
              <a:cs typeface="Times New Roman"/>
            </a:endParaRPr>
          </a:p>
          <a:p>
            <a:pPr marL="241300" marR="2613660" indent="-228600">
              <a:lnSpc>
                <a:spcPts val="3200"/>
              </a:lnSpc>
            </a:pPr>
            <a:r>
              <a:rPr sz="4050" spc="127" baseline="102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00" spc="85" dirty="0">
                <a:solidFill>
                  <a:srgbClr val="323332"/>
                </a:solidFill>
                <a:latin typeface="Arial"/>
                <a:cs typeface="Arial"/>
              </a:rPr>
              <a:t>JavaScript </a:t>
            </a:r>
            <a:r>
              <a:rPr sz="2700" spc="15" dirty="0">
                <a:solidFill>
                  <a:srgbClr val="323332"/>
                </a:solidFill>
                <a:latin typeface="Arial"/>
                <a:cs typeface="Arial"/>
              </a:rPr>
              <a:t>uses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b="1" spc="15" dirty="0">
                <a:solidFill>
                  <a:srgbClr val="323332"/>
                </a:solidFill>
                <a:latin typeface="Arial"/>
                <a:cs typeface="Arial"/>
              </a:rPr>
              <a:t>var </a:t>
            </a:r>
            <a:r>
              <a:rPr sz="2700" spc="30" dirty="0">
                <a:solidFill>
                  <a:srgbClr val="323332"/>
                </a:solidFill>
                <a:latin typeface="Arial"/>
                <a:cs typeface="Arial"/>
              </a:rPr>
              <a:t>keyword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00" spc="35" dirty="0">
                <a:solidFill>
                  <a:srgbClr val="323332"/>
                </a:solidFill>
                <a:latin typeface="Arial"/>
                <a:cs typeface="Arial"/>
              </a:rPr>
              <a:t>define</a:t>
            </a:r>
            <a:r>
              <a:rPr sz="2700" spc="-1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25" dirty="0">
                <a:solidFill>
                  <a:srgbClr val="323332"/>
                </a:solidFill>
                <a:latin typeface="Arial"/>
                <a:cs typeface="Arial"/>
              </a:rPr>
              <a:t>variables. 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var</a:t>
            </a:r>
            <a:r>
              <a:rPr sz="27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x;</a:t>
            </a:r>
            <a:endParaRPr sz="2700">
              <a:latin typeface="Arial"/>
              <a:cs typeface="Arial"/>
            </a:endParaRPr>
          </a:p>
          <a:p>
            <a:pPr marL="241300" marR="2780665" indent="-228600">
              <a:lnSpc>
                <a:spcPts val="3200"/>
              </a:lnSpc>
            </a:pPr>
            <a:r>
              <a:rPr sz="4050" spc="345" baseline="102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700" spc="229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700" spc="40" dirty="0">
                <a:solidFill>
                  <a:srgbClr val="323332"/>
                </a:solidFill>
                <a:latin typeface="Arial"/>
                <a:cs typeface="Arial"/>
              </a:rPr>
              <a:t>equal </a:t>
            </a:r>
            <a:r>
              <a:rPr sz="2700" spc="50" dirty="0">
                <a:solidFill>
                  <a:srgbClr val="323332"/>
                </a:solidFill>
                <a:latin typeface="Arial"/>
                <a:cs typeface="Arial"/>
              </a:rPr>
              <a:t>sign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700" spc="5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00" spc="35" dirty="0">
                <a:solidFill>
                  <a:srgbClr val="323332"/>
                </a:solidFill>
                <a:latin typeface="Arial"/>
                <a:cs typeface="Arial"/>
              </a:rPr>
              <a:t>assign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values to</a:t>
            </a:r>
            <a:r>
              <a:rPr sz="2700" spc="-3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25" dirty="0">
                <a:solidFill>
                  <a:srgbClr val="323332"/>
                </a:solidFill>
                <a:latin typeface="Arial"/>
                <a:cs typeface="Arial"/>
              </a:rPr>
              <a:t>variables.  </a:t>
            </a:r>
            <a:r>
              <a:rPr sz="2700" spc="10" dirty="0">
                <a:solidFill>
                  <a:srgbClr val="323332"/>
                </a:solidFill>
                <a:latin typeface="Arial"/>
                <a:cs typeface="Arial"/>
              </a:rPr>
              <a:t>var</a:t>
            </a:r>
            <a:r>
              <a:rPr sz="27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65" dirty="0">
                <a:solidFill>
                  <a:srgbClr val="323332"/>
                </a:solidFill>
                <a:latin typeface="Arial"/>
                <a:cs typeface="Arial"/>
              </a:rPr>
              <a:t>x=5;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050" spc="142" baseline="1028" dirty="0">
                <a:solidFill>
                  <a:srgbClr val="0B5D18"/>
                </a:solidFill>
                <a:latin typeface="Arial"/>
                <a:cs typeface="Arial"/>
              </a:rPr>
              <a:t>•</a:t>
            </a:r>
            <a:r>
              <a:rPr sz="2700" spc="95" dirty="0">
                <a:solidFill>
                  <a:srgbClr val="0B5D18"/>
                </a:solidFill>
                <a:latin typeface="Arial"/>
                <a:cs typeface="Arial"/>
              </a:rPr>
              <a:t>Rules </a:t>
            </a:r>
            <a:r>
              <a:rPr sz="2700" spc="10" dirty="0">
                <a:solidFill>
                  <a:srgbClr val="0B5D18"/>
                </a:solidFill>
                <a:latin typeface="Arial"/>
                <a:cs typeface="Arial"/>
              </a:rPr>
              <a:t>for </a:t>
            </a:r>
            <a:r>
              <a:rPr sz="2700" spc="25" dirty="0">
                <a:solidFill>
                  <a:srgbClr val="0B5D18"/>
                </a:solidFill>
                <a:latin typeface="Arial"/>
                <a:cs typeface="Arial"/>
              </a:rPr>
              <a:t>JavaScript </a:t>
            </a:r>
            <a:r>
              <a:rPr sz="2700" spc="30" dirty="0">
                <a:solidFill>
                  <a:srgbClr val="0B5D18"/>
                </a:solidFill>
                <a:latin typeface="Arial"/>
                <a:cs typeface="Arial"/>
              </a:rPr>
              <a:t>variable</a:t>
            </a:r>
            <a:r>
              <a:rPr sz="2700" spc="-14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700" spc="15" dirty="0">
                <a:solidFill>
                  <a:srgbClr val="0B5D18"/>
                </a:solidFill>
                <a:latin typeface="Arial"/>
                <a:cs typeface="Arial"/>
              </a:rPr>
              <a:t>names: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Times New Roman"/>
              <a:cs typeface="Times New Roman"/>
            </a:endParaRPr>
          </a:p>
          <a:p>
            <a:pPr marL="444500" marR="1092835" indent="-203200">
              <a:lnSpc>
                <a:spcPts val="3200"/>
              </a:lnSpc>
            </a:pPr>
            <a:r>
              <a:rPr sz="4050" spc="97" baseline="1028" dirty="0">
                <a:latin typeface="Arial"/>
                <a:cs typeface="Arial"/>
              </a:rPr>
              <a:t>•</a:t>
            </a:r>
            <a:r>
              <a:rPr sz="2700" spc="65" dirty="0">
                <a:latin typeface="Arial"/>
                <a:cs typeface="Arial"/>
              </a:rPr>
              <a:t>Variable </a:t>
            </a:r>
            <a:r>
              <a:rPr sz="2700" spc="15" dirty="0">
                <a:latin typeface="Arial"/>
                <a:cs typeface="Arial"/>
              </a:rPr>
              <a:t>names </a:t>
            </a:r>
            <a:r>
              <a:rPr sz="2700" spc="-5" dirty="0">
                <a:latin typeface="Arial"/>
                <a:cs typeface="Arial"/>
              </a:rPr>
              <a:t>are </a:t>
            </a:r>
            <a:r>
              <a:rPr sz="2700" b="1" spc="15" dirty="0">
                <a:latin typeface="Arial"/>
                <a:cs typeface="Arial"/>
              </a:rPr>
              <a:t>case </a:t>
            </a:r>
            <a:r>
              <a:rPr sz="2700" b="1" spc="10" dirty="0">
                <a:latin typeface="Arial"/>
                <a:cs typeface="Arial"/>
              </a:rPr>
              <a:t>sensitive </a:t>
            </a:r>
            <a:r>
              <a:rPr sz="2700" spc="10" dirty="0">
                <a:latin typeface="Arial"/>
                <a:cs typeface="Arial"/>
              </a:rPr>
              <a:t>(y </a:t>
            </a:r>
            <a:r>
              <a:rPr sz="2700" spc="65" dirty="0">
                <a:latin typeface="Arial"/>
                <a:cs typeface="Arial"/>
              </a:rPr>
              <a:t>and </a:t>
            </a:r>
            <a:r>
              <a:rPr sz="2700" spc="-135" dirty="0">
                <a:latin typeface="Arial"/>
                <a:cs typeface="Arial"/>
              </a:rPr>
              <a:t>Y </a:t>
            </a:r>
            <a:r>
              <a:rPr sz="2700" spc="-5" dirty="0">
                <a:latin typeface="Arial"/>
                <a:cs typeface="Arial"/>
              </a:rPr>
              <a:t>are </a:t>
            </a:r>
            <a:r>
              <a:rPr sz="2700" spc="15" dirty="0">
                <a:latin typeface="Arial"/>
                <a:cs typeface="Arial"/>
              </a:rPr>
              <a:t>two different  </a:t>
            </a:r>
            <a:r>
              <a:rPr sz="2700" spc="25" dirty="0">
                <a:latin typeface="Arial"/>
                <a:cs typeface="Arial"/>
              </a:rPr>
              <a:t>variables)</a:t>
            </a:r>
            <a:endParaRPr sz="2700">
              <a:latin typeface="Arial"/>
              <a:cs typeface="Arial"/>
            </a:endParaRPr>
          </a:p>
          <a:p>
            <a:pPr marL="444500" marR="798195" indent="-203200">
              <a:lnSpc>
                <a:spcPts val="3200"/>
              </a:lnSpc>
            </a:pPr>
            <a:r>
              <a:rPr sz="4050" spc="97" baseline="1028" dirty="0">
                <a:latin typeface="Arial"/>
                <a:cs typeface="Arial"/>
              </a:rPr>
              <a:t>•</a:t>
            </a:r>
            <a:r>
              <a:rPr sz="2700" spc="65" dirty="0">
                <a:latin typeface="Arial"/>
                <a:cs typeface="Arial"/>
              </a:rPr>
              <a:t>Variable </a:t>
            </a:r>
            <a:r>
              <a:rPr sz="2700" spc="15" dirty="0">
                <a:latin typeface="Arial"/>
                <a:cs typeface="Arial"/>
              </a:rPr>
              <a:t>names must </a:t>
            </a:r>
            <a:r>
              <a:rPr sz="2700" spc="70" dirty="0">
                <a:latin typeface="Arial"/>
                <a:cs typeface="Arial"/>
              </a:rPr>
              <a:t>begin </a:t>
            </a:r>
            <a:r>
              <a:rPr sz="2700" spc="10" dirty="0">
                <a:latin typeface="Arial"/>
                <a:cs typeface="Arial"/>
              </a:rPr>
              <a:t>with </a:t>
            </a:r>
            <a:r>
              <a:rPr sz="2700" spc="15" dirty="0">
                <a:latin typeface="Arial"/>
                <a:cs typeface="Arial"/>
              </a:rPr>
              <a:t>a </a:t>
            </a:r>
            <a:r>
              <a:rPr sz="2700" spc="-30" dirty="0">
                <a:latin typeface="Arial"/>
                <a:cs typeface="Arial"/>
              </a:rPr>
              <a:t>letter, </a:t>
            </a:r>
            <a:r>
              <a:rPr sz="2700" spc="15" dirty="0">
                <a:latin typeface="Arial"/>
                <a:cs typeface="Arial"/>
              </a:rPr>
              <a:t>an </a:t>
            </a:r>
            <a:r>
              <a:rPr sz="2700" spc="40" dirty="0">
                <a:latin typeface="Arial"/>
                <a:cs typeface="Arial"/>
              </a:rPr>
              <a:t>underscore </a:t>
            </a:r>
            <a:r>
              <a:rPr sz="2700" spc="-40" dirty="0">
                <a:latin typeface="Arial"/>
                <a:cs typeface="Arial"/>
              </a:rPr>
              <a:t>(_) </a:t>
            </a:r>
            <a:r>
              <a:rPr sz="2700" spc="10" dirty="0">
                <a:latin typeface="Arial"/>
                <a:cs typeface="Arial"/>
              </a:rPr>
              <a:t>or</a:t>
            </a:r>
            <a:r>
              <a:rPr sz="2700" spc="-105" dirty="0">
                <a:latin typeface="Arial"/>
                <a:cs typeface="Arial"/>
              </a:rPr>
              <a:t> </a:t>
            </a:r>
            <a:r>
              <a:rPr sz="2700" spc="15" dirty="0">
                <a:latin typeface="Arial"/>
                <a:cs typeface="Arial"/>
              </a:rPr>
              <a:t>a  </a:t>
            </a:r>
            <a:r>
              <a:rPr sz="2700" spc="35" dirty="0">
                <a:latin typeface="Arial"/>
                <a:cs typeface="Arial"/>
              </a:rPr>
              <a:t>dollar </a:t>
            </a:r>
            <a:r>
              <a:rPr sz="2700" spc="50" dirty="0">
                <a:latin typeface="Arial"/>
                <a:cs typeface="Arial"/>
              </a:rPr>
              <a:t>sign</a:t>
            </a:r>
            <a:r>
              <a:rPr sz="2700" spc="-105" dirty="0">
                <a:latin typeface="Arial"/>
                <a:cs typeface="Arial"/>
              </a:rPr>
              <a:t> </a:t>
            </a:r>
            <a:r>
              <a:rPr sz="2700" spc="10" dirty="0">
                <a:latin typeface="Arial"/>
                <a:cs typeface="Arial"/>
              </a:rPr>
              <a:t>($).</a:t>
            </a:r>
            <a:endParaRPr sz="2700">
              <a:latin typeface="Arial"/>
              <a:cs typeface="Arial"/>
            </a:endParaRPr>
          </a:p>
          <a:p>
            <a:pPr marL="444500" marR="14604" indent="-203200">
              <a:lnSpc>
                <a:spcPts val="3200"/>
              </a:lnSpc>
            </a:pPr>
            <a:r>
              <a:rPr sz="4050" spc="127" baseline="1028" dirty="0">
                <a:latin typeface="Arial"/>
                <a:cs typeface="Arial"/>
              </a:rPr>
              <a:t>•</a:t>
            </a:r>
            <a:r>
              <a:rPr sz="2700" spc="85" dirty="0">
                <a:latin typeface="Arial"/>
                <a:cs typeface="Arial"/>
              </a:rPr>
              <a:t>Subsequent </a:t>
            </a:r>
            <a:r>
              <a:rPr sz="2700" spc="40" dirty="0">
                <a:latin typeface="Arial"/>
                <a:cs typeface="Arial"/>
              </a:rPr>
              <a:t>characters </a:t>
            </a:r>
            <a:r>
              <a:rPr sz="2700" spc="65" dirty="0">
                <a:latin typeface="Arial"/>
                <a:cs typeface="Arial"/>
              </a:rPr>
              <a:t>can </a:t>
            </a:r>
            <a:r>
              <a:rPr sz="2700" spc="90" dirty="0">
                <a:latin typeface="Arial"/>
                <a:cs typeface="Arial"/>
              </a:rPr>
              <a:t>be </a:t>
            </a:r>
            <a:r>
              <a:rPr sz="2700" spc="10" dirty="0">
                <a:latin typeface="Arial"/>
                <a:cs typeface="Arial"/>
              </a:rPr>
              <a:t>letters, </a:t>
            </a:r>
            <a:r>
              <a:rPr sz="2700" spc="50" dirty="0">
                <a:latin typeface="Arial"/>
                <a:cs typeface="Arial"/>
              </a:rPr>
              <a:t>digits, </a:t>
            </a:r>
            <a:r>
              <a:rPr sz="2700" spc="35" dirty="0">
                <a:latin typeface="Arial"/>
                <a:cs typeface="Arial"/>
              </a:rPr>
              <a:t>underscores, </a:t>
            </a:r>
            <a:r>
              <a:rPr sz="2700" spc="10" dirty="0">
                <a:latin typeface="Arial"/>
                <a:cs typeface="Arial"/>
              </a:rPr>
              <a:t>or</a:t>
            </a:r>
            <a:r>
              <a:rPr sz="2700" spc="-300" dirty="0">
                <a:latin typeface="Arial"/>
                <a:cs typeface="Arial"/>
              </a:rPr>
              <a:t> </a:t>
            </a:r>
            <a:r>
              <a:rPr sz="2700" spc="35" dirty="0">
                <a:latin typeface="Arial"/>
                <a:cs typeface="Arial"/>
              </a:rPr>
              <a:t>dollar  </a:t>
            </a:r>
            <a:r>
              <a:rPr sz="2700" spc="40" dirty="0">
                <a:latin typeface="Arial"/>
                <a:cs typeface="Arial"/>
              </a:rPr>
              <a:t>signs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450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sz="7100" spc="85" dirty="0"/>
              <a:t>Local </a:t>
            </a:r>
            <a:r>
              <a:rPr sz="7100" spc="140" dirty="0"/>
              <a:t>and </a:t>
            </a:r>
            <a:r>
              <a:rPr sz="7100" spc="70" dirty="0"/>
              <a:t>Global</a:t>
            </a:r>
            <a:r>
              <a:rPr sz="7100" spc="-235" dirty="0"/>
              <a:t> </a:t>
            </a:r>
            <a:r>
              <a:rPr sz="7100" spc="-40" dirty="0"/>
              <a:t>Variables</a:t>
            </a:r>
            <a:endParaRPr sz="7100"/>
          </a:p>
        </p:txBody>
      </p:sp>
      <p:sp>
        <p:nvSpPr>
          <p:cNvPr id="3" name="object 3"/>
          <p:cNvSpPr txBox="1"/>
          <p:nvPr/>
        </p:nvSpPr>
        <p:spPr>
          <a:xfrm>
            <a:off x="990600" y="3442977"/>
            <a:ext cx="10809605" cy="4596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b="1" spc="-5" dirty="0">
                <a:latin typeface="Arial"/>
                <a:cs typeface="Arial"/>
              </a:rPr>
              <a:t>Local JavaScript</a:t>
            </a:r>
            <a:r>
              <a:rPr sz="3000" b="1" spc="-35" dirty="0">
                <a:latin typeface="Arial"/>
                <a:cs typeface="Arial"/>
              </a:rPr>
              <a:t> </a:t>
            </a:r>
            <a:r>
              <a:rPr sz="3000" b="1" spc="-20" dirty="0">
                <a:latin typeface="Arial"/>
                <a:cs typeface="Arial"/>
              </a:rPr>
              <a:t>Variables</a:t>
            </a:r>
            <a:endParaRPr sz="3000">
              <a:latin typeface="Arial"/>
              <a:cs typeface="Arial"/>
            </a:endParaRPr>
          </a:p>
          <a:p>
            <a:pPr marL="469900" marR="208915" indent="-228600">
              <a:lnSpc>
                <a:spcPct val="99900"/>
              </a:lnSpc>
            </a:pPr>
            <a:r>
              <a:rPr sz="3000" spc="370" dirty="0">
                <a:latin typeface="Arial"/>
                <a:cs typeface="Arial"/>
              </a:rPr>
              <a:t>•A </a:t>
            </a:r>
            <a:r>
              <a:rPr sz="3000" spc="20" dirty="0">
                <a:latin typeface="Arial"/>
                <a:cs typeface="Arial"/>
              </a:rPr>
              <a:t>variable </a:t>
            </a:r>
            <a:r>
              <a:rPr sz="3000" spc="55" dirty="0">
                <a:latin typeface="Arial"/>
                <a:cs typeface="Arial"/>
              </a:rPr>
              <a:t>declared </a:t>
            </a:r>
            <a:r>
              <a:rPr sz="3000" spc="-5" dirty="0">
                <a:latin typeface="Arial"/>
                <a:cs typeface="Arial"/>
              </a:rPr>
              <a:t>within a </a:t>
            </a:r>
            <a:r>
              <a:rPr sz="3000" spc="15" dirty="0">
                <a:latin typeface="Arial"/>
                <a:cs typeface="Arial"/>
              </a:rPr>
              <a:t>JavaScript </a:t>
            </a:r>
            <a:r>
              <a:rPr sz="3000" spc="20" dirty="0">
                <a:latin typeface="Arial"/>
                <a:cs typeface="Arial"/>
              </a:rPr>
              <a:t>function </a:t>
            </a:r>
            <a:r>
              <a:rPr sz="3000" spc="45" dirty="0">
                <a:latin typeface="Arial"/>
                <a:cs typeface="Arial"/>
              </a:rPr>
              <a:t>becomes  </a:t>
            </a:r>
            <a:r>
              <a:rPr sz="3000" spc="-5" dirty="0">
                <a:latin typeface="Arial"/>
                <a:cs typeface="Arial"/>
              </a:rPr>
              <a:t>LOCAL </a:t>
            </a:r>
            <a:r>
              <a:rPr sz="3000" spc="50" dirty="0">
                <a:latin typeface="Arial"/>
                <a:cs typeface="Arial"/>
              </a:rPr>
              <a:t>and </a:t>
            </a:r>
            <a:r>
              <a:rPr sz="3000" spc="55" dirty="0">
                <a:latin typeface="Arial"/>
                <a:cs typeface="Arial"/>
              </a:rPr>
              <a:t>can </a:t>
            </a:r>
            <a:r>
              <a:rPr sz="3000" b="1" spc="-5" dirty="0">
                <a:latin typeface="Arial"/>
                <a:cs typeface="Arial"/>
              </a:rPr>
              <a:t>only </a:t>
            </a:r>
            <a:r>
              <a:rPr sz="3000" spc="80" dirty="0">
                <a:latin typeface="Arial"/>
                <a:cs typeface="Arial"/>
              </a:rPr>
              <a:t>be </a:t>
            </a:r>
            <a:r>
              <a:rPr sz="3000" spc="60" dirty="0">
                <a:latin typeface="Arial"/>
                <a:cs typeface="Arial"/>
              </a:rPr>
              <a:t>accessed </a:t>
            </a:r>
            <a:r>
              <a:rPr sz="3000" spc="-5" dirty="0">
                <a:latin typeface="Arial"/>
                <a:cs typeface="Arial"/>
              </a:rPr>
              <a:t>within </a:t>
            </a:r>
            <a:r>
              <a:rPr sz="3000" dirty="0">
                <a:latin typeface="Arial"/>
                <a:cs typeface="Arial"/>
              </a:rPr>
              <a:t>that </a:t>
            </a:r>
            <a:r>
              <a:rPr sz="3000" spc="15" dirty="0">
                <a:latin typeface="Arial"/>
                <a:cs typeface="Arial"/>
              </a:rPr>
              <a:t>function.</a:t>
            </a:r>
            <a:r>
              <a:rPr sz="3000" spc="-204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(the  </a:t>
            </a:r>
            <a:r>
              <a:rPr sz="3000" spc="20" dirty="0">
                <a:latin typeface="Arial"/>
                <a:cs typeface="Arial"/>
              </a:rPr>
              <a:t>variable </a:t>
            </a:r>
            <a:r>
              <a:rPr sz="3000" spc="-5" dirty="0">
                <a:latin typeface="Arial"/>
                <a:cs typeface="Arial"/>
              </a:rPr>
              <a:t>has </a:t>
            </a:r>
            <a:r>
              <a:rPr sz="3000" spc="30" dirty="0">
                <a:latin typeface="Arial"/>
                <a:cs typeface="Arial"/>
              </a:rPr>
              <a:t>local</a:t>
            </a:r>
            <a:r>
              <a:rPr sz="3000" spc="-70" dirty="0">
                <a:latin typeface="Arial"/>
                <a:cs typeface="Arial"/>
              </a:rPr>
              <a:t> </a:t>
            </a:r>
            <a:r>
              <a:rPr sz="3000" spc="45" dirty="0">
                <a:latin typeface="Arial"/>
                <a:cs typeface="Arial"/>
              </a:rPr>
              <a:t>scope).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"/>
              </a:spcBef>
            </a:pPr>
            <a:r>
              <a:rPr sz="3000" spc="150" dirty="0">
                <a:latin typeface="Arial"/>
                <a:cs typeface="Arial"/>
              </a:rPr>
              <a:t>•Local </a:t>
            </a:r>
            <a:r>
              <a:rPr sz="3000" spc="15" dirty="0">
                <a:latin typeface="Arial"/>
                <a:cs typeface="Arial"/>
              </a:rPr>
              <a:t>variables </a:t>
            </a:r>
            <a:r>
              <a:rPr sz="3000" spc="-20" dirty="0">
                <a:latin typeface="Arial"/>
                <a:cs typeface="Arial"/>
              </a:rPr>
              <a:t>are </a:t>
            </a:r>
            <a:r>
              <a:rPr sz="3000" spc="30" dirty="0">
                <a:latin typeface="Arial"/>
                <a:cs typeface="Arial"/>
              </a:rPr>
              <a:t>destroyed </a:t>
            </a:r>
            <a:r>
              <a:rPr sz="3000" spc="-5" dirty="0">
                <a:latin typeface="Arial"/>
                <a:cs typeface="Arial"/>
              </a:rPr>
              <a:t>when you </a:t>
            </a:r>
            <a:r>
              <a:rPr sz="3000" dirty="0">
                <a:latin typeface="Arial"/>
                <a:cs typeface="Arial"/>
              </a:rPr>
              <a:t>exit the</a:t>
            </a:r>
            <a:r>
              <a:rPr sz="3000" spc="-155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function.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b="1" spc="-5" dirty="0">
                <a:latin typeface="Arial"/>
                <a:cs typeface="Arial"/>
              </a:rPr>
              <a:t>Global JavaScript</a:t>
            </a:r>
            <a:r>
              <a:rPr sz="3000" b="1" spc="-30" dirty="0">
                <a:latin typeface="Arial"/>
                <a:cs typeface="Arial"/>
              </a:rPr>
              <a:t> </a:t>
            </a:r>
            <a:r>
              <a:rPr sz="3000" b="1" spc="-20" dirty="0">
                <a:latin typeface="Arial"/>
                <a:cs typeface="Arial"/>
              </a:rPr>
              <a:t>Variables</a:t>
            </a:r>
            <a:endParaRPr sz="3000">
              <a:latin typeface="Arial"/>
              <a:cs typeface="Arial"/>
            </a:endParaRPr>
          </a:p>
          <a:p>
            <a:pPr marL="469900" marR="5080" indent="-228600">
              <a:lnSpc>
                <a:spcPts val="3590"/>
              </a:lnSpc>
              <a:spcBef>
                <a:spcPts val="125"/>
              </a:spcBef>
            </a:pPr>
            <a:r>
              <a:rPr sz="3000" spc="55" dirty="0">
                <a:latin typeface="Arial"/>
                <a:cs typeface="Arial"/>
              </a:rPr>
              <a:t>•Variables declared </a:t>
            </a:r>
            <a:r>
              <a:rPr sz="3000" spc="20" dirty="0">
                <a:latin typeface="Arial"/>
                <a:cs typeface="Arial"/>
              </a:rPr>
              <a:t>outside </a:t>
            </a:r>
            <a:r>
              <a:rPr sz="3000" spc="-5" dirty="0">
                <a:latin typeface="Arial"/>
                <a:cs typeface="Arial"/>
              </a:rPr>
              <a:t>a </a:t>
            </a:r>
            <a:r>
              <a:rPr sz="3000" spc="20" dirty="0">
                <a:latin typeface="Arial"/>
                <a:cs typeface="Arial"/>
              </a:rPr>
              <a:t>function </a:t>
            </a:r>
            <a:r>
              <a:rPr sz="3000" spc="55" dirty="0">
                <a:latin typeface="Arial"/>
                <a:cs typeface="Arial"/>
              </a:rPr>
              <a:t>become </a:t>
            </a:r>
            <a:r>
              <a:rPr sz="3000" dirty="0">
                <a:latin typeface="Arial"/>
                <a:cs typeface="Arial"/>
              </a:rPr>
              <a:t>GLOBAL,</a:t>
            </a:r>
            <a:r>
              <a:rPr sz="3000" spc="-225" dirty="0">
                <a:latin typeface="Arial"/>
                <a:cs typeface="Arial"/>
              </a:rPr>
              <a:t> </a:t>
            </a:r>
            <a:r>
              <a:rPr sz="3000" spc="50" dirty="0">
                <a:latin typeface="Arial"/>
                <a:cs typeface="Arial"/>
              </a:rPr>
              <a:t>and  </a:t>
            </a:r>
            <a:r>
              <a:rPr sz="3000" spc="-5" dirty="0">
                <a:latin typeface="Arial"/>
                <a:cs typeface="Arial"/>
              </a:rPr>
              <a:t>all </a:t>
            </a:r>
            <a:r>
              <a:rPr sz="3000" spc="45" dirty="0">
                <a:latin typeface="Arial"/>
                <a:cs typeface="Arial"/>
              </a:rPr>
              <a:t>scripts </a:t>
            </a:r>
            <a:r>
              <a:rPr sz="3000" spc="50" dirty="0">
                <a:latin typeface="Arial"/>
                <a:cs typeface="Arial"/>
              </a:rPr>
              <a:t>and </a:t>
            </a:r>
            <a:r>
              <a:rPr sz="3000" spc="15" dirty="0">
                <a:latin typeface="Arial"/>
                <a:cs typeface="Arial"/>
              </a:rPr>
              <a:t>functions </a:t>
            </a:r>
            <a:r>
              <a:rPr sz="3000" spc="-5" dirty="0">
                <a:latin typeface="Arial"/>
                <a:cs typeface="Arial"/>
              </a:rPr>
              <a:t>on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50" dirty="0">
                <a:latin typeface="Arial"/>
                <a:cs typeface="Arial"/>
              </a:rPr>
              <a:t>web </a:t>
            </a:r>
            <a:r>
              <a:rPr sz="3000" spc="80" dirty="0">
                <a:latin typeface="Arial"/>
                <a:cs typeface="Arial"/>
              </a:rPr>
              <a:t>page </a:t>
            </a:r>
            <a:r>
              <a:rPr sz="3000" spc="55" dirty="0">
                <a:latin typeface="Arial"/>
                <a:cs typeface="Arial"/>
              </a:rPr>
              <a:t>can access</a:t>
            </a:r>
            <a:r>
              <a:rPr sz="3000" spc="-27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it.</a:t>
            </a:r>
            <a:endParaRPr sz="3000">
              <a:latin typeface="Arial"/>
              <a:cs typeface="Arial"/>
            </a:endParaRPr>
          </a:p>
          <a:p>
            <a:pPr marL="241300">
              <a:lnSpc>
                <a:spcPts val="3490"/>
              </a:lnSpc>
            </a:pPr>
            <a:r>
              <a:rPr sz="3000" spc="130" dirty="0">
                <a:latin typeface="Arial"/>
                <a:cs typeface="Arial"/>
              </a:rPr>
              <a:t>•Global </a:t>
            </a:r>
            <a:r>
              <a:rPr sz="3000" spc="15" dirty="0">
                <a:latin typeface="Arial"/>
                <a:cs typeface="Arial"/>
              </a:rPr>
              <a:t>variables </a:t>
            </a:r>
            <a:r>
              <a:rPr sz="3000" spc="-20" dirty="0">
                <a:latin typeface="Arial"/>
                <a:cs typeface="Arial"/>
              </a:rPr>
              <a:t>are </a:t>
            </a:r>
            <a:r>
              <a:rPr sz="3000" spc="30" dirty="0">
                <a:latin typeface="Arial"/>
                <a:cs typeface="Arial"/>
              </a:rPr>
              <a:t>destroyed </a:t>
            </a:r>
            <a:r>
              <a:rPr sz="3000" spc="-5" dirty="0">
                <a:latin typeface="Arial"/>
                <a:cs typeface="Arial"/>
              </a:rPr>
              <a:t>when you </a:t>
            </a:r>
            <a:r>
              <a:rPr sz="3000" spc="30" dirty="0">
                <a:latin typeface="Arial"/>
                <a:cs typeface="Arial"/>
              </a:rPr>
              <a:t>close </a:t>
            </a:r>
            <a:r>
              <a:rPr sz="3000" dirty="0">
                <a:latin typeface="Arial"/>
                <a:cs typeface="Arial"/>
              </a:rPr>
              <a:t>the</a:t>
            </a:r>
            <a:r>
              <a:rPr sz="3000" spc="-190" dirty="0">
                <a:latin typeface="Arial"/>
                <a:cs typeface="Arial"/>
              </a:rPr>
              <a:t> </a:t>
            </a:r>
            <a:r>
              <a:rPr sz="3000" spc="65" dirty="0">
                <a:latin typeface="Arial"/>
                <a:cs typeface="Arial"/>
              </a:rPr>
              <a:t>page.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545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50" spc="95" dirty="0"/>
              <a:t>Local </a:t>
            </a:r>
            <a:r>
              <a:rPr sz="7250" spc="145" dirty="0"/>
              <a:t>and </a:t>
            </a:r>
            <a:r>
              <a:rPr sz="7250" spc="80" dirty="0"/>
              <a:t>Global</a:t>
            </a:r>
            <a:r>
              <a:rPr sz="7250" spc="-315" dirty="0"/>
              <a:t> </a:t>
            </a:r>
            <a:r>
              <a:rPr sz="7250" spc="15" dirty="0"/>
              <a:t>Example</a:t>
            </a:r>
            <a:endParaRPr sz="7250"/>
          </a:p>
        </p:txBody>
      </p:sp>
      <p:sp>
        <p:nvSpPr>
          <p:cNvPr id="3" name="object 3"/>
          <p:cNvSpPr txBox="1"/>
          <p:nvPr/>
        </p:nvSpPr>
        <p:spPr>
          <a:xfrm>
            <a:off x="990600" y="2698750"/>
            <a:ext cx="9011285" cy="6109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65" dirty="0">
                <a:latin typeface="Arial"/>
                <a:cs typeface="Arial"/>
              </a:rPr>
              <a:t>&lt;html&gt;</a:t>
            </a:r>
            <a:endParaRPr sz="1950">
              <a:latin typeface="Arial"/>
              <a:cs typeface="Arial"/>
            </a:endParaRPr>
          </a:p>
          <a:p>
            <a:pPr marL="153035">
              <a:lnSpc>
                <a:spcPct val="100000"/>
              </a:lnSpc>
              <a:spcBef>
                <a:spcPts val="60"/>
              </a:spcBef>
            </a:pPr>
            <a:r>
              <a:rPr sz="1950" spc="85" dirty="0">
                <a:latin typeface="Arial"/>
                <a:cs typeface="Arial"/>
              </a:rPr>
              <a:t>&lt;head&gt;</a:t>
            </a:r>
            <a:endParaRPr sz="1950">
              <a:latin typeface="Arial"/>
              <a:cs typeface="Arial"/>
            </a:endParaRPr>
          </a:p>
          <a:p>
            <a:pPr marL="924560" marR="5024755" indent="-351155">
              <a:lnSpc>
                <a:spcPct val="102600"/>
              </a:lnSpc>
            </a:pPr>
            <a:r>
              <a:rPr sz="1950" spc="65" dirty="0">
                <a:latin typeface="Arial"/>
                <a:cs typeface="Arial"/>
              </a:rPr>
              <a:t>&lt;script</a:t>
            </a:r>
            <a:r>
              <a:rPr sz="1950" spc="-50" dirty="0">
                <a:latin typeface="Arial"/>
                <a:cs typeface="Arial"/>
              </a:rPr>
              <a:t> </a:t>
            </a:r>
            <a:r>
              <a:rPr sz="1950" spc="30" dirty="0">
                <a:latin typeface="Arial"/>
                <a:cs typeface="Arial"/>
              </a:rPr>
              <a:t>type="text/javascript"&gt;  function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35" dirty="0">
                <a:latin typeface="Arial"/>
                <a:cs typeface="Arial"/>
              </a:rPr>
              <a:t>displaymessage()</a:t>
            </a:r>
            <a:endParaRPr sz="1950">
              <a:latin typeface="Arial"/>
              <a:cs typeface="Arial"/>
            </a:endParaRPr>
          </a:p>
          <a:p>
            <a:pPr marR="6647180" algn="ctr">
              <a:lnSpc>
                <a:spcPct val="100000"/>
              </a:lnSpc>
              <a:spcBef>
                <a:spcPts val="60"/>
              </a:spcBef>
            </a:pPr>
            <a:r>
              <a:rPr sz="1950" spc="10" dirty="0">
                <a:latin typeface="Arial"/>
                <a:cs typeface="Arial"/>
              </a:rPr>
              <a:t>{</a:t>
            </a:r>
            <a:endParaRPr sz="1950">
              <a:latin typeface="Arial"/>
              <a:cs typeface="Arial"/>
            </a:endParaRPr>
          </a:p>
          <a:p>
            <a:pPr marL="1275715">
              <a:lnSpc>
                <a:spcPct val="100000"/>
              </a:lnSpc>
              <a:spcBef>
                <a:spcPts val="60"/>
              </a:spcBef>
              <a:tabLst>
                <a:tab pos="2480945" algn="l"/>
              </a:tabLst>
            </a:pPr>
            <a:r>
              <a:rPr sz="1950" spc="15" dirty="0">
                <a:solidFill>
                  <a:srgbClr val="861001"/>
                </a:solidFill>
                <a:latin typeface="Arial"/>
                <a:cs typeface="Arial"/>
              </a:rPr>
              <a:t>var</a:t>
            </a:r>
            <a:r>
              <a:rPr sz="1950" spc="1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1950" spc="55" dirty="0">
                <a:solidFill>
                  <a:srgbClr val="861001"/>
                </a:solidFill>
                <a:latin typeface="Arial"/>
                <a:cs typeface="Arial"/>
              </a:rPr>
              <a:t>x=3;	</a:t>
            </a:r>
            <a:r>
              <a:rPr sz="1950" spc="30" dirty="0">
                <a:solidFill>
                  <a:srgbClr val="861001"/>
                </a:solidFill>
                <a:latin typeface="Arial"/>
                <a:cs typeface="Arial"/>
              </a:rPr>
              <a:t>//local</a:t>
            </a:r>
            <a:r>
              <a:rPr sz="1950" spc="-9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861001"/>
                </a:solidFill>
                <a:latin typeface="Arial"/>
                <a:cs typeface="Arial"/>
              </a:rPr>
              <a:t>variable</a:t>
            </a:r>
            <a:endParaRPr sz="1950">
              <a:latin typeface="Arial"/>
              <a:cs typeface="Arial"/>
            </a:endParaRPr>
          </a:p>
          <a:p>
            <a:pPr marL="1275715">
              <a:lnSpc>
                <a:spcPct val="100000"/>
              </a:lnSpc>
              <a:spcBef>
                <a:spcPts val="60"/>
              </a:spcBef>
            </a:pPr>
            <a:r>
              <a:rPr sz="1950" spc="15" dirty="0">
                <a:latin typeface="Arial"/>
                <a:cs typeface="Arial"/>
              </a:rPr>
              <a:t>alert("Local x </a:t>
            </a:r>
            <a:r>
              <a:rPr sz="1950" spc="170" dirty="0">
                <a:latin typeface="Arial"/>
                <a:cs typeface="Arial"/>
              </a:rPr>
              <a:t>= </a:t>
            </a:r>
            <a:r>
              <a:rPr sz="1950" spc="-140" dirty="0">
                <a:latin typeface="Arial"/>
                <a:cs typeface="Arial"/>
              </a:rPr>
              <a:t>" </a:t>
            </a:r>
            <a:r>
              <a:rPr sz="1950" spc="170" dirty="0">
                <a:latin typeface="Arial"/>
                <a:cs typeface="Arial"/>
              </a:rPr>
              <a:t>+ </a:t>
            </a:r>
            <a:r>
              <a:rPr sz="1950" spc="15" dirty="0">
                <a:latin typeface="Arial"/>
                <a:cs typeface="Arial"/>
              </a:rPr>
              <a:t>x </a:t>
            </a:r>
            <a:r>
              <a:rPr sz="1950" spc="170" dirty="0">
                <a:latin typeface="Arial"/>
                <a:cs typeface="Arial"/>
              </a:rPr>
              <a:t>+ </a:t>
            </a:r>
            <a:r>
              <a:rPr sz="1950" spc="-140" dirty="0">
                <a:latin typeface="Arial"/>
                <a:cs typeface="Arial"/>
              </a:rPr>
              <a:t>" </a:t>
            </a:r>
            <a:r>
              <a:rPr sz="1950" spc="10" dirty="0">
                <a:latin typeface="Arial"/>
                <a:cs typeface="Arial"/>
              </a:rPr>
              <a:t>, </a:t>
            </a:r>
            <a:r>
              <a:rPr sz="1950" spc="35" dirty="0">
                <a:latin typeface="Arial"/>
                <a:cs typeface="Arial"/>
              </a:rPr>
              <a:t>Global</a:t>
            </a:r>
            <a:r>
              <a:rPr sz="1950" spc="-235" dirty="0">
                <a:latin typeface="Arial"/>
                <a:cs typeface="Arial"/>
              </a:rPr>
              <a:t> </a:t>
            </a:r>
            <a:r>
              <a:rPr sz="1950" spc="35" dirty="0">
                <a:latin typeface="Arial"/>
                <a:cs typeface="Arial"/>
              </a:rPr>
              <a:t>y="+y);</a:t>
            </a:r>
            <a:endParaRPr sz="1950">
              <a:latin typeface="Arial"/>
              <a:cs typeface="Arial"/>
            </a:endParaRPr>
          </a:p>
          <a:p>
            <a:pPr marR="6647180" algn="ctr">
              <a:lnSpc>
                <a:spcPct val="100000"/>
              </a:lnSpc>
              <a:spcBef>
                <a:spcPts val="60"/>
              </a:spcBef>
            </a:pPr>
            <a:r>
              <a:rPr sz="1950" spc="10" dirty="0">
                <a:latin typeface="Arial"/>
                <a:cs typeface="Arial"/>
              </a:rPr>
              <a:t>}</a:t>
            </a:r>
            <a:endParaRPr sz="1950">
              <a:latin typeface="Arial"/>
              <a:cs typeface="Arial"/>
            </a:endParaRPr>
          </a:p>
          <a:p>
            <a:pPr marR="6679565" algn="ctr">
              <a:lnSpc>
                <a:spcPct val="100000"/>
              </a:lnSpc>
              <a:spcBef>
                <a:spcPts val="60"/>
              </a:spcBef>
            </a:pPr>
            <a:r>
              <a:rPr sz="1950" spc="70" dirty="0">
                <a:latin typeface="Arial"/>
                <a:cs typeface="Arial"/>
              </a:rPr>
              <a:t>&lt;/script&gt;</a:t>
            </a:r>
            <a:endParaRPr sz="1950">
              <a:latin typeface="Arial"/>
              <a:cs typeface="Arial"/>
            </a:endParaRPr>
          </a:p>
          <a:p>
            <a:pPr marL="153035">
              <a:lnSpc>
                <a:spcPct val="100000"/>
              </a:lnSpc>
              <a:spcBef>
                <a:spcPts val="60"/>
              </a:spcBef>
            </a:pPr>
            <a:r>
              <a:rPr sz="1950" spc="75" dirty="0">
                <a:latin typeface="Arial"/>
                <a:cs typeface="Arial"/>
              </a:rPr>
              <a:t>&lt;/head&gt;</a:t>
            </a:r>
            <a:endParaRPr sz="1950">
              <a:latin typeface="Arial"/>
              <a:cs typeface="Arial"/>
            </a:endParaRPr>
          </a:p>
          <a:p>
            <a:pPr marL="153035">
              <a:lnSpc>
                <a:spcPct val="100000"/>
              </a:lnSpc>
              <a:spcBef>
                <a:spcPts val="60"/>
              </a:spcBef>
            </a:pPr>
            <a:r>
              <a:rPr sz="1950" spc="105" dirty="0">
                <a:latin typeface="Arial"/>
                <a:cs typeface="Arial"/>
              </a:rPr>
              <a:t>&lt;body&gt;</a:t>
            </a:r>
            <a:endParaRPr sz="1950">
              <a:latin typeface="Arial"/>
              <a:cs typeface="Arial"/>
            </a:endParaRPr>
          </a:p>
          <a:p>
            <a:pPr marL="854710" marR="5024755" indent="-281305">
              <a:lnSpc>
                <a:spcPct val="102600"/>
              </a:lnSpc>
              <a:tabLst>
                <a:tab pos="2059939" algn="l"/>
              </a:tabLst>
            </a:pPr>
            <a:r>
              <a:rPr sz="1950" spc="65" dirty="0">
                <a:latin typeface="Arial"/>
                <a:cs typeface="Arial"/>
              </a:rPr>
              <a:t>&lt;script</a:t>
            </a:r>
            <a:r>
              <a:rPr sz="1950" spc="-50" dirty="0">
                <a:latin typeface="Arial"/>
                <a:cs typeface="Arial"/>
              </a:rPr>
              <a:t> </a:t>
            </a:r>
            <a:r>
              <a:rPr sz="1950" spc="30" dirty="0">
                <a:latin typeface="Arial"/>
                <a:cs typeface="Arial"/>
              </a:rPr>
              <a:t>type="text/javascript"&gt;  </a:t>
            </a:r>
            <a:r>
              <a:rPr sz="1950" spc="15" dirty="0">
                <a:solidFill>
                  <a:srgbClr val="861001"/>
                </a:solidFill>
                <a:latin typeface="Arial"/>
                <a:cs typeface="Arial"/>
              </a:rPr>
              <a:t>var</a:t>
            </a:r>
            <a:r>
              <a:rPr sz="1950" spc="1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1950" spc="55" dirty="0">
                <a:solidFill>
                  <a:srgbClr val="861001"/>
                </a:solidFill>
                <a:latin typeface="Arial"/>
                <a:cs typeface="Arial"/>
              </a:rPr>
              <a:t>y=5;	</a:t>
            </a:r>
            <a:r>
              <a:rPr sz="1950" spc="40" dirty="0">
                <a:solidFill>
                  <a:srgbClr val="861001"/>
                </a:solidFill>
                <a:latin typeface="Arial"/>
                <a:cs typeface="Arial"/>
              </a:rPr>
              <a:t>//global</a:t>
            </a:r>
            <a:r>
              <a:rPr sz="1950" spc="-70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861001"/>
                </a:solidFill>
                <a:latin typeface="Arial"/>
                <a:cs typeface="Arial"/>
              </a:rPr>
              <a:t>variable </a:t>
            </a:r>
            <a:r>
              <a:rPr sz="1950" spc="1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alert(" </a:t>
            </a:r>
            <a:r>
              <a:rPr sz="1950" spc="35" dirty="0">
                <a:latin typeface="Arial"/>
                <a:cs typeface="Arial"/>
              </a:rPr>
              <a:t>Global </a:t>
            </a:r>
            <a:r>
              <a:rPr sz="1950" spc="15" dirty="0">
                <a:latin typeface="Arial"/>
                <a:cs typeface="Arial"/>
              </a:rPr>
              <a:t>y </a:t>
            </a:r>
            <a:r>
              <a:rPr sz="1950" spc="170" dirty="0">
                <a:latin typeface="Arial"/>
                <a:cs typeface="Arial"/>
              </a:rPr>
              <a:t>= </a:t>
            </a:r>
            <a:r>
              <a:rPr sz="1950" spc="-140" dirty="0">
                <a:latin typeface="Arial"/>
                <a:cs typeface="Arial"/>
              </a:rPr>
              <a:t>" </a:t>
            </a:r>
            <a:r>
              <a:rPr sz="1950" spc="170" dirty="0">
                <a:latin typeface="Arial"/>
                <a:cs typeface="Arial"/>
              </a:rPr>
              <a:t>+</a:t>
            </a:r>
            <a:r>
              <a:rPr sz="1950" spc="-7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y);</a:t>
            </a:r>
            <a:endParaRPr sz="1950">
              <a:latin typeface="Arial"/>
              <a:cs typeface="Arial"/>
            </a:endParaRPr>
          </a:p>
          <a:p>
            <a:pPr marR="6679565" algn="ctr">
              <a:lnSpc>
                <a:spcPct val="100000"/>
              </a:lnSpc>
              <a:spcBef>
                <a:spcPts val="60"/>
              </a:spcBef>
            </a:pPr>
            <a:r>
              <a:rPr sz="1950" spc="70" dirty="0">
                <a:latin typeface="Arial"/>
                <a:cs typeface="Arial"/>
              </a:rPr>
              <a:t>&lt;/script&gt;</a:t>
            </a:r>
            <a:endParaRPr sz="1950">
              <a:latin typeface="Arial"/>
              <a:cs typeface="Arial"/>
            </a:endParaRPr>
          </a:p>
          <a:p>
            <a:pPr marL="643890">
              <a:lnSpc>
                <a:spcPct val="100000"/>
              </a:lnSpc>
              <a:spcBef>
                <a:spcPts val="60"/>
              </a:spcBef>
            </a:pPr>
            <a:r>
              <a:rPr sz="1950" spc="75" dirty="0">
                <a:latin typeface="Arial"/>
                <a:cs typeface="Arial"/>
              </a:rPr>
              <a:t>&lt;form&gt;</a:t>
            </a:r>
            <a:endParaRPr sz="1950">
              <a:latin typeface="Arial"/>
              <a:cs typeface="Arial"/>
            </a:endParaRPr>
          </a:p>
          <a:p>
            <a:pPr marL="1064895">
              <a:lnSpc>
                <a:spcPct val="100000"/>
              </a:lnSpc>
              <a:spcBef>
                <a:spcPts val="60"/>
              </a:spcBef>
            </a:pPr>
            <a:r>
              <a:rPr sz="1950" spc="60" dirty="0">
                <a:latin typeface="Arial"/>
                <a:cs typeface="Arial"/>
              </a:rPr>
              <a:t>&lt;input </a:t>
            </a:r>
            <a:r>
              <a:rPr sz="1950" spc="20" dirty="0">
                <a:latin typeface="Arial"/>
                <a:cs typeface="Arial"/>
              </a:rPr>
              <a:t>type="button" </a:t>
            </a:r>
            <a:r>
              <a:rPr sz="1950" spc="25" dirty="0">
                <a:latin typeface="Arial"/>
                <a:cs typeface="Arial"/>
              </a:rPr>
              <a:t>value="Click </a:t>
            </a:r>
            <a:r>
              <a:rPr sz="1950" spc="55" dirty="0">
                <a:latin typeface="Arial"/>
                <a:cs typeface="Arial"/>
              </a:rPr>
              <a:t>me! </a:t>
            </a:r>
            <a:r>
              <a:rPr sz="1950" spc="-140" dirty="0">
                <a:latin typeface="Arial"/>
                <a:cs typeface="Arial"/>
              </a:rPr>
              <a:t>" </a:t>
            </a:r>
            <a:r>
              <a:rPr sz="1950" spc="30" dirty="0">
                <a:latin typeface="Arial"/>
                <a:cs typeface="Arial"/>
              </a:rPr>
              <a:t>onclick="displaymessage()"</a:t>
            </a:r>
            <a:r>
              <a:rPr sz="1950" spc="75" dirty="0">
                <a:latin typeface="Arial"/>
                <a:cs typeface="Arial"/>
              </a:rPr>
              <a:t> </a:t>
            </a:r>
            <a:r>
              <a:rPr sz="1950" spc="90" dirty="0">
                <a:latin typeface="Arial"/>
                <a:cs typeface="Arial"/>
              </a:rPr>
              <a:t>/&gt;</a:t>
            </a:r>
            <a:endParaRPr sz="1950">
              <a:latin typeface="Arial"/>
              <a:cs typeface="Arial"/>
            </a:endParaRPr>
          </a:p>
          <a:p>
            <a:pPr marL="643890">
              <a:lnSpc>
                <a:spcPct val="100000"/>
              </a:lnSpc>
              <a:spcBef>
                <a:spcPts val="60"/>
              </a:spcBef>
            </a:pPr>
            <a:r>
              <a:rPr sz="1950" spc="65" dirty="0">
                <a:latin typeface="Arial"/>
                <a:cs typeface="Arial"/>
              </a:rPr>
              <a:t>&lt;/form&gt;</a:t>
            </a:r>
            <a:endParaRPr sz="1950">
              <a:latin typeface="Arial"/>
              <a:cs typeface="Arial"/>
            </a:endParaRPr>
          </a:p>
          <a:p>
            <a:pPr marL="222885">
              <a:lnSpc>
                <a:spcPct val="100000"/>
              </a:lnSpc>
              <a:spcBef>
                <a:spcPts val="60"/>
              </a:spcBef>
            </a:pPr>
            <a:r>
              <a:rPr sz="1950" spc="90" dirty="0">
                <a:latin typeface="Arial"/>
                <a:cs typeface="Arial"/>
              </a:rPr>
              <a:t>&lt;/body&gt;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950" spc="60" dirty="0">
                <a:latin typeface="Arial"/>
                <a:cs typeface="Arial"/>
              </a:rPr>
              <a:t>&lt;/html&gt;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2105">
              <a:lnSpc>
                <a:spcPct val="100000"/>
              </a:lnSpc>
            </a:pPr>
            <a:r>
              <a:rPr spc="35" dirty="0"/>
              <a:t>JavaScript Arithmetic</a:t>
            </a:r>
            <a:r>
              <a:rPr spc="-75" dirty="0"/>
              <a:t> </a:t>
            </a:r>
            <a:r>
              <a:rPr spc="40" dirty="0"/>
              <a:t>Operators</a:t>
            </a:r>
          </a:p>
        </p:txBody>
      </p:sp>
      <p:sp>
        <p:nvSpPr>
          <p:cNvPr id="3" name="object 3"/>
          <p:cNvSpPr/>
          <p:nvPr/>
        </p:nvSpPr>
        <p:spPr>
          <a:xfrm>
            <a:off x="1130300" y="4165600"/>
            <a:ext cx="11099800" cy="51178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6800" y="2738120"/>
            <a:ext cx="9893300" cy="965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800"/>
              </a:lnSpc>
            </a:pPr>
            <a:r>
              <a:rPr sz="3200" spc="-5" dirty="0">
                <a:latin typeface="Arial"/>
                <a:cs typeface="Arial"/>
              </a:rPr>
              <a:t>Given </a:t>
            </a:r>
            <a:r>
              <a:rPr sz="3200" dirty="0">
                <a:latin typeface="Arial"/>
                <a:cs typeface="Arial"/>
              </a:rPr>
              <a:t>that </a:t>
            </a:r>
            <a:r>
              <a:rPr sz="3200" spc="60" dirty="0">
                <a:latin typeface="Arial"/>
                <a:cs typeface="Arial"/>
              </a:rPr>
              <a:t>y=5,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30" dirty="0">
                <a:latin typeface="Arial"/>
                <a:cs typeface="Arial"/>
              </a:rPr>
              <a:t>table below </a:t>
            </a:r>
            <a:r>
              <a:rPr sz="3200" spc="20" dirty="0">
                <a:latin typeface="Arial"/>
                <a:cs typeface="Arial"/>
              </a:rPr>
              <a:t>explains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arithmetic  operators: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00" y="889000"/>
            <a:ext cx="12877800" cy="1021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700" spc="45" dirty="0"/>
              <a:t>JavaScript Assignment</a:t>
            </a:r>
            <a:r>
              <a:rPr sz="6700" spc="-100" dirty="0"/>
              <a:t> </a:t>
            </a:r>
            <a:r>
              <a:rPr sz="6700" spc="50" dirty="0"/>
              <a:t>Operators</a:t>
            </a:r>
            <a:endParaRPr sz="6700"/>
          </a:p>
        </p:txBody>
      </p:sp>
      <p:sp>
        <p:nvSpPr>
          <p:cNvPr id="3" name="object 3"/>
          <p:cNvSpPr/>
          <p:nvPr/>
        </p:nvSpPr>
        <p:spPr>
          <a:xfrm>
            <a:off x="393700" y="5168900"/>
            <a:ext cx="12217400" cy="416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4715" y="2636520"/>
            <a:ext cx="11496675" cy="2423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204" marR="5080" indent="-231140">
              <a:lnSpc>
                <a:spcPts val="3800"/>
              </a:lnSpc>
            </a:pPr>
            <a:r>
              <a:rPr sz="3200" spc="75" dirty="0">
                <a:latin typeface="Arial"/>
                <a:cs typeface="Arial"/>
              </a:rPr>
              <a:t>•Assignment </a:t>
            </a:r>
            <a:r>
              <a:rPr sz="3200" spc="15" dirty="0">
                <a:latin typeface="Arial"/>
                <a:cs typeface="Arial"/>
              </a:rPr>
              <a:t>operators </a:t>
            </a:r>
            <a:r>
              <a:rPr sz="3200" spc="-25" dirty="0">
                <a:latin typeface="Arial"/>
                <a:cs typeface="Arial"/>
              </a:rPr>
              <a:t>are </a:t>
            </a:r>
            <a:r>
              <a:rPr sz="3200" spc="40" dirty="0">
                <a:latin typeface="Arial"/>
                <a:cs typeface="Arial"/>
              </a:rPr>
              <a:t>used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25" dirty="0">
                <a:latin typeface="Arial"/>
                <a:cs typeface="Arial"/>
              </a:rPr>
              <a:t>assign </a:t>
            </a:r>
            <a:r>
              <a:rPr sz="3200" spc="-5" dirty="0">
                <a:latin typeface="Arial"/>
                <a:cs typeface="Arial"/>
              </a:rPr>
              <a:t>values </a:t>
            </a:r>
            <a:r>
              <a:rPr sz="3200" dirty="0">
                <a:latin typeface="Arial"/>
                <a:cs typeface="Arial"/>
              </a:rPr>
              <a:t>to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JavaScript  variables.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Times New Roman"/>
              <a:cs typeface="Times New Roman"/>
            </a:endParaRPr>
          </a:p>
          <a:p>
            <a:pPr marL="243204" marR="1424940" indent="-231140">
              <a:lnSpc>
                <a:spcPts val="3800"/>
              </a:lnSpc>
            </a:pPr>
            <a:r>
              <a:rPr sz="3200" spc="114" dirty="0">
                <a:latin typeface="Arial"/>
                <a:cs typeface="Arial"/>
              </a:rPr>
              <a:t>•Given </a:t>
            </a:r>
            <a:r>
              <a:rPr sz="3200" dirty="0">
                <a:latin typeface="Arial"/>
                <a:cs typeface="Arial"/>
              </a:rPr>
              <a:t>that </a:t>
            </a:r>
            <a:r>
              <a:rPr sz="3200" spc="60" dirty="0">
                <a:latin typeface="Arial"/>
                <a:cs typeface="Arial"/>
              </a:rPr>
              <a:t>x=10 </a:t>
            </a:r>
            <a:r>
              <a:rPr sz="3200" spc="55" dirty="0">
                <a:latin typeface="Arial"/>
                <a:cs typeface="Arial"/>
              </a:rPr>
              <a:t>and </a:t>
            </a:r>
            <a:r>
              <a:rPr sz="3200" spc="60" dirty="0">
                <a:latin typeface="Arial"/>
                <a:cs typeface="Arial"/>
              </a:rPr>
              <a:t>y=5,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30" dirty="0">
                <a:latin typeface="Arial"/>
                <a:cs typeface="Arial"/>
              </a:rPr>
              <a:t>table below </a:t>
            </a:r>
            <a:r>
              <a:rPr sz="3200" spc="20" dirty="0">
                <a:latin typeface="Arial"/>
                <a:cs typeface="Arial"/>
              </a:rPr>
              <a:t>explains</a:t>
            </a:r>
            <a:r>
              <a:rPr sz="3200" spc="-3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  </a:t>
            </a:r>
            <a:r>
              <a:rPr sz="3200" spc="15" dirty="0">
                <a:latin typeface="Arial"/>
                <a:cs typeface="Arial"/>
              </a:rPr>
              <a:t>assignment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operators: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12750" rIns="0" bIns="0" rtlCol="0">
            <a:spAutoFit/>
          </a:bodyPr>
          <a:lstStyle/>
          <a:p>
            <a:pPr marL="6350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990600" y="4448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4381500"/>
            <a:ext cx="525208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25" dirty="0">
                <a:latin typeface="Arial"/>
                <a:cs typeface="Arial"/>
              </a:rPr>
              <a:t>Introduction </a:t>
            </a:r>
            <a:r>
              <a:rPr sz="3600" dirty="0">
                <a:latin typeface="Arial"/>
                <a:cs typeface="Arial"/>
              </a:rPr>
              <a:t>to</a:t>
            </a:r>
            <a:r>
              <a:rPr sz="3600" spc="-50" dirty="0">
                <a:latin typeface="Arial"/>
                <a:cs typeface="Arial"/>
              </a:rPr>
              <a:t> </a:t>
            </a:r>
            <a:r>
              <a:rPr sz="3600" spc="15" dirty="0">
                <a:latin typeface="Arial"/>
                <a:cs typeface="Arial"/>
              </a:rPr>
              <a:t>JavaScript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5528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5461000"/>
            <a:ext cx="26682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How </a:t>
            </a:r>
            <a:r>
              <a:rPr sz="3600" dirty="0">
                <a:latin typeface="Arial"/>
                <a:cs typeface="Arial"/>
              </a:rPr>
              <a:t>to </a:t>
            </a:r>
            <a:r>
              <a:rPr sz="3600" spc="-5" dirty="0">
                <a:latin typeface="Arial"/>
                <a:cs typeface="Arial"/>
              </a:rPr>
              <a:t>use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it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607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6540500"/>
            <a:ext cx="716470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5" dirty="0">
                <a:latin typeface="Arial"/>
                <a:cs typeface="Arial"/>
              </a:rPr>
              <a:t>JavaScript </a:t>
            </a:r>
            <a:r>
              <a:rPr sz="3600" spc="20" dirty="0">
                <a:latin typeface="Arial"/>
                <a:cs typeface="Arial"/>
              </a:rPr>
              <a:t>variables </a:t>
            </a:r>
            <a:r>
              <a:rPr sz="3600" spc="65" dirty="0">
                <a:latin typeface="Arial"/>
                <a:cs typeface="Arial"/>
              </a:rPr>
              <a:t>and</a:t>
            </a:r>
            <a:r>
              <a:rPr sz="3600" spc="-60" dirty="0">
                <a:latin typeface="Arial"/>
                <a:cs typeface="Arial"/>
              </a:rPr>
              <a:t> </a:t>
            </a:r>
            <a:r>
              <a:rPr sz="3600" spc="20" dirty="0">
                <a:latin typeface="Arial"/>
                <a:cs typeface="Arial"/>
              </a:rPr>
              <a:t>operators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2019300">
              <a:lnSpc>
                <a:spcPct val="100000"/>
              </a:lnSpc>
            </a:pPr>
            <a:r>
              <a:rPr spc="-150" dirty="0"/>
              <a:t>The </a:t>
            </a:r>
            <a:r>
              <a:rPr spc="605" dirty="0"/>
              <a:t>+</a:t>
            </a:r>
            <a:r>
              <a:rPr spc="95" dirty="0"/>
              <a:t> </a:t>
            </a:r>
            <a:r>
              <a:rPr spc="50" dirty="0"/>
              <a:t>Operator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217997"/>
            <a:ext cx="10760710" cy="5013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71500" indent="-342900">
              <a:lnSpc>
                <a:spcPct val="101600"/>
              </a:lnSpc>
            </a:pPr>
            <a:r>
              <a:rPr sz="3200" dirty="0">
                <a:latin typeface="Calibri"/>
                <a:cs typeface="Calibri"/>
              </a:rPr>
              <a:t>The + </a:t>
            </a:r>
            <a:r>
              <a:rPr sz="3200" spc="-20" dirty="0">
                <a:latin typeface="Calibri"/>
                <a:cs typeface="Calibri"/>
              </a:rPr>
              <a:t>operator </a:t>
            </a:r>
            <a:r>
              <a:rPr sz="3200" spc="-10" dirty="0">
                <a:latin typeface="Calibri"/>
                <a:cs typeface="Calibri"/>
              </a:rPr>
              <a:t>can </a:t>
            </a:r>
            <a:r>
              <a:rPr sz="3200" dirty="0">
                <a:latin typeface="Calibri"/>
                <a:cs typeface="Calibri"/>
              </a:rPr>
              <a:t>also be used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add </a:t>
            </a:r>
            <a:r>
              <a:rPr sz="3200" spc="-10" dirty="0">
                <a:latin typeface="Calibri"/>
                <a:cs typeface="Calibri"/>
              </a:rPr>
              <a:t>string variables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20" dirty="0">
                <a:latin typeface="Calibri"/>
                <a:cs typeface="Calibri"/>
              </a:rPr>
              <a:t>text  </a:t>
            </a:r>
            <a:r>
              <a:rPr sz="3200" spc="-10" dirty="0">
                <a:latin typeface="Calibri"/>
                <a:cs typeface="Calibri"/>
              </a:rPr>
              <a:t>values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together.</a:t>
            </a:r>
            <a:endParaRPr sz="3200">
              <a:latin typeface="Calibri"/>
              <a:cs typeface="Calibri"/>
            </a:endParaRPr>
          </a:p>
          <a:p>
            <a:pPr marL="762000" marR="7169150" indent="-51435">
              <a:lnSpc>
                <a:spcPct val="104200"/>
              </a:lnSpc>
              <a:spcBef>
                <a:spcPts val="15"/>
              </a:spcBef>
            </a:pPr>
            <a:r>
              <a:rPr sz="2800" spc="-5" dirty="0">
                <a:solidFill>
                  <a:srgbClr val="FF2600"/>
                </a:solidFill>
                <a:latin typeface="Calibri"/>
                <a:cs typeface="Calibri"/>
              </a:rPr>
              <a:t>txt1="What </a:t>
            </a:r>
            <a:r>
              <a:rPr sz="2800" dirty="0">
                <a:solidFill>
                  <a:srgbClr val="FF2600"/>
                </a:solidFill>
                <a:latin typeface="Calibri"/>
                <a:cs typeface="Calibri"/>
              </a:rPr>
              <a:t>a</a:t>
            </a:r>
            <a:r>
              <a:rPr sz="2800" spc="-80" dirty="0">
                <a:solidFill>
                  <a:srgbClr val="FF26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2600"/>
                </a:solidFill>
                <a:latin typeface="Calibri"/>
                <a:cs typeface="Calibri"/>
              </a:rPr>
              <a:t>very";  txt2="nice </a:t>
            </a:r>
            <a:r>
              <a:rPr sz="2800" spc="-15" dirty="0">
                <a:solidFill>
                  <a:srgbClr val="FF2600"/>
                </a:solidFill>
                <a:latin typeface="Calibri"/>
                <a:cs typeface="Calibri"/>
              </a:rPr>
              <a:t>day";  </a:t>
            </a:r>
            <a:r>
              <a:rPr sz="2800" spc="-5" dirty="0">
                <a:solidFill>
                  <a:srgbClr val="FF2600"/>
                </a:solidFill>
                <a:latin typeface="Calibri"/>
                <a:cs typeface="Calibri"/>
              </a:rPr>
              <a:t>txt3=txt1+txt2;  txt4=txt1+"</a:t>
            </a:r>
            <a:r>
              <a:rPr sz="2800" spc="-35" dirty="0">
                <a:solidFill>
                  <a:srgbClr val="FF26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2600"/>
                </a:solidFill>
                <a:latin typeface="Calibri"/>
                <a:cs typeface="Calibri"/>
              </a:rPr>
              <a:t>"+txt2;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Times New Roman"/>
              <a:cs typeface="Times New Roman"/>
            </a:endParaRPr>
          </a:p>
          <a:p>
            <a:pPr marL="762000" marR="99695" indent="-292100">
              <a:lnSpc>
                <a:spcPct val="104200"/>
              </a:lnSpc>
              <a:spcBef>
                <a:spcPts val="5"/>
              </a:spcBef>
            </a:pPr>
            <a:r>
              <a:rPr sz="2800" spc="-20" dirty="0">
                <a:latin typeface="Calibri"/>
                <a:cs typeface="Calibri"/>
              </a:rPr>
              <a:t>After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execution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statements </a:t>
            </a:r>
            <a:r>
              <a:rPr sz="2800" spc="-10" dirty="0">
                <a:latin typeface="Calibri"/>
                <a:cs typeface="Calibri"/>
              </a:rPr>
              <a:t>above,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variable </a:t>
            </a:r>
            <a:r>
              <a:rPr sz="2800" dirty="0">
                <a:latin typeface="Calibri"/>
                <a:cs typeface="Calibri"/>
              </a:rPr>
              <a:t>txt3 </a:t>
            </a:r>
            <a:r>
              <a:rPr sz="2800" spc="-15" dirty="0">
                <a:latin typeface="Calibri"/>
                <a:cs typeface="Calibri"/>
              </a:rPr>
              <a:t>contains  </a:t>
            </a:r>
            <a:r>
              <a:rPr sz="2800" spc="-10" dirty="0">
                <a:latin typeface="Calibri"/>
                <a:cs typeface="Calibri"/>
              </a:rPr>
              <a:t>"What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5" dirty="0">
                <a:latin typeface="Calibri"/>
                <a:cs typeface="Calibri"/>
              </a:rPr>
              <a:t>verynice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day".</a:t>
            </a:r>
            <a:endParaRPr sz="2800">
              <a:latin typeface="Calibri"/>
              <a:cs typeface="Calibri"/>
            </a:endParaRPr>
          </a:p>
          <a:p>
            <a:pPr marL="762000" marR="5080" indent="-292100">
              <a:lnSpc>
                <a:spcPts val="3500"/>
              </a:lnSpc>
              <a:spcBef>
                <a:spcPts val="140"/>
              </a:spcBef>
            </a:pPr>
            <a:r>
              <a:rPr sz="2800" spc="-20" dirty="0">
                <a:latin typeface="Calibri"/>
                <a:cs typeface="Calibri"/>
              </a:rPr>
              <a:t>After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execution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statements </a:t>
            </a:r>
            <a:r>
              <a:rPr sz="2800" spc="-10" dirty="0">
                <a:latin typeface="Calibri"/>
                <a:cs typeface="Calibri"/>
              </a:rPr>
              <a:t>above,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variable </a:t>
            </a:r>
            <a:r>
              <a:rPr sz="2800" dirty="0">
                <a:latin typeface="Calibri"/>
                <a:cs typeface="Calibri"/>
              </a:rPr>
              <a:t>txt4 </a:t>
            </a:r>
            <a:r>
              <a:rPr sz="2800" spc="-15" dirty="0">
                <a:latin typeface="Calibri"/>
                <a:cs typeface="Calibri"/>
              </a:rPr>
              <a:t>contains:  </a:t>
            </a:r>
            <a:r>
              <a:rPr sz="2800" spc="-10" dirty="0">
                <a:latin typeface="Calibri"/>
                <a:cs typeface="Calibri"/>
              </a:rPr>
              <a:t>"What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5" dirty="0">
                <a:latin typeface="Calibri"/>
                <a:cs typeface="Calibri"/>
              </a:rPr>
              <a:t>very </a:t>
            </a:r>
            <a:r>
              <a:rPr sz="2800" dirty="0">
                <a:latin typeface="Calibri"/>
                <a:cs typeface="Calibri"/>
              </a:rPr>
              <a:t>nice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day"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520700"/>
            <a:ext cx="7423150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190" dirty="0"/>
              <a:t>Adding </a:t>
            </a:r>
            <a:r>
              <a:rPr sz="6700" spc="5" dirty="0"/>
              <a:t>Strings</a:t>
            </a:r>
            <a:r>
              <a:rPr sz="6700" spc="-229" dirty="0"/>
              <a:t> </a:t>
            </a:r>
            <a:r>
              <a:rPr sz="6700" spc="130" dirty="0"/>
              <a:t>and  </a:t>
            </a:r>
            <a:r>
              <a:rPr sz="6700" spc="60" dirty="0"/>
              <a:t>Numbers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2686050"/>
            <a:ext cx="9288780" cy="6134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50" dirty="0">
                <a:latin typeface="Arial"/>
                <a:cs typeface="Arial"/>
              </a:rPr>
              <a:t>If </a:t>
            </a:r>
            <a:r>
              <a:rPr sz="2750" spc="5" dirty="0">
                <a:latin typeface="Arial"/>
                <a:cs typeface="Arial"/>
              </a:rPr>
              <a:t>you </a:t>
            </a:r>
            <a:r>
              <a:rPr sz="2750" spc="105" dirty="0">
                <a:latin typeface="Arial"/>
                <a:cs typeface="Arial"/>
              </a:rPr>
              <a:t>add </a:t>
            </a:r>
            <a:r>
              <a:rPr sz="2750" spc="5" dirty="0">
                <a:latin typeface="Arial"/>
                <a:cs typeface="Arial"/>
              </a:rPr>
              <a:t>a </a:t>
            </a:r>
            <a:r>
              <a:rPr sz="2750" spc="30" dirty="0">
                <a:latin typeface="Arial"/>
                <a:cs typeface="Arial"/>
              </a:rPr>
              <a:t>number </a:t>
            </a:r>
            <a:r>
              <a:rPr sz="2750" spc="55" dirty="0">
                <a:latin typeface="Arial"/>
                <a:cs typeface="Arial"/>
              </a:rPr>
              <a:t>and </a:t>
            </a:r>
            <a:r>
              <a:rPr sz="2750" spc="5" dirty="0">
                <a:latin typeface="Arial"/>
                <a:cs typeface="Arial"/>
              </a:rPr>
              <a:t>a </a:t>
            </a:r>
            <a:r>
              <a:rPr sz="2750" spc="25" dirty="0">
                <a:latin typeface="Arial"/>
                <a:cs typeface="Arial"/>
              </a:rPr>
              <a:t>string, </a:t>
            </a:r>
            <a:r>
              <a:rPr sz="2750" spc="5" dirty="0">
                <a:latin typeface="Arial"/>
                <a:cs typeface="Arial"/>
              </a:rPr>
              <a:t>the </a:t>
            </a:r>
            <a:r>
              <a:rPr sz="2750" spc="-5" dirty="0">
                <a:latin typeface="Arial"/>
                <a:cs typeface="Arial"/>
              </a:rPr>
              <a:t>result </a:t>
            </a:r>
            <a:r>
              <a:rPr sz="2750" dirty="0">
                <a:latin typeface="Arial"/>
                <a:cs typeface="Arial"/>
              </a:rPr>
              <a:t>will </a:t>
            </a:r>
            <a:r>
              <a:rPr sz="2750" spc="80" dirty="0">
                <a:latin typeface="Arial"/>
                <a:cs typeface="Arial"/>
              </a:rPr>
              <a:t>be </a:t>
            </a:r>
            <a:r>
              <a:rPr sz="2750" spc="5" dirty="0">
                <a:latin typeface="Arial"/>
                <a:cs typeface="Arial"/>
              </a:rPr>
              <a:t>a</a:t>
            </a:r>
            <a:r>
              <a:rPr sz="2750" spc="-245" dirty="0">
                <a:latin typeface="Arial"/>
                <a:cs typeface="Arial"/>
              </a:rPr>
              <a:t> </a:t>
            </a:r>
            <a:r>
              <a:rPr sz="2750" spc="45" dirty="0">
                <a:latin typeface="Arial"/>
                <a:cs typeface="Arial"/>
              </a:rPr>
              <a:t>string!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10"/>
              </a:lnSpc>
            </a:pPr>
            <a:r>
              <a:rPr sz="2350" b="1" spc="10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2350">
              <a:latin typeface="Arial"/>
              <a:cs typeface="Arial"/>
            </a:endParaRPr>
          </a:p>
          <a:p>
            <a:pPr marL="927100">
              <a:lnSpc>
                <a:spcPts val="2800"/>
              </a:lnSpc>
            </a:pPr>
            <a:r>
              <a:rPr sz="2350" spc="70" dirty="0">
                <a:solidFill>
                  <a:srgbClr val="FF2600"/>
                </a:solidFill>
                <a:latin typeface="Arial"/>
                <a:cs typeface="Arial"/>
              </a:rPr>
              <a:t>&lt;html&gt;</a:t>
            </a:r>
            <a:endParaRPr sz="2350">
              <a:latin typeface="Arial"/>
              <a:cs typeface="Arial"/>
            </a:endParaRPr>
          </a:p>
          <a:p>
            <a:pPr marL="1094105">
              <a:lnSpc>
                <a:spcPts val="2800"/>
              </a:lnSpc>
            </a:pPr>
            <a:r>
              <a:rPr sz="2350" spc="110" dirty="0">
                <a:solidFill>
                  <a:srgbClr val="FF2600"/>
                </a:solidFill>
                <a:latin typeface="Arial"/>
                <a:cs typeface="Arial"/>
              </a:rPr>
              <a:t>&lt;body&gt;</a:t>
            </a:r>
            <a:endParaRPr sz="2350">
              <a:latin typeface="Arial"/>
              <a:cs typeface="Arial"/>
            </a:endParaRPr>
          </a:p>
          <a:p>
            <a:pPr marL="1428750" marR="3876675" indent="-83820">
              <a:lnSpc>
                <a:spcPts val="2800"/>
              </a:lnSpc>
              <a:spcBef>
                <a:spcPts val="100"/>
              </a:spcBef>
            </a:pPr>
            <a:r>
              <a:rPr sz="2350" spc="70" dirty="0">
                <a:solidFill>
                  <a:srgbClr val="FF2600"/>
                </a:solidFill>
                <a:latin typeface="Arial"/>
                <a:cs typeface="Arial"/>
              </a:rPr>
              <a:t>&lt;script</a:t>
            </a:r>
            <a:r>
              <a:rPr sz="2350" spc="-70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2350" spc="25" dirty="0">
                <a:solidFill>
                  <a:srgbClr val="FF2600"/>
                </a:solidFill>
                <a:latin typeface="Arial"/>
                <a:cs typeface="Arial"/>
              </a:rPr>
              <a:t>type="text/javascript"&gt; 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var</a:t>
            </a:r>
            <a:r>
              <a:rPr sz="2350" spc="-85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2350" spc="70" dirty="0">
                <a:solidFill>
                  <a:srgbClr val="FF2600"/>
                </a:solidFill>
                <a:latin typeface="Arial"/>
                <a:cs typeface="Arial"/>
              </a:rPr>
              <a:t>x=5+5;</a:t>
            </a:r>
            <a:endParaRPr sz="2350">
              <a:latin typeface="Arial"/>
              <a:cs typeface="Arial"/>
            </a:endParaRPr>
          </a:p>
          <a:p>
            <a:pPr marL="1428750" marR="3876675">
              <a:lnSpc>
                <a:spcPts val="2800"/>
              </a:lnSpc>
            </a:pPr>
            <a:r>
              <a:rPr sz="2350" spc="25" dirty="0">
                <a:solidFill>
                  <a:srgbClr val="FF2600"/>
                </a:solidFill>
                <a:latin typeface="Arial"/>
                <a:cs typeface="Arial"/>
              </a:rPr>
              <a:t>document.write(x </a:t>
            </a:r>
            <a:r>
              <a:rPr sz="2350" spc="190" dirty="0">
                <a:solidFill>
                  <a:srgbClr val="FF2600"/>
                </a:solidFill>
                <a:latin typeface="Arial"/>
                <a:cs typeface="Arial"/>
              </a:rPr>
              <a:t>+ </a:t>
            </a:r>
            <a:r>
              <a:rPr sz="2350" spc="40" dirty="0">
                <a:solidFill>
                  <a:srgbClr val="FF2600"/>
                </a:solidFill>
                <a:latin typeface="Arial"/>
                <a:cs typeface="Arial"/>
              </a:rPr>
              <a:t>"&lt;br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/&gt;"</a:t>
            </a:r>
            <a:r>
              <a:rPr sz="2350" spc="-305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);  </a:t>
            </a:r>
            <a:r>
              <a:rPr sz="2350" spc="-30" dirty="0">
                <a:solidFill>
                  <a:srgbClr val="FF2600"/>
                </a:solidFill>
                <a:latin typeface="Arial"/>
                <a:cs typeface="Arial"/>
              </a:rPr>
              <a:t>x="5"+"5";</a:t>
            </a:r>
            <a:endParaRPr sz="2350">
              <a:latin typeface="Arial"/>
              <a:cs typeface="Arial"/>
            </a:endParaRPr>
          </a:p>
          <a:p>
            <a:pPr marL="1428750" marR="3876675">
              <a:lnSpc>
                <a:spcPts val="2800"/>
              </a:lnSpc>
            </a:pPr>
            <a:r>
              <a:rPr sz="2350" spc="25" dirty="0">
                <a:solidFill>
                  <a:srgbClr val="FF2600"/>
                </a:solidFill>
                <a:latin typeface="Arial"/>
                <a:cs typeface="Arial"/>
              </a:rPr>
              <a:t>document.write(x </a:t>
            </a:r>
            <a:r>
              <a:rPr sz="2350" spc="190" dirty="0">
                <a:solidFill>
                  <a:srgbClr val="FF2600"/>
                </a:solidFill>
                <a:latin typeface="Arial"/>
                <a:cs typeface="Arial"/>
              </a:rPr>
              <a:t>+ </a:t>
            </a:r>
            <a:r>
              <a:rPr sz="2350" spc="40" dirty="0">
                <a:solidFill>
                  <a:srgbClr val="FF2600"/>
                </a:solidFill>
                <a:latin typeface="Arial"/>
                <a:cs typeface="Arial"/>
              </a:rPr>
              <a:t>"&lt;br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/&gt;"</a:t>
            </a:r>
            <a:r>
              <a:rPr sz="2350" spc="-305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);  x=5+"5";</a:t>
            </a:r>
            <a:endParaRPr sz="2350">
              <a:latin typeface="Arial"/>
              <a:cs typeface="Arial"/>
            </a:endParaRPr>
          </a:p>
          <a:p>
            <a:pPr marL="1428750" marR="3876675">
              <a:lnSpc>
                <a:spcPts val="2800"/>
              </a:lnSpc>
            </a:pPr>
            <a:r>
              <a:rPr sz="2350" spc="25" dirty="0">
                <a:solidFill>
                  <a:srgbClr val="FF2600"/>
                </a:solidFill>
                <a:latin typeface="Arial"/>
                <a:cs typeface="Arial"/>
              </a:rPr>
              <a:t>document.write(x </a:t>
            </a:r>
            <a:r>
              <a:rPr sz="2350" spc="190" dirty="0">
                <a:solidFill>
                  <a:srgbClr val="FF2600"/>
                </a:solidFill>
                <a:latin typeface="Arial"/>
                <a:cs typeface="Arial"/>
              </a:rPr>
              <a:t>+ </a:t>
            </a:r>
            <a:r>
              <a:rPr sz="2350" spc="40" dirty="0">
                <a:solidFill>
                  <a:srgbClr val="FF2600"/>
                </a:solidFill>
                <a:latin typeface="Arial"/>
                <a:cs typeface="Arial"/>
              </a:rPr>
              <a:t>"&lt;br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/&gt;"</a:t>
            </a:r>
            <a:r>
              <a:rPr sz="2350" spc="-305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);  x="5"+5;</a:t>
            </a:r>
            <a:endParaRPr sz="2350">
              <a:latin typeface="Arial"/>
              <a:cs typeface="Arial"/>
            </a:endParaRPr>
          </a:p>
          <a:p>
            <a:pPr marL="1428750">
              <a:lnSpc>
                <a:spcPts val="2700"/>
              </a:lnSpc>
            </a:pPr>
            <a:r>
              <a:rPr sz="2350" spc="25" dirty="0">
                <a:solidFill>
                  <a:srgbClr val="FF2600"/>
                </a:solidFill>
                <a:latin typeface="Arial"/>
                <a:cs typeface="Arial"/>
              </a:rPr>
              <a:t>document.write(x </a:t>
            </a:r>
            <a:r>
              <a:rPr sz="2350" spc="190" dirty="0">
                <a:solidFill>
                  <a:srgbClr val="FF2600"/>
                </a:solidFill>
                <a:latin typeface="Arial"/>
                <a:cs typeface="Arial"/>
              </a:rPr>
              <a:t>+ </a:t>
            </a:r>
            <a:r>
              <a:rPr sz="2350" spc="40" dirty="0">
                <a:solidFill>
                  <a:srgbClr val="FF2600"/>
                </a:solidFill>
                <a:latin typeface="Arial"/>
                <a:cs typeface="Arial"/>
              </a:rPr>
              <a:t>"&lt;br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/&gt;"</a:t>
            </a:r>
            <a:r>
              <a:rPr sz="2350" spc="-310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2350" spc="5" dirty="0">
                <a:solidFill>
                  <a:srgbClr val="FF2600"/>
                </a:solidFill>
                <a:latin typeface="Arial"/>
                <a:cs typeface="Arial"/>
              </a:rPr>
              <a:t>);</a:t>
            </a:r>
            <a:endParaRPr sz="2350">
              <a:latin typeface="Arial"/>
              <a:cs typeface="Arial"/>
            </a:endParaRPr>
          </a:p>
          <a:p>
            <a:pPr marL="1344930">
              <a:lnSpc>
                <a:spcPts val="2800"/>
              </a:lnSpc>
            </a:pPr>
            <a:r>
              <a:rPr sz="2350" spc="75" dirty="0">
                <a:solidFill>
                  <a:srgbClr val="FF2600"/>
                </a:solidFill>
                <a:latin typeface="Arial"/>
                <a:cs typeface="Arial"/>
              </a:rPr>
              <a:t>&lt;/script&gt;</a:t>
            </a:r>
            <a:endParaRPr sz="2350">
              <a:latin typeface="Arial"/>
              <a:cs typeface="Arial"/>
            </a:endParaRPr>
          </a:p>
          <a:p>
            <a:pPr marL="1177925">
              <a:lnSpc>
                <a:spcPts val="2800"/>
              </a:lnSpc>
            </a:pPr>
            <a:r>
              <a:rPr sz="2350" spc="95" dirty="0">
                <a:solidFill>
                  <a:srgbClr val="FF2600"/>
                </a:solidFill>
                <a:latin typeface="Arial"/>
                <a:cs typeface="Arial"/>
              </a:rPr>
              <a:t>&lt;/body&gt;</a:t>
            </a:r>
            <a:endParaRPr sz="2350">
              <a:latin typeface="Arial"/>
              <a:cs typeface="Arial"/>
            </a:endParaRPr>
          </a:p>
          <a:p>
            <a:pPr marL="927100">
              <a:lnSpc>
                <a:spcPts val="2810"/>
              </a:lnSpc>
            </a:pPr>
            <a:r>
              <a:rPr sz="2350" spc="60" dirty="0">
                <a:solidFill>
                  <a:srgbClr val="FF2600"/>
                </a:solidFill>
                <a:latin typeface="Arial"/>
                <a:cs typeface="Arial"/>
              </a:rPr>
              <a:t>&lt;/html&gt;</a:t>
            </a:r>
            <a:endParaRPr sz="2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2800" y="685800"/>
            <a:ext cx="1041336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0" dirty="0"/>
              <a:t>Comparison</a:t>
            </a:r>
            <a:r>
              <a:rPr spc="-40" dirty="0"/>
              <a:t> </a:t>
            </a:r>
            <a:r>
              <a:rPr spc="45" dirty="0"/>
              <a:t>Operators</a:t>
            </a:r>
          </a:p>
        </p:txBody>
      </p:sp>
      <p:sp>
        <p:nvSpPr>
          <p:cNvPr id="3" name="object 3"/>
          <p:cNvSpPr/>
          <p:nvPr/>
        </p:nvSpPr>
        <p:spPr>
          <a:xfrm>
            <a:off x="1092803" y="5270500"/>
            <a:ext cx="10615993" cy="340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5084" y="2641600"/>
            <a:ext cx="9841865" cy="2286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760" marR="158115" indent="-226695">
              <a:lnSpc>
                <a:spcPct val="100000"/>
              </a:lnSpc>
            </a:pPr>
            <a:r>
              <a:rPr sz="3000" spc="80" dirty="0">
                <a:latin typeface="Arial"/>
                <a:cs typeface="Arial"/>
              </a:rPr>
              <a:t>•Comparison </a:t>
            </a:r>
            <a:r>
              <a:rPr sz="3000" spc="15" dirty="0">
                <a:latin typeface="Arial"/>
                <a:cs typeface="Arial"/>
              </a:rPr>
              <a:t>operators </a:t>
            </a:r>
            <a:r>
              <a:rPr sz="3000" spc="-20" dirty="0">
                <a:latin typeface="Arial"/>
                <a:cs typeface="Arial"/>
              </a:rPr>
              <a:t>are </a:t>
            </a:r>
            <a:r>
              <a:rPr sz="3000" spc="40" dirty="0">
                <a:latin typeface="Arial"/>
                <a:cs typeface="Arial"/>
              </a:rPr>
              <a:t>used </a:t>
            </a:r>
            <a:r>
              <a:rPr sz="3000" spc="-5" dirty="0">
                <a:latin typeface="Arial"/>
                <a:cs typeface="Arial"/>
              </a:rPr>
              <a:t>in </a:t>
            </a:r>
            <a:r>
              <a:rPr sz="3000" spc="45" dirty="0">
                <a:latin typeface="Arial"/>
                <a:cs typeface="Arial"/>
              </a:rPr>
              <a:t>logical </a:t>
            </a:r>
            <a:r>
              <a:rPr sz="3000" dirty="0">
                <a:latin typeface="Arial"/>
                <a:cs typeface="Arial"/>
              </a:rPr>
              <a:t>statements</a:t>
            </a:r>
            <a:r>
              <a:rPr sz="3000" spc="-18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to  </a:t>
            </a:r>
            <a:r>
              <a:rPr sz="3000" spc="20" dirty="0">
                <a:latin typeface="Arial"/>
                <a:cs typeface="Arial"/>
              </a:rPr>
              <a:t>determine equality </a:t>
            </a:r>
            <a:r>
              <a:rPr sz="3000" spc="-5" dirty="0">
                <a:latin typeface="Arial"/>
                <a:cs typeface="Arial"/>
              </a:rPr>
              <a:t>or </a:t>
            </a:r>
            <a:r>
              <a:rPr sz="3000" spc="20" dirty="0">
                <a:latin typeface="Arial"/>
                <a:cs typeface="Arial"/>
              </a:rPr>
              <a:t>difference between </a:t>
            </a:r>
            <a:r>
              <a:rPr sz="3000" spc="15" dirty="0">
                <a:latin typeface="Arial"/>
                <a:cs typeface="Arial"/>
              </a:rPr>
              <a:t>variables </a:t>
            </a:r>
            <a:r>
              <a:rPr sz="3000" spc="-5" dirty="0">
                <a:latin typeface="Arial"/>
                <a:cs typeface="Arial"/>
              </a:rPr>
              <a:t>or  values.</a:t>
            </a:r>
            <a:endParaRPr sz="3000">
              <a:latin typeface="Arial"/>
              <a:cs typeface="Arial"/>
            </a:endParaRPr>
          </a:p>
          <a:p>
            <a:pPr marL="238760" marR="5080" indent="-226695">
              <a:lnSpc>
                <a:spcPct val="100000"/>
              </a:lnSpc>
            </a:pPr>
            <a:r>
              <a:rPr sz="3000" spc="120" dirty="0">
                <a:latin typeface="Arial"/>
                <a:cs typeface="Arial"/>
              </a:rPr>
              <a:t>•Given </a:t>
            </a:r>
            <a:r>
              <a:rPr sz="3000" dirty="0">
                <a:latin typeface="Arial"/>
                <a:cs typeface="Arial"/>
              </a:rPr>
              <a:t>that </a:t>
            </a:r>
            <a:r>
              <a:rPr sz="3000" spc="55" dirty="0">
                <a:latin typeface="Arial"/>
                <a:cs typeface="Arial"/>
              </a:rPr>
              <a:t>x=5,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30" dirty="0">
                <a:latin typeface="Arial"/>
                <a:cs typeface="Arial"/>
              </a:rPr>
              <a:t>table below </a:t>
            </a:r>
            <a:r>
              <a:rPr sz="3000" spc="20" dirty="0">
                <a:latin typeface="Arial"/>
                <a:cs typeface="Arial"/>
              </a:rPr>
              <a:t>explains </a:t>
            </a:r>
            <a:r>
              <a:rPr sz="3000" dirty="0">
                <a:latin typeface="Arial"/>
                <a:cs typeface="Arial"/>
              </a:rPr>
              <a:t>the</a:t>
            </a:r>
            <a:r>
              <a:rPr sz="3000" spc="-280" dirty="0">
                <a:latin typeface="Arial"/>
                <a:cs typeface="Arial"/>
              </a:rPr>
              <a:t> </a:t>
            </a:r>
            <a:r>
              <a:rPr sz="3000" spc="30" dirty="0">
                <a:latin typeface="Arial"/>
                <a:cs typeface="Arial"/>
              </a:rPr>
              <a:t>comparison  </a:t>
            </a:r>
            <a:r>
              <a:rPr sz="3000" spc="15" dirty="0">
                <a:latin typeface="Arial"/>
                <a:cs typeface="Arial"/>
              </a:rPr>
              <a:t>operators: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Logical</a:t>
            </a:r>
            <a:r>
              <a:rPr spc="-65" dirty="0"/>
              <a:t> </a:t>
            </a:r>
            <a:r>
              <a:rPr spc="45" dirty="0"/>
              <a:t>Operators</a:t>
            </a:r>
          </a:p>
        </p:txBody>
      </p:sp>
      <p:sp>
        <p:nvSpPr>
          <p:cNvPr id="3" name="object 3"/>
          <p:cNvSpPr/>
          <p:nvPr/>
        </p:nvSpPr>
        <p:spPr>
          <a:xfrm>
            <a:off x="977900" y="3683000"/>
            <a:ext cx="11049000" cy="218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22300" y="2832100"/>
            <a:ext cx="1209040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5" dirty="0">
                <a:latin typeface="Arial"/>
                <a:cs typeface="Arial"/>
              </a:rPr>
              <a:t>Given </a:t>
            </a:r>
            <a:r>
              <a:rPr sz="3000" dirty="0">
                <a:latin typeface="Arial"/>
                <a:cs typeface="Arial"/>
              </a:rPr>
              <a:t>that </a:t>
            </a:r>
            <a:r>
              <a:rPr sz="3000" spc="75" dirty="0">
                <a:latin typeface="Arial"/>
                <a:cs typeface="Arial"/>
              </a:rPr>
              <a:t>x=6 </a:t>
            </a:r>
            <a:r>
              <a:rPr sz="3000" spc="50" dirty="0">
                <a:latin typeface="Arial"/>
                <a:cs typeface="Arial"/>
              </a:rPr>
              <a:t>and </a:t>
            </a:r>
            <a:r>
              <a:rPr sz="3000" spc="55" dirty="0">
                <a:latin typeface="Arial"/>
                <a:cs typeface="Arial"/>
              </a:rPr>
              <a:t>y=3,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30" dirty="0">
                <a:latin typeface="Arial"/>
                <a:cs typeface="Arial"/>
              </a:rPr>
              <a:t>table below </a:t>
            </a:r>
            <a:r>
              <a:rPr sz="3000" spc="20" dirty="0">
                <a:latin typeface="Arial"/>
                <a:cs typeface="Arial"/>
              </a:rPr>
              <a:t>explains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45" dirty="0">
                <a:latin typeface="Arial"/>
                <a:cs typeface="Arial"/>
              </a:rPr>
              <a:t>logical</a:t>
            </a:r>
            <a:r>
              <a:rPr sz="3000" spc="-250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operators: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723900" y="6184900"/>
            <a:ext cx="10943590" cy="2310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-5" dirty="0">
                <a:latin typeface="Arial"/>
                <a:cs typeface="Arial"/>
              </a:rPr>
              <a:t>Conditional</a:t>
            </a:r>
            <a:r>
              <a:rPr sz="3000" b="1" spc="-45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Operator</a:t>
            </a:r>
            <a:endParaRPr sz="3000">
              <a:latin typeface="Arial"/>
              <a:cs typeface="Arial"/>
            </a:endParaRPr>
          </a:p>
          <a:p>
            <a:pPr marL="457200" marR="5080" indent="12700">
              <a:lnSpc>
                <a:spcPct val="100000"/>
              </a:lnSpc>
            </a:pPr>
            <a:r>
              <a:rPr sz="3000" spc="15" dirty="0">
                <a:latin typeface="Arial"/>
                <a:cs typeface="Arial"/>
              </a:rPr>
              <a:t>JavaScript </a:t>
            </a:r>
            <a:r>
              <a:rPr sz="3000" spc="-5" dirty="0">
                <a:latin typeface="Arial"/>
                <a:cs typeface="Arial"/>
              </a:rPr>
              <a:t>also </a:t>
            </a:r>
            <a:r>
              <a:rPr sz="3000" spc="20" dirty="0">
                <a:latin typeface="Arial"/>
                <a:cs typeface="Arial"/>
              </a:rPr>
              <a:t>contains </a:t>
            </a:r>
            <a:r>
              <a:rPr sz="3000" spc="-5" dirty="0">
                <a:latin typeface="Arial"/>
                <a:cs typeface="Arial"/>
              </a:rPr>
              <a:t>a </a:t>
            </a:r>
            <a:r>
              <a:rPr sz="3000" spc="30" dirty="0">
                <a:latin typeface="Arial"/>
                <a:cs typeface="Arial"/>
              </a:rPr>
              <a:t>conditional </a:t>
            </a:r>
            <a:r>
              <a:rPr sz="3000" spc="20" dirty="0">
                <a:latin typeface="Arial"/>
                <a:cs typeface="Arial"/>
              </a:rPr>
              <a:t>operator </a:t>
            </a:r>
            <a:r>
              <a:rPr sz="3000" dirty="0">
                <a:latin typeface="Arial"/>
                <a:cs typeface="Arial"/>
              </a:rPr>
              <a:t>that </a:t>
            </a:r>
            <a:r>
              <a:rPr sz="3000" spc="20" dirty="0">
                <a:latin typeface="Arial"/>
                <a:cs typeface="Arial"/>
              </a:rPr>
              <a:t>assigns</a:t>
            </a:r>
            <a:r>
              <a:rPr sz="3000" spc="-10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  value </a:t>
            </a:r>
            <a:r>
              <a:rPr sz="3000" dirty="0">
                <a:latin typeface="Arial"/>
                <a:cs typeface="Arial"/>
              </a:rPr>
              <a:t>to </a:t>
            </a:r>
            <a:r>
              <a:rPr sz="3000" spc="-5" dirty="0">
                <a:latin typeface="Arial"/>
                <a:cs typeface="Arial"/>
              </a:rPr>
              <a:t>a </a:t>
            </a:r>
            <a:r>
              <a:rPr sz="3000" spc="20" dirty="0">
                <a:latin typeface="Arial"/>
                <a:cs typeface="Arial"/>
              </a:rPr>
              <a:t>variable </a:t>
            </a:r>
            <a:r>
              <a:rPr sz="3000" spc="65" dirty="0">
                <a:latin typeface="Arial"/>
                <a:cs typeface="Arial"/>
              </a:rPr>
              <a:t>based </a:t>
            </a:r>
            <a:r>
              <a:rPr sz="3000" spc="-5" dirty="0">
                <a:latin typeface="Arial"/>
                <a:cs typeface="Arial"/>
              </a:rPr>
              <a:t>on some</a:t>
            </a:r>
            <a:r>
              <a:rPr sz="3000" spc="-80" dirty="0">
                <a:latin typeface="Arial"/>
                <a:cs typeface="Arial"/>
              </a:rPr>
              <a:t> </a:t>
            </a:r>
            <a:r>
              <a:rPr sz="3000" spc="30" dirty="0">
                <a:latin typeface="Arial"/>
                <a:cs typeface="Arial"/>
              </a:rPr>
              <a:t>condition.</a:t>
            </a:r>
            <a:endParaRPr sz="3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3000" b="1" spc="-5" dirty="0">
                <a:latin typeface="Arial"/>
                <a:cs typeface="Arial"/>
              </a:rPr>
              <a:t>Syntax</a:t>
            </a:r>
            <a:endParaRPr sz="3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3000" spc="10" dirty="0">
                <a:solidFill>
                  <a:srgbClr val="FF2600"/>
                </a:solidFill>
                <a:latin typeface="Arial"/>
                <a:cs typeface="Arial"/>
              </a:rPr>
              <a:t>variablename=(condition)?value1:value2;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8697" y="3124200"/>
            <a:ext cx="10962640" cy="46294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buFontTx/>
              <a:buChar char="•"/>
              <a:tabLst>
                <a:tab pos="241300" algn="l"/>
              </a:tabLst>
            </a:pPr>
            <a:r>
              <a:rPr lang="en-US" altLang="en-US" sz="3000" i="1" spc="-5" dirty="0">
                <a:solidFill>
                  <a:srgbClr val="232323"/>
                </a:solidFill>
                <a:latin typeface="Arial"/>
                <a:cs typeface="Arial"/>
              </a:rPr>
              <a:t>Robson, E., &amp; Freeman, E. (2012). Head first HTML and CSS.  O'Reilly Media, Inc.</a:t>
            </a: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endParaRPr lang="en-US" sz="3000" u="heavy" spc="-10" dirty="0">
              <a:solidFill>
                <a:srgbClr val="232323"/>
              </a:solidFill>
              <a:latin typeface="Arial"/>
              <a:cs typeface="Arial"/>
              <a:hlinkClick r:id="rId2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lang="en-US" sz="3000" u="heavy" spc="-10">
              <a:solidFill>
                <a:srgbClr val="232323"/>
              </a:solidFill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endParaRPr sz="3000" dirty="0">
              <a:latin typeface="Arial"/>
              <a:cs typeface="Arial"/>
            </a:endParaRPr>
          </a:p>
          <a:p>
            <a:pPr marL="241300" marR="5080" indent="-228600">
              <a:lnSpc>
                <a:spcPts val="3590"/>
              </a:lnSpc>
              <a:spcBef>
                <a:spcPts val="125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Duckett, J.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 CSS: Design and Build</a:t>
            </a:r>
            <a:r>
              <a:rPr sz="3000" i="1" spc="-1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232323"/>
                </a:solidFill>
                <a:latin typeface="Arial"/>
                <a:cs typeface="Arial"/>
              </a:rPr>
              <a:t>Websites</a:t>
            </a:r>
            <a:r>
              <a:rPr sz="3000" spc="-10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John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Wiley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sz="3000" spc="-7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Sons.</a:t>
            </a:r>
            <a:endParaRPr sz="3000" dirty="0">
              <a:latin typeface="Arial"/>
              <a:cs typeface="Arial"/>
            </a:endParaRPr>
          </a:p>
          <a:p>
            <a:pPr marL="241300" marR="63246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endParaRPr lang="en-US" sz="3000" dirty="0">
              <a:solidFill>
                <a:srgbClr val="232323"/>
              </a:solidFill>
              <a:latin typeface="Arial"/>
              <a:cs typeface="Arial"/>
            </a:endParaRPr>
          </a:p>
          <a:p>
            <a:pPr marL="241300" marR="63246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 err="1">
                <a:solidFill>
                  <a:srgbClr val="232323"/>
                </a:solidFill>
                <a:latin typeface="Arial"/>
                <a:cs typeface="Arial"/>
              </a:rPr>
              <a:t>Deitel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600" y="88900"/>
            <a:ext cx="8394700" cy="927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52700" y="9347200"/>
            <a:ext cx="6569075" cy="27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From </a:t>
            </a:r>
            <a:r>
              <a:rPr sz="1300" i="1" dirty="0">
                <a:solidFill>
                  <a:srgbClr val="A6AAA9"/>
                </a:solidFill>
                <a:latin typeface="Arial"/>
                <a:cs typeface="Arial"/>
              </a:rPr>
              <a:t>Head first HTML and </a:t>
            </a:r>
            <a:r>
              <a:rPr sz="1300" i="1" spc="-5" dirty="0">
                <a:solidFill>
                  <a:srgbClr val="A6AAA9"/>
                </a:solidFill>
                <a:latin typeface="Arial"/>
                <a:cs typeface="Arial"/>
              </a:rPr>
              <a:t>CSS</a:t>
            </a:r>
            <a:r>
              <a:rPr sz="1300" spc="-5" dirty="0">
                <a:solidFill>
                  <a:srgbClr val="A6AAA9"/>
                </a:solidFill>
                <a:latin typeface="Arial"/>
                <a:cs typeface="Arial"/>
              </a:rPr>
              <a:t>,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by Robson, E., &amp; </a:t>
            </a:r>
            <a:r>
              <a:rPr sz="1300" spc="-114" dirty="0">
                <a:solidFill>
                  <a:srgbClr val="A6AAA9"/>
                </a:solidFill>
                <a:latin typeface="Arial"/>
                <a:cs typeface="Arial"/>
              </a:rPr>
              <a:t>Fr</a:t>
            </a:r>
            <a:r>
              <a:rPr sz="2700" spc="-172" baseline="12345" dirty="0">
                <a:latin typeface="Arial"/>
                <a:cs typeface="Arial"/>
              </a:rPr>
              <a:t>3</a:t>
            </a:r>
            <a:r>
              <a:rPr sz="1300" spc="-114" dirty="0">
                <a:solidFill>
                  <a:srgbClr val="A6AAA9"/>
                </a:solidFill>
                <a:latin typeface="Arial"/>
                <a:cs typeface="Arial"/>
              </a:rPr>
              <a:t>eeman,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E., 2012, O'Reilly Media,</a:t>
            </a:r>
            <a:r>
              <a:rPr sz="1300" spc="30" dirty="0">
                <a:solidFill>
                  <a:srgbClr val="A6AAA9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Inc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0100" y="457200"/>
            <a:ext cx="5428615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Int</a:t>
            </a:r>
            <a:r>
              <a:rPr spc="-145" dirty="0"/>
              <a:t>r</a:t>
            </a:r>
            <a:r>
              <a:rPr spc="110" dirty="0"/>
              <a:t>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3257" y="2730500"/>
            <a:ext cx="11811635" cy="6424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220" marR="5080" indent="-224154">
              <a:lnSpc>
                <a:spcPct val="100000"/>
              </a:lnSpc>
            </a:pPr>
            <a:r>
              <a:rPr sz="3000" spc="105" dirty="0">
                <a:solidFill>
                  <a:srgbClr val="323332"/>
                </a:solidFill>
                <a:latin typeface="Arial"/>
                <a:cs typeface="Arial"/>
              </a:rPr>
              <a:t>•With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&amp; CSS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what </a:t>
            </a:r>
            <a:r>
              <a:rPr sz="3000" spc="-10" dirty="0">
                <a:solidFill>
                  <a:srgbClr val="323332"/>
                </a:solidFill>
                <a:latin typeface="Arial"/>
                <a:cs typeface="Arial"/>
              </a:rPr>
              <a:t>you’re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doing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largely declarative—for 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instance, </a:t>
            </a:r>
            <a:r>
              <a:rPr sz="3000" spc="-10" dirty="0">
                <a:solidFill>
                  <a:srgbClr val="323332"/>
                </a:solidFill>
                <a:latin typeface="Arial"/>
                <a:cs typeface="Arial"/>
              </a:rPr>
              <a:t>you’re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declaring, </a:t>
            </a:r>
            <a:r>
              <a:rPr sz="3000" spc="-70" dirty="0">
                <a:solidFill>
                  <a:srgbClr val="323332"/>
                </a:solidFill>
                <a:latin typeface="Arial"/>
                <a:cs typeface="Arial"/>
              </a:rPr>
              <a:t>say,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some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a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paragraph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elements in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“sale”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class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colored</a:t>
            </a:r>
            <a:r>
              <a:rPr sz="3000" spc="-1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red.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36220" marR="126364" indent="-224154">
              <a:lnSpc>
                <a:spcPct val="100000"/>
              </a:lnSpc>
            </a:pPr>
            <a:r>
              <a:rPr sz="3000" spc="105" dirty="0">
                <a:solidFill>
                  <a:srgbClr val="323332"/>
                </a:solidFill>
                <a:latin typeface="Arial"/>
                <a:cs typeface="Arial"/>
              </a:rPr>
              <a:t>•With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JavaScript </a:t>
            </a:r>
            <a:r>
              <a:rPr sz="3000" spc="-10" dirty="0">
                <a:solidFill>
                  <a:srgbClr val="323332"/>
                </a:solidFill>
                <a:latin typeface="Arial"/>
                <a:cs typeface="Arial"/>
              </a:rPr>
              <a:t>you’re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adding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behavior/interactivity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page, 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do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need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60" dirty="0">
                <a:solidFill>
                  <a:srgbClr val="323332"/>
                </a:solidFill>
                <a:latin typeface="Arial"/>
                <a:cs typeface="Arial"/>
              </a:rPr>
              <a:t>describe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computation. </a:t>
            </a:r>
            <a:r>
              <a:rPr sz="3000" spc="-15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need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be 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able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60" dirty="0">
                <a:solidFill>
                  <a:srgbClr val="323332"/>
                </a:solidFill>
                <a:latin typeface="Arial"/>
                <a:cs typeface="Arial"/>
              </a:rPr>
              <a:t>describe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things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like, </a:t>
            </a:r>
            <a:r>
              <a:rPr sz="3000" spc="60" dirty="0">
                <a:solidFill>
                  <a:srgbClr val="323332"/>
                </a:solidFill>
                <a:latin typeface="Arial"/>
                <a:cs typeface="Arial"/>
              </a:rPr>
              <a:t>“compute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40" dirty="0">
                <a:solidFill>
                  <a:srgbClr val="323332"/>
                </a:solidFill>
                <a:latin typeface="Arial"/>
                <a:cs typeface="Arial"/>
              </a:rPr>
              <a:t>user’s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score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r>
              <a:rPr sz="3000" spc="-1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summing 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up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correct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answers”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3000" spc="110" dirty="0">
                <a:solidFill>
                  <a:srgbClr val="323332"/>
                </a:solidFill>
                <a:latin typeface="Arial"/>
                <a:cs typeface="Arial"/>
              </a:rPr>
              <a:t>“do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action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ten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times”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or even</a:t>
            </a:r>
            <a:r>
              <a:rPr sz="3000" spc="-2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110" dirty="0">
                <a:solidFill>
                  <a:srgbClr val="323332"/>
                </a:solidFill>
                <a:latin typeface="Arial"/>
                <a:cs typeface="Arial"/>
              </a:rPr>
              <a:t>“go 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off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get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my latest tweet,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put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this</a:t>
            </a:r>
            <a:r>
              <a:rPr sz="300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page.”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75" dirty="0">
                <a:solidFill>
                  <a:srgbClr val="323332"/>
                </a:solidFill>
                <a:latin typeface="Arial"/>
                <a:cs typeface="Arial"/>
              </a:rPr>
              <a:t>•JavaScript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usually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embedded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directly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into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0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pages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36220" marR="351790" indent="-224154">
              <a:lnSpc>
                <a:spcPct val="100000"/>
              </a:lnSpc>
              <a:tabLst>
                <a:tab pos="1654810" algn="l"/>
              </a:tabLst>
            </a:pPr>
            <a:r>
              <a:rPr sz="3000" spc="75" dirty="0">
                <a:solidFill>
                  <a:srgbClr val="323332"/>
                </a:solidFill>
                <a:latin typeface="Arial"/>
                <a:cs typeface="Arial"/>
              </a:rPr>
              <a:t>•JavaScript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an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interpreted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language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(means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scripts</a:t>
            </a:r>
            <a:r>
              <a:rPr sz="3000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execute 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without	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compilation)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0" dirty="0"/>
              <a:t>What </a:t>
            </a:r>
            <a:r>
              <a:rPr spc="-5" dirty="0"/>
              <a:t>is</a:t>
            </a:r>
            <a:r>
              <a:rPr spc="60" dirty="0"/>
              <a:t> </a:t>
            </a:r>
            <a:r>
              <a:rPr spc="-5" dirty="0"/>
              <a:t>JavaScript?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214371"/>
            <a:ext cx="10700385" cy="5052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347345" algn="l"/>
              </a:tabLst>
            </a:pP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JavaScript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one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programming languages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30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Web.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23332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41300" marR="1615440" indent="-228600">
              <a:lnSpc>
                <a:spcPts val="3590"/>
              </a:lnSpc>
              <a:buChar char="•"/>
              <a:tabLst>
                <a:tab pos="347345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10" dirty="0">
                <a:solidFill>
                  <a:srgbClr val="323332"/>
                </a:solidFill>
                <a:latin typeface="Arial"/>
                <a:cs typeface="Arial"/>
              </a:rPr>
              <a:t>overwhelming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majority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modern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websites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use 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JavaScript.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23332"/>
              </a:buClr>
              <a:buFont typeface="Arial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346710" indent="-334010">
              <a:lnSpc>
                <a:spcPct val="100000"/>
              </a:lnSpc>
              <a:buChar char="•"/>
              <a:tabLst>
                <a:tab pos="347345" algn="l"/>
              </a:tabLst>
            </a:pP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modern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3000" spc="10" dirty="0">
                <a:solidFill>
                  <a:srgbClr val="323332"/>
                </a:solidFill>
                <a:latin typeface="Arial"/>
                <a:cs typeface="Arial"/>
              </a:rPr>
              <a:t>browsers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include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JavaScript</a:t>
            </a:r>
            <a:r>
              <a:rPr sz="30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interpreters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407034" indent="-228600">
              <a:lnSpc>
                <a:spcPct val="99900"/>
              </a:lnSpc>
            </a:pP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•JavaScript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part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triad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technologies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Web 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developers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3000" spc="5" dirty="0">
                <a:solidFill>
                  <a:srgbClr val="323332"/>
                </a:solidFill>
                <a:latin typeface="Arial"/>
                <a:cs typeface="Arial"/>
              </a:rPr>
              <a:t>learn: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</a:t>
            </a:r>
            <a:r>
              <a:rPr sz="300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web  pages, </a:t>
            </a:r>
            <a:r>
              <a:rPr sz="3000" spc="-114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5" dirty="0">
                <a:solidFill>
                  <a:srgbClr val="323332"/>
                </a:solidFill>
                <a:latin typeface="Arial"/>
                <a:cs typeface="Arial"/>
              </a:rPr>
              <a:t>presentation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web pages, and 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JavaScript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behavior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web</a:t>
            </a:r>
            <a:r>
              <a:rPr sz="300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pages.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03700" marR="5080" indent="-4064000">
              <a:lnSpc>
                <a:spcPts val="8000"/>
              </a:lnSpc>
            </a:pPr>
            <a:r>
              <a:rPr sz="6700" spc="-35" dirty="0"/>
              <a:t>Are </a:t>
            </a:r>
            <a:r>
              <a:rPr sz="6700" spc="10" dirty="0"/>
              <a:t>Java </a:t>
            </a:r>
            <a:r>
              <a:rPr sz="6700" spc="130" dirty="0"/>
              <a:t>and </a:t>
            </a:r>
            <a:r>
              <a:rPr sz="6700" spc="45" dirty="0"/>
              <a:t>JavaScript</a:t>
            </a:r>
            <a:r>
              <a:rPr sz="6700" spc="-145" dirty="0"/>
              <a:t> </a:t>
            </a:r>
            <a:r>
              <a:rPr sz="6700" spc="5" dirty="0"/>
              <a:t>the  </a:t>
            </a:r>
            <a:r>
              <a:rPr sz="6700" spc="-140" dirty="0"/>
              <a:t>Same?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5867400" y="3276600"/>
            <a:ext cx="1282700" cy="856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spc="95" dirty="0">
                <a:solidFill>
                  <a:srgbClr val="CE1C00"/>
                </a:solidFill>
                <a:latin typeface="Arial"/>
                <a:cs typeface="Arial"/>
              </a:rPr>
              <a:t>NO!</a:t>
            </a:r>
            <a:endParaRPr sz="5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4947920"/>
            <a:ext cx="10316845" cy="3285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4300"/>
              </a:lnSpc>
              <a:buChar char="•"/>
              <a:tabLst>
                <a:tab pos="368935" algn="l"/>
              </a:tabLst>
            </a:pPr>
            <a:r>
              <a:rPr sz="3600" spc="-5" dirty="0">
                <a:latin typeface="Arial"/>
                <a:cs typeface="Arial"/>
              </a:rPr>
              <a:t>Java </a:t>
            </a:r>
            <a:r>
              <a:rPr sz="3600" spc="65" dirty="0">
                <a:latin typeface="Arial"/>
                <a:cs typeface="Arial"/>
              </a:rPr>
              <a:t>and </a:t>
            </a:r>
            <a:r>
              <a:rPr sz="3600" spc="15" dirty="0">
                <a:latin typeface="Arial"/>
                <a:cs typeface="Arial"/>
              </a:rPr>
              <a:t>JavaScript </a:t>
            </a:r>
            <a:r>
              <a:rPr sz="3600" spc="-25" dirty="0">
                <a:latin typeface="Arial"/>
                <a:cs typeface="Arial"/>
              </a:rPr>
              <a:t>are </a:t>
            </a:r>
            <a:r>
              <a:rPr sz="3600" dirty="0">
                <a:latin typeface="Arial"/>
                <a:cs typeface="Arial"/>
              </a:rPr>
              <a:t>two </a:t>
            </a:r>
            <a:r>
              <a:rPr sz="3600" spc="35" dirty="0">
                <a:latin typeface="Arial"/>
                <a:cs typeface="Arial"/>
              </a:rPr>
              <a:t>completely</a:t>
            </a:r>
            <a:r>
              <a:rPr sz="3600" spc="-10" dirty="0">
                <a:latin typeface="Arial"/>
                <a:cs typeface="Arial"/>
              </a:rPr>
              <a:t> </a:t>
            </a:r>
            <a:r>
              <a:rPr sz="3600" spc="5" dirty="0">
                <a:latin typeface="Arial"/>
                <a:cs typeface="Arial"/>
              </a:rPr>
              <a:t>different  </a:t>
            </a:r>
            <a:r>
              <a:rPr sz="3600" spc="40" dirty="0">
                <a:latin typeface="Arial"/>
                <a:cs typeface="Arial"/>
              </a:rPr>
              <a:t>languages </a:t>
            </a:r>
            <a:r>
              <a:rPr sz="3600" spc="-5" dirty="0">
                <a:latin typeface="Arial"/>
                <a:cs typeface="Arial"/>
              </a:rPr>
              <a:t>in </a:t>
            </a:r>
            <a:r>
              <a:rPr sz="3600" spc="45" dirty="0">
                <a:latin typeface="Arial"/>
                <a:cs typeface="Arial"/>
              </a:rPr>
              <a:t>both </a:t>
            </a:r>
            <a:r>
              <a:rPr sz="3600" spc="85" dirty="0">
                <a:latin typeface="Arial"/>
                <a:cs typeface="Arial"/>
              </a:rPr>
              <a:t>concept </a:t>
            </a:r>
            <a:r>
              <a:rPr sz="3600" spc="65" dirty="0">
                <a:latin typeface="Arial"/>
                <a:cs typeface="Arial"/>
              </a:rPr>
              <a:t>and</a:t>
            </a:r>
            <a:r>
              <a:rPr sz="3600" spc="-175" dirty="0">
                <a:latin typeface="Arial"/>
                <a:cs typeface="Arial"/>
              </a:rPr>
              <a:t> </a:t>
            </a:r>
            <a:r>
              <a:rPr sz="3600" spc="80" dirty="0">
                <a:latin typeface="Arial"/>
                <a:cs typeface="Arial"/>
              </a:rPr>
              <a:t>design!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Times New Roman"/>
              <a:cs typeface="Times New Roman"/>
            </a:endParaRPr>
          </a:p>
          <a:p>
            <a:pPr marL="355600" marR="78740" indent="-342900">
              <a:lnSpc>
                <a:spcPts val="4300"/>
              </a:lnSpc>
            </a:pPr>
            <a:r>
              <a:rPr sz="3600" spc="105" dirty="0">
                <a:latin typeface="Arial"/>
                <a:cs typeface="Arial"/>
              </a:rPr>
              <a:t>•Java </a:t>
            </a:r>
            <a:r>
              <a:rPr sz="3600" spc="55" dirty="0">
                <a:latin typeface="Arial"/>
                <a:cs typeface="Arial"/>
              </a:rPr>
              <a:t>(developed </a:t>
            </a:r>
            <a:r>
              <a:rPr sz="3600" spc="95" dirty="0">
                <a:latin typeface="Arial"/>
                <a:cs typeface="Arial"/>
              </a:rPr>
              <a:t>by </a:t>
            </a:r>
            <a:r>
              <a:rPr sz="3600" spc="-70" dirty="0">
                <a:latin typeface="Arial"/>
                <a:cs typeface="Arial"/>
              </a:rPr>
              <a:t>Sun </a:t>
            </a:r>
            <a:r>
              <a:rPr sz="3600" spc="10" dirty="0">
                <a:latin typeface="Arial"/>
                <a:cs typeface="Arial"/>
              </a:rPr>
              <a:t>Microsystems) </a:t>
            </a:r>
            <a:r>
              <a:rPr sz="3600" spc="-5" dirty="0">
                <a:latin typeface="Arial"/>
                <a:cs typeface="Arial"/>
              </a:rPr>
              <a:t>is a  </a:t>
            </a:r>
            <a:r>
              <a:rPr sz="3600" spc="30" dirty="0">
                <a:latin typeface="Arial"/>
                <a:cs typeface="Arial"/>
              </a:rPr>
              <a:t>powerful </a:t>
            </a:r>
            <a:r>
              <a:rPr sz="3600" spc="65" dirty="0">
                <a:latin typeface="Arial"/>
                <a:cs typeface="Arial"/>
              </a:rPr>
              <a:t>and </a:t>
            </a:r>
            <a:r>
              <a:rPr sz="3600" spc="50" dirty="0">
                <a:latin typeface="Arial"/>
                <a:cs typeface="Arial"/>
              </a:rPr>
              <a:t>much </a:t>
            </a:r>
            <a:r>
              <a:rPr sz="3600" spc="-20" dirty="0">
                <a:latin typeface="Arial"/>
                <a:cs typeface="Arial"/>
              </a:rPr>
              <a:t>more </a:t>
            </a:r>
            <a:r>
              <a:rPr sz="3600" spc="55" dirty="0">
                <a:latin typeface="Arial"/>
                <a:cs typeface="Arial"/>
              </a:rPr>
              <a:t>complex</a:t>
            </a:r>
            <a:r>
              <a:rPr sz="3600" spc="-155" dirty="0">
                <a:latin typeface="Arial"/>
                <a:cs typeface="Arial"/>
              </a:rPr>
              <a:t> </a:t>
            </a:r>
            <a:r>
              <a:rPr sz="3600" spc="45" dirty="0">
                <a:latin typeface="Arial"/>
                <a:cs typeface="Arial"/>
              </a:rPr>
              <a:t>programming  language </a:t>
            </a:r>
            <a:r>
              <a:rPr sz="3600" dirty="0">
                <a:latin typeface="Arial"/>
                <a:cs typeface="Arial"/>
              </a:rPr>
              <a:t>- </a:t>
            </a:r>
            <a:r>
              <a:rPr sz="3600" spc="-5" dirty="0">
                <a:latin typeface="Arial"/>
                <a:cs typeface="Arial"/>
              </a:rPr>
              <a:t>in </a:t>
            </a:r>
            <a:r>
              <a:rPr sz="3600" dirty="0">
                <a:latin typeface="Arial"/>
                <a:cs typeface="Arial"/>
              </a:rPr>
              <a:t>the </a:t>
            </a:r>
            <a:r>
              <a:rPr sz="3600" spc="-5" dirty="0">
                <a:latin typeface="Arial"/>
                <a:cs typeface="Arial"/>
              </a:rPr>
              <a:t>same </a:t>
            </a:r>
            <a:r>
              <a:rPr sz="3600" spc="55" dirty="0">
                <a:latin typeface="Arial"/>
                <a:cs typeface="Arial"/>
              </a:rPr>
              <a:t>category </a:t>
            </a:r>
            <a:r>
              <a:rPr sz="3600" spc="-5" dirty="0">
                <a:latin typeface="Arial"/>
                <a:cs typeface="Arial"/>
              </a:rPr>
              <a:t>as C </a:t>
            </a:r>
            <a:r>
              <a:rPr sz="3600" spc="65" dirty="0">
                <a:latin typeface="Arial"/>
                <a:cs typeface="Arial"/>
              </a:rPr>
              <a:t>and</a:t>
            </a:r>
            <a:r>
              <a:rPr sz="3600" spc="-85" dirty="0">
                <a:latin typeface="Arial"/>
                <a:cs typeface="Arial"/>
              </a:rPr>
              <a:t> </a:t>
            </a:r>
            <a:r>
              <a:rPr sz="3600" spc="135" dirty="0">
                <a:latin typeface="Arial"/>
                <a:cs typeface="Arial"/>
              </a:rPr>
              <a:t>C++.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4200" y="660400"/>
            <a:ext cx="804418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0" dirty="0"/>
              <a:t>What </a:t>
            </a:r>
            <a:r>
              <a:rPr spc="-225" dirty="0"/>
              <a:t>JS </a:t>
            </a:r>
            <a:r>
              <a:rPr spc="145" dirty="0"/>
              <a:t>can</a:t>
            </a:r>
            <a:r>
              <a:rPr spc="254" dirty="0"/>
              <a:t> </a:t>
            </a:r>
            <a:r>
              <a:rPr spc="105" dirty="0"/>
              <a:t>do?!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6181" y="2486459"/>
            <a:ext cx="7579359" cy="719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40"/>
              </a:lnSpc>
            </a:pPr>
            <a:r>
              <a:rPr sz="2550" b="1" spc="1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550" b="1" spc="-6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825" b="1" spc="22" baseline="1089" dirty="0">
                <a:solidFill>
                  <a:srgbClr val="323332"/>
                </a:solidFill>
                <a:latin typeface="Arial"/>
                <a:cs typeface="Arial"/>
              </a:rPr>
              <a:t>JavaScript </a:t>
            </a:r>
            <a:r>
              <a:rPr sz="3825" b="1" spc="30" baseline="1089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825" b="1" spc="22" baseline="1089" dirty="0">
                <a:solidFill>
                  <a:srgbClr val="323332"/>
                </a:solidFill>
                <a:latin typeface="Arial"/>
                <a:cs typeface="Arial"/>
              </a:rPr>
              <a:t>Change </a:t>
            </a:r>
            <a:r>
              <a:rPr sz="3825" b="1" spc="30" baseline="1089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825" b="1" spc="22" baseline="1089" dirty="0">
                <a:solidFill>
                  <a:srgbClr val="323332"/>
                </a:solidFill>
                <a:latin typeface="Arial"/>
                <a:cs typeface="Arial"/>
              </a:rPr>
              <a:t>Content</a:t>
            </a:r>
            <a:endParaRPr sz="3825" baseline="1089" dirty="0">
              <a:latin typeface="Arial"/>
              <a:cs typeface="Arial"/>
            </a:endParaRPr>
          </a:p>
          <a:p>
            <a:pPr marL="18415">
              <a:lnSpc>
                <a:spcPts val="2620"/>
              </a:lnSpc>
            </a:pP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One of many </a:t>
            </a:r>
            <a:r>
              <a:rPr sz="2200" spc="-3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methods </a:t>
            </a: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2200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document.getElementById().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8881" y="3215952"/>
            <a:ext cx="1896110" cy="330200"/>
          </a:xfrm>
          <a:prstGeom prst="rect">
            <a:avLst/>
          </a:prstGeom>
          <a:solidFill>
            <a:srgbClr val="8AC007"/>
          </a:solidFill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2520"/>
              </a:lnSpc>
            </a:pP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Try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200" spc="-40" dirty="0">
                <a:solidFill>
                  <a:srgbClr val="FFFFFF"/>
                </a:solidFill>
                <a:latin typeface="Arial"/>
                <a:cs typeface="Arial"/>
              </a:rPr>
              <a:t>Yourself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»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6181" y="3856219"/>
            <a:ext cx="10870565" cy="755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60"/>
              </a:lnSpc>
            </a:pPr>
            <a:r>
              <a:rPr sz="2650" b="1" spc="15" dirty="0">
                <a:solidFill>
                  <a:srgbClr val="323332"/>
                </a:solidFill>
                <a:latin typeface="Arial"/>
                <a:cs typeface="Arial"/>
              </a:rPr>
              <a:t>•JavaScript </a:t>
            </a:r>
            <a:r>
              <a:rPr sz="2650" b="1" spc="-5" dirty="0">
                <a:solidFill>
                  <a:srgbClr val="323332"/>
                </a:solidFill>
                <a:latin typeface="Arial"/>
                <a:cs typeface="Arial"/>
              </a:rPr>
              <a:t>Can Change HTML</a:t>
            </a:r>
            <a:r>
              <a:rPr sz="2650" b="1" spc="-20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b="1" spc="-5" dirty="0">
                <a:solidFill>
                  <a:srgbClr val="323332"/>
                </a:solidFill>
                <a:latin typeface="Arial"/>
                <a:cs typeface="Arial"/>
              </a:rPr>
              <a:t>Attributes</a:t>
            </a:r>
            <a:endParaRPr sz="2650">
              <a:latin typeface="Arial"/>
              <a:cs typeface="Arial"/>
            </a:endParaRPr>
          </a:p>
          <a:p>
            <a:pPr marL="18415">
              <a:lnSpc>
                <a:spcPts val="2620"/>
              </a:lnSpc>
            </a:pPr>
            <a:r>
              <a:rPr sz="2200" spc="-3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200" spc="35" dirty="0">
                <a:solidFill>
                  <a:srgbClr val="323332"/>
                </a:solidFill>
                <a:latin typeface="Arial"/>
                <a:cs typeface="Arial"/>
              </a:rPr>
              <a:t>changes </a:t>
            </a: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200" spc="-3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200" spc="20" dirty="0">
                <a:solidFill>
                  <a:srgbClr val="323332"/>
                </a:solidFill>
                <a:latin typeface="Arial"/>
                <a:cs typeface="Arial"/>
              </a:rPr>
              <a:t>image, </a:t>
            </a:r>
            <a:r>
              <a:rPr sz="2200" spc="6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200" spc="45" dirty="0">
                <a:solidFill>
                  <a:srgbClr val="323332"/>
                </a:solidFill>
                <a:latin typeface="Arial"/>
                <a:cs typeface="Arial"/>
              </a:rPr>
              <a:t>changing </a:t>
            </a: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00" spc="30" dirty="0">
                <a:solidFill>
                  <a:srgbClr val="323332"/>
                </a:solidFill>
                <a:latin typeface="Arial"/>
                <a:cs typeface="Arial"/>
              </a:rPr>
              <a:t>src </a:t>
            </a:r>
            <a:r>
              <a:rPr sz="2200" spc="15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of an </a:t>
            </a:r>
            <a:r>
              <a:rPr sz="2200" spc="90" dirty="0">
                <a:solidFill>
                  <a:srgbClr val="323332"/>
                </a:solidFill>
                <a:latin typeface="Arial"/>
                <a:cs typeface="Arial"/>
              </a:rPr>
              <a:t>&lt;img&gt;</a:t>
            </a:r>
            <a:r>
              <a:rPr sz="22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spc="30" dirty="0">
                <a:solidFill>
                  <a:srgbClr val="323332"/>
                </a:solidFill>
                <a:latin typeface="Arial"/>
                <a:cs typeface="Arial"/>
              </a:rPr>
              <a:t>tag: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8881" y="4930452"/>
            <a:ext cx="1896110" cy="330200"/>
          </a:xfrm>
          <a:prstGeom prst="rect">
            <a:avLst/>
          </a:prstGeom>
          <a:solidFill>
            <a:srgbClr val="8AC007"/>
          </a:solidFill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2520"/>
              </a:lnSpc>
            </a:pP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Try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200" spc="-40" dirty="0">
                <a:solidFill>
                  <a:srgbClr val="FFFFFF"/>
                </a:solidFill>
                <a:latin typeface="Arial"/>
                <a:cs typeface="Arial"/>
              </a:rPr>
              <a:t>Yourself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»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6181" y="5580749"/>
            <a:ext cx="10459720" cy="732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80"/>
              </a:lnSpc>
            </a:pP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• </a:t>
            </a:r>
            <a:r>
              <a:rPr sz="3750" b="1" spc="7" baseline="1111" dirty="0">
                <a:solidFill>
                  <a:srgbClr val="323332"/>
                </a:solidFill>
                <a:latin typeface="Arial"/>
                <a:cs typeface="Arial"/>
              </a:rPr>
              <a:t>JavaScript </a:t>
            </a:r>
            <a:r>
              <a:rPr sz="3750" b="1" spc="15" baseline="1111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750" b="1" spc="7" baseline="1111" dirty="0">
                <a:solidFill>
                  <a:srgbClr val="323332"/>
                </a:solidFill>
                <a:latin typeface="Arial"/>
                <a:cs typeface="Arial"/>
              </a:rPr>
              <a:t>Change </a:t>
            </a:r>
            <a:r>
              <a:rPr sz="3750" b="1" spc="15" baseline="1111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750" b="1" spc="7" baseline="1111" dirty="0">
                <a:solidFill>
                  <a:srgbClr val="323332"/>
                </a:solidFill>
                <a:latin typeface="Arial"/>
                <a:cs typeface="Arial"/>
              </a:rPr>
              <a:t>Styles</a:t>
            </a:r>
            <a:r>
              <a:rPr sz="3750" b="1" spc="-690" baseline="1111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750" b="1" spc="15" baseline="1111" dirty="0">
                <a:solidFill>
                  <a:srgbClr val="323332"/>
                </a:solidFill>
                <a:latin typeface="Arial"/>
                <a:cs typeface="Arial"/>
              </a:rPr>
              <a:t>(CSS)</a:t>
            </a:r>
            <a:endParaRPr sz="3750" baseline="1111">
              <a:latin typeface="Arial"/>
              <a:cs typeface="Arial"/>
            </a:endParaRPr>
          </a:p>
          <a:p>
            <a:pPr marL="18415">
              <a:lnSpc>
                <a:spcPts val="2620"/>
              </a:lnSpc>
            </a:pPr>
            <a:r>
              <a:rPr sz="2200" spc="30" dirty="0">
                <a:solidFill>
                  <a:srgbClr val="323332"/>
                </a:solidFill>
                <a:latin typeface="Arial"/>
                <a:cs typeface="Arial"/>
              </a:rPr>
              <a:t>Changing </a:t>
            </a: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the style of an </a:t>
            </a:r>
            <a:r>
              <a:rPr sz="2200" spc="-3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element, is a variant of </a:t>
            </a:r>
            <a:r>
              <a:rPr sz="2200" spc="45" dirty="0">
                <a:solidFill>
                  <a:srgbClr val="323332"/>
                </a:solidFill>
                <a:latin typeface="Arial"/>
                <a:cs typeface="Arial"/>
              </a:rPr>
              <a:t>changing </a:t>
            </a: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200" spc="-30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2200" spc="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spc="10" dirty="0">
                <a:solidFill>
                  <a:srgbClr val="323332"/>
                </a:solidFill>
                <a:latin typeface="Arial"/>
                <a:cs typeface="Arial"/>
              </a:rPr>
              <a:t>attribute: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8881" y="6632252"/>
            <a:ext cx="1896110" cy="330200"/>
          </a:xfrm>
          <a:prstGeom prst="rect">
            <a:avLst/>
          </a:prstGeom>
          <a:solidFill>
            <a:srgbClr val="8AC007"/>
          </a:solidFill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2520"/>
              </a:lnSpc>
            </a:pPr>
            <a:r>
              <a:rPr sz="2200" spc="-95" dirty="0">
                <a:solidFill>
                  <a:srgbClr val="FFFFFF"/>
                </a:solidFill>
                <a:latin typeface="Arial"/>
                <a:cs typeface="Arial"/>
              </a:rPr>
              <a:t>Try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200" spc="-40" dirty="0">
                <a:solidFill>
                  <a:srgbClr val="FFFFFF"/>
                </a:solidFill>
                <a:latin typeface="Arial"/>
                <a:cs typeface="Arial"/>
              </a:rPr>
              <a:t>Yourself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»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6181" y="7272518"/>
            <a:ext cx="5044440" cy="755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60"/>
              </a:lnSpc>
            </a:pPr>
            <a:r>
              <a:rPr sz="2650" b="1" spc="15" dirty="0">
                <a:solidFill>
                  <a:srgbClr val="323332"/>
                </a:solidFill>
                <a:latin typeface="Arial"/>
                <a:cs typeface="Arial"/>
              </a:rPr>
              <a:t>•JavaScript </a:t>
            </a:r>
            <a:r>
              <a:rPr sz="2650" b="1" spc="-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650" b="1" spc="-25" dirty="0">
                <a:solidFill>
                  <a:srgbClr val="323332"/>
                </a:solidFill>
                <a:latin typeface="Arial"/>
                <a:cs typeface="Arial"/>
              </a:rPr>
              <a:t>Validate</a:t>
            </a:r>
            <a:r>
              <a:rPr sz="2650" b="1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b="1" spc="-5" dirty="0">
                <a:solidFill>
                  <a:srgbClr val="323332"/>
                </a:solidFill>
                <a:latin typeface="Arial"/>
                <a:cs typeface="Arial"/>
              </a:rPr>
              <a:t>Data</a:t>
            </a:r>
            <a:endParaRPr sz="2650">
              <a:latin typeface="Arial"/>
              <a:cs typeface="Arial"/>
            </a:endParaRPr>
          </a:p>
          <a:p>
            <a:pPr marL="18415">
              <a:lnSpc>
                <a:spcPts val="2620"/>
              </a:lnSpc>
            </a:pP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JavaScript is often used to validate</a:t>
            </a:r>
            <a:r>
              <a:rPr sz="2200" spc="-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323332"/>
                </a:solidFill>
                <a:latin typeface="Arial"/>
                <a:cs typeface="Arial"/>
              </a:rPr>
              <a:t>input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881" y="8346752"/>
            <a:ext cx="2088514" cy="330200"/>
          </a:xfrm>
          <a:prstGeom prst="rect">
            <a:avLst/>
          </a:prstGeom>
          <a:solidFill>
            <a:srgbClr val="8AC007"/>
          </a:solidFill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2520"/>
              </a:lnSpc>
            </a:pPr>
            <a:r>
              <a:rPr sz="2200" b="1" spc="-40" dirty="0">
                <a:solidFill>
                  <a:srgbClr val="FFFFFF"/>
                </a:solidFill>
                <a:latin typeface="Arial"/>
                <a:cs typeface="Arial"/>
              </a:rPr>
              <a:t>Try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Yourself</a:t>
            </a:r>
            <a:r>
              <a:rPr sz="22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»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0" dirty="0"/>
              <a:t>JavaScript</a:t>
            </a:r>
            <a:r>
              <a:rPr spc="-50" dirty="0"/>
              <a:t> </a:t>
            </a:r>
            <a:r>
              <a:rPr spc="-25" dirty="0"/>
              <a:t>Program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145031"/>
            <a:ext cx="10417810" cy="3208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176020" indent="-228600">
              <a:lnSpc>
                <a:spcPts val="3590"/>
              </a:lnSpc>
            </a:pPr>
            <a:r>
              <a:rPr sz="3000" spc="370" dirty="0">
                <a:solidFill>
                  <a:srgbClr val="323332"/>
                </a:solidFill>
                <a:latin typeface="Arial"/>
                <a:cs typeface="Arial"/>
              </a:rPr>
              <a:t>•A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computer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program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a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of "instructions"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3000" spc="-4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be 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"executed"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000" spc="-1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5" dirty="0">
                <a:solidFill>
                  <a:srgbClr val="323332"/>
                </a:solidFill>
                <a:latin typeface="Arial"/>
                <a:cs typeface="Arial"/>
              </a:rPr>
              <a:t>computer.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590"/>
              </a:lnSpc>
            </a:pPr>
            <a:r>
              <a:rPr sz="3000" spc="250" dirty="0">
                <a:solidFill>
                  <a:srgbClr val="323332"/>
                </a:solidFill>
                <a:latin typeface="Arial"/>
                <a:cs typeface="Arial"/>
              </a:rPr>
              <a:t>•In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programming language,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these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program </a:t>
            </a:r>
            <a:r>
              <a:rPr sz="3000" spc="10" dirty="0">
                <a:solidFill>
                  <a:srgbClr val="323332"/>
                </a:solidFill>
                <a:latin typeface="Arial"/>
                <a:cs typeface="Arial"/>
              </a:rPr>
              <a:t>instructions</a:t>
            </a:r>
            <a:r>
              <a:rPr sz="3000" spc="-2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  </a:t>
            </a:r>
            <a:r>
              <a:rPr sz="3000" spc="55" dirty="0">
                <a:solidFill>
                  <a:srgbClr val="323332"/>
                </a:solidFill>
                <a:latin typeface="Arial"/>
                <a:cs typeface="Arial"/>
              </a:rPr>
              <a:t>called</a:t>
            </a:r>
            <a:r>
              <a:rPr sz="30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statements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•JavaScript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statements </a:t>
            </a:r>
            <a:r>
              <a:rPr sz="3000" spc="-2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separated </a:t>
            </a:r>
            <a:r>
              <a:rPr sz="3000" spc="80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r>
              <a:rPr sz="3000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semicolon.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0" dirty="0"/>
              <a:t>JavaScript</a:t>
            </a:r>
            <a:r>
              <a:rPr spc="-65" dirty="0"/>
              <a:t> </a:t>
            </a:r>
            <a:r>
              <a:rPr spc="-50" dirty="0"/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58860"/>
            <a:ext cx="10953750" cy="5964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0" marR="53975" indent="-190500">
              <a:lnSpc>
                <a:spcPct val="101200"/>
              </a:lnSpc>
            </a:pPr>
            <a:r>
              <a:rPr sz="2950" spc="65" dirty="0">
                <a:latin typeface="Arial"/>
                <a:cs typeface="Arial"/>
              </a:rPr>
              <a:t>•JavaScript </a:t>
            </a:r>
            <a:r>
              <a:rPr sz="2950" spc="5" dirty="0">
                <a:latin typeface="Arial"/>
                <a:cs typeface="Arial"/>
              </a:rPr>
              <a:t>is </a:t>
            </a:r>
            <a:r>
              <a:rPr sz="2950" spc="10" dirty="0">
                <a:latin typeface="Arial"/>
                <a:cs typeface="Arial"/>
              </a:rPr>
              <a:t>a </a:t>
            </a:r>
            <a:r>
              <a:rPr sz="2950" b="1" spc="10" dirty="0">
                <a:latin typeface="Arial"/>
                <a:cs typeface="Arial"/>
              </a:rPr>
              <a:t>sequence </a:t>
            </a:r>
            <a:r>
              <a:rPr sz="2950" b="1" spc="5" dirty="0">
                <a:latin typeface="Arial"/>
                <a:cs typeface="Arial"/>
              </a:rPr>
              <a:t>of </a:t>
            </a:r>
            <a:r>
              <a:rPr sz="2950" b="1" spc="10" dirty="0">
                <a:latin typeface="Arial"/>
                <a:cs typeface="Arial"/>
              </a:rPr>
              <a:t>statements </a:t>
            </a:r>
            <a:r>
              <a:rPr sz="2950" spc="10" dirty="0">
                <a:latin typeface="Arial"/>
                <a:cs typeface="Arial"/>
              </a:rPr>
              <a:t>to </a:t>
            </a:r>
            <a:r>
              <a:rPr sz="2950" spc="95" dirty="0">
                <a:latin typeface="Arial"/>
                <a:cs typeface="Arial"/>
              </a:rPr>
              <a:t>be </a:t>
            </a:r>
            <a:r>
              <a:rPr sz="2950" spc="50" dirty="0">
                <a:latin typeface="Arial"/>
                <a:cs typeface="Arial"/>
              </a:rPr>
              <a:t>executed </a:t>
            </a:r>
            <a:r>
              <a:rPr sz="2950" spc="90" dirty="0">
                <a:latin typeface="Arial"/>
                <a:cs typeface="Arial"/>
              </a:rPr>
              <a:t>by</a:t>
            </a:r>
            <a:r>
              <a:rPr sz="2950" spc="-170" dirty="0">
                <a:latin typeface="Arial"/>
                <a:cs typeface="Arial"/>
              </a:rPr>
              <a:t> </a:t>
            </a:r>
            <a:r>
              <a:rPr sz="2950" spc="10" dirty="0">
                <a:latin typeface="Arial"/>
                <a:cs typeface="Arial"/>
              </a:rPr>
              <a:t>the  </a:t>
            </a:r>
            <a:r>
              <a:rPr sz="2950" spc="-10" dirty="0">
                <a:latin typeface="Arial"/>
                <a:cs typeface="Arial"/>
              </a:rPr>
              <a:t>browser.</a:t>
            </a:r>
            <a:endParaRPr sz="2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>
              <a:latin typeface="Times New Roman"/>
              <a:cs typeface="Times New Roman"/>
            </a:endParaRPr>
          </a:p>
          <a:p>
            <a:pPr marL="203200" marR="5080" indent="-190500">
              <a:lnSpc>
                <a:spcPct val="101200"/>
              </a:lnSpc>
            </a:pPr>
            <a:r>
              <a:rPr sz="2950" spc="75" dirty="0">
                <a:latin typeface="Arial"/>
                <a:cs typeface="Arial"/>
              </a:rPr>
              <a:t>•Unlike </a:t>
            </a:r>
            <a:r>
              <a:rPr sz="2950" spc="-20" dirty="0">
                <a:latin typeface="Arial"/>
                <a:cs typeface="Arial"/>
              </a:rPr>
              <a:t>HTML, </a:t>
            </a:r>
            <a:r>
              <a:rPr sz="2950" spc="25" dirty="0">
                <a:latin typeface="Arial"/>
                <a:cs typeface="Arial"/>
              </a:rPr>
              <a:t>JavaScript </a:t>
            </a:r>
            <a:r>
              <a:rPr sz="2950" spc="5" dirty="0">
                <a:latin typeface="Arial"/>
                <a:cs typeface="Arial"/>
              </a:rPr>
              <a:t>is </a:t>
            </a:r>
            <a:r>
              <a:rPr sz="2950" spc="50" dirty="0">
                <a:latin typeface="Arial"/>
                <a:cs typeface="Arial"/>
              </a:rPr>
              <a:t>case </a:t>
            </a:r>
            <a:r>
              <a:rPr sz="2950" b="1" spc="10" dirty="0">
                <a:latin typeface="Arial"/>
                <a:cs typeface="Arial"/>
              </a:rPr>
              <a:t>sensitive </a:t>
            </a:r>
            <a:r>
              <a:rPr sz="2950" spc="-5" dirty="0">
                <a:latin typeface="Arial"/>
                <a:cs typeface="Arial"/>
              </a:rPr>
              <a:t>therefore </a:t>
            </a:r>
            <a:r>
              <a:rPr sz="2950" spc="45" dirty="0">
                <a:latin typeface="Arial"/>
                <a:cs typeface="Arial"/>
              </a:rPr>
              <a:t>watch</a:t>
            </a:r>
            <a:r>
              <a:rPr sz="2950" spc="-70" dirty="0">
                <a:latin typeface="Arial"/>
                <a:cs typeface="Arial"/>
              </a:rPr>
              <a:t> </a:t>
            </a:r>
            <a:r>
              <a:rPr sz="2950" spc="10" dirty="0">
                <a:latin typeface="Arial"/>
                <a:cs typeface="Arial"/>
              </a:rPr>
              <a:t>your  </a:t>
            </a:r>
            <a:r>
              <a:rPr sz="2950" spc="30" dirty="0">
                <a:latin typeface="Arial"/>
                <a:cs typeface="Arial"/>
              </a:rPr>
              <a:t>capitalization closely </a:t>
            </a:r>
            <a:r>
              <a:rPr sz="2950" spc="10" dirty="0">
                <a:latin typeface="Arial"/>
                <a:cs typeface="Arial"/>
              </a:rPr>
              <a:t>when you write </a:t>
            </a:r>
            <a:r>
              <a:rPr sz="2950" spc="25" dirty="0">
                <a:latin typeface="Arial"/>
                <a:cs typeface="Arial"/>
              </a:rPr>
              <a:t>JavaScript</a:t>
            </a:r>
            <a:r>
              <a:rPr sz="2950" dirty="0">
                <a:latin typeface="Arial"/>
                <a:cs typeface="Arial"/>
              </a:rPr>
              <a:t> </a:t>
            </a:r>
            <a:r>
              <a:rPr sz="2950" spc="10" dirty="0">
                <a:latin typeface="Arial"/>
                <a:cs typeface="Arial"/>
              </a:rPr>
              <a:t>statements</a:t>
            </a:r>
            <a:endParaRPr sz="2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>
              <a:latin typeface="Times New Roman"/>
              <a:cs typeface="Times New Roman"/>
            </a:endParaRPr>
          </a:p>
          <a:p>
            <a:pPr marL="203200" marR="229235" indent="-190500">
              <a:lnSpc>
                <a:spcPct val="101200"/>
              </a:lnSpc>
              <a:tabLst>
                <a:tab pos="8951595" algn="l"/>
              </a:tabLst>
            </a:pPr>
            <a:r>
              <a:rPr sz="2950" spc="65" dirty="0">
                <a:latin typeface="Arial"/>
                <a:cs typeface="Arial"/>
              </a:rPr>
              <a:t>•This </a:t>
            </a:r>
            <a:r>
              <a:rPr sz="2950" spc="25" dirty="0">
                <a:latin typeface="Arial"/>
                <a:cs typeface="Arial"/>
              </a:rPr>
              <a:t>JavaScript </a:t>
            </a:r>
            <a:r>
              <a:rPr sz="2950" spc="10" dirty="0">
                <a:latin typeface="Arial"/>
                <a:cs typeface="Arial"/>
              </a:rPr>
              <a:t>statement </a:t>
            </a:r>
            <a:r>
              <a:rPr sz="2950" spc="5" dirty="0">
                <a:latin typeface="Arial"/>
                <a:cs typeface="Arial"/>
              </a:rPr>
              <a:t>tells </a:t>
            </a:r>
            <a:r>
              <a:rPr sz="2950" spc="10" dirty="0">
                <a:latin typeface="Arial"/>
                <a:cs typeface="Arial"/>
              </a:rPr>
              <a:t>the </a:t>
            </a:r>
            <a:r>
              <a:rPr sz="2950" spc="25" dirty="0">
                <a:latin typeface="Arial"/>
                <a:cs typeface="Arial"/>
              </a:rPr>
              <a:t>browser</a:t>
            </a:r>
            <a:r>
              <a:rPr sz="2950" spc="-10" dirty="0">
                <a:latin typeface="Arial"/>
                <a:cs typeface="Arial"/>
              </a:rPr>
              <a:t> </a:t>
            </a:r>
            <a:r>
              <a:rPr sz="2950" spc="10" dirty="0">
                <a:latin typeface="Arial"/>
                <a:cs typeface="Arial"/>
              </a:rPr>
              <a:t>to</a:t>
            </a:r>
            <a:r>
              <a:rPr sz="2950" spc="15" dirty="0">
                <a:latin typeface="Arial"/>
                <a:cs typeface="Arial"/>
              </a:rPr>
              <a:t> </a:t>
            </a:r>
            <a:r>
              <a:rPr sz="2950" spc="10" dirty="0">
                <a:latin typeface="Arial"/>
                <a:cs typeface="Arial"/>
              </a:rPr>
              <a:t>write	to</a:t>
            </a:r>
            <a:r>
              <a:rPr sz="2950" spc="-40" dirty="0">
                <a:latin typeface="Arial"/>
                <a:cs typeface="Arial"/>
              </a:rPr>
              <a:t> </a:t>
            </a:r>
            <a:r>
              <a:rPr sz="2950" spc="10" dirty="0">
                <a:latin typeface="Arial"/>
                <a:cs typeface="Arial"/>
              </a:rPr>
              <a:t>the</a:t>
            </a:r>
            <a:r>
              <a:rPr sz="2950" spc="-40" dirty="0">
                <a:latin typeface="Arial"/>
                <a:cs typeface="Arial"/>
              </a:rPr>
              <a:t> </a:t>
            </a:r>
            <a:r>
              <a:rPr sz="2950" spc="65" dirty="0">
                <a:latin typeface="Arial"/>
                <a:cs typeface="Arial"/>
              </a:rPr>
              <a:t>web </a:t>
            </a:r>
            <a:r>
              <a:rPr sz="2950" spc="30" dirty="0">
                <a:latin typeface="Arial"/>
                <a:cs typeface="Arial"/>
              </a:rPr>
              <a:t> </a:t>
            </a:r>
            <a:r>
              <a:rPr sz="2950" spc="75" dirty="0">
                <a:latin typeface="Arial"/>
                <a:cs typeface="Arial"/>
              </a:rPr>
              <a:t>page:</a:t>
            </a:r>
            <a:endParaRPr sz="295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2950" spc="15" dirty="0">
                <a:solidFill>
                  <a:srgbClr val="861001"/>
                </a:solidFill>
                <a:latin typeface="Arial"/>
                <a:cs typeface="Arial"/>
              </a:rPr>
              <a:t>document.write("Hello</a:t>
            </a:r>
            <a:r>
              <a:rPr sz="2950" spc="-6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2950" spc="105" dirty="0">
                <a:solidFill>
                  <a:srgbClr val="861001"/>
                </a:solidFill>
                <a:latin typeface="Arial"/>
                <a:cs typeface="Arial"/>
              </a:rPr>
              <a:t>!!”);</a:t>
            </a:r>
            <a:endParaRPr sz="29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50">
              <a:latin typeface="Times New Roman"/>
              <a:cs typeface="Times New Roman"/>
            </a:endParaRPr>
          </a:p>
          <a:p>
            <a:pPr marL="203200" marR="210185" indent="-190500">
              <a:lnSpc>
                <a:spcPct val="101499"/>
              </a:lnSpc>
            </a:pPr>
            <a:r>
              <a:rPr sz="2950" spc="85" dirty="0">
                <a:latin typeface="Arial"/>
                <a:cs typeface="Arial"/>
              </a:rPr>
              <a:t>•The </a:t>
            </a:r>
            <a:r>
              <a:rPr sz="2950" spc="30" dirty="0">
                <a:latin typeface="Arial"/>
                <a:cs typeface="Arial"/>
              </a:rPr>
              <a:t>semicolon </a:t>
            </a:r>
            <a:r>
              <a:rPr sz="2950" spc="5" dirty="0">
                <a:latin typeface="Arial"/>
                <a:cs typeface="Arial"/>
              </a:rPr>
              <a:t>is </a:t>
            </a:r>
            <a:r>
              <a:rPr sz="2950" b="1" spc="5" dirty="0">
                <a:latin typeface="Arial"/>
                <a:cs typeface="Arial"/>
              </a:rPr>
              <a:t>optional </a:t>
            </a:r>
            <a:r>
              <a:rPr sz="2950" spc="70" dirty="0">
                <a:latin typeface="Arial"/>
                <a:cs typeface="Arial"/>
              </a:rPr>
              <a:t>(according </a:t>
            </a:r>
            <a:r>
              <a:rPr sz="2950" spc="10" dirty="0">
                <a:latin typeface="Arial"/>
                <a:cs typeface="Arial"/>
              </a:rPr>
              <a:t>to the </a:t>
            </a:r>
            <a:r>
              <a:rPr sz="2950" spc="25" dirty="0">
                <a:latin typeface="Arial"/>
                <a:cs typeface="Arial"/>
              </a:rPr>
              <a:t>JavaScript  </a:t>
            </a:r>
            <a:r>
              <a:rPr sz="2950" spc="45" dirty="0">
                <a:latin typeface="Arial"/>
                <a:cs typeface="Arial"/>
              </a:rPr>
              <a:t>standard </a:t>
            </a:r>
            <a:r>
              <a:rPr sz="2950" spc="65" dirty="0">
                <a:latin typeface="Arial"/>
                <a:cs typeface="Arial"/>
              </a:rPr>
              <a:t>[Using </a:t>
            </a:r>
            <a:r>
              <a:rPr sz="2950" spc="25" dirty="0">
                <a:latin typeface="Arial"/>
                <a:cs typeface="Arial"/>
              </a:rPr>
              <a:t>semicolons </a:t>
            </a:r>
            <a:r>
              <a:rPr sz="2950" spc="10" dirty="0">
                <a:latin typeface="Arial"/>
                <a:cs typeface="Arial"/>
              </a:rPr>
              <a:t>makes </a:t>
            </a:r>
            <a:r>
              <a:rPr sz="2950" spc="5" dirty="0">
                <a:latin typeface="Arial"/>
                <a:cs typeface="Arial"/>
              </a:rPr>
              <a:t>it </a:t>
            </a:r>
            <a:r>
              <a:rPr sz="2950" spc="50" dirty="0">
                <a:latin typeface="Arial"/>
                <a:cs typeface="Arial"/>
              </a:rPr>
              <a:t>possible </a:t>
            </a:r>
            <a:r>
              <a:rPr sz="2950" spc="10" dirty="0">
                <a:latin typeface="Arial"/>
                <a:cs typeface="Arial"/>
              </a:rPr>
              <a:t>to write</a:t>
            </a:r>
            <a:r>
              <a:rPr sz="2950" spc="-170" dirty="0">
                <a:latin typeface="Arial"/>
                <a:cs typeface="Arial"/>
              </a:rPr>
              <a:t> </a:t>
            </a:r>
            <a:r>
              <a:rPr sz="2950" spc="30" dirty="0">
                <a:latin typeface="Arial"/>
                <a:cs typeface="Arial"/>
              </a:rPr>
              <a:t>multiple  </a:t>
            </a:r>
            <a:r>
              <a:rPr sz="2950" spc="10" dirty="0">
                <a:latin typeface="Arial"/>
                <a:cs typeface="Arial"/>
              </a:rPr>
              <a:t>statements on one</a:t>
            </a:r>
            <a:r>
              <a:rPr sz="2950" spc="-65" dirty="0">
                <a:latin typeface="Arial"/>
                <a:cs typeface="Arial"/>
              </a:rPr>
              <a:t> </a:t>
            </a:r>
            <a:r>
              <a:rPr sz="2950" spc="35" dirty="0">
                <a:latin typeface="Arial"/>
                <a:cs typeface="Arial"/>
              </a:rPr>
              <a:t>line].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232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1602</Words>
  <Application>Microsoft Office PowerPoint</Application>
  <PresentationFormat>Custom</PresentationFormat>
  <Paragraphs>210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Consolas</vt:lpstr>
      <vt:lpstr>Times New Roman</vt:lpstr>
      <vt:lpstr>Office Theme</vt:lpstr>
      <vt:lpstr>Introduction to Web Programming </vt:lpstr>
      <vt:lpstr>Outlines of today’s lecture</vt:lpstr>
      <vt:lpstr>PowerPoint Presentation</vt:lpstr>
      <vt:lpstr>Introduction</vt:lpstr>
      <vt:lpstr>What is JavaScript?</vt:lpstr>
      <vt:lpstr>Are Java and JavaScript the  Same?</vt:lpstr>
      <vt:lpstr>What JS can do?!</vt:lpstr>
      <vt:lpstr>JavaScript Program</vt:lpstr>
      <vt:lpstr>JavaScript Statement</vt:lpstr>
      <vt:lpstr>How to insert JavaScript</vt:lpstr>
      <vt:lpstr>How to insert JavaScript (Cont.)</vt:lpstr>
      <vt:lpstr>Example</vt:lpstr>
      <vt:lpstr>PowerPoint Presentation</vt:lpstr>
      <vt:lpstr>JavaScript Comments</vt:lpstr>
      <vt:lpstr>JavaScript Variables</vt:lpstr>
      <vt:lpstr>Local and Global Variables</vt:lpstr>
      <vt:lpstr>Local and Global Example</vt:lpstr>
      <vt:lpstr>JavaScript Arithmetic Operators</vt:lpstr>
      <vt:lpstr>JavaScript Assignment Operators</vt:lpstr>
      <vt:lpstr>The + Operator</vt:lpstr>
      <vt:lpstr>Adding Strings and  Numbers</vt:lpstr>
      <vt:lpstr>Comparison Operators</vt:lpstr>
      <vt:lpstr>Logical Operators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242 Web Application  Development 1</dc:title>
  <dc:creator>Natheer Gharaibeh</dc:creator>
  <cp:lastModifiedBy>Nazeer Garaibeh</cp:lastModifiedBy>
  <cp:revision>7</cp:revision>
  <dcterms:created xsi:type="dcterms:W3CDTF">2017-02-10T18:39:29Z</dcterms:created>
  <dcterms:modified xsi:type="dcterms:W3CDTF">2024-10-17T06:46:23Z</dcterms:modified>
</cp:coreProperties>
</file>