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5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93800" y="2304757"/>
            <a:ext cx="10617200" cy="2430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4200" y="292100"/>
            <a:ext cx="11836400" cy="203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30909" y="2679700"/>
            <a:ext cx="11142980" cy="5521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37300" y="9336278"/>
            <a:ext cx="30543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193800" y="2304757"/>
            <a:ext cx="10617200" cy="2334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99"/>
              </a:lnSpc>
            </a:pPr>
            <a:r>
              <a:rPr lang="en-US" spc="-45"/>
              <a:t>Introduction to Web Programming 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8100" y="6375400"/>
            <a:ext cx="10301605" cy="607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800" b="1" spc="10" dirty="0">
                <a:latin typeface="Arial"/>
                <a:cs typeface="Arial"/>
              </a:rPr>
              <a:t>Lecture </a:t>
            </a:r>
            <a:r>
              <a:rPr sz="3800" b="1" spc="5" dirty="0">
                <a:latin typeface="Arial"/>
                <a:cs typeface="Arial"/>
              </a:rPr>
              <a:t>9: Introduction </a:t>
            </a:r>
            <a:r>
              <a:rPr sz="3800" b="1" spc="10" dirty="0">
                <a:latin typeface="Arial"/>
                <a:cs typeface="Arial"/>
              </a:rPr>
              <a:t>to JavaScript (Part</a:t>
            </a:r>
            <a:r>
              <a:rPr sz="3800" b="1" spc="-60" dirty="0">
                <a:latin typeface="Arial"/>
                <a:cs typeface="Arial"/>
              </a:rPr>
              <a:t> </a:t>
            </a:r>
            <a:r>
              <a:rPr sz="3800" b="1" spc="5" dirty="0">
                <a:latin typeface="Arial"/>
                <a:cs typeface="Arial"/>
              </a:rPr>
              <a:t>2)</a:t>
            </a:r>
            <a:endParaRPr sz="3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5" name="Rectangle 4"/>
          <p:cNvSpPr/>
          <p:nvPr/>
        </p:nvSpPr>
        <p:spPr>
          <a:xfrm>
            <a:off x="5283200" y="8305800"/>
            <a:ext cx="6502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Natheer Gharaibeh</a:t>
            </a:r>
            <a:b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736600" y="2512039"/>
            <a:ext cx="6751955" cy="5893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621280" indent="-342900">
              <a:lnSpc>
                <a:spcPct val="100699"/>
              </a:lnSpc>
            </a:pPr>
            <a:r>
              <a:rPr sz="2400" spc="60" dirty="0">
                <a:latin typeface="Arial"/>
                <a:cs typeface="Arial"/>
              </a:rPr>
              <a:t>&lt;script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type="text/javascript"&gt;  </a:t>
            </a:r>
            <a:r>
              <a:rPr sz="2400" spc="-5" dirty="0">
                <a:latin typeface="Arial"/>
                <a:cs typeface="Arial"/>
              </a:rPr>
              <a:t>var </a:t>
            </a:r>
            <a:r>
              <a:rPr sz="2400" spc="130" dirty="0">
                <a:latin typeface="Arial"/>
                <a:cs typeface="Arial"/>
              </a:rPr>
              <a:t>d </a:t>
            </a:r>
            <a:r>
              <a:rPr sz="2400" spc="18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new</a:t>
            </a:r>
            <a:r>
              <a:rPr sz="2400" spc="-3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Date()</a:t>
            </a:r>
            <a:endParaRPr sz="2400">
              <a:latin typeface="Arial"/>
              <a:cs typeface="Arial"/>
            </a:endParaRPr>
          </a:p>
          <a:p>
            <a:pPr marL="355600" marR="3206115">
              <a:lnSpc>
                <a:spcPct val="100699"/>
              </a:lnSpc>
            </a:pPr>
            <a:r>
              <a:rPr sz="2400" spc="-5" dirty="0">
                <a:latin typeface="Arial"/>
                <a:cs typeface="Arial"/>
              </a:rPr>
              <a:t>var </a:t>
            </a:r>
            <a:r>
              <a:rPr sz="2400" dirty="0">
                <a:latin typeface="Arial"/>
                <a:cs typeface="Arial"/>
              </a:rPr>
              <a:t>time </a:t>
            </a:r>
            <a:r>
              <a:rPr sz="2400" spc="180" dirty="0">
                <a:latin typeface="Arial"/>
                <a:cs typeface="Arial"/>
              </a:rPr>
              <a:t>=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20" dirty="0">
                <a:latin typeface="Arial"/>
                <a:cs typeface="Arial"/>
              </a:rPr>
              <a:t>d.getHours()  </a:t>
            </a:r>
            <a:r>
              <a:rPr sz="2400" dirty="0">
                <a:solidFill>
                  <a:srgbClr val="861001"/>
                </a:solidFill>
                <a:latin typeface="Arial"/>
                <a:cs typeface="Arial"/>
              </a:rPr>
              <a:t>if</a:t>
            </a:r>
            <a:r>
              <a:rPr sz="2400" spc="-10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400" spc="20" dirty="0">
                <a:solidFill>
                  <a:srgbClr val="861001"/>
                </a:solidFill>
                <a:latin typeface="Arial"/>
                <a:cs typeface="Arial"/>
              </a:rPr>
              <a:t>(time&lt;12)</a:t>
            </a:r>
            <a:endParaRPr sz="2400">
              <a:latin typeface="Arial"/>
              <a:cs typeface="Arial"/>
            </a:endParaRPr>
          </a:p>
          <a:p>
            <a:pPr marR="5422900" algn="ctr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400">
              <a:latin typeface="Arial"/>
              <a:cs typeface="Arial"/>
            </a:endParaRPr>
          </a:p>
          <a:p>
            <a:pPr marL="779145">
              <a:lnSpc>
                <a:spcPct val="100000"/>
              </a:lnSpc>
              <a:spcBef>
                <a:spcPts val="20"/>
              </a:spcBef>
            </a:pPr>
            <a:r>
              <a:rPr sz="2400" spc="30" dirty="0">
                <a:solidFill>
                  <a:srgbClr val="861001"/>
                </a:solidFill>
                <a:latin typeface="Arial"/>
                <a:cs typeface="Arial"/>
              </a:rPr>
              <a:t>document.write("&lt;b&gt;Good</a:t>
            </a:r>
            <a:r>
              <a:rPr sz="2400" spc="-2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400" spc="30" dirty="0">
                <a:solidFill>
                  <a:srgbClr val="861001"/>
                </a:solidFill>
                <a:latin typeface="Arial"/>
                <a:cs typeface="Arial"/>
              </a:rPr>
              <a:t>morning&lt;/b&gt;");</a:t>
            </a:r>
            <a:endParaRPr sz="2400">
              <a:latin typeface="Arial"/>
              <a:cs typeface="Arial"/>
            </a:endParaRPr>
          </a:p>
          <a:p>
            <a:pPr marL="694055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else </a:t>
            </a:r>
            <a:r>
              <a:rPr sz="2400" dirty="0">
                <a:solidFill>
                  <a:srgbClr val="861001"/>
                </a:solidFill>
                <a:latin typeface="Arial"/>
                <a:cs typeface="Arial"/>
              </a:rPr>
              <a:t>if </a:t>
            </a:r>
            <a:r>
              <a:rPr sz="2400" spc="40" dirty="0">
                <a:solidFill>
                  <a:srgbClr val="861001"/>
                </a:solidFill>
                <a:latin typeface="Arial"/>
                <a:cs typeface="Arial"/>
              </a:rPr>
              <a:t>(time&gt;=12 </a:t>
            </a:r>
            <a:r>
              <a:rPr sz="2400" dirty="0">
                <a:solidFill>
                  <a:srgbClr val="861001"/>
                </a:solidFill>
                <a:latin typeface="Arial"/>
                <a:cs typeface="Arial"/>
              </a:rPr>
              <a:t>&amp;&amp;</a:t>
            </a:r>
            <a:r>
              <a:rPr sz="2400" spc="-9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400" spc="20" dirty="0">
                <a:solidFill>
                  <a:srgbClr val="861001"/>
                </a:solidFill>
                <a:latin typeface="Arial"/>
                <a:cs typeface="Arial"/>
              </a:rPr>
              <a:t>time&lt;19)</a:t>
            </a:r>
            <a:endParaRPr sz="2400">
              <a:latin typeface="Arial"/>
              <a:cs typeface="Arial"/>
            </a:endParaRPr>
          </a:p>
          <a:p>
            <a:pPr marL="694055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400">
              <a:latin typeface="Arial"/>
              <a:cs typeface="Arial"/>
            </a:endParaRPr>
          </a:p>
          <a:p>
            <a:pPr marL="779145">
              <a:lnSpc>
                <a:spcPct val="100000"/>
              </a:lnSpc>
              <a:spcBef>
                <a:spcPts val="20"/>
              </a:spcBef>
            </a:pPr>
            <a:r>
              <a:rPr sz="2400" spc="30" dirty="0">
                <a:solidFill>
                  <a:srgbClr val="861001"/>
                </a:solidFill>
                <a:latin typeface="Arial"/>
                <a:cs typeface="Arial"/>
              </a:rPr>
              <a:t>document.write("&lt;b&gt;Good</a:t>
            </a:r>
            <a:r>
              <a:rPr sz="2400" spc="-5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400" spc="20" dirty="0">
                <a:solidFill>
                  <a:srgbClr val="861001"/>
                </a:solidFill>
                <a:latin typeface="Arial"/>
                <a:cs typeface="Arial"/>
              </a:rPr>
              <a:t>afternoon&lt;/b&gt;");</a:t>
            </a:r>
            <a:endParaRPr sz="2400">
              <a:latin typeface="Arial"/>
              <a:cs typeface="Arial"/>
            </a:endParaRPr>
          </a:p>
          <a:p>
            <a:pPr marL="694055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else</a:t>
            </a:r>
            <a:endParaRPr sz="2400">
              <a:latin typeface="Arial"/>
              <a:cs typeface="Arial"/>
            </a:endParaRPr>
          </a:p>
          <a:p>
            <a:pPr marL="694055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400">
              <a:latin typeface="Arial"/>
              <a:cs typeface="Arial"/>
            </a:endParaRPr>
          </a:p>
          <a:p>
            <a:pPr marL="779145">
              <a:lnSpc>
                <a:spcPct val="100000"/>
              </a:lnSpc>
              <a:spcBef>
                <a:spcPts val="20"/>
              </a:spcBef>
            </a:pPr>
            <a:r>
              <a:rPr sz="2400" spc="30" dirty="0">
                <a:solidFill>
                  <a:srgbClr val="861001"/>
                </a:solidFill>
                <a:latin typeface="Arial"/>
                <a:cs typeface="Arial"/>
              </a:rPr>
              <a:t>document.write("&lt;b&gt;Good</a:t>
            </a:r>
            <a:r>
              <a:rPr sz="2400" spc="-3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400" spc="40" dirty="0">
                <a:solidFill>
                  <a:srgbClr val="861001"/>
                </a:solidFill>
                <a:latin typeface="Arial"/>
                <a:cs typeface="Arial"/>
              </a:rPr>
              <a:t>night!&lt;/b&gt;");</a:t>
            </a:r>
            <a:endParaRPr sz="2400">
              <a:latin typeface="Arial"/>
              <a:cs typeface="Arial"/>
            </a:endParaRPr>
          </a:p>
          <a:p>
            <a:pPr marL="694055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  <a:p>
            <a:pPr marR="5469255" algn="ctr">
              <a:lnSpc>
                <a:spcPct val="100000"/>
              </a:lnSpc>
              <a:spcBef>
                <a:spcPts val="20"/>
              </a:spcBef>
            </a:pPr>
            <a:r>
              <a:rPr sz="2400" spc="70" dirty="0">
                <a:latin typeface="Arial"/>
                <a:cs typeface="Arial"/>
              </a:rPr>
              <a:t>&lt;/script&gt;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" dirty="0"/>
              <a:t>If…else if…else </a:t>
            </a:r>
            <a:r>
              <a:rPr sz="6700" spc="-70" dirty="0"/>
              <a:t>Statement–  </a:t>
            </a:r>
            <a:r>
              <a:rPr sz="6700" spc="5" dirty="0"/>
              <a:t>Example</a:t>
            </a:r>
            <a:endParaRPr sz="6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dirty="0"/>
              <a:t>4. </a:t>
            </a:r>
            <a:r>
              <a:rPr spc="-5" dirty="0"/>
              <a:t>Switch</a:t>
            </a:r>
            <a:r>
              <a:rPr spc="-75" dirty="0"/>
              <a:t> </a:t>
            </a:r>
            <a:r>
              <a:rPr spc="-50" dirty="0"/>
              <a:t>Statement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852379"/>
            <a:ext cx="10906760" cy="5790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200" marR="5080" indent="-571500">
              <a:lnSpc>
                <a:spcPct val="101200"/>
              </a:lnSpc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Use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25" dirty="0">
                <a:latin typeface="Arial"/>
                <a:cs typeface="Arial"/>
              </a:rPr>
              <a:t>switch </a:t>
            </a:r>
            <a:r>
              <a:rPr sz="2800" dirty="0">
                <a:latin typeface="Arial"/>
                <a:cs typeface="Arial"/>
              </a:rPr>
              <a:t>statement </a:t>
            </a:r>
            <a:r>
              <a:rPr sz="2800" b="1" dirty="0">
                <a:latin typeface="Arial"/>
                <a:cs typeface="Arial"/>
              </a:rPr>
              <a:t>to select </a:t>
            </a:r>
            <a:r>
              <a:rPr sz="2800" b="1" spc="-5" dirty="0">
                <a:latin typeface="Arial"/>
                <a:cs typeface="Arial"/>
              </a:rPr>
              <a:t>one of many blocks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75" dirty="0">
                <a:latin typeface="Arial"/>
                <a:cs typeface="Arial"/>
              </a:rPr>
              <a:t>code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  </a:t>
            </a:r>
            <a:r>
              <a:rPr sz="2800" spc="75" dirty="0">
                <a:latin typeface="Arial"/>
                <a:cs typeface="Arial"/>
              </a:rPr>
              <a:t>be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30" dirty="0">
                <a:latin typeface="Arial"/>
                <a:cs typeface="Arial"/>
              </a:rPr>
              <a:t>executed.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ts val="3329"/>
              </a:lnSpc>
            </a:pPr>
            <a:r>
              <a:rPr sz="2800" b="1" spc="-5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ts val="2850"/>
              </a:lnSpc>
            </a:pPr>
            <a:r>
              <a:rPr sz="2400" b="1" dirty="0">
                <a:latin typeface="Arial"/>
                <a:cs typeface="Arial"/>
              </a:rPr>
              <a:t>switch(n)</a:t>
            </a:r>
            <a:endParaRPr sz="2400">
              <a:latin typeface="Arial"/>
              <a:cs typeface="Arial"/>
            </a:endParaRPr>
          </a:p>
          <a:p>
            <a:pPr marL="7620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Arial"/>
                <a:cs typeface="Arial"/>
              </a:rPr>
              <a:t>{</a:t>
            </a:r>
            <a:endParaRPr sz="2400">
              <a:latin typeface="Arial"/>
              <a:cs typeface="Arial"/>
            </a:endParaRPr>
          </a:p>
          <a:p>
            <a:pPr marL="762000">
              <a:lnSpc>
                <a:spcPct val="100000"/>
              </a:lnSpc>
              <a:spcBef>
                <a:spcPts val="20"/>
              </a:spcBef>
            </a:pPr>
            <a:r>
              <a:rPr sz="2400" b="1" dirty="0">
                <a:latin typeface="Arial"/>
                <a:cs typeface="Arial"/>
              </a:rPr>
              <a:t>case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1:</a:t>
            </a:r>
            <a:endParaRPr sz="2400">
              <a:latin typeface="Arial"/>
              <a:cs typeface="Arial"/>
            </a:endParaRPr>
          </a:p>
          <a:p>
            <a:pPr marL="1863089" marR="6087110">
              <a:lnSpc>
                <a:spcPct val="100699"/>
              </a:lnSpc>
            </a:pPr>
            <a:r>
              <a:rPr sz="2400" spc="15" dirty="0">
                <a:latin typeface="Arial"/>
                <a:cs typeface="Arial"/>
              </a:rPr>
              <a:t>execute </a:t>
            </a:r>
            <a:r>
              <a:rPr sz="2400" spc="65" dirty="0">
                <a:latin typeface="Arial"/>
                <a:cs typeface="Arial"/>
              </a:rPr>
              <a:t>code </a:t>
            </a:r>
            <a:r>
              <a:rPr sz="2400" spc="50" dirty="0">
                <a:latin typeface="Arial"/>
                <a:cs typeface="Arial"/>
              </a:rPr>
              <a:t>block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  </a:t>
            </a:r>
            <a:r>
              <a:rPr sz="2400" spc="10" dirty="0">
                <a:latin typeface="Arial"/>
                <a:cs typeface="Arial"/>
              </a:rPr>
              <a:t>break;</a:t>
            </a:r>
            <a:endParaRPr sz="2400">
              <a:latin typeface="Arial"/>
              <a:cs typeface="Arial"/>
            </a:endParaRPr>
          </a:p>
          <a:p>
            <a:pPr marL="762000">
              <a:lnSpc>
                <a:spcPct val="100000"/>
              </a:lnSpc>
              <a:spcBef>
                <a:spcPts val="20"/>
              </a:spcBef>
            </a:pPr>
            <a:r>
              <a:rPr sz="2400" b="1" spc="-5" dirty="0">
                <a:latin typeface="Arial"/>
                <a:cs typeface="Arial"/>
              </a:rPr>
              <a:t>case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2:</a:t>
            </a:r>
            <a:endParaRPr sz="2400">
              <a:latin typeface="Arial"/>
              <a:cs typeface="Arial"/>
            </a:endParaRPr>
          </a:p>
          <a:p>
            <a:pPr marL="1863089" marR="6087110">
              <a:lnSpc>
                <a:spcPct val="100699"/>
              </a:lnSpc>
            </a:pPr>
            <a:r>
              <a:rPr sz="2400" spc="15" dirty="0">
                <a:latin typeface="Arial"/>
                <a:cs typeface="Arial"/>
              </a:rPr>
              <a:t>execute </a:t>
            </a:r>
            <a:r>
              <a:rPr sz="2400" spc="65" dirty="0">
                <a:latin typeface="Arial"/>
                <a:cs typeface="Arial"/>
              </a:rPr>
              <a:t>code </a:t>
            </a:r>
            <a:r>
              <a:rPr sz="2400" spc="50" dirty="0">
                <a:latin typeface="Arial"/>
                <a:cs typeface="Arial"/>
              </a:rPr>
              <a:t>block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  </a:t>
            </a:r>
            <a:r>
              <a:rPr sz="2400" spc="10" dirty="0">
                <a:latin typeface="Arial"/>
                <a:cs typeface="Arial"/>
              </a:rPr>
              <a:t>break;</a:t>
            </a:r>
            <a:endParaRPr sz="2400">
              <a:latin typeface="Arial"/>
              <a:cs typeface="Arial"/>
            </a:endParaRPr>
          </a:p>
          <a:p>
            <a:pPr marL="762000">
              <a:lnSpc>
                <a:spcPct val="100000"/>
              </a:lnSpc>
              <a:spcBef>
                <a:spcPts val="20"/>
              </a:spcBef>
            </a:pPr>
            <a:r>
              <a:rPr sz="2400" b="1" dirty="0">
                <a:latin typeface="Arial"/>
                <a:cs typeface="Arial"/>
              </a:rPr>
              <a:t>default:</a:t>
            </a:r>
            <a:endParaRPr sz="2400">
              <a:latin typeface="Arial"/>
              <a:cs typeface="Arial"/>
            </a:endParaRPr>
          </a:p>
          <a:p>
            <a:pPr marL="1524000">
              <a:lnSpc>
                <a:spcPct val="100000"/>
              </a:lnSpc>
              <a:spcBef>
                <a:spcPts val="20"/>
              </a:spcBef>
            </a:pPr>
            <a:r>
              <a:rPr sz="2400" spc="65" dirty="0">
                <a:latin typeface="Arial"/>
                <a:cs typeface="Arial"/>
              </a:rPr>
              <a:t>code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65" dirty="0">
                <a:latin typeface="Arial"/>
                <a:cs typeface="Arial"/>
              </a:rPr>
              <a:t>be </a:t>
            </a:r>
            <a:r>
              <a:rPr sz="2400" spc="30" dirty="0">
                <a:latin typeface="Arial"/>
                <a:cs typeface="Arial"/>
              </a:rPr>
              <a:t>executed </a:t>
            </a:r>
            <a:r>
              <a:rPr sz="2400" dirty="0">
                <a:latin typeface="Arial"/>
                <a:cs typeface="Arial"/>
              </a:rPr>
              <a:t>if </a:t>
            </a:r>
            <a:r>
              <a:rPr sz="2400" spc="-5" dirty="0">
                <a:latin typeface="Arial"/>
                <a:cs typeface="Arial"/>
              </a:rPr>
              <a:t>n is </a:t>
            </a:r>
            <a:r>
              <a:rPr sz="2400" dirty="0">
                <a:latin typeface="Arial"/>
                <a:cs typeface="Arial"/>
              </a:rPr>
              <a:t>different </a:t>
            </a:r>
            <a:r>
              <a:rPr sz="2400" spc="-15" dirty="0">
                <a:latin typeface="Arial"/>
                <a:cs typeface="Arial"/>
              </a:rPr>
              <a:t>from </a:t>
            </a:r>
            <a:r>
              <a:rPr sz="2400" spc="30" dirty="0">
                <a:latin typeface="Arial"/>
                <a:cs typeface="Arial"/>
              </a:rPr>
              <a:t>case </a:t>
            </a:r>
            <a:r>
              <a:rPr sz="2400" spc="-5" dirty="0">
                <a:latin typeface="Arial"/>
                <a:cs typeface="Arial"/>
              </a:rPr>
              <a:t>1 </a:t>
            </a:r>
            <a:r>
              <a:rPr sz="2400" spc="40" dirty="0">
                <a:latin typeface="Arial"/>
                <a:cs typeface="Arial"/>
              </a:rPr>
              <a:t>and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</a:t>
            </a:r>
            <a:endParaRPr sz="2400">
              <a:latin typeface="Arial"/>
              <a:cs typeface="Arial"/>
            </a:endParaRPr>
          </a:p>
          <a:p>
            <a:pPr marL="7620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003300" y="2260600"/>
            <a:ext cx="7788909" cy="672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0" dirty="0">
                <a:latin typeface="Arial"/>
                <a:cs typeface="Arial"/>
              </a:rPr>
              <a:t>&lt;script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type="text/javascript"&gt;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spc="-60" dirty="0">
                <a:latin typeface="Arial"/>
                <a:cs typeface="Arial"/>
              </a:rPr>
              <a:t>//You </a:t>
            </a:r>
            <a:r>
              <a:rPr sz="2000" spc="-5" dirty="0">
                <a:latin typeface="Arial"/>
                <a:cs typeface="Arial"/>
              </a:rPr>
              <a:t>will </a:t>
            </a:r>
            <a:r>
              <a:rPr sz="2000" spc="10" dirty="0">
                <a:latin typeface="Arial"/>
                <a:cs typeface="Arial"/>
              </a:rPr>
              <a:t>receive </a:t>
            </a:r>
            <a:r>
              <a:rPr sz="2000" spc="-5" dirty="0">
                <a:latin typeface="Arial"/>
                <a:cs typeface="Arial"/>
              </a:rPr>
              <a:t>a </a:t>
            </a:r>
            <a:r>
              <a:rPr sz="2000" dirty="0">
                <a:latin typeface="Arial"/>
                <a:cs typeface="Arial"/>
              </a:rPr>
              <a:t>different </a:t>
            </a:r>
            <a:r>
              <a:rPr sz="2000" spc="20" dirty="0">
                <a:latin typeface="Arial"/>
                <a:cs typeface="Arial"/>
              </a:rPr>
              <a:t>greeting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40" dirty="0">
                <a:latin typeface="Arial"/>
                <a:cs typeface="Arial"/>
              </a:rPr>
              <a:t>based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//on </a:t>
            </a:r>
            <a:r>
              <a:rPr sz="2000" spc="-5" dirty="0">
                <a:latin typeface="Arial"/>
                <a:cs typeface="Arial"/>
              </a:rPr>
              <a:t>what </a:t>
            </a:r>
            <a:r>
              <a:rPr sz="2000" spc="35" dirty="0">
                <a:latin typeface="Arial"/>
                <a:cs typeface="Arial"/>
              </a:rPr>
              <a:t>day </a:t>
            </a:r>
            <a:r>
              <a:rPr sz="2000" dirty="0">
                <a:latin typeface="Arial"/>
                <a:cs typeface="Arial"/>
              </a:rPr>
              <a:t>it is. </a:t>
            </a:r>
            <a:r>
              <a:rPr sz="2000" spc="-5" dirty="0">
                <a:latin typeface="Arial"/>
                <a:cs typeface="Arial"/>
              </a:rPr>
              <a:t>Note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Sunday=0,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spc="20" dirty="0">
                <a:latin typeface="Arial"/>
                <a:cs typeface="Arial"/>
              </a:rPr>
              <a:t>//Monday=1, </a:t>
            </a:r>
            <a:r>
              <a:rPr sz="2000" spc="-5" dirty="0">
                <a:latin typeface="Arial"/>
                <a:cs typeface="Arial"/>
              </a:rPr>
              <a:t>Tuesday=2,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etc.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var </a:t>
            </a:r>
            <a:r>
              <a:rPr sz="2000" spc="50" dirty="0">
                <a:latin typeface="Arial"/>
                <a:cs typeface="Arial"/>
              </a:rPr>
              <a:t>d=new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Date();</a:t>
            </a:r>
            <a:endParaRPr sz="2000">
              <a:latin typeface="Arial"/>
              <a:cs typeface="Arial"/>
            </a:endParaRPr>
          </a:p>
          <a:p>
            <a:pPr marL="355600" marR="4745355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var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theDay=d.getDay();  </a:t>
            </a:r>
            <a:r>
              <a:rPr sz="2000" spc="15" dirty="0">
                <a:solidFill>
                  <a:srgbClr val="861001"/>
                </a:solidFill>
                <a:latin typeface="Arial"/>
                <a:cs typeface="Arial"/>
              </a:rPr>
              <a:t>switch</a:t>
            </a:r>
            <a:r>
              <a:rPr sz="2000" spc="-4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861001"/>
                </a:solidFill>
                <a:latin typeface="Arial"/>
                <a:cs typeface="Arial"/>
              </a:rPr>
              <a:t>(theDay)</a:t>
            </a:r>
            <a:endParaRPr sz="2000">
              <a:latin typeface="Arial"/>
              <a:cs typeface="Arial"/>
            </a:endParaRPr>
          </a:p>
          <a:p>
            <a:pPr marL="637540">
              <a:lnSpc>
                <a:spcPct val="100000"/>
              </a:lnSpc>
            </a:pPr>
            <a:r>
              <a:rPr sz="2000" spc="-5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779145">
              <a:lnSpc>
                <a:spcPct val="100000"/>
              </a:lnSpc>
            </a:pPr>
            <a:r>
              <a:rPr sz="2000" spc="25" dirty="0">
                <a:solidFill>
                  <a:srgbClr val="861001"/>
                </a:solidFill>
                <a:latin typeface="Arial"/>
                <a:cs typeface="Arial"/>
              </a:rPr>
              <a:t>case</a:t>
            </a:r>
            <a:r>
              <a:rPr sz="2000" spc="-9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861001"/>
                </a:solidFill>
                <a:latin typeface="Arial"/>
                <a:cs typeface="Arial"/>
              </a:rPr>
              <a:t>5:</a:t>
            </a:r>
            <a:endParaRPr sz="2000">
              <a:latin typeface="Arial"/>
              <a:cs typeface="Arial"/>
            </a:endParaRPr>
          </a:p>
          <a:p>
            <a:pPr marL="1555750" marR="2597150">
              <a:lnSpc>
                <a:spcPct val="100000"/>
              </a:lnSpc>
            </a:pPr>
            <a:r>
              <a:rPr sz="2000" spc="-5" dirty="0">
                <a:solidFill>
                  <a:srgbClr val="861001"/>
                </a:solidFill>
                <a:latin typeface="Arial"/>
                <a:cs typeface="Arial"/>
              </a:rPr>
              <a:t>document.write("Finally </a:t>
            </a:r>
            <a:r>
              <a:rPr sz="2000" spc="-20" dirty="0">
                <a:solidFill>
                  <a:srgbClr val="861001"/>
                </a:solidFill>
                <a:latin typeface="Arial"/>
                <a:cs typeface="Arial"/>
              </a:rPr>
              <a:t>Friday");  </a:t>
            </a:r>
            <a:r>
              <a:rPr sz="2000" spc="10" dirty="0">
                <a:solidFill>
                  <a:srgbClr val="861001"/>
                </a:solidFill>
                <a:latin typeface="Arial"/>
                <a:cs typeface="Arial"/>
              </a:rPr>
              <a:t>break;</a:t>
            </a:r>
            <a:endParaRPr sz="2000">
              <a:latin typeface="Arial"/>
              <a:cs typeface="Arial"/>
            </a:endParaRPr>
          </a:p>
          <a:p>
            <a:pPr marL="779145">
              <a:lnSpc>
                <a:spcPct val="100000"/>
              </a:lnSpc>
            </a:pPr>
            <a:r>
              <a:rPr sz="2000" spc="25" dirty="0">
                <a:solidFill>
                  <a:srgbClr val="861001"/>
                </a:solidFill>
                <a:latin typeface="Arial"/>
                <a:cs typeface="Arial"/>
              </a:rPr>
              <a:t>case</a:t>
            </a:r>
            <a:r>
              <a:rPr sz="2000" spc="-9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861001"/>
                </a:solidFill>
                <a:latin typeface="Arial"/>
                <a:cs typeface="Arial"/>
              </a:rPr>
              <a:t>6:</a:t>
            </a:r>
            <a:endParaRPr sz="2000">
              <a:latin typeface="Arial"/>
              <a:cs typeface="Arial"/>
            </a:endParaRPr>
          </a:p>
          <a:p>
            <a:pPr marL="1555750" marR="2333625">
              <a:lnSpc>
                <a:spcPct val="100000"/>
              </a:lnSpc>
            </a:pPr>
            <a:r>
              <a:rPr sz="2000" dirty="0">
                <a:solidFill>
                  <a:srgbClr val="861001"/>
                </a:solidFill>
                <a:latin typeface="Arial"/>
                <a:cs typeface="Arial"/>
              </a:rPr>
              <a:t>document.write("Super</a:t>
            </a:r>
            <a:r>
              <a:rPr sz="2000" spc="-1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861001"/>
                </a:solidFill>
                <a:latin typeface="Arial"/>
                <a:cs typeface="Arial"/>
              </a:rPr>
              <a:t>Saturday");  </a:t>
            </a:r>
            <a:r>
              <a:rPr sz="2000" spc="10" dirty="0">
                <a:solidFill>
                  <a:srgbClr val="861001"/>
                </a:solidFill>
                <a:latin typeface="Arial"/>
                <a:cs typeface="Arial"/>
              </a:rPr>
              <a:t>break;</a:t>
            </a:r>
            <a:endParaRPr sz="2000">
              <a:latin typeface="Arial"/>
              <a:cs typeface="Arial"/>
            </a:endParaRPr>
          </a:p>
          <a:p>
            <a:pPr marL="708660">
              <a:lnSpc>
                <a:spcPct val="100000"/>
              </a:lnSpc>
            </a:pPr>
            <a:r>
              <a:rPr sz="2000" spc="25" dirty="0">
                <a:solidFill>
                  <a:srgbClr val="861001"/>
                </a:solidFill>
                <a:latin typeface="Arial"/>
                <a:cs typeface="Arial"/>
              </a:rPr>
              <a:t>case</a:t>
            </a:r>
            <a:r>
              <a:rPr sz="2000" spc="-9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861001"/>
                </a:solidFill>
                <a:latin typeface="Arial"/>
                <a:cs typeface="Arial"/>
              </a:rPr>
              <a:t>0:</a:t>
            </a:r>
            <a:endParaRPr sz="2000">
              <a:latin typeface="Arial"/>
              <a:cs typeface="Arial"/>
            </a:endParaRPr>
          </a:p>
          <a:p>
            <a:pPr marL="1485265" marR="2456180">
              <a:lnSpc>
                <a:spcPct val="100000"/>
              </a:lnSpc>
            </a:pPr>
            <a:r>
              <a:rPr sz="2000" dirty="0">
                <a:solidFill>
                  <a:srgbClr val="861001"/>
                </a:solidFill>
                <a:latin typeface="Arial"/>
                <a:cs typeface="Arial"/>
              </a:rPr>
              <a:t>document.write("Sleepy</a:t>
            </a:r>
            <a:r>
              <a:rPr sz="2000" spc="-1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861001"/>
                </a:solidFill>
                <a:latin typeface="Arial"/>
                <a:cs typeface="Arial"/>
              </a:rPr>
              <a:t>Sunday");  </a:t>
            </a:r>
            <a:r>
              <a:rPr sz="2000" spc="10" dirty="0">
                <a:solidFill>
                  <a:srgbClr val="861001"/>
                </a:solidFill>
                <a:latin typeface="Arial"/>
                <a:cs typeface="Arial"/>
              </a:rPr>
              <a:t>break;</a:t>
            </a:r>
            <a:endParaRPr sz="2000">
              <a:latin typeface="Arial"/>
              <a:cs typeface="Arial"/>
            </a:endParaRPr>
          </a:p>
          <a:p>
            <a:pPr marL="708660">
              <a:lnSpc>
                <a:spcPct val="100000"/>
              </a:lnSpc>
            </a:pPr>
            <a:r>
              <a:rPr sz="2000" spc="10" dirty="0">
                <a:solidFill>
                  <a:srgbClr val="861001"/>
                </a:solidFill>
                <a:latin typeface="Arial"/>
                <a:cs typeface="Arial"/>
              </a:rPr>
              <a:t>default:</a:t>
            </a:r>
            <a:endParaRPr sz="2000">
              <a:latin typeface="Arial"/>
              <a:cs typeface="Arial"/>
            </a:endParaRPr>
          </a:p>
          <a:p>
            <a:pPr marL="1555750">
              <a:lnSpc>
                <a:spcPct val="100000"/>
              </a:lnSpc>
            </a:pPr>
            <a:r>
              <a:rPr sz="2000" spc="5" dirty="0">
                <a:solidFill>
                  <a:srgbClr val="861001"/>
                </a:solidFill>
                <a:latin typeface="Arial"/>
                <a:cs typeface="Arial"/>
              </a:rPr>
              <a:t>document.write("I'm </a:t>
            </a:r>
            <a:r>
              <a:rPr sz="2000" spc="15" dirty="0">
                <a:solidFill>
                  <a:srgbClr val="861001"/>
                </a:solidFill>
                <a:latin typeface="Arial"/>
                <a:cs typeface="Arial"/>
              </a:rPr>
              <a:t>looking </a:t>
            </a:r>
            <a:r>
              <a:rPr sz="2000" spc="5" dirty="0">
                <a:solidFill>
                  <a:srgbClr val="861001"/>
                </a:solidFill>
                <a:latin typeface="Arial"/>
                <a:cs typeface="Arial"/>
              </a:rPr>
              <a:t>forward </a:t>
            </a:r>
            <a:r>
              <a:rPr sz="2000" dirty="0">
                <a:solidFill>
                  <a:srgbClr val="861001"/>
                </a:solidFill>
                <a:latin typeface="Arial"/>
                <a:cs typeface="Arial"/>
              </a:rPr>
              <a:t>to this</a:t>
            </a:r>
            <a:r>
              <a:rPr sz="2000" spc="-4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861001"/>
                </a:solidFill>
                <a:latin typeface="Arial"/>
                <a:cs typeface="Arial"/>
              </a:rPr>
              <a:t>weekend!");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solidFill>
                  <a:srgbClr val="861001"/>
                </a:solidFill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55" dirty="0">
                <a:latin typeface="Arial"/>
                <a:cs typeface="Arial"/>
              </a:rPr>
              <a:t>&lt;/script&gt;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31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z="7100" spc="5" dirty="0"/>
              <a:t>Switch</a:t>
            </a:r>
            <a:r>
              <a:rPr sz="7100" spc="-20" dirty="0"/>
              <a:t> </a:t>
            </a:r>
            <a:r>
              <a:rPr sz="7100" spc="-40" dirty="0"/>
              <a:t>Statement–Example</a:t>
            </a:r>
            <a:endParaRPr sz="71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778532" y="3053079"/>
            <a:ext cx="11284585" cy="3668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9755" marR="5080" indent="-567055">
              <a:lnSpc>
                <a:spcPts val="3200"/>
              </a:lnSpc>
              <a:buChar char="•"/>
              <a:tabLst>
                <a:tab pos="237490" algn="l"/>
              </a:tabLst>
            </a:pPr>
            <a:r>
              <a:rPr sz="2700" spc="25" dirty="0">
                <a:latin typeface="Arial"/>
                <a:cs typeface="Arial"/>
              </a:rPr>
              <a:t>Loops </a:t>
            </a:r>
            <a:r>
              <a:rPr sz="2700" spc="20" dirty="0">
                <a:latin typeface="Arial"/>
                <a:cs typeface="Arial"/>
              </a:rPr>
              <a:t>execute </a:t>
            </a:r>
            <a:r>
              <a:rPr sz="2700" spc="-5" dirty="0">
                <a:latin typeface="Arial"/>
                <a:cs typeface="Arial"/>
              </a:rPr>
              <a:t>a </a:t>
            </a:r>
            <a:r>
              <a:rPr sz="2700" spc="55" dirty="0">
                <a:latin typeface="Arial"/>
                <a:cs typeface="Arial"/>
              </a:rPr>
              <a:t>block </a:t>
            </a:r>
            <a:r>
              <a:rPr sz="2700" dirty="0">
                <a:latin typeface="Arial"/>
                <a:cs typeface="Arial"/>
              </a:rPr>
              <a:t>of </a:t>
            </a:r>
            <a:r>
              <a:rPr sz="2700" spc="70" dirty="0">
                <a:latin typeface="Arial"/>
                <a:cs typeface="Arial"/>
              </a:rPr>
              <a:t>code </a:t>
            </a:r>
            <a:r>
              <a:rPr sz="2700" b="1" dirty="0">
                <a:latin typeface="Arial"/>
                <a:cs typeface="Arial"/>
              </a:rPr>
              <a:t>a </a:t>
            </a:r>
            <a:r>
              <a:rPr sz="2700" b="1" spc="-5" dirty="0">
                <a:latin typeface="Arial"/>
                <a:cs typeface="Arial"/>
              </a:rPr>
              <a:t>specified number of </a:t>
            </a:r>
            <a:r>
              <a:rPr sz="2700" b="1" dirty="0">
                <a:latin typeface="Arial"/>
                <a:cs typeface="Arial"/>
              </a:rPr>
              <a:t>times</a:t>
            </a:r>
            <a:r>
              <a:rPr sz="2700" dirty="0">
                <a:latin typeface="Arial"/>
                <a:cs typeface="Arial"/>
              </a:rPr>
              <a:t>, </a:t>
            </a:r>
            <a:r>
              <a:rPr sz="2700" spc="-5" dirty="0">
                <a:latin typeface="Arial"/>
                <a:cs typeface="Arial"/>
              </a:rPr>
              <a:t>or while</a:t>
            </a:r>
            <a:r>
              <a:rPr sz="2700" spc="-8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a  </a:t>
            </a:r>
            <a:r>
              <a:rPr sz="2700" spc="45" dirty="0">
                <a:latin typeface="Arial"/>
                <a:cs typeface="Arial"/>
              </a:rPr>
              <a:t>specified </a:t>
            </a:r>
            <a:r>
              <a:rPr sz="2700" spc="30" dirty="0">
                <a:latin typeface="Arial"/>
                <a:cs typeface="Arial"/>
              </a:rPr>
              <a:t>condition </a:t>
            </a:r>
            <a:r>
              <a:rPr sz="2700" spc="-5" dirty="0">
                <a:latin typeface="Arial"/>
                <a:cs typeface="Arial"/>
              </a:rPr>
              <a:t>is</a:t>
            </a:r>
            <a:r>
              <a:rPr sz="2700" spc="-10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true.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650">
              <a:latin typeface="Times New Roman"/>
              <a:cs typeface="Times New Roman"/>
            </a:endParaRPr>
          </a:p>
          <a:p>
            <a:pPr marL="236854" indent="-224154">
              <a:lnSpc>
                <a:spcPct val="100000"/>
              </a:lnSpc>
              <a:buChar char="•"/>
              <a:tabLst>
                <a:tab pos="237490" algn="l"/>
              </a:tabLst>
            </a:pPr>
            <a:r>
              <a:rPr sz="2700" spc="-50" dirty="0">
                <a:latin typeface="Arial"/>
                <a:cs typeface="Arial"/>
              </a:rPr>
              <a:t>The </a:t>
            </a:r>
            <a:r>
              <a:rPr sz="2700" dirty="0">
                <a:latin typeface="Arial"/>
                <a:cs typeface="Arial"/>
              </a:rPr>
              <a:t>for </a:t>
            </a:r>
            <a:r>
              <a:rPr sz="2700" spc="35" dirty="0">
                <a:latin typeface="Arial"/>
                <a:cs typeface="Arial"/>
              </a:rPr>
              <a:t>loop </a:t>
            </a:r>
            <a:r>
              <a:rPr sz="2700" spc="-5" dirty="0">
                <a:latin typeface="Arial"/>
                <a:cs typeface="Arial"/>
              </a:rPr>
              <a:t>has </a:t>
            </a:r>
            <a:r>
              <a:rPr sz="2700" dirty="0">
                <a:latin typeface="Arial"/>
                <a:cs typeface="Arial"/>
              </a:rPr>
              <a:t>the </a:t>
            </a:r>
            <a:r>
              <a:rPr sz="2700" spc="15" dirty="0">
                <a:latin typeface="Arial"/>
                <a:cs typeface="Arial"/>
              </a:rPr>
              <a:t>following</a:t>
            </a:r>
            <a:r>
              <a:rPr sz="2700" spc="-5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syntax: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950">
              <a:latin typeface="Times New Roman"/>
              <a:cs typeface="Times New Roman"/>
            </a:endParaRPr>
          </a:p>
          <a:p>
            <a:pPr marL="847090" marR="4121150" indent="-381635">
              <a:lnSpc>
                <a:spcPts val="3200"/>
              </a:lnSpc>
            </a:pPr>
            <a:r>
              <a:rPr sz="2700" dirty="0">
                <a:solidFill>
                  <a:srgbClr val="444444"/>
                </a:solidFill>
                <a:latin typeface="Arial"/>
                <a:cs typeface="Arial"/>
              </a:rPr>
              <a:t>for (statement 1; statement 2; statement </a:t>
            </a:r>
            <a:r>
              <a:rPr sz="2700" spc="-5" dirty="0">
                <a:solidFill>
                  <a:srgbClr val="444444"/>
                </a:solidFill>
                <a:latin typeface="Arial"/>
                <a:cs typeface="Arial"/>
              </a:rPr>
              <a:t>3)</a:t>
            </a:r>
            <a:r>
              <a:rPr sz="2700" spc="-9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444444"/>
                </a:solidFill>
                <a:latin typeface="Arial"/>
                <a:cs typeface="Arial"/>
              </a:rPr>
              <a:t>{  </a:t>
            </a:r>
            <a:r>
              <a:rPr sz="2700" spc="70" dirty="0">
                <a:solidFill>
                  <a:srgbClr val="444444"/>
                </a:solidFill>
                <a:latin typeface="Arial"/>
                <a:cs typeface="Arial"/>
              </a:rPr>
              <a:t>code </a:t>
            </a:r>
            <a:r>
              <a:rPr sz="2700" spc="55" dirty="0">
                <a:solidFill>
                  <a:srgbClr val="444444"/>
                </a:solidFill>
                <a:latin typeface="Arial"/>
                <a:cs typeface="Arial"/>
              </a:rPr>
              <a:t>block </a:t>
            </a:r>
            <a:r>
              <a:rPr sz="2700" dirty="0">
                <a:solidFill>
                  <a:srgbClr val="444444"/>
                </a:solidFill>
                <a:latin typeface="Arial"/>
                <a:cs typeface="Arial"/>
              </a:rPr>
              <a:t>to </a:t>
            </a:r>
            <a:r>
              <a:rPr sz="2700" spc="70" dirty="0">
                <a:solidFill>
                  <a:srgbClr val="444444"/>
                </a:solidFill>
                <a:latin typeface="Arial"/>
                <a:cs typeface="Arial"/>
              </a:rPr>
              <a:t>be</a:t>
            </a:r>
            <a:r>
              <a:rPr sz="2700" spc="-16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2700" spc="35" dirty="0">
                <a:solidFill>
                  <a:srgbClr val="444444"/>
                </a:solidFill>
                <a:latin typeface="Arial"/>
                <a:cs typeface="Arial"/>
              </a:rPr>
              <a:t>executed</a:t>
            </a:r>
            <a:endParaRPr sz="2700">
              <a:latin typeface="Arial"/>
              <a:cs typeface="Arial"/>
            </a:endParaRPr>
          </a:p>
          <a:p>
            <a:pPr marL="465455">
              <a:lnSpc>
                <a:spcPts val="3100"/>
              </a:lnSpc>
            </a:pPr>
            <a:r>
              <a:rPr sz="2700" spc="-5" dirty="0">
                <a:solidFill>
                  <a:srgbClr val="444444"/>
                </a:solidFill>
                <a:latin typeface="Arial"/>
                <a:cs typeface="Arial"/>
              </a:rPr>
              <a:t>}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-150" dirty="0"/>
              <a:t>For</a:t>
            </a:r>
            <a:r>
              <a:rPr spc="-75" dirty="0"/>
              <a:t> </a:t>
            </a:r>
            <a:r>
              <a:rPr spc="105" dirty="0"/>
              <a:t>loop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054100" y="2616200"/>
            <a:ext cx="7908290" cy="5658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7965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800" spc="35" dirty="0">
                <a:latin typeface="Arial"/>
                <a:cs typeface="Arial"/>
              </a:rPr>
              <a:t>Loop </a:t>
            </a:r>
            <a:r>
              <a:rPr sz="2800" spc="10" dirty="0">
                <a:latin typeface="Arial"/>
                <a:cs typeface="Arial"/>
              </a:rPr>
              <a:t>through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six </a:t>
            </a:r>
            <a:r>
              <a:rPr sz="2800" b="1" spc="-5" dirty="0">
                <a:latin typeface="Arial"/>
                <a:cs typeface="Arial"/>
              </a:rPr>
              <a:t>different HTML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Headings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60" dirty="0">
                <a:latin typeface="Arial"/>
                <a:cs typeface="Arial"/>
              </a:rPr>
              <a:t>&lt;html&gt;</a:t>
            </a:r>
            <a:endParaRPr sz="2400">
              <a:latin typeface="Arial"/>
              <a:cs typeface="Arial"/>
            </a:endParaRPr>
          </a:p>
          <a:p>
            <a:pPr marR="6439535" algn="ctr">
              <a:lnSpc>
                <a:spcPct val="100000"/>
              </a:lnSpc>
              <a:spcBef>
                <a:spcPts val="20"/>
              </a:spcBef>
            </a:pPr>
            <a:r>
              <a:rPr sz="2400" spc="100" dirty="0">
                <a:latin typeface="Arial"/>
                <a:cs typeface="Arial"/>
              </a:rPr>
              <a:t>&lt;body&gt;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Times New Roman"/>
              <a:cs typeface="Times New Roman"/>
            </a:endParaRPr>
          </a:p>
          <a:p>
            <a:pPr marL="690245" marR="3185160" indent="-85090">
              <a:lnSpc>
                <a:spcPct val="100699"/>
              </a:lnSpc>
            </a:pPr>
            <a:r>
              <a:rPr sz="2400" spc="60" dirty="0">
                <a:solidFill>
                  <a:srgbClr val="861001"/>
                </a:solidFill>
                <a:latin typeface="Arial"/>
                <a:cs typeface="Arial"/>
              </a:rPr>
              <a:t>&lt;script</a:t>
            </a:r>
            <a:r>
              <a:rPr sz="2400" spc="-2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400" spc="15" dirty="0">
                <a:solidFill>
                  <a:srgbClr val="861001"/>
                </a:solidFill>
                <a:latin typeface="Arial"/>
                <a:cs typeface="Arial"/>
              </a:rPr>
              <a:t>type="text/javascript"&gt;  </a:t>
            </a:r>
            <a:r>
              <a:rPr sz="2400" dirty="0">
                <a:solidFill>
                  <a:srgbClr val="861001"/>
                </a:solidFill>
                <a:latin typeface="Arial"/>
                <a:cs typeface="Arial"/>
              </a:rPr>
              <a:t>for </a:t>
            </a: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(i </a:t>
            </a:r>
            <a:r>
              <a:rPr sz="2400" spc="180" dirty="0">
                <a:solidFill>
                  <a:srgbClr val="861001"/>
                </a:solidFill>
                <a:latin typeface="Arial"/>
                <a:cs typeface="Arial"/>
              </a:rPr>
              <a:t>= </a:t>
            </a:r>
            <a:r>
              <a:rPr sz="2400" dirty="0">
                <a:solidFill>
                  <a:srgbClr val="861001"/>
                </a:solidFill>
                <a:latin typeface="Arial"/>
                <a:cs typeface="Arial"/>
              </a:rPr>
              <a:t>1; </a:t>
            </a: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i </a:t>
            </a:r>
            <a:r>
              <a:rPr sz="2400" spc="180" dirty="0">
                <a:solidFill>
                  <a:srgbClr val="861001"/>
                </a:solidFill>
                <a:latin typeface="Arial"/>
                <a:cs typeface="Arial"/>
              </a:rPr>
              <a:t>&lt;= </a:t>
            </a:r>
            <a:r>
              <a:rPr sz="2400" dirty="0">
                <a:solidFill>
                  <a:srgbClr val="861001"/>
                </a:solidFill>
                <a:latin typeface="Arial"/>
                <a:cs typeface="Arial"/>
              </a:rPr>
              <a:t>6;</a:t>
            </a:r>
            <a:r>
              <a:rPr sz="2400" spc="-42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861001"/>
                </a:solidFill>
                <a:latin typeface="Arial"/>
                <a:cs typeface="Arial"/>
              </a:rPr>
              <a:t>i++)</a:t>
            </a:r>
            <a:endParaRPr sz="2400">
              <a:latin typeface="Arial"/>
              <a:cs typeface="Arial"/>
            </a:endParaRPr>
          </a:p>
          <a:p>
            <a:pPr marL="690245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400">
              <a:latin typeface="Arial"/>
              <a:cs typeface="Arial"/>
            </a:endParaRPr>
          </a:p>
          <a:p>
            <a:pPr marL="774700" marR="427355">
              <a:lnSpc>
                <a:spcPct val="100699"/>
              </a:lnSpc>
            </a:pPr>
            <a:r>
              <a:rPr sz="2400" dirty="0">
                <a:solidFill>
                  <a:srgbClr val="861001"/>
                </a:solidFill>
                <a:latin typeface="Arial"/>
                <a:cs typeface="Arial"/>
              </a:rPr>
              <a:t>document.write("&lt;h" </a:t>
            </a:r>
            <a:r>
              <a:rPr sz="2400" spc="180" dirty="0">
                <a:solidFill>
                  <a:srgbClr val="861001"/>
                </a:solidFill>
                <a:latin typeface="Arial"/>
                <a:cs typeface="Arial"/>
              </a:rPr>
              <a:t>+ </a:t>
            </a: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i </a:t>
            </a:r>
            <a:r>
              <a:rPr sz="2400" spc="180" dirty="0">
                <a:solidFill>
                  <a:srgbClr val="861001"/>
                </a:solidFill>
                <a:latin typeface="Arial"/>
                <a:cs typeface="Arial"/>
              </a:rPr>
              <a:t>+ </a:t>
            </a:r>
            <a:r>
              <a:rPr sz="2400" spc="-25" dirty="0">
                <a:solidFill>
                  <a:srgbClr val="861001"/>
                </a:solidFill>
                <a:latin typeface="Arial"/>
                <a:cs typeface="Arial"/>
              </a:rPr>
              <a:t>"&gt;This </a:t>
            </a: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is </a:t>
            </a:r>
            <a:r>
              <a:rPr sz="2400" spc="35" dirty="0">
                <a:solidFill>
                  <a:srgbClr val="861001"/>
                </a:solidFill>
                <a:latin typeface="Arial"/>
                <a:cs typeface="Arial"/>
              </a:rPr>
              <a:t>heading </a:t>
            </a:r>
            <a:r>
              <a:rPr sz="2400" spc="-185" dirty="0">
                <a:solidFill>
                  <a:srgbClr val="861001"/>
                </a:solidFill>
                <a:latin typeface="Arial"/>
                <a:cs typeface="Arial"/>
              </a:rPr>
              <a:t>" </a:t>
            </a:r>
            <a:r>
              <a:rPr sz="2400" spc="180" dirty="0">
                <a:solidFill>
                  <a:srgbClr val="861001"/>
                </a:solidFill>
                <a:latin typeface="Arial"/>
                <a:cs typeface="Arial"/>
              </a:rPr>
              <a:t>+</a:t>
            </a:r>
            <a:r>
              <a:rPr sz="2400" spc="-14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861001"/>
                </a:solidFill>
                <a:latin typeface="Arial"/>
                <a:cs typeface="Arial"/>
              </a:rPr>
              <a:t>i);  document.write("&lt;/h" </a:t>
            </a:r>
            <a:r>
              <a:rPr sz="2400" spc="180" dirty="0">
                <a:solidFill>
                  <a:srgbClr val="861001"/>
                </a:solidFill>
                <a:latin typeface="Arial"/>
                <a:cs typeface="Arial"/>
              </a:rPr>
              <a:t>+ </a:t>
            </a: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i </a:t>
            </a:r>
            <a:r>
              <a:rPr sz="2400" spc="180" dirty="0">
                <a:solidFill>
                  <a:srgbClr val="861001"/>
                </a:solidFill>
                <a:latin typeface="Arial"/>
                <a:cs typeface="Arial"/>
              </a:rPr>
              <a:t>+</a:t>
            </a:r>
            <a:r>
              <a:rPr sz="2400" spc="-17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861001"/>
                </a:solidFill>
                <a:latin typeface="Arial"/>
                <a:cs typeface="Arial"/>
              </a:rPr>
              <a:t>"&gt;");</a:t>
            </a:r>
            <a:endParaRPr sz="2400">
              <a:latin typeface="Arial"/>
              <a:cs typeface="Arial"/>
            </a:endParaRPr>
          </a:p>
          <a:p>
            <a:pPr marL="7747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  <a:p>
            <a:pPr marL="690245">
              <a:lnSpc>
                <a:spcPct val="100000"/>
              </a:lnSpc>
              <a:spcBef>
                <a:spcPts val="20"/>
              </a:spcBef>
            </a:pPr>
            <a:r>
              <a:rPr sz="2400" spc="70" dirty="0">
                <a:solidFill>
                  <a:srgbClr val="861001"/>
                </a:solidFill>
                <a:latin typeface="Arial"/>
                <a:cs typeface="Arial"/>
              </a:rPr>
              <a:t>&lt;/script&gt;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2400" spc="85" dirty="0">
                <a:latin typeface="Arial"/>
                <a:cs typeface="Arial"/>
              </a:rPr>
              <a:t>&lt;/body&gt;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50" dirty="0">
                <a:latin typeface="Arial"/>
                <a:cs typeface="Arial"/>
              </a:rPr>
              <a:t>&lt;/html&gt;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-150" dirty="0"/>
              <a:t>For</a:t>
            </a:r>
            <a:r>
              <a:rPr spc="-60" dirty="0"/>
              <a:t> </a:t>
            </a:r>
            <a:r>
              <a:rPr spc="-5" dirty="0"/>
              <a:t>Loop–Example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-90" dirty="0"/>
              <a:t>While</a:t>
            </a:r>
            <a:r>
              <a:rPr spc="-80" dirty="0"/>
              <a:t> </a:t>
            </a:r>
            <a:r>
              <a:rPr spc="105" dirty="0"/>
              <a:t>Loop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92200" y="2451100"/>
            <a:ext cx="5933440" cy="648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20"/>
              </a:lnSpc>
            </a:pPr>
            <a:r>
              <a:rPr sz="2200" b="1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2200">
              <a:latin typeface="Arial"/>
              <a:cs typeface="Arial"/>
            </a:endParaRPr>
          </a:p>
          <a:p>
            <a:pPr marL="927100">
              <a:lnSpc>
                <a:spcPts val="2600"/>
              </a:lnSpc>
            </a:pPr>
            <a:r>
              <a:rPr sz="2200" spc="-5" dirty="0">
                <a:latin typeface="Arial"/>
                <a:cs typeface="Arial"/>
              </a:rPr>
              <a:t>while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spc="20" dirty="0">
                <a:latin typeface="Arial"/>
                <a:cs typeface="Arial"/>
              </a:rPr>
              <a:t>(condition)</a:t>
            </a:r>
            <a:endParaRPr sz="2200">
              <a:latin typeface="Arial"/>
              <a:cs typeface="Arial"/>
            </a:endParaRPr>
          </a:p>
          <a:p>
            <a:pPr marL="1310640">
              <a:lnSpc>
                <a:spcPts val="2600"/>
              </a:lnSpc>
            </a:pPr>
            <a:r>
              <a:rPr sz="2200" spc="-5" dirty="0">
                <a:latin typeface="Arial"/>
                <a:cs typeface="Arial"/>
              </a:rPr>
              <a:t>{</a:t>
            </a:r>
            <a:endParaRPr sz="2200">
              <a:latin typeface="Arial"/>
              <a:cs typeface="Arial"/>
            </a:endParaRPr>
          </a:p>
          <a:p>
            <a:pPr marL="1310640">
              <a:lnSpc>
                <a:spcPts val="2600"/>
              </a:lnSpc>
            </a:pPr>
            <a:r>
              <a:rPr sz="2200" spc="60" dirty="0">
                <a:latin typeface="Arial"/>
                <a:cs typeface="Arial"/>
              </a:rPr>
              <a:t>code </a:t>
            </a:r>
            <a:r>
              <a:rPr sz="2200" dirty="0">
                <a:latin typeface="Arial"/>
                <a:cs typeface="Arial"/>
              </a:rPr>
              <a:t>to </a:t>
            </a:r>
            <a:r>
              <a:rPr sz="2200" spc="60" dirty="0">
                <a:latin typeface="Arial"/>
                <a:cs typeface="Arial"/>
              </a:rPr>
              <a:t>be</a:t>
            </a:r>
            <a:r>
              <a:rPr sz="2200" spc="-155" dirty="0">
                <a:latin typeface="Arial"/>
                <a:cs typeface="Arial"/>
              </a:rPr>
              <a:t> </a:t>
            </a:r>
            <a:r>
              <a:rPr sz="2200" spc="30" dirty="0">
                <a:latin typeface="Arial"/>
                <a:cs typeface="Arial"/>
              </a:rPr>
              <a:t>executed</a:t>
            </a:r>
            <a:endParaRPr sz="2200">
              <a:latin typeface="Arial"/>
              <a:cs typeface="Arial"/>
            </a:endParaRPr>
          </a:p>
          <a:p>
            <a:pPr marL="1310640">
              <a:lnSpc>
                <a:spcPts val="2620"/>
              </a:lnSpc>
            </a:pPr>
            <a:r>
              <a:rPr sz="2200" spc="-5" dirty="0">
                <a:latin typeface="Arial"/>
                <a:cs typeface="Arial"/>
              </a:rPr>
              <a:t>}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620"/>
              </a:lnSpc>
              <a:spcBef>
                <a:spcPts val="1560"/>
              </a:spcBef>
            </a:pPr>
            <a:r>
              <a:rPr sz="2200" b="1" dirty="0">
                <a:solidFill>
                  <a:srgbClr val="0B5D18"/>
                </a:solidFill>
                <a:latin typeface="Arial"/>
                <a:cs typeface="Arial"/>
              </a:rPr>
              <a:t>Example:</a:t>
            </a:r>
            <a:endParaRPr sz="2200">
              <a:latin typeface="Arial"/>
              <a:cs typeface="Arial"/>
            </a:endParaRPr>
          </a:p>
          <a:p>
            <a:pPr marR="3174365" algn="ctr">
              <a:lnSpc>
                <a:spcPts val="2600"/>
              </a:lnSpc>
            </a:pPr>
            <a:r>
              <a:rPr sz="2200" spc="55" dirty="0">
                <a:latin typeface="Arial"/>
                <a:cs typeface="Arial"/>
              </a:rPr>
              <a:t>&lt;html&gt;</a:t>
            </a:r>
            <a:endParaRPr sz="2200">
              <a:latin typeface="Arial"/>
              <a:cs typeface="Arial"/>
            </a:endParaRPr>
          </a:p>
          <a:p>
            <a:pPr marR="2453640" algn="ctr">
              <a:lnSpc>
                <a:spcPts val="2600"/>
              </a:lnSpc>
            </a:pPr>
            <a:r>
              <a:rPr sz="2200" spc="95" dirty="0">
                <a:latin typeface="Arial"/>
                <a:cs typeface="Arial"/>
              </a:rPr>
              <a:t>&lt;body&gt;</a:t>
            </a:r>
            <a:endParaRPr sz="2200">
              <a:latin typeface="Arial"/>
              <a:cs typeface="Arial"/>
            </a:endParaRPr>
          </a:p>
          <a:p>
            <a:pPr marL="1310640" marR="924560" indent="-78105">
              <a:lnSpc>
                <a:spcPts val="2600"/>
              </a:lnSpc>
              <a:spcBef>
                <a:spcPts val="100"/>
              </a:spcBef>
            </a:pPr>
            <a:r>
              <a:rPr sz="2200" spc="55" dirty="0">
                <a:latin typeface="Arial"/>
                <a:cs typeface="Arial"/>
              </a:rPr>
              <a:t>&lt;script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spc="15" dirty="0">
                <a:latin typeface="Arial"/>
                <a:cs typeface="Arial"/>
              </a:rPr>
              <a:t>type="text/javascript"&gt;  </a:t>
            </a:r>
            <a:r>
              <a:rPr sz="2200" spc="-5" dirty="0">
                <a:latin typeface="Arial"/>
                <a:cs typeface="Arial"/>
              </a:rPr>
              <a:t>var</a:t>
            </a:r>
            <a:r>
              <a:rPr sz="2200" spc="-80" dirty="0">
                <a:latin typeface="Arial"/>
                <a:cs typeface="Arial"/>
              </a:rPr>
              <a:t> </a:t>
            </a:r>
            <a:r>
              <a:rPr sz="2200" spc="40" dirty="0">
                <a:latin typeface="Arial"/>
                <a:cs typeface="Arial"/>
              </a:rPr>
              <a:t>i=0;</a:t>
            </a:r>
            <a:endParaRPr sz="2200">
              <a:latin typeface="Arial"/>
              <a:cs typeface="Arial"/>
            </a:endParaRPr>
          </a:p>
          <a:p>
            <a:pPr marL="1310640">
              <a:lnSpc>
                <a:spcPts val="2500"/>
              </a:lnSpc>
            </a:pPr>
            <a:r>
              <a:rPr sz="2200" spc="-5" dirty="0">
                <a:solidFill>
                  <a:srgbClr val="861001"/>
                </a:solidFill>
                <a:latin typeface="Arial"/>
                <a:cs typeface="Arial"/>
              </a:rPr>
              <a:t>while</a:t>
            </a:r>
            <a:r>
              <a:rPr sz="2200" spc="-7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200" spc="55" dirty="0">
                <a:solidFill>
                  <a:srgbClr val="861001"/>
                </a:solidFill>
                <a:latin typeface="Arial"/>
                <a:cs typeface="Arial"/>
              </a:rPr>
              <a:t>(i&lt;=5)</a:t>
            </a:r>
            <a:endParaRPr sz="2200">
              <a:latin typeface="Arial"/>
              <a:cs typeface="Arial"/>
            </a:endParaRPr>
          </a:p>
          <a:p>
            <a:pPr marL="1310640">
              <a:lnSpc>
                <a:spcPts val="2600"/>
              </a:lnSpc>
            </a:pPr>
            <a:r>
              <a:rPr sz="2200" spc="-5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200">
              <a:latin typeface="Arial"/>
              <a:cs typeface="Arial"/>
            </a:endParaRPr>
          </a:p>
          <a:p>
            <a:pPr marL="1310640" marR="5080">
              <a:lnSpc>
                <a:spcPts val="2600"/>
              </a:lnSpc>
              <a:spcBef>
                <a:spcPts val="100"/>
              </a:spcBef>
            </a:pPr>
            <a:r>
              <a:rPr sz="2200" spc="-5" dirty="0">
                <a:solidFill>
                  <a:srgbClr val="861001"/>
                </a:solidFill>
                <a:latin typeface="Arial"/>
                <a:cs typeface="Arial"/>
              </a:rPr>
              <a:t>document.write("The </a:t>
            </a:r>
            <a:r>
              <a:rPr sz="2200" spc="20" dirty="0">
                <a:solidFill>
                  <a:srgbClr val="861001"/>
                </a:solidFill>
                <a:latin typeface="Arial"/>
                <a:cs typeface="Arial"/>
              </a:rPr>
              <a:t>number </a:t>
            </a:r>
            <a:r>
              <a:rPr sz="2200" spc="-5" dirty="0">
                <a:solidFill>
                  <a:srgbClr val="861001"/>
                </a:solidFill>
                <a:latin typeface="Arial"/>
                <a:cs typeface="Arial"/>
              </a:rPr>
              <a:t>is </a:t>
            </a:r>
            <a:r>
              <a:rPr sz="2200" spc="-170" dirty="0">
                <a:solidFill>
                  <a:srgbClr val="861001"/>
                </a:solidFill>
                <a:latin typeface="Arial"/>
                <a:cs typeface="Arial"/>
              </a:rPr>
              <a:t>" </a:t>
            </a:r>
            <a:r>
              <a:rPr sz="2200" spc="165" dirty="0">
                <a:solidFill>
                  <a:srgbClr val="861001"/>
                </a:solidFill>
                <a:latin typeface="Arial"/>
                <a:cs typeface="Arial"/>
              </a:rPr>
              <a:t>+</a:t>
            </a:r>
            <a:r>
              <a:rPr sz="2200" spc="114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861001"/>
                </a:solidFill>
                <a:latin typeface="Arial"/>
                <a:cs typeface="Arial"/>
              </a:rPr>
              <a:t>i);  </a:t>
            </a:r>
            <a:r>
              <a:rPr sz="2200" spc="15" dirty="0">
                <a:solidFill>
                  <a:srgbClr val="861001"/>
                </a:solidFill>
                <a:latin typeface="Arial"/>
                <a:cs typeface="Arial"/>
              </a:rPr>
              <a:t>document.write("&lt;br</a:t>
            </a:r>
            <a:r>
              <a:rPr sz="2200" spc="-5" dirty="0">
                <a:solidFill>
                  <a:srgbClr val="861001"/>
                </a:solidFill>
                <a:latin typeface="Arial"/>
                <a:cs typeface="Arial"/>
              </a:rPr>
              <a:t> /&gt;");</a:t>
            </a:r>
            <a:endParaRPr sz="2200">
              <a:latin typeface="Arial"/>
              <a:cs typeface="Arial"/>
            </a:endParaRPr>
          </a:p>
          <a:p>
            <a:pPr marL="1310640">
              <a:lnSpc>
                <a:spcPts val="2500"/>
              </a:lnSpc>
            </a:pPr>
            <a:r>
              <a:rPr sz="2200" spc="80" dirty="0">
                <a:solidFill>
                  <a:srgbClr val="861001"/>
                </a:solidFill>
                <a:latin typeface="Arial"/>
                <a:cs typeface="Arial"/>
              </a:rPr>
              <a:t>i++;</a:t>
            </a:r>
            <a:endParaRPr sz="2200">
              <a:latin typeface="Arial"/>
              <a:cs typeface="Arial"/>
            </a:endParaRPr>
          </a:p>
          <a:p>
            <a:pPr marL="1310640">
              <a:lnSpc>
                <a:spcPts val="2600"/>
              </a:lnSpc>
            </a:pPr>
            <a:r>
              <a:rPr sz="2200" spc="-5" dirty="0">
                <a:solidFill>
                  <a:srgbClr val="861001"/>
                </a:solidFill>
                <a:latin typeface="Arial"/>
                <a:cs typeface="Arial"/>
              </a:rPr>
              <a:t>}</a:t>
            </a:r>
            <a:endParaRPr sz="2200">
              <a:latin typeface="Arial"/>
              <a:cs typeface="Arial"/>
            </a:endParaRPr>
          </a:p>
          <a:p>
            <a:pPr marR="2468880" algn="ctr">
              <a:lnSpc>
                <a:spcPts val="2600"/>
              </a:lnSpc>
            </a:pPr>
            <a:r>
              <a:rPr sz="2200" spc="60" dirty="0">
                <a:latin typeface="Arial"/>
                <a:cs typeface="Arial"/>
              </a:rPr>
              <a:t>&lt;/script&gt;</a:t>
            </a:r>
            <a:endParaRPr sz="2200">
              <a:latin typeface="Arial"/>
              <a:cs typeface="Arial"/>
            </a:endParaRPr>
          </a:p>
          <a:p>
            <a:pPr marR="2531110" algn="ctr">
              <a:lnSpc>
                <a:spcPts val="2600"/>
              </a:lnSpc>
            </a:pPr>
            <a:r>
              <a:rPr sz="2200" spc="80" dirty="0">
                <a:latin typeface="Arial"/>
                <a:cs typeface="Arial"/>
              </a:rPr>
              <a:t>&lt;/body&gt;</a:t>
            </a:r>
            <a:endParaRPr sz="2200">
              <a:latin typeface="Arial"/>
              <a:cs typeface="Arial"/>
            </a:endParaRPr>
          </a:p>
          <a:p>
            <a:pPr marR="3096895" algn="ctr">
              <a:lnSpc>
                <a:spcPts val="2620"/>
              </a:lnSpc>
            </a:pPr>
            <a:r>
              <a:rPr sz="2200" spc="45" dirty="0">
                <a:latin typeface="Arial"/>
                <a:cs typeface="Arial"/>
              </a:rPr>
              <a:t>&lt;/html&gt;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3800" y="2362200"/>
            <a:ext cx="7205980" cy="6772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00" b="1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23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0"/>
              </a:spcBef>
            </a:pPr>
            <a:r>
              <a:rPr sz="2300" spc="60" dirty="0">
                <a:latin typeface="Arial"/>
                <a:cs typeface="Arial"/>
              </a:rPr>
              <a:t>do</a:t>
            </a:r>
            <a:endParaRPr sz="2300">
              <a:latin typeface="Arial"/>
              <a:cs typeface="Arial"/>
            </a:endParaRPr>
          </a:p>
          <a:p>
            <a:pPr marL="1317625">
              <a:lnSpc>
                <a:spcPct val="100000"/>
              </a:lnSpc>
              <a:spcBef>
                <a:spcPts val="40"/>
              </a:spcBef>
            </a:pPr>
            <a:r>
              <a:rPr sz="2300" spc="-5" dirty="0">
                <a:latin typeface="Arial"/>
                <a:cs typeface="Arial"/>
              </a:rPr>
              <a:t>{</a:t>
            </a:r>
            <a:endParaRPr sz="2300">
              <a:latin typeface="Arial"/>
              <a:cs typeface="Arial"/>
            </a:endParaRPr>
          </a:p>
          <a:p>
            <a:pPr marR="1687195" algn="ctr">
              <a:lnSpc>
                <a:spcPct val="100000"/>
              </a:lnSpc>
              <a:spcBef>
                <a:spcPts val="40"/>
              </a:spcBef>
            </a:pPr>
            <a:r>
              <a:rPr sz="2300" spc="60" dirty="0">
                <a:latin typeface="Arial"/>
                <a:cs typeface="Arial"/>
              </a:rPr>
              <a:t>code </a:t>
            </a:r>
            <a:r>
              <a:rPr sz="2300" dirty="0">
                <a:latin typeface="Arial"/>
                <a:cs typeface="Arial"/>
              </a:rPr>
              <a:t>to </a:t>
            </a:r>
            <a:r>
              <a:rPr sz="2300" spc="60" dirty="0">
                <a:latin typeface="Arial"/>
                <a:cs typeface="Arial"/>
              </a:rPr>
              <a:t>be</a:t>
            </a:r>
            <a:r>
              <a:rPr sz="2300" spc="-130" dirty="0">
                <a:latin typeface="Arial"/>
                <a:cs typeface="Arial"/>
              </a:rPr>
              <a:t> </a:t>
            </a:r>
            <a:r>
              <a:rPr sz="2300" spc="30" dirty="0">
                <a:latin typeface="Arial"/>
                <a:cs typeface="Arial"/>
              </a:rPr>
              <a:t>executed</a:t>
            </a:r>
            <a:endParaRPr sz="2300">
              <a:latin typeface="Arial"/>
              <a:cs typeface="Arial"/>
            </a:endParaRPr>
          </a:p>
          <a:p>
            <a:pPr marL="1317625">
              <a:lnSpc>
                <a:spcPct val="100000"/>
              </a:lnSpc>
              <a:spcBef>
                <a:spcPts val="40"/>
              </a:spcBef>
            </a:pPr>
            <a:r>
              <a:rPr sz="2300" spc="-5" dirty="0">
                <a:latin typeface="Arial"/>
                <a:cs typeface="Arial"/>
              </a:rPr>
              <a:t>} while</a:t>
            </a:r>
            <a:r>
              <a:rPr sz="2300" spc="-60" dirty="0">
                <a:latin typeface="Arial"/>
                <a:cs typeface="Arial"/>
              </a:rPr>
              <a:t> </a:t>
            </a:r>
            <a:r>
              <a:rPr sz="2300" spc="20" dirty="0">
                <a:latin typeface="Arial"/>
                <a:cs typeface="Arial"/>
              </a:rPr>
              <a:t>(condition);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300" b="1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23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0"/>
              </a:spcBef>
            </a:pPr>
            <a:r>
              <a:rPr sz="2300" spc="55" dirty="0">
                <a:latin typeface="Arial"/>
                <a:cs typeface="Arial"/>
              </a:rPr>
              <a:t>&lt;html&gt;</a:t>
            </a:r>
            <a:endParaRPr sz="2300">
              <a:latin typeface="Arial"/>
              <a:cs typeface="Arial"/>
            </a:endParaRPr>
          </a:p>
          <a:p>
            <a:pPr marL="1155700">
              <a:lnSpc>
                <a:spcPct val="100000"/>
              </a:lnSpc>
              <a:spcBef>
                <a:spcPts val="40"/>
              </a:spcBef>
            </a:pPr>
            <a:r>
              <a:rPr sz="2300" spc="100" dirty="0">
                <a:latin typeface="Arial"/>
                <a:cs typeface="Arial"/>
              </a:rPr>
              <a:t>&lt;body&gt;</a:t>
            </a:r>
            <a:endParaRPr sz="2300">
              <a:latin typeface="Arial"/>
              <a:cs typeface="Arial"/>
            </a:endParaRPr>
          </a:p>
          <a:p>
            <a:pPr marL="1885950" marR="2103755" indent="-730885">
              <a:lnSpc>
                <a:spcPct val="101400"/>
              </a:lnSpc>
            </a:pPr>
            <a:r>
              <a:rPr sz="2300" spc="60" dirty="0">
                <a:latin typeface="Arial"/>
                <a:cs typeface="Arial"/>
              </a:rPr>
              <a:t>&lt;script</a:t>
            </a:r>
            <a:r>
              <a:rPr sz="2300" spc="-60" dirty="0">
                <a:latin typeface="Arial"/>
                <a:cs typeface="Arial"/>
              </a:rPr>
              <a:t> </a:t>
            </a:r>
            <a:r>
              <a:rPr sz="2300" spc="15" dirty="0">
                <a:latin typeface="Arial"/>
                <a:cs typeface="Arial"/>
              </a:rPr>
              <a:t>type="text/javascript"&gt;  </a:t>
            </a:r>
            <a:r>
              <a:rPr sz="2300" spc="-5" dirty="0">
                <a:latin typeface="Arial"/>
                <a:cs typeface="Arial"/>
              </a:rPr>
              <a:t>var</a:t>
            </a:r>
            <a:r>
              <a:rPr sz="2300" spc="-75" dirty="0">
                <a:latin typeface="Arial"/>
                <a:cs typeface="Arial"/>
              </a:rPr>
              <a:t> </a:t>
            </a:r>
            <a:r>
              <a:rPr sz="2300" spc="40" dirty="0">
                <a:latin typeface="Arial"/>
                <a:cs typeface="Arial"/>
              </a:rPr>
              <a:t>i=0;</a:t>
            </a:r>
            <a:endParaRPr sz="2300">
              <a:latin typeface="Arial"/>
              <a:cs typeface="Arial"/>
            </a:endParaRPr>
          </a:p>
          <a:p>
            <a:pPr marL="1885950">
              <a:lnSpc>
                <a:spcPct val="100000"/>
              </a:lnSpc>
              <a:spcBef>
                <a:spcPts val="40"/>
              </a:spcBef>
            </a:pPr>
            <a:r>
              <a:rPr sz="2300" spc="60" dirty="0">
                <a:solidFill>
                  <a:srgbClr val="861001"/>
                </a:solidFill>
                <a:latin typeface="Arial"/>
                <a:cs typeface="Arial"/>
              </a:rPr>
              <a:t>do</a:t>
            </a:r>
            <a:endParaRPr sz="2300">
              <a:latin typeface="Arial"/>
              <a:cs typeface="Arial"/>
            </a:endParaRPr>
          </a:p>
          <a:p>
            <a:pPr marL="2211070">
              <a:lnSpc>
                <a:spcPct val="100000"/>
              </a:lnSpc>
              <a:spcBef>
                <a:spcPts val="40"/>
              </a:spcBef>
            </a:pPr>
            <a:r>
              <a:rPr sz="2300" spc="-5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300">
              <a:latin typeface="Arial"/>
              <a:cs typeface="Arial"/>
            </a:endParaRPr>
          </a:p>
          <a:p>
            <a:pPr marL="2373630" marR="5080">
              <a:lnSpc>
                <a:spcPct val="101400"/>
              </a:lnSpc>
            </a:pPr>
            <a:r>
              <a:rPr sz="2300" spc="-5" dirty="0">
                <a:solidFill>
                  <a:srgbClr val="861001"/>
                </a:solidFill>
                <a:latin typeface="Arial"/>
                <a:cs typeface="Arial"/>
              </a:rPr>
              <a:t>document.write("The </a:t>
            </a:r>
            <a:r>
              <a:rPr sz="2300" spc="20" dirty="0">
                <a:solidFill>
                  <a:srgbClr val="861001"/>
                </a:solidFill>
                <a:latin typeface="Arial"/>
                <a:cs typeface="Arial"/>
              </a:rPr>
              <a:t>number </a:t>
            </a:r>
            <a:r>
              <a:rPr sz="2300" spc="-5" dirty="0">
                <a:solidFill>
                  <a:srgbClr val="861001"/>
                </a:solidFill>
                <a:latin typeface="Arial"/>
                <a:cs typeface="Arial"/>
              </a:rPr>
              <a:t>is </a:t>
            </a:r>
            <a:r>
              <a:rPr sz="2300" spc="-180" dirty="0">
                <a:solidFill>
                  <a:srgbClr val="861001"/>
                </a:solidFill>
                <a:latin typeface="Arial"/>
                <a:cs typeface="Arial"/>
              </a:rPr>
              <a:t>" </a:t>
            </a:r>
            <a:r>
              <a:rPr sz="2300" spc="170" dirty="0">
                <a:solidFill>
                  <a:srgbClr val="861001"/>
                </a:solidFill>
                <a:latin typeface="Arial"/>
                <a:cs typeface="Arial"/>
              </a:rPr>
              <a:t>+</a:t>
            </a:r>
            <a:r>
              <a:rPr sz="2300" spc="13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861001"/>
                </a:solidFill>
                <a:latin typeface="Arial"/>
                <a:cs typeface="Arial"/>
              </a:rPr>
              <a:t>i);  </a:t>
            </a:r>
            <a:r>
              <a:rPr sz="2300" spc="15" dirty="0">
                <a:solidFill>
                  <a:srgbClr val="861001"/>
                </a:solidFill>
                <a:latin typeface="Arial"/>
                <a:cs typeface="Arial"/>
              </a:rPr>
              <a:t>document.write("&lt;br </a:t>
            </a:r>
            <a:r>
              <a:rPr sz="2300" spc="-5" dirty="0">
                <a:solidFill>
                  <a:srgbClr val="861001"/>
                </a:solidFill>
                <a:latin typeface="Arial"/>
                <a:cs typeface="Arial"/>
              </a:rPr>
              <a:t>/&gt;");</a:t>
            </a:r>
            <a:endParaRPr sz="2300">
              <a:latin typeface="Arial"/>
              <a:cs typeface="Arial"/>
            </a:endParaRPr>
          </a:p>
          <a:p>
            <a:pPr marR="1755775" algn="ctr">
              <a:lnSpc>
                <a:spcPct val="100000"/>
              </a:lnSpc>
              <a:spcBef>
                <a:spcPts val="40"/>
              </a:spcBef>
            </a:pPr>
            <a:r>
              <a:rPr sz="2300" spc="85" dirty="0">
                <a:solidFill>
                  <a:srgbClr val="861001"/>
                </a:solidFill>
                <a:latin typeface="Arial"/>
                <a:cs typeface="Arial"/>
              </a:rPr>
              <a:t>i++;</a:t>
            </a:r>
            <a:endParaRPr sz="2300">
              <a:latin typeface="Arial"/>
              <a:cs typeface="Arial"/>
            </a:endParaRPr>
          </a:p>
          <a:p>
            <a:pPr marL="2373630">
              <a:lnSpc>
                <a:spcPct val="100000"/>
              </a:lnSpc>
              <a:spcBef>
                <a:spcPts val="40"/>
              </a:spcBef>
            </a:pPr>
            <a:r>
              <a:rPr sz="2300" spc="-5" dirty="0">
                <a:solidFill>
                  <a:srgbClr val="861001"/>
                </a:solidFill>
                <a:latin typeface="Arial"/>
                <a:cs typeface="Arial"/>
              </a:rPr>
              <a:t>} while</a:t>
            </a:r>
            <a:r>
              <a:rPr sz="2300" spc="-3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300" spc="45" dirty="0">
                <a:solidFill>
                  <a:srgbClr val="861001"/>
                </a:solidFill>
                <a:latin typeface="Arial"/>
                <a:cs typeface="Arial"/>
              </a:rPr>
              <a:t>(i&lt;=5);</a:t>
            </a:r>
            <a:endParaRPr sz="2300">
              <a:latin typeface="Arial"/>
              <a:cs typeface="Arial"/>
            </a:endParaRPr>
          </a:p>
          <a:p>
            <a:pPr marL="1155700">
              <a:lnSpc>
                <a:spcPct val="100000"/>
              </a:lnSpc>
              <a:spcBef>
                <a:spcPts val="40"/>
              </a:spcBef>
            </a:pPr>
            <a:r>
              <a:rPr sz="2300" spc="65" dirty="0">
                <a:latin typeface="Arial"/>
                <a:cs typeface="Arial"/>
              </a:rPr>
              <a:t>&lt;/script&gt;</a:t>
            </a:r>
            <a:endParaRPr sz="2300">
              <a:latin typeface="Arial"/>
              <a:cs typeface="Arial"/>
            </a:endParaRPr>
          </a:p>
          <a:p>
            <a:pPr marL="1155700">
              <a:lnSpc>
                <a:spcPct val="100000"/>
              </a:lnSpc>
              <a:spcBef>
                <a:spcPts val="40"/>
              </a:spcBef>
            </a:pPr>
            <a:r>
              <a:rPr sz="2300" spc="85" dirty="0">
                <a:latin typeface="Arial"/>
                <a:cs typeface="Arial"/>
              </a:rPr>
              <a:t>&lt;/body&gt;</a:t>
            </a:r>
            <a:endParaRPr sz="2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08200" y="9118600"/>
            <a:ext cx="1044575" cy="372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00" spc="50" dirty="0">
                <a:latin typeface="Arial"/>
                <a:cs typeface="Arial"/>
              </a:rPr>
              <a:t>&lt;/html&gt;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-150" dirty="0"/>
              <a:t>The </a:t>
            </a:r>
            <a:r>
              <a:rPr spc="50" dirty="0"/>
              <a:t>do…while</a:t>
            </a:r>
            <a:r>
              <a:rPr spc="100" dirty="0"/>
              <a:t> </a:t>
            </a:r>
            <a:r>
              <a:rPr spc="105" dirty="0"/>
              <a:t>Loop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350000" y="9296400"/>
            <a:ext cx="280035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16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193800" y="3111500"/>
            <a:ext cx="10236200" cy="5290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7965">
              <a:lnSpc>
                <a:spcPts val="3329"/>
              </a:lnSpc>
              <a:buChar char="•"/>
              <a:tabLst>
                <a:tab pos="241300" algn="l"/>
              </a:tabLst>
            </a:pPr>
            <a:r>
              <a:rPr sz="2800" spc="-55" dirty="0">
                <a:latin typeface="Arial"/>
                <a:cs typeface="Arial"/>
              </a:rPr>
              <a:t>The </a:t>
            </a:r>
            <a:r>
              <a:rPr sz="2800" spc="-35" dirty="0">
                <a:latin typeface="Arial"/>
                <a:cs typeface="Arial"/>
              </a:rPr>
              <a:t>for...in </a:t>
            </a:r>
            <a:r>
              <a:rPr sz="2800" dirty="0">
                <a:latin typeface="Arial"/>
                <a:cs typeface="Arial"/>
              </a:rPr>
              <a:t>statement </a:t>
            </a:r>
            <a:r>
              <a:rPr sz="2800" spc="30" dirty="0">
                <a:latin typeface="Arial"/>
                <a:cs typeface="Arial"/>
              </a:rPr>
              <a:t>loops </a:t>
            </a:r>
            <a:r>
              <a:rPr sz="2800" spc="10" dirty="0">
                <a:latin typeface="Arial"/>
                <a:cs typeface="Arial"/>
              </a:rPr>
              <a:t>through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30" dirty="0">
                <a:latin typeface="Arial"/>
                <a:cs typeface="Arial"/>
              </a:rPr>
              <a:t>properties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an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40" dirty="0">
                <a:latin typeface="Arial"/>
                <a:cs typeface="Arial"/>
              </a:rPr>
              <a:t>object.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810"/>
              </a:lnSpc>
            </a:pPr>
            <a:r>
              <a:rPr sz="3200" b="1" spc="-5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32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60"/>
              </a:spcBef>
            </a:pPr>
            <a:r>
              <a:rPr sz="2800" dirty="0">
                <a:solidFill>
                  <a:srgbClr val="861001"/>
                </a:solidFill>
                <a:latin typeface="Arial"/>
                <a:cs typeface="Arial"/>
              </a:rPr>
              <a:t>for </a:t>
            </a:r>
            <a:r>
              <a:rPr sz="2800" spc="15" dirty="0">
                <a:solidFill>
                  <a:srgbClr val="861001"/>
                </a:solidFill>
                <a:latin typeface="Arial"/>
                <a:cs typeface="Arial"/>
              </a:rPr>
              <a:t>(variable </a:t>
            </a:r>
            <a:r>
              <a:rPr sz="2800" spc="-5" dirty="0">
                <a:solidFill>
                  <a:srgbClr val="861001"/>
                </a:solidFill>
                <a:latin typeface="Arial"/>
                <a:cs typeface="Arial"/>
              </a:rPr>
              <a:t>in</a:t>
            </a:r>
            <a:r>
              <a:rPr sz="2800" spc="-6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800" spc="40" dirty="0">
                <a:solidFill>
                  <a:srgbClr val="861001"/>
                </a:solidFill>
                <a:latin typeface="Arial"/>
                <a:cs typeface="Arial"/>
              </a:rPr>
              <a:t>object)</a:t>
            </a:r>
            <a:endParaRPr sz="2800">
              <a:latin typeface="Arial"/>
              <a:cs typeface="Arial"/>
            </a:endParaRPr>
          </a:p>
          <a:p>
            <a:pPr marL="1353185">
              <a:lnSpc>
                <a:spcPct val="100000"/>
              </a:lnSpc>
              <a:spcBef>
                <a:spcPts val="40"/>
              </a:spcBef>
            </a:pPr>
            <a:r>
              <a:rPr sz="2800" spc="-5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800">
              <a:latin typeface="Arial"/>
              <a:cs typeface="Arial"/>
            </a:endParaRPr>
          </a:p>
          <a:p>
            <a:pPr marL="1353185">
              <a:lnSpc>
                <a:spcPct val="100000"/>
              </a:lnSpc>
              <a:spcBef>
                <a:spcPts val="40"/>
              </a:spcBef>
            </a:pPr>
            <a:r>
              <a:rPr sz="2800" spc="75" dirty="0">
                <a:solidFill>
                  <a:srgbClr val="861001"/>
                </a:solidFill>
                <a:latin typeface="Arial"/>
                <a:cs typeface="Arial"/>
              </a:rPr>
              <a:t>code </a:t>
            </a:r>
            <a:r>
              <a:rPr sz="2800" dirty="0">
                <a:solidFill>
                  <a:srgbClr val="861001"/>
                </a:solidFill>
                <a:latin typeface="Arial"/>
                <a:cs typeface="Arial"/>
              </a:rPr>
              <a:t>to </a:t>
            </a:r>
            <a:r>
              <a:rPr sz="2800" spc="75" dirty="0">
                <a:solidFill>
                  <a:srgbClr val="861001"/>
                </a:solidFill>
                <a:latin typeface="Arial"/>
                <a:cs typeface="Arial"/>
              </a:rPr>
              <a:t>be</a:t>
            </a:r>
            <a:r>
              <a:rPr sz="2800" spc="-13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800" spc="35" dirty="0">
                <a:solidFill>
                  <a:srgbClr val="861001"/>
                </a:solidFill>
                <a:latin typeface="Arial"/>
                <a:cs typeface="Arial"/>
              </a:rPr>
              <a:t>executed</a:t>
            </a:r>
            <a:endParaRPr sz="2800">
              <a:latin typeface="Arial"/>
              <a:cs typeface="Arial"/>
            </a:endParaRPr>
          </a:p>
          <a:p>
            <a:pPr marL="1353185">
              <a:lnSpc>
                <a:spcPct val="100000"/>
              </a:lnSpc>
              <a:spcBef>
                <a:spcPts val="40"/>
              </a:spcBef>
            </a:pPr>
            <a:r>
              <a:rPr sz="2800" spc="-5" dirty="0">
                <a:solidFill>
                  <a:srgbClr val="861001"/>
                </a:solidFill>
                <a:latin typeface="Arial"/>
                <a:cs typeface="Arial"/>
              </a:rPr>
              <a:t>}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329"/>
              </a:lnSpc>
              <a:spcBef>
                <a:spcPts val="40"/>
              </a:spcBef>
            </a:pPr>
            <a:r>
              <a:rPr sz="2800" b="1" spc="-5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2800">
              <a:latin typeface="Arial"/>
              <a:cs typeface="Arial"/>
            </a:endParaRPr>
          </a:p>
          <a:p>
            <a:pPr marL="1011555">
              <a:lnSpc>
                <a:spcPts val="2850"/>
              </a:lnSpc>
            </a:pPr>
            <a:r>
              <a:rPr sz="2400" spc="-5" dirty="0">
                <a:latin typeface="Arial"/>
                <a:cs typeface="Arial"/>
              </a:rPr>
              <a:t>var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person={fname:"John",lname:"Doe",age:25};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imes New Roman"/>
              <a:cs typeface="Times New Roman"/>
            </a:endParaRPr>
          </a:p>
          <a:p>
            <a:pPr marL="1155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for (x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person)</a:t>
            </a:r>
            <a:endParaRPr sz="2400">
              <a:latin typeface="Arial"/>
              <a:cs typeface="Arial"/>
            </a:endParaRPr>
          </a:p>
          <a:p>
            <a:pPr marL="11557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Arial"/>
                <a:cs typeface="Arial"/>
              </a:rPr>
              <a:t>{</a:t>
            </a:r>
            <a:endParaRPr sz="2400">
              <a:latin typeface="Arial"/>
              <a:cs typeface="Arial"/>
            </a:endParaRPr>
          </a:p>
          <a:p>
            <a:pPr marL="1155700">
              <a:lnSpc>
                <a:spcPct val="100000"/>
              </a:lnSpc>
              <a:spcBef>
                <a:spcPts val="20"/>
              </a:spcBef>
            </a:pPr>
            <a:r>
              <a:rPr sz="2400" spc="25" dirty="0">
                <a:latin typeface="Arial"/>
                <a:cs typeface="Arial"/>
              </a:rPr>
              <a:t>document.write(person[x] </a:t>
            </a:r>
            <a:r>
              <a:rPr sz="2400" spc="180" dirty="0">
                <a:latin typeface="Arial"/>
                <a:cs typeface="Arial"/>
              </a:rPr>
              <a:t>+ </a:t>
            </a:r>
            <a:r>
              <a:rPr sz="2400" spc="-185" dirty="0">
                <a:latin typeface="Arial"/>
                <a:cs typeface="Arial"/>
              </a:rPr>
              <a:t>"</a:t>
            </a:r>
            <a:r>
              <a:rPr sz="2400" spc="-235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");</a:t>
            </a:r>
            <a:endParaRPr sz="2400">
              <a:latin typeface="Arial"/>
              <a:cs typeface="Arial"/>
            </a:endParaRPr>
          </a:p>
          <a:p>
            <a:pPr marL="11557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-150" dirty="0"/>
              <a:t>The </a:t>
            </a:r>
            <a:r>
              <a:rPr spc="-5" dirty="0"/>
              <a:t>for…in</a:t>
            </a:r>
            <a:r>
              <a:rPr spc="85" dirty="0"/>
              <a:t> </a:t>
            </a:r>
            <a:r>
              <a:rPr spc="-50" dirty="0"/>
              <a:t>Statement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859841" y="2548634"/>
            <a:ext cx="10555605" cy="5917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7375" marR="5080" indent="-574675">
              <a:lnSpc>
                <a:spcPts val="2850"/>
              </a:lnSpc>
              <a:buChar char="•"/>
              <a:tabLst>
                <a:tab pos="245110" algn="l"/>
              </a:tabLst>
            </a:pPr>
            <a:r>
              <a:rPr sz="3600" spc="-67" baseline="1157" dirty="0">
                <a:latin typeface="Arial"/>
                <a:cs typeface="Arial"/>
              </a:rPr>
              <a:t>The </a:t>
            </a:r>
            <a:r>
              <a:rPr sz="3600" b="1" baseline="1157" dirty="0">
                <a:latin typeface="Arial"/>
                <a:cs typeface="Arial"/>
              </a:rPr>
              <a:t>continue </a:t>
            </a:r>
            <a:r>
              <a:rPr sz="3600" baseline="1157" dirty="0">
                <a:latin typeface="Arial"/>
                <a:cs typeface="Arial"/>
              </a:rPr>
              <a:t>statement </a:t>
            </a:r>
            <a:r>
              <a:rPr sz="3600" spc="-7" baseline="1157" dirty="0">
                <a:latin typeface="Arial"/>
                <a:cs typeface="Arial"/>
              </a:rPr>
              <a:t>will </a:t>
            </a:r>
            <a:r>
              <a:rPr sz="3600" b="1" baseline="1157" dirty="0">
                <a:latin typeface="Arial"/>
                <a:cs typeface="Arial"/>
              </a:rPr>
              <a:t>break the current loop </a:t>
            </a:r>
            <a:r>
              <a:rPr sz="3600" spc="60" baseline="1157" dirty="0">
                <a:latin typeface="Arial"/>
                <a:cs typeface="Arial"/>
              </a:rPr>
              <a:t>and </a:t>
            </a:r>
            <a:r>
              <a:rPr sz="3600" b="1" baseline="1157" dirty="0">
                <a:latin typeface="Arial"/>
                <a:cs typeface="Arial"/>
              </a:rPr>
              <a:t>continue with</a:t>
            </a:r>
            <a:r>
              <a:rPr sz="3600" b="1" spc="-97" baseline="1157" dirty="0">
                <a:latin typeface="Arial"/>
                <a:cs typeface="Arial"/>
              </a:rPr>
              <a:t> </a:t>
            </a:r>
            <a:r>
              <a:rPr sz="3600" b="1" baseline="1157" dirty="0">
                <a:latin typeface="Arial"/>
                <a:cs typeface="Arial"/>
              </a:rPr>
              <a:t>the  </a:t>
            </a:r>
            <a:r>
              <a:rPr sz="2400" b="1" dirty="0">
                <a:latin typeface="Arial"/>
                <a:cs typeface="Arial"/>
              </a:rPr>
              <a:t>next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value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473075">
              <a:lnSpc>
                <a:spcPct val="100000"/>
              </a:lnSpc>
            </a:pPr>
            <a:r>
              <a:rPr sz="2000" spc="50" dirty="0">
                <a:latin typeface="Arial"/>
                <a:cs typeface="Arial"/>
              </a:rPr>
              <a:t>&lt;html&gt;</a:t>
            </a:r>
            <a:endParaRPr sz="2000">
              <a:latin typeface="Arial"/>
              <a:cs typeface="Arial"/>
            </a:endParaRPr>
          </a:p>
          <a:p>
            <a:pPr marL="752475">
              <a:lnSpc>
                <a:spcPct val="100000"/>
              </a:lnSpc>
            </a:pPr>
            <a:r>
              <a:rPr sz="2000" spc="85" dirty="0">
                <a:latin typeface="Arial"/>
                <a:cs typeface="Arial"/>
              </a:rPr>
              <a:t>&lt;body&gt;</a:t>
            </a:r>
            <a:endParaRPr sz="2000">
              <a:latin typeface="Arial"/>
              <a:cs typeface="Arial"/>
            </a:endParaRPr>
          </a:p>
          <a:p>
            <a:pPr marL="964565" marR="6228080" indent="-71120">
              <a:lnSpc>
                <a:spcPct val="100000"/>
              </a:lnSpc>
            </a:pPr>
            <a:r>
              <a:rPr sz="2000" spc="50" dirty="0">
                <a:latin typeface="Arial"/>
                <a:cs typeface="Arial"/>
              </a:rPr>
              <a:t>&lt;script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type="text/javascript"&gt;  </a:t>
            </a:r>
            <a:r>
              <a:rPr sz="2000" spc="-5" dirty="0">
                <a:latin typeface="Arial"/>
                <a:cs typeface="Arial"/>
              </a:rPr>
              <a:t>var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50" dirty="0">
                <a:latin typeface="Arial"/>
                <a:cs typeface="Arial"/>
              </a:rPr>
              <a:t>i=0</a:t>
            </a:r>
            <a:endParaRPr sz="2000">
              <a:latin typeface="Arial"/>
              <a:cs typeface="Arial"/>
            </a:endParaRPr>
          </a:p>
          <a:p>
            <a:pPr marL="96456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for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50" dirty="0">
                <a:latin typeface="Arial"/>
                <a:cs typeface="Arial"/>
              </a:rPr>
              <a:t>(i=0;i&lt;=10;i++)</a:t>
            </a:r>
            <a:endParaRPr sz="2000">
              <a:latin typeface="Arial"/>
              <a:cs typeface="Arial"/>
            </a:endParaRPr>
          </a:p>
          <a:p>
            <a:pPr marL="964565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96456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if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50" dirty="0">
                <a:latin typeface="Arial"/>
                <a:cs typeface="Arial"/>
              </a:rPr>
              <a:t>(i==3)</a:t>
            </a:r>
            <a:endParaRPr sz="2000">
              <a:latin typeface="Arial"/>
              <a:cs typeface="Arial"/>
            </a:endParaRPr>
          </a:p>
          <a:p>
            <a:pPr marL="103505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1035050">
              <a:lnSpc>
                <a:spcPct val="100000"/>
              </a:lnSpc>
            </a:pPr>
            <a:r>
              <a:rPr sz="2000" spc="10" dirty="0">
                <a:solidFill>
                  <a:srgbClr val="861001"/>
                </a:solidFill>
                <a:latin typeface="Arial"/>
                <a:cs typeface="Arial"/>
              </a:rPr>
              <a:t>continue;</a:t>
            </a:r>
            <a:endParaRPr sz="2000">
              <a:latin typeface="Arial"/>
              <a:cs typeface="Arial"/>
            </a:endParaRPr>
          </a:p>
          <a:p>
            <a:pPr marL="103505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964565" marR="5391785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document.write("The </a:t>
            </a:r>
            <a:r>
              <a:rPr sz="2000" spc="15" dirty="0">
                <a:latin typeface="Arial"/>
                <a:cs typeface="Arial"/>
              </a:rPr>
              <a:t>number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spc="-155" dirty="0">
                <a:latin typeface="Arial"/>
                <a:cs typeface="Arial"/>
              </a:rPr>
              <a:t>" </a:t>
            </a:r>
            <a:r>
              <a:rPr sz="2000" spc="150" dirty="0">
                <a:latin typeface="Arial"/>
                <a:cs typeface="Arial"/>
              </a:rPr>
              <a:t>+</a:t>
            </a:r>
            <a:r>
              <a:rPr sz="2000" spc="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i);  </a:t>
            </a:r>
            <a:r>
              <a:rPr sz="2000" spc="15" dirty="0">
                <a:latin typeface="Arial"/>
                <a:cs typeface="Arial"/>
              </a:rPr>
              <a:t>document.write("&lt;br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/&gt;");</a:t>
            </a:r>
            <a:endParaRPr sz="2000">
              <a:latin typeface="Arial"/>
              <a:cs typeface="Arial"/>
            </a:endParaRPr>
          </a:p>
          <a:p>
            <a:pPr marL="964565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894080">
              <a:lnSpc>
                <a:spcPct val="100000"/>
              </a:lnSpc>
            </a:pPr>
            <a:r>
              <a:rPr sz="2000" spc="55" dirty="0">
                <a:latin typeface="Arial"/>
                <a:cs typeface="Arial"/>
              </a:rPr>
              <a:t>&lt;/script&gt;</a:t>
            </a:r>
            <a:endParaRPr sz="2000">
              <a:latin typeface="Arial"/>
              <a:cs typeface="Arial"/>
            </a:endParaRPr>
          </a:p>
          <a:p>
            <a:pPr marL="752475">
              <a:lnSpc>
                <a:spcPct val="100000"/>
              </a:lnSpc>
            </a:pPr>
            <a:r>
              <a:rPr sz="2000" spc="70" dirty="0">
                <a:latin typeface="Arial"/>
                <a:cs typeface="Arial"/>
              </a:rPr>
              <a:t>&lt;/body&gt;</a:t>
            </a:r>
            <a:endParaRPr sz="2000">
              <a:latin typeface="Arial"/>
              <a:cs typeface="Arial"/>
            </a:endParaRPr>
          </a:p>
          <a:p>
            <a:pPr marL="473075">
              <a:lnSpc>
                <a:spcPct val="100000"/>
              </a:lnSpc>
            </a:pPr>
            <a:r>
              <a:rPr sz="2000" spc="40" dirty="0">
                <a:latin typeface="Arial"/>
                <a:cs typeface="Arial"/>
              </a:rPr>
              <a:t>&lt;/html&gt;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-150" dirty="0"/>
              <a:t>The </a:t>
            </a:r>
            <a:r>
              <a:rPr spc="55" dirty="0"/>
              <a:t>continue</a:t>
            </a:r>
            <a:r>
              <a:rPr spc="60" dirty="0"/>
              <a:t> </a:t>
            </a:r>
            <a:r>
              <a:rPr spc="-50" dirty="0"/>
              <a:t>Statement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7700" rIns="0" bIns="0" rtlCol="0">
            <a:spAutoFit/>
          </a:bodyPr>
          <a:lstStyle/>
          <a:p>
            <a:pPr marL="457200">
              <a:lnSpc>
                <a:spcPct val="100000"/>
              </a:lnSpc>
            </a:pPr>
            <a:r>
              <a:rPr sz="7400" spc="75" dirty="0"/>
              <a:t>Popup</a:t>
            </a:r>
            <a:r>
              <a:rPr sz="7400" spc="-60" dirty="0"/>
              <a:t> </a:t>
            </a:r>
            <a:r>
              <a:rPr sz="7400" spc="-5" dirty="0"/>
              <a:t>Boxes</a:t>
            </a:r>
            <a:endParaRPr sz="7400"/>
          </a:p>
        </p:txBody>
      </p:sp>
      <p:sp>
        <p:nvSpPr>
          <p:cNvPr id="3" name="object 3"/>
          <p:cNvSpPr txBox="1"/>
          <p:nvPr/>
        </p:nvSpPr>
        <p:spPr>
          <a:xfrm>
            <a:off x="1079500" y="2997200"/>
            <a:ext cx="8663940" cy="3759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500" spc="15" dirty="0">
                <a:latin typeface="Arial"/>
                <a:cs typeface="Arial"/>
              </a:rPr>
              <a:t>JavaScript </a:t>
            </a:r>
            <a:r>
              <a:rPr sz="3500" spc="-5" dirty="0">
                <a:latin typeface="Arial"/>
                <a:cs typeface="Arial"/>
              </a:rPr>
              <a:t>has </a:t>
            </a:r>
            <a:r>
              <a:rPr sz="3500" spc="-15" dirty="0">
                <a:latin typeface="Arial"/>
                <a:cs typeface="Arial"/>
              </a:rPr>
              <a:t>three </a:t>
            </a:r>
            <a:r>
              <a:rPr sz="3500" spc="35" dirty="0">
                <a:latin typeface="Arial"/>
                <a:cs typeface="Arial"/>
              </a:rPr>
              <a:t>kinds </a:t>
            </a:r>
            <a:r>
              <a:rPr sz="3500" dirty="0">
                <a:latin typeface="Arial"/>
                <a:cs typeface="Arial"/>
              </a:rPr>
              <a:t>of </a:t>
            </a:r>
            <a:r>
              <a:rPr sz="3500" spc="114" dirty="0">
                <a:latin typeface="Arial"/>
                <a:cs typeface="Arial"/>
              </a:rPr>
              <a:t>popup</a:t>
            </a:r>
            <a:r>
              <a:rPr sz="3500" spc="-40" dirty="0">
                <a:latin typeface="Arial"/>
                <a:cs typeface="Arial"/>
              </a:rPr>
              <a:t> </a:t>
            </a:r>
            <a:r>
              <a:rPr sz="3500" spc="30" dirty="0">
                <a:latin typeface="Arial"/>
                <a:cs typeface="Arial"/>
              </a:rPr>
              <a:t>boxes: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470534">
              <a:lnSpc>
                <a:spcPct val="100000"/>
              </a:lnSpc>
            </a:pPr>
            <a:r>
              <a:rPr sz="3500" spc="100" dirty="0">
                <a:latin typeface="Arial"/>
                <a:cs typeface="Arial"/>
              </a:rPr>
              <a:t>•Alert</a:t>
            </a:r>
            <a:r>
              <a:rPr sz="3500" spc="-65" dirty="0">
                <a:latin typeface="Arial"/>
                <a:cs typeface="Arial"/>
              </a:rPr>
              <a:t> </a:t>
            </a:r>
            <a:r>
              <a:rPr sz="3500" spc="60" dirty="0">
                <a:latin typeface="Arial"/>
                <a:cs typeface="Arial"/>
              </a:rPr>
              <a:t>box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470534">
              <a:lnSpc>
                <a:spcPct val="100000"/>
              </a:lnSpc>
            </a:pPr>
            <a:r>
              <a:rPr sz="3500" spc="75" dirty="0">
                <a:latin typeface="Arial"/>
                <a:cs typeface="Arial"/>
              </a:rPr>
              <a:t>•Confirm</a:t>
            </a:r>
            <a:r>
              <a:rPr sz="3500" spc="-70" dirty="0">
                <a:latin typeface="Arial"/>
                <a:cs typeface="Arial"/>
              </a:rPr>
              <a:t> </a:t>
            </a:r>
            <a:r>
              <a:rPr sz="3500" spc="60" dirty="0">
                <a:latin typeface="Arial"/>
                <a:cs typeface="Arial"/>
              </a:rPr>
              <a:t>box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470534">
              <a:lnSpc>
                <a:spcPct val="100000"/>
              </a:lnSpc>
            </a:pPr>
            <a:r>
              <a:rPr sz="3500" spc="70" dirty="0">
                <a:latin typeface="Arial"/>
                <a:cs typeface="Arial"/>
              </a:rPr>
              <a:t>•Prompt</a:t>
            </a:r>
            <a:r>
              <a:rPr sz="3500" spc="-85" dirty="0">
                <a:latin typeface="Arial"/>
                <a:cs typeface="Arial"/>
              </a:rPr>
              <a:t> </a:t>
            </a:r>
            <a:r>
              <a:rPr sz="3500" spc="60" dirty="0">
                <a:latin typeface="Arial"/>
                <a:cs typeface="Arial"/>
              </a:rPr>
              <a:t>box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135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7450" spc="-5" dirty="0"/>
              <a:t>Outlines of </a:t>
            </a:r>
            <a:r>
              <a:rPr sz="7450" spc="-30" dirty="0"/>
              <a:t>today’s</a:t>
            </a:r>
            <a:r>
              <a:rPr sz="7450" spc="-75" dirty="0"/>
              <a:t> </a:t>
            </a:r>
            <a:r>
              <a:rPr sz="7450" spc="35" dirty="0"/>
              <a:t>lecture</a:t>
            </a:r>
            <a:endParaRPr sz="7450"/>
          </a:p>
        </p:txBody>
      </p:sp>
      <p:sp>
        <p:nvSpPr>
          <p:cNvPr id="3" name="object 3"/>
          <p:cNvSpPr txBox="1"/>
          <p:nvPr/>
        </p:nvSpPr>
        <p:spPr>
          <a:xfrm>
            <a:off x="1054100" y="31659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8600" y="3098800"/>
            <a:ext cx="20078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latin typeface="Arial"/>
                <a:cs typeface="Arial"/>
              </a:rPr>
              <a:t>Functions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4100" y="42454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98600" y="4178300"/>
            <a:ext cx="470090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5" dirty="0">
                <a:latin typeface="Arial"/>
                <a:cs typeface="Arial"/>
              </a:rPr>
              <a:t>Conditional</a:t>
            </a:r>
            <a:r>
              <a:rPr sz="3600" spc="-7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statements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4100" y="53249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98600" y="5257800"/>
            <a:ext cx="129603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35" dirty="0">
                <a:latin typeface="Arial"/>
                <a:cs typeface="Arial"/>
              </a:rPr>
              <a:t>Loops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4100" y="64044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98600" y="6337300"/>
            <a:ext cx="327723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35" dirty="0">
                <a:latin typeface="Arial"/>
                <a:cs typeface="Arial"/>
              </a:rPr>
              <a:t>Popup</a:t>
            </a:r>
            <a:r>
              <a:rPr sz="3600" spc="-65" dirty="0">
                <a:latin typeface="Arial"/>
                <a:cs typeface="Arial"/>
              </a:rPr>
              <a:t> </a:t>
            </a:r>
            <a:r>
              <a:rPr sz="3600" spc="25" dirty="0">
                <a:latin typeface="Arial"/>
                <a:cs typeface="Arial"/>
              </a:rPr>
              <a:t>windows</a:t>
            </a:r>
            <a:endParaRPr sz="3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4100" y="74839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98600" y="7416800"/>
            <a:ext cx="139763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35" dirty="0">
                <a:latin typeface="Arial"/>
                <a:cs typeface="Arial"/>
              </a:rPr>
              <a:t>Events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292100">
              <a:lnSpc>
                <a:spcPct val="100000"/>
              </a:lnSpc>
            </a:pPr>
            <a:r>
              <a:rPr spc="25" dirty="0"/>
              <a:t>Alert</a:t>
            </a:r>
            <a:r>
              <a:rPr spc="-90" dirty="0"/>
              <a:t> </a:t>
            </a:r>
            <a:r>
              <a:rPr dirty="0"/>
              <a:t>Box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2123439"/>
            <a:ext cx="10808970" cy="6945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200" marR="5080" indent="-568325">
              <a:lnSpc>
                <a:spcPts val="2600"/>
              </a:lnSpc>
              <a:buChar char="•"/>
              <a:tabLst>
                <a:tab pos="241300" algn="l"/>
              </a:tabLst>
            </a:pPr>
            <a:r>
              <a:rPr sz="2200" spc="-5" dirty="0">
                <a:latin typeface="Arial"/>
                <a:cs typeface="Arial"/>
              </a:rPr>
              <a:t>An </a:t>
            </a:r>
            <a:r>
              <a:rPr sz="2200" b="1" dirty="0">
                <a:latin typeface="Arial"/>
                <a:cs typeface="Arial"/>
              </a:rPr>
              <a:t>alert box </a:t>
            </a:r>
            <a:r>
              <a:rPr sz="2200" spc="-5" dirty="0">
                <a:latin typeface="Arial"/>
                <a:cs typeface="Arial"/>
              </a:rPr>
              <a:t>is </a:t>
            </a:r>
            <a:r>
              <a:rPr sz="2200" dirty="0">
                <a:latin typeface="Arial"/>
                <a:cs typeface="Arial"/>
              </a:rPr>
              <a:t>often </a:t>
            </a:r>
            <a:r>
              <a:rPr sz="2200" spc="30" dirty="0">
                <a:latin typeface="Arial"/>
                <a:cs typeface="Arial"/>
              </a:rPr>
              <a:t>used </a:t>
            </a:r>
            <a:r>
              <a:rPr sz="2200" dirty="0">
                <a:latin typeface="Arial"/>
                <a:cs typeface="Arial"/>
              </a:rPr>
              <a:t>if </a:t>
            </a:r>
            <a:r>
              <a:rPr sz="2200" spc="-5" dirty="0">
                <a:latin typeface="Arial"/>
                <a:cs typeface="Arial"/>
              </a:rPr>
              <a:t>you want </a:t>
            </a:r>
            <a:r>
              <a:rPr sz="2200" dirty="0">
                <a:latin typeface="Arial"/>
                <a:cs typeface="Arial"/>
              </a:rPr>
              <a:t>to </a:t>
            </a:r>
            <a:r>
              <a:rPr sz="2200" spc="-5" dirty="0">
                <a:latin typeface="Arial"/>
                <a:cs typeface="Arial"/>
              </a:rPr>
              <a:t>make </a:t>
            </a:r>
            <a:r>
              <a:rPr sz="2200" spc="-15" dirty="0">
                <a:latin typeface="Arial"/>
                <a:cs typeface="Arial"/>
              </a:rPr>
              <a:t>sure </a:t>
            </a:r>
            <a:r>
              <a:rPr sz="2200" dirty="0">
                <a:latin typeface="Arial"/>
                <a:cs typeface="Arial"/>
              </a:rPr>
              <a:t>information </a:t>
            </a:r>
            <a:r>
              <a:rPr sz="2200" spc="20" dirty="0">
                <a:latin typeface="Arial"/>
                <a:cs typeface="Arial"/>
              </a:rPr>
              <a:t>comes </a:t>
            </a:r>
            <a:r>
              <a:rPr sz="2200" spc="10" dirty="0">
                <a:latin typeface="Arial"/>
                <a:cs typeface="Arial"/>
              </a:rPr>
              <a:t>through </a:t>
            </a:r>
            <a:r>
              <a:rPr sz="2200" dirty="0">
                <a:latin typeface="Arial"/>
                <a:cs typeface="Arial"/>
              </a:rPr>
              <a:t>to the  </a:t>
            </a:r>
            <a:r>
              <a:rPr sz="2200" spc="-45" dirty="0">
                <a:latin typeface="Arial"/>
                <a:cs typeface="Arial"/>
              </a:rPr>
              <a:t>user.</a:t>
            </a:r>
            <a:endParaRPr sz="2200">
              <a:latin typeface="Arial"/>
              <a:cs typeface="Arial"/>
            </a:endParaRPr>
          </a:p>
          <a:p>
            <a:pPr marL="241300" indent="-225425">
              <a:lnSpc>
                <a:spcPts val="2520"/>
              </a:lnSpc>
              <a:buChar char="•"/>
              <a:tabLst>
                <a:tab pos="241300" algn="l"/>
              </a:tabLst>
            </a:pPr>
            <a:r>
              <a:rPr sz="2200" spc="-35" dirty="0">
                <a:latin typeface="Arial"/>
                <a:cs typeface="Arial"/>
              </a:rPr>
              <a:t>When </a:t>
            </a:r>
            <a:r>
              <a:rPr sz="2200" spc="-5" dirty="0">
                <a:latin typeface="Arial"/>
                <a:cs typeface="Arial"/>
              </a:rPr>
              <a:t>an </a:t>
            </a:r>
            <a:r>
              <a:rPr sz="2200" spc="5" dirty="0">
                <a:latin typeface="Arial"/>
                <a:cs typeface="Arial"/>
              </a:rPr>
              <a:t>alert </a:t>
            </a:r>
            <a:r>
              <a:rPr sz="2200" spc="40" dirty="0">
                <a:latin typeface="Arial"/>
                <a:cs typeface="Arial"/>
              </a:rPr>
              <a:t>box </a:t>
            </a:r>
            <a:r>
              <a:rPr sz="2200" spc="60" dirty="0">
                <a:latin typeface="Arial"/>
                <a:cs typeface="Arial"/>
              </a:rPr>
              <a:t>pops </a:t>
            </a:r>
            <a:r>
              <a:rPr sz="2200" spc="40" dirty="0">
                <a:latin typeface="Arial"/>
                <a:cs typeface="Arial"/>
              </a:rPr>
              <a:t>up, </a:t>
            </a:r>
            <a:r>
              <a:rPr sz="2200" dirty="0">
                <a:latin typeface="Arial"/>
                <a:cs typeface="Arial"/>
              </a:rPr>
              <a:t>the </a:t>
            </a:r>
            <a:r>
              <a:rPr sz="2200" spc="-5" dirty="0">
                <a:latin typeface="Arial"/>
                <a:cs typeface="Arial"/>
              </a:rPr>
              <a:t>user </a:t>
            </a:r>
            <a:r>
              <a:rPr sz="2200" b="1" dirty="0">
                <a:latin typeface="Arial"/>
                <a:cs typeface="Arial"/>
              </a:rPr>
              <a:t>will have to click "OK" </a:t>
            </a:r>
            <a:r>
              <a:rPr sz="2200" dirty="0">
                <a:latin typeface="Arial"/>
                <a:cs typeface="Arial"/>
              </a:rPr>
              <a:t>to</a:t>
            </a:r>
            <a:r>
              <a:rPr sz="2200" spc="-150" dirty="0">
                <a:latin typeface="Arial"/>
                <a:cs typeface="Arial"/>
              </a:rPr>
              <a:t> </a:t>
            </a:r>
            <a:r>
              <a:rPr sz="2200" spc="40" dirty="0">
                <a:latin typeface="Arial"/>
                <a:cs typeface="Arial"/>
              </a:rPr>
              <a:t>proceed.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ts val="2620"/>
              </a:lnSpc>
            </a:pPr>
            <a:r>
              <a:rPr sz="2200" b="1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620"/>
              </a:lnSpc>
            </a:pPr>
            <a:r>
              <a:rPr sz="2200" spc="-5" dirty="0">
                <a:latin typeface="Arial"/>
                <a:cs typeface="Arial"/>
              </a:rPr>
              <a:t>alert(“sometext");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ts val="2620"/>
              </a:lnSpc>
            </a:pPr>
            <a:r>
              <a:rPr sz="2200" b="1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2200">
              <a:latin typeface="Arial"/>
              <a:cs typeface="Arial"/>
            </a:endParaRPr>
          </a:p>
          <a:p>
            <a:pPr marL="469900">
              <a:lnSpc>
                <a:spcPts val="2600"/>
              </a:lnSpc>
            </a:pPr>
            <a:r>
              <a:rPr sz="2200" spc="55" dirty="0">
                <a:latin typeface="Arial"/>
                <a:cs typeface="Arial"/>
              </a:rPr>
              <a:t>&lt;html&gt;</a:t>
            </a:r>
            <a:endParaRPr sz="2200">
              <a:latin typeface="Arial"/>
              <a:cs typeface="Arial"/>
            </a:endParaRPr>
          </a:p>
          <a:p>
            <a:pPr marL="762000">
              <a:lnSpc>
                <a:spcPts val="2600"/>
              </a:lnSpc>
            </a:pPr>
            <a:r>
              <a:rPr sz="2200" spc="75" dirty="0">
                <a:latin typeface="Arial"/>
                <a:cs typeface="Arial"/>
              </a:rPr>
              <a:t>&lt;head&gt;</a:t>
            </a:r>
            <a:endParaRPr sz="2200">
              <a:latin typeface="Arial"/>
              <a:cs typeface="Arial"/>
            </a:endParaRPr>
          </a:p>
          <a:p>
            <a:pPr marL="762000" marR="6271895">
              <a:lnSpc>
                <a:spcPts val="2600"/>
              </a:lnSpc>
              <a:spcBef>
                <a:spcPts val="100"/>
              </a:spcBef>
            </a:pPr>
            <a:r>
              <a:rPr sz="2200" spc="55" dirty="0">
                <a:latin typeface="Arial"/>
                <a:cs typeface="Arial"/>
              </a:rPr>
              <a:t>&lt;script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spc="15" dirty="0">
                <a:latin typeface="Arial"/>
                <a:cs typeface="Arial"/>
              </a:rPr>
              <a:t>type="text/javascript"&gt;  function</a:t>
            </a:r>
            <a:r>
              <a:rPr sz="2200" spc="-7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show_alert()</a:t>
            </a:r>
            <a:endParaRPr sz="2200">
              <a:latin typeface="Arial"/>
              <a:cs typeface="Arial"/>
            </a:endParaRPr>
          </a:p>
          <a:p>
            <a:pPr marL="1072515">
              <a:lnSpc>
                <a:spcPts val="2500"/>
              </a:lnSpc>
            </a:pPr>
            <a:r>
              <a:rPr sz="2200" spc="-5" dirty="0">
                <a:latin typeface="Arial"/>
                <a:cs typeface="Arial"/>
              </a:rPr>
              <a:t>{</a:t>
            </a:r>
            <a:endParaRPr sz="2200">
              <a:latin typeface="Arial"/>
              <a:cs typeface="Arial"/>
            </a:endParaRPr>
          </a:p>
          <a:p>
            <a:pPr marL="1149985">
              <a:lnSpc>
                <a:spcPts val="2600"/>
              </a:lnSpc>
            </a:pPr>
            <a:r>
              <a:rPr sz="2200" spc="-20" dirty="0">
                <a:solidFill>
                  <a:srgbClr val="861001"/>
                </a:solidFill>
                <a:latin typeface="Arial"/>
                <a:cs typeface="Arial"/>
              </a:rPr>
              <a:t>alert("I </a:t>
            </a:r>
            <a:r>
              <a:rPr sz="2200" spc="-5" dirty="0">
                <a:solidFill>
                  <a:srgbClr val="861001"/>
                </a:solidFill>
                <a:latin typeface="Arial"/>
                <a:cs typeface="Arial"/>
              </a:rPr>
              <a:t>am an </a:t>
            </a:r>
            <a:r>
              <a:rPr sz="2200" spc="5" dirty="0">
                <a:solidFill>
                  <a:srgbClr val="861001"/>
                </a:solidFill>
                <a:latin typeface="Arial"/>
                <a:cs typeface="Arial"/>
              </a:rPr>
              <a:t>alert</a:t>
            </a:r>
            <a:r>
              <a:rPr sz="2200" spc="-1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200" spc="10" dirty="0">
                <a:solidFill>
                  <a:srgbClr val="861001"/>
                </a:solidFill>
                <a:latin typeface="Arial"/>
                <a:cs typeface="Arial"/>
              </a:rPr>
              <a:t>box!");</a:t>
            </a:r>
            <a:endParaRPr sz="2200">
              <a:latin typeface="Arial"/>
              <a:cs typeface="Arial"/>
            </a:endParaRPr>
          </a:p>
          <a:p>
            <a:pPr marL="1149985">
              <a:lnSpc>
                <a:spcPts val="2600"/>
              </a:lnSpc>
            </a:pPr>
            <a:r>
              <a:rPr sz="2200" spc="-5" dirty="0">
                <a:latin typeface="Arial"/>
                <a:cs typeface="Arial"/>
              </a:rPr>
              <a:t>}</a:t>
            </a:r>
            <a:endParaRPr sz="2200">
              <a:latin typeface="Arial"/>
              <a:cs typeface="Arial"/>
            </a:endParaRPr>
          </a:p>
          <a:p>
            <a:pPr marL="762000">
              <a:lnSpc>
                <a:spcPts val="2600"/>
              </a:lnSpc>
            </a:pPr>
            <a:r>
              <a:rPr sz="2200" spc="60" dirty="0">
                <a:latin typeface="Arial"/>
                <a:cs typeface="Arial"/>
              </a:rPr>
              <a:t>&lt;/script&gt;</a:t>
            </a:r>
            <a:endParaRPr sz="2200">
              <a:latin typeface="Arial"/>
              <a:cs typeface="Arial"/>
            </a:endParaRPr>
          </a:p>
          <a:p>
            <a:pPr marL="762000">
              <a:lnSpc>
                <a:spcPts val="2600"/>
              </a:lnSpc>
            </a:pPr>
            <a:r>
              <a:rPr sz="2200" spc="65" dirty="0">
                <a:latin typeface="Arial"/>
                <a:cs typeface="Arial"/>
              </a:rPr>
              <a:t>&lt;/head&gt;</a:t>
            </a:r>
            <a:endParaRPr sz="2200">
              <a:latin typeface="Arial"/>
              <a:cs typeface="Arial"/>
            </a:endParaRPr>
          </a:p>
          <a:p>
            <a:pPr marL="762000">
              <a:lnSpc>
                <a:spcPts val="2600"/>
              </a:lnSpc>
            </a:pPr>
            <a:r>
              <a:rPr sz="2200" spc="95" dirty="0">
                <a:latin typeface="Arial"/>
                <a:cs typeface="Arial"/>
              </a:rPr>
              <a:t>&lt;body&gt;</a:t>
            </a:r>
            <a:endParaRPr sz="2200">
              <a:latin typeface="Arial"/>
              <a:cs typeface="Arial"/>
            </a:endParaRPr>
          </a:p>
          <a:p>
            <a:pPr marL="1072515">
              <a:lnSpc>
                <a:spcPts val="2600"/>
              </a:lnSpc>
            </a:pPr>
            <a:r>
              <a:rPr sz="2200" spc="45" dirty="0">
                <a:latin typeface="Arial"/>
                <a:cs typeface="Arial"/>
              </a:rPr>
              <a:t>&lt;input </a:t>
            </a:r>
            <a:r>
              <a:rPr sz="2200" spc="5" dirty="0">
                <a:latin typeface="Arial"/>
                <a:cs typeface="Arial"/>
              </a:rPr>
              <a:t>type="button" </a:t>
            </a:r>
            <a:r>
              <a:rPr sz="2200" spc="-5" dirty="0">
                <a:latin typeface="Arial"/>
                <a:cs typeface="Arial"/>
              </a:rPr>
              <a:t>onclick="show_alert()" </a:t>
            </a:r>
            <a:r>
              <a:rPr sz="2200" spc="-15" dirty="0">
                <a:latin typeface="Arial"/>
                <a:cs typeface="Arial"/>
              </a:rPr>
              <a:t>value="Show </a:t>
            </a:r>
            <a:r>
              <a:rPr sz="2200" spc="5" dirty="0">
                <a:latin typeface="Arial"/>
                <a:cs typeface="Arial"/>
              </a:rPr>
              <a:t>alert </a:t>
            </a:r>
            <a:r>
              <a:rPr sz="2200" spc="-15" dirty="0">
                <a:latin typeface="Arial"/>
                <a:cs typeface="Arial"/>
              </a:rPr>
              <a:t>box"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80" dirty="0">
                <a:latin typeface="Arial"/>
                <a:cs typeface="Arial"/>
              </a:rPr>
              <a:t>/&gt;</a:t>
            </a:r>
            <a:endParaRPr sz="2200">
              <a:latin typeface="Arial"/>
              <a:cs typeface="Arial"/>
            </a:endParaRPr>
          </a:p>
          <a:p>
            <a:pPr marL="762000">
              <a:lnSpc>
                <a:spcPts val="2600"/>
              </a:lnSpc>
            </a:pPr>
            <a:r>
              <a:rPr sz="2200" spc="80" dirty="0">
                <a:latin typeface="Arial"/>
                <a:cs typeface="Arial"/>
              </a:rPr>
              <a:t>&lt;/body&gt;</a:t>
            </a:r>
            <a:endParaRPr sz="2200">
              <a:latin typeface="Arial"/>
              <a:cs typeface="Arial"/>
            </a:endParaRPr>
          </a:p>
          <a:p>
            <a:pPr marL="762000">
              <a:lnSpc>
                <a:spcPts val="2620"/>
              </a:lnSpc>
            </a:pPr>
            <a:r>
              <a:rPr sz="2200" spc="45" dirty="0">
                <a:latin typeface="Arial"/>
                <a:cs typeface="Arial"/>
              </a:rPr>
              <a:t>&lt;/html&gt;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84900" y="3568700"/>
            <a:ext cx="5372100" cy="1968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675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z="7050" spc="20" dirty="0"/>
              <a:t>Alert </a:t>
            </a:r>
            <a:r>
              <a:rPr sz="7050" spc="-45" dirty="0"/>
              <a:t>Box–Another</a:t>
            </a:r>
            <a:r>
              <a:rPr sz="7050" spc="-70" dirty="0"/>
              <a:t> </a:t>
            </a:r>
            <a:r>
              <a:rPr sz="7050" spc="-10" dirty="0"/>
              <a:t>Example</a:t>
            </a:r>
            <a:endParaRPr sz="7050"/>
          </a:p>
        </p:txBody>
      </p:sp>
      <p:sp>
        <p:nvSpPr>
          <p:cNvPr id="3" name="object 3"/>
          <p:cNvSpPr txBox="1"/>
          <p:nvPr/>
        </p:nvSpPr>
        <p:spPr>
          <a:xfrm>
            <a:off x="965200" y="2692400"/>
            <a:ext cx="11831320" cy="495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spc="60" dirty="0">
                <a:latin typeface="Arial"/>
                <a:cs typeface="Arial"/>
              </a:rPr>
              <a:t>&lt;html&gt;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85" dirty="0">
                <a:latin typeface="Arial"/>
                <a:cs typeface="Arial"/>
              </a:rPr>
              <a:t>&lt;head&gt;</a:t>
            </a:r>
            <a:endParaRPr sz="2500">
              <a:latin typeface="Arial"/>
              <a:cs typeface="Arial"/>
            </a:endParaRPr>
          </a:p>
          <a:p>
            <a:pPr marL="718820" marR="7088505" indent="-264795">
              <a:lnSpc>
                <a:spcPct val="100000"/>
              </a:lnSpc>
            </a:pPr>
            <a:r>
              <a:rPr sz="2500" spc="65" dirty="0">
                <a:latin typeface="Arial"/>
                <a:cs typeface="Arial"/>
              </a:rPr>
              <a:t>&lt;script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spc="15" dirty="0">
                <a:latin typeface="Arial"/>
                <a:cs typeface="Arial"/>
              </a:rPr>
              <a:t>type="text/javascript"&gt;  function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spc="10" dirty="0">
                <a:latin typeface="Arial"/>
                <a:cs typeface="Arial"/>
              </a:rPr>
              <a:t>disp_alert()</a:t>
            </a:r>
            <a:endParaRPr sz="2500">
              <a:latin typeface="Arial"/>
              <a:cs typeface="Arial"/>
            </a:endParaRPr>
          </a:p>
          <a:p>
            <a:pPr marL="983615">
              <a:lnSpc>
                <a:spcPct val="100000"/>
              </a:lnSpc>
            </a:pPr>
            <a:r>
              <a:rPr sz="2500" spc="-5" dirty="0">
                <a:latin typeface="Arial"/>
                <a:cs typeface="Arial"/>
              </a:rPr>
              <a:t>{</a:t>
            </a:r>
            <a:endParaRPr sz="2500">
              <a:latin typeface="Arial"/>
              <a:cs typeface="Arial"/>
            </a:endParaRPr>
          </a:p>
          <a:p>
            <a:pPr marL="1071880">
              <a:lnSpc>
                <a:spcPct val="100000"/>
              </a:lnSpc>
            </a:pPr>
            <a:r>
              <a:rPr sz="2500" spc="-15" dirty="0">
                <a:solidFill>
                  <a:srgbClr val="861001"/>
                </a:solidFill>
                <a:latin typeface="Arial"/>
                <a:cs typeface="Arial"/>
              </a:rPr>
              <a:t>alert("Hello </a:t>
            </a:r>
            <a:r>
              <a:rPr sz="2500" spc="45" dirty="0">
                <a:solidFill>
                  <a:srgbClr val="861001"/>
                </a:solidFill>
                <a:latin typeface="Arial"/>
                <a:cs typeface="Arial"/>
              </a:rPr>
              <a:t>again! </a:t>
            </a:r>
            <a:r>
              <a:rPr sz="2500" spc="-35" dirty="0">
                <a:solidFill>
                  <a:srgbClr val="861001"/>
                </a:solidFill>
                <a:latin typeface="Arial"/>
                <a:cs typeface="Arial"/>
              </a:rPr>
              <a:t>This </a:t>
            </a:r>
            <a:r>
              <a:rPr sz="2500" spc="-5" dirty="0">
                <a:solidFill>
                  <a:srgbClr val="861001"/>
                </a:solidFill>
                <a:latin typeface="Arial"/>
                <a:cs typeface="Arial"/>
              </a:rPr>
              <a:t>is how </a:t>
            </a:r>
            <a:r>
              <a:rPr sz="2500" spc="-65" dirty="0">
                <a:solidFill>
                  <a:srgbClr val="861001"/>
                </a:solidFill>
                <a:latin typeface="Arial"/>
                <a:cs typeface="Arial"/>
              </a:rPr>
              <a:t>we" </a:t>
            </a:r>
            <a:r>
              <a:rPr sz="2500" spc="190" dirty="0">
                <a:solidFill>
                  <a:srgbClr val="861001"/>
                </a:solidFill>
                <a:latin typeface="Arial"/>
                <a:cs typeface="Arial"/>
              </a:rPr>
              <a:t>+ </a:t>
            </a:r>
            <a:r>
              <a:rPr sz="2500" spc="35" dirty="0">
                <a:solidFill>
                  <a:srgbClr val="861001"/>
                </a:solidFill>
                <a:latin typeface="Arial"/>
                <a:cs typeface="Arial"/>
              </a:rPr>
              <a:t>'\n' </a:t>
            </a:r>
            <a:r>
              <a:rPr sz="2500" spc="190" dirty="0">
                <a:solidFill>
                  <a:srgbClr val="861001"/>
                </a:solidFill>
                <a:latin typeface="Arial"/>
                <a:cs typeface="Arial"/>
              </a:rPr>
              <a:t>+ </a:t>
            </a:r>
            <a:r>
              <a:rPr sz="2500" spc="20" dirty="0">
                <a:solidFill>
                  <a:srgbClr val="861001"/>
                </a:solidFill>
                <a:latin typeface="Arial"/>
                <a:cs typeface="Arial"/>
              </a:rPr>
              <a:t>"add </a:t>
            </a:r>
            <a:r>
              <a:rPr sz="2500" spc="-5" dirty="0">
                <a:solidFill>
                  <a:srgbClr val="861001"/>
                </a:solidFill>
                <a:latin typeface="Arial"/>
                <a:cs typeface="Arial"/>
              </a:rPr>
              <a:t>line </a:t>
            </a:r>
            <a:r>
              <a:rPr sz="2500" spc="15" dirty="0">
                <a:solidFill>
                  <a:srgbClr val="861001"/>
                </a:solidFill>
                <a:latin typeface="Arial"/>
                <a:cs typeface="Arial"/>
              </a:rPr>
              <a:t>breaks </a:t>
            </a:r>
            <a:r>
              <a:rPr sz="2500" dirty="0">
                <a:solidFill>
                  <a:srgbClr val="861001"/>
                </a:solidFill>
                <a:latin typeface="Arial"/>
                <a:cs typeface="Arial"/>
              </a:rPr>
              <a:t>to </a:t>
            </a:r>
            <a:r>
              <a:rPr sz="2500" spc="-5" dirty="0">
                <a:solidFill>
                  <a:srgbClr val="861001"/>
                </a:solidFill>
                <a:latin typeface="Arial"/>
                <a:cs typeface="Arial"/>
              </a:rPr>
              <a:t>an </a:t>
            </a:r>
            <a:r>
              <a:rPr sz="2500" spc="5" dirty="0">
                <a:solidFill>
                  <a:srgbClr val="861001"/>
                </a:solidFill>
                <a:latin typeface="Arial"/>
                <a:cs typeface="Arial"/>
              </a:rPr>
              <a:t>alert</a:t>
            </a:r>
            <a:r>
              <a:rPr sz="2500" spc="-32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500" spc="10" dirty="0">
                <a:solidFill>
                  <a:srgbClr val="861001"/>
                </a:solidFill>
                <a:latin typeface="Arial"/>
                <a:cs typeface="Arial"/>
              </a:rPr>
              <a:t>box!");</a:t>
            </a:r>
            <a:endParaRPr sz="2500">
              <a:latin typeface="Arial"/>
              <a:cs typeface="Arial"/>
            </a:endParaRPr>
          </a:p>
          <a:p>
            <a:pPr marL="1160145">
              <a:lnSpc>
                <a:spcPct val="100000"/>
              </a:lnSpc>
            </a:pPr>
            <a:r>
              <a:rPr sz="2500" spc="-5" dirty="0">
                <a:latin typeface="Arial"/>
                <a:cs typeface="Arial"/>
              </a:rPr>
              <a:t>}</a:t>
            </a:r>
            <a:endParaRPr sz="2500">
              <a:latin typeface="Arial"/>
              <a:cs typeface="Arial"/>
            </a:endParaRPr>
          </a:p>
          <a:p>
            <a:pPr marL="718820">
              <a:lnSpc>
                <a:spcPct val="100000"/>
              </a:lnSpc>
            </a:pPr>
            <a:r>
              <a:rPr sz="2500" spc="70" dirty="0">
                <a:latin typeface="Arial"/>
                <a:cs typeface="Arial"/>
              </a:rPr>
              <a:t>&lt;/script&gt;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70" dirty="0">
                <a:latin typeface="Arial"/>
                <a:cs typeface="Arial"/>
              </a:rPr>
              <a:t>&lt;/head&gt;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105" dirty="0">
                <a:latin typeface="Arial"/>
                <a:cs typeface="Arial"/>
              </a:rPr>
              <a:t>&lt;body&gt;</a:t>
            </a:r>
            <a:endParaRPr sz="2500">
              <a:latin typeface="Arial"/>
              <a:cs typeface="Arial"/>
            </a:endParaRPr>
          </a:p>
          <a:p>
            <a:pPr marL="630555">
              <a:lnSpc>
                <a:spcPct val="100000"/>
              </a:lnSpc>
            </a:pPr>
            <a:r>
              <a:rPr sz="2500" spc="50" dirty="0">
                <a:latin typeface="Arial"/>
                <a:cs typeface="Arial"/>
              </a:rPr>
              <a:t>&lt;input </a:t>
            </a:r>
            <a:r>
              <a:rPr sz="2500" spc="5" dirty="0">
                <a:latin typeface="Arial"/>
                <a:cs typeface="Arial"/>
              </a:rPr>
              <a:t>type="button" </a:t>
            </a:r>
            <a:r>
              <a:rPr sz="2500" spc="10" dirty="0">
                <a:latin typeface="Arial"/>
                <a:cs typeface="Arial"/>
              </a:rPr>
              <a:t>onclick="disp_alert()" </a:t>
            </a:r>
            <a:r>
              <a:rPr sz="2500" spc="5" dirty="0">
                <a:latin typeface="Arial"/>
                <a:cs typeface="Arial"/>
              </a:rPr>
              <a:t>value="Display alert </a:t>
            </a:r>
            <a:r>
              <a:rPr sz="2500" spc="-15" dirty="0">
                <a:latin typeface="Arial"/>
                <a:cs typeface="Arial"/>
              </a:rPr>
              <a:t>box"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spc="95" dirty="0">
                <a:latin typeface="Arial"/>
                <a:cs typeface="Arial"/>
              </a:rPr>
              <a:t>/&gt;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90" dirty="0">
                <a:latin typeface="Arial"/>
                <a:cs typeface="Arial"/>
              </a:rPr>
              <a:t>&lt;/body&gt;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50" dirty="0">
                <a:latin typeface="Arial"/>
                <a:cs typeface="Arial"/>
              </a:rPr>
              <a:t>&lt;/html&gt;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15" dirty="0"/>
              <a:t>Confirm</a:t>
            </a:r>
            <a:r>
              <a:rPr spc="-70" dirty="0"/>
              <a:t> </a:t>
            </a:r>
            <a:r>
              <a:rPr dirty="0"/>
              <a:t>Box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2776" y="4565385"/>
            <a:ext cx="177800" cy="38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355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2776" y="5301994"/>
            <a:ext cx="177800" cy="38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355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2776" y="6038605"/>
            <a:ext cx="177800" cy="38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355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877039" rIns="0" bIns="0" rtlCol="0">
            <a:spAutoFit/>
          </a:bodyPr>
          <a:lstStyle/>
          <a:p>
            <a:pPr marL="872490" marR="1153160" indent="-342900">
              <a:lnSpc>
                <a:spcPct val="100699"/>
              </a:lnSpc>
            </a:pPr>
            <a:r>
              <a:rPr dirty="0"/>
              <a:t>A </a:t>
            </a:r>
            <a:r>
              <a:rPr spc="20" dirty="0"/>
              <a:t>confirm </a:t>
            </a:r>
            <a:r>
              <a:rPr spc="40" dirty="0"/>
              <a:t>box </a:t>
            </a:r>
            <a:r>
              <a:rPr spc="-5" dirty="0"/>
              <a:t>is </a:t>
            </a:r>
            <a:r>
              <a:rPr dirty="0"/>
              <a:t>often </a:t>
            </a:r>
            <a:r>
              <a:rPr spc="30" dirty="0"/>
              <a:t>used </a:t>
            </a:r>
            <a:r>
              <a:rPr dirty="0"/>
              <a:t>if </a:t>
            </a:r>
            <a:r>
              <a:rPr spc="-5" dirty="0"/>
              <a:t>you want </a:t>
            </a:r>
            <a:r>
              <a:rPr dirty="0"/>
              <a:t>the </a:t>
            </a:r>
            <a:r>
              <a:rPr spc="-5" dirty="0"/>
              <a:t>user </a:t>
            </a:r>
            <a:r>
              <a:rPr dirty="0"/>
              <a:t>to </a:t>
            </a:r>
            <a:r>
              <a:rPr b="1" dirty="0">
                <a:latin typeface="Arial"/>
                <a:cs typeface="Arial"/>
              </a:rPr>
              <a:t>verify or</a:t>
            </a:r>
            <a:r>
              <a:rPr b="1" spc="-5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accept  something</a:t>
            </a:r>
            <a:r>
              <a:rPr dirty="0"/>
              <a:t>.</a:t>
            </a:r>
          </a:p>
          <a:p>
            <a:pPr marL="872490" marR="695325" indent="-342900">
              <a:lnSpc>
                <a:spcPct val="100699"/>
              </a:lnSpc>
            </a:pPr>
            <a:r>
              <a:rPr spc="-35" dirty="0"/>
              <a:t>When </a:t>
            </a:r>
            <a:r>
              <a:rPr spc="-5" dirty="0"/>
              <a:t>a </a:t>
            </a:r>
            <a:r>
              <a:rPr spc="20" dirty="0"/>
              <a:t>confirm </a:t>
            </a:r>
            <a:r>
              <a:rPr spc="40" dirty="0"/>
              <a:t>box </a:t>
            </a:r>
            <a:r>
              <a:rPr spc="65" dirty="0"/>
              <a:t>pops </a:t>
            </a:r>
            <a:r>
              <a:rPr spc="40" dirty="0"/>
              <a:t>up, </a:t>
            </a:r>
            <a:r>
              <a:rPr dirty="0"/>
              <a:t>the </a:t>
            </a:r>
            <a:r>
              <a:rPr spc="-5" dirty="0"/>
              <a:t>user will have </a:t>
            </a:r>
            <a:r>
              <a:rPr dirty="0"/>
              <a:t>to </a:t>
            </a:r>
            <a:r>
              <a:rPr spc="50" dirty="0"/>
              <a:t>click </a:t>
            </a:r>
            <a:r>
              <a:rPr spc="-5" dirty="0"/>
              <a:t>either </a:t>
            </a:r>
            <a:r>
              <a:rPr b="1" spc="-5" dirty="0">
                <a:latin typeface="Arial"/>
                <a:cs typeface="Arial"/>
              </a:rPr>
              <a:t>"OK"</a:t>
            </a:r>
            <a:r>
              <a:rPr b="1" spc="-8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or  "Cancel" to</a:t>
            </a:r>
            <a:r>
              <a:rPr b="1" spc="-7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proceed</a:t>
            </a:r>
            <a:r>
              <a:rPr spc="-5" dirty="0"/>
              <a:t>.</a:t>
            </a:r>
          </a:p>
          <a:p>
            <a:pPr marL="872490" marR="5080" indent="-342900">
              <a:lnSpc>
                <a:spcPct val="100699"/>
              </a:lnSpc>
            </a:pPr>
            <a:r>
              <a:rPr dirty="0"/>
              <a:t>If the </a:t>
            </a:r>
            <a:r>
              <a:rPr spc="-5" dirty="0"/>
              <a:t>user </a:t>
            </a:r>
            <a:r>
              <a:rPr spc="40" dirty="0"/>
              <a:t>clicks </a:t>
            </a:r>
            <a:r>
              <a:rPr b="1" dirty="0">
                <a:latin typeface="Arial"/>
                <a:cs typeface="Arial"/>
              </a:rPr>
              <a:t>"OK"</a:t>
            </a:r>
            <a:r>
              <a:rPr dirty="0"/>
              <a:t>, the </a:t>
            </a:r>
            <a:r>
              <a:rPr spc="40" dirty="0"/>
              <a:t>box </a:t>
            </a:r>
            <a:r>
              <a:rPr spc="-5" dirty="0"/>
              <a:t>returns </a:t>
            </a:r>
            <a:r>
              <a:rPr b="1" dirty="0">
                <a:latin typeface="Arial"/>
                <a:cs typeface="Arial"/>
              </a:rPr>
              <a:t>true</a:t>
            </a:r>
            <a:r>
              <a:rPr dirty="0"/>
              <a:t>. If the </a:t>
            </a:r>
            <a:r>
              <a:rPr spc="-5" dirty="0"/>
              <a:t>user </a:t>
            </a:r>
            <a:r>
              <a:rPr spc="40" dirty="0"/>
              <a:t>clicks </a:t>
            </a:r>
            <a:r>
              <a:rPr b="1" dirty="0">
                <a:latin typeface="Arial"/>
                <a:cs typeface="Arial"/>
              </a:rPr>
              <a:t>"Cancel"</a:t>
            </a:r>
            <a:r>
              <a:rPr dirty="0"/>
              <a:t>,</a:t>
            </a:r>
            <a:r>
              <a:rPr spc="-70" dirty="0"/>
              <a:t> </a:t>
            </a:r>
            <a:r>
              <a:rPr dirty="0"/>
              <a:t>the  </a:t>
            </a:r>
            <a:r>
              <a:rPr spc="40" dirty="0"/>
              <a:t>box </a:t>
            </a:r>
            <a:r>
              <a:rPr spc="-5" dirty="0"/>
              <a:t>returns</a:t>
            </a:r>
            <a:r>
              <a:rPr spc="-75" dirty="0"/>
              <a:t> </a:t>
            </a:r>
            <a:r>
              <a:rPr b="1" spc="-5" dirty="0">
                <a:latin typeface="Arial"/>
                <a:cs typeface="Arial"/>
              </a:rPr>
              <a:t>false</a:t>
            </a:r>
            <a:r>
              <a:rPr spc="-5" dirty="0"/>
              <a:t>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42776" y="7137400"/>
            <a:ext cx="4329430" cy="995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2625" indent="-669925">
              <a:lnSpc>
                <a:spcPts val="3820"/>
              </a:lnSpc>
              <a:buChar char="•"/>
              <a:tabLst>
                <a:tab pos="682625" algn="l"/>
                <a:tab pos="683260" algn="l"/>
              </a:tabLst>
            </a:pPr>
            <a:r>
              <a:rPr sz="3200" b="1" spc="-5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3200">
              <a:latin typeface="Arial"/>
              <a:cs typeface="Arial"/>
            </a:endParaRPr>
          </a:p>
          <a:p>
            <a:pPr marL="695325">
              <a:lnSpc>
                <a:spcPts val="3820"/>
              </a:lnSpc>
            </a:pPr>
            <a:r>
              <a:rPr sz="3200" spc="-15" dirty="0">
                <a:latin typeface="Arial"/>
                <a:cs typeface="Arial"/>
              </a:rPr>
              <a:t>confirm("sometext");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17900" y="2311400"/>
            <a:ext cx="5308600" cy="190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15" dirty="0"/>
              <a:t>Confirm</a:t>
            </a:r>
            <a:r>
              <a:rPr spc="-40" dirty="0"/>
              <a:t> </a:t>
            </a:r>
            <a:r>
              <a:rPr spc="-45" dirty="0"/>
              <a:t>Box–Example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3390">
              <a:lnSpc>
                <a:spcPct val="100000"/>
              </a:lnSpc>
            </a:pPr>
            <a:r>
              <a:rPr spc="60" dirty="0"/>
              <a:t>&lt;html&gt;</a:t>
            </a:r>
          </a:p>
          <a:p>
            <a:pPr marL="745490">
              <a:lnSpc>
                <a:spcPct val="100000"/>
              </a:lnSpc>
              <a:spcBef>
                <a:spcPts val="20"/>
              </a:spcBef>
            </a:pPr>
            <a:r>
              <a:rPr spc="80" dirty="0"/>
              <a:t>&lt;head&gt;</a:t>
            </a:r>
          </a:p>
          <a:p>
            <a:pPr marL="1762125" marR="5855970" indent="-593725">
              <a:lnSpc>
                <a:spcPct val="100699"/>
              </a:lnSpc>
            </a:pPr>
            <a:r>
              <a:rPr spc="60" dirty="0"/>
              <a:t>&lt;script</a:t>
            </a:r>
            <a:r>
              <a:rPr spc="-25" dirty="0"/>
              <a:t> </a:t>
            </a:r>
            <a:r>
              <a:rPr spc="15" dirty="0"/>
              <a:t>type="text/javascript"&gt;  function</a:t>
            </a:r>
            <a:r>
              <a:rPr spc="-50" dirty="0"/>
              <a:t> </a:t>
            </a:r>
            <a:r>
              <a:rPr dirty="0"/>
              <a:t>show_confirm()</a:t>
            </a:r>
          </a:p>
          <a:p>
            <a:pPr marL="2101215">
              <a:lnSpc>
                <a:spcPct val="100000"/>
              </a:lnSpc>
              <a:spcBef>
                <a:spcPts val="20"/>
              </a:spcBef>
            </a:pPr>
            <a:r>
              <a:rPr spc="-5" dirty="0"/>
              <a:t>{</a:t>
            </a:r>
          </a:p>
          <a:p>
            <a:pPr marL="2439670">
              <a:lnSpc>
                <a:spcPct val="100000"/>
              </a:lnSpc>
              <a:spcBef>
                <a:spcPts val="20"/>
              </a:spcBef>
            </a:pPr>
            <a:r>
              <a:rPr spc="-5" dirty="0">
                <a:solidFill>
                  <a:srgbClr val="861001"/>
                </a:solidFill>
              </a:rPr>
              <a:t>var r=confirm("Press a</a:t>
            </a:r>
            <a:r>
              <a:rPr spc="35" dirty="0">
                <a:solidFill>
                  <a:srgbClr val="861001"/>
                </a:solidFill>
              </a:rPr>
              <a:t> </a:t>
            </a:r>
            <a:r>
              <a:rPr spc="-10" dirty="0">
                <a:solidFill>
                  <a:srgbClr val="861001"/>
                </a:solidFill>
              </a:rPr>
              <a:t>button");</a:t>
            </a:r>
          </a:p>
          <a:p>
            <a:pPr marL="2524760" marR="3594735">
              <a:lnSpc>
                <a:spcPct val="100699"/>
              </a:lnSpc>
              <a:tabLst>
                <a:tab pos="3422650" algn="l"/>
                <a:tab pos="4163060" algn="l"/>
              </a:tabLst>
            </a:pPr>
            <a:r>
              <a:rPr dirty="0">
                <a:solidFill>
                  <a:srgbClr val="861001"/>
                </a:solidFill>
              </a:rPr>
              <a:t>if </a:t>
            </a:r>
            <a:r>
              <a:rPr spc="40" dirty="0">
                <a:solidFill>
                  <a:srgbClr val="861001"/>
                </a:solidFill>
              </a:rPr>
              <a:t>(r==true)	</a:t>
            </a:r>
            <a:r>
              <a:rPr spc="-55" dirty="0">
                <a:solidFill>
                  <a:srgbClr val="861001"/>
                </a:solidFill>
              </a:rPr>
              <a:t>alert("You</a:t>
            </a:r>
            <a:r>
              <a:rPr spc="-20" dirty="0">
                <a:solidFill>
                  <a:srgbClr val="861001"/>
                </a:solidFill>
              </a:rPr>
              <a:t> </a:t>
            </a:r>
            <a:r>
              <a:rPr spc="30" dirty="0">
                <a:solidFill>
                  <a:srgbClr val="861001"/>
                </a:solidFill>
              </a:rPr>
              <a:t>pressed</a:t>
            </a:r>
            <a:r>
              <a:rPr spc="-20" dirty="0">
                <a:solidFill>
                  <a:srgbClr val="861001"/>
                </a:solidFill>
              </a:rPr>
              <a:t> </a:t>
            </a:r>
            <a:r>
              <a:rPr spc="-10" dirty="0">
                <a:solidFill>
                  <a:srgbClr val="861001"/>
                </a:solidFill>
              </a:rPr>
              <a:t>OK!");  </a:t>
            </a:r>
            <a:r>
              <a:rPr spc="-5" dirty="0">
                <a:solidFill>
                  <a:srgbClr val="861001"/>
                </a:solidFill>
              </a:rPr>
              <a:t>else	</a:t>
            </a:r>
            <a:r>
              <a:rPr spc="-55" dirty="0">
                <a:solidFill>
                  <a:srgbClr val="861001"/>
                </a:solidFill>
              </a:rPr>
              <a:t>alert("You </a:t>
            </a:r>
            <a:r>
              <a:rPr spc="30" dirty="0">
                <a:solidFill>
                  <a:srgbClr val="861001"/>
                </a:solidFill>
              </a:rPr>
              <a:t>pressed</a:t>
            </a:r>
            <a:r>
              <a:rPr spc="35" dirty="0">
                <a:solidFill>
                  <a:srgbClr val="861001"/>
                </a:solidFill>
              </a:rPr>
              <a:t> </a:t>
            </a:r>
            <a:r>
              <a:rPr spc="5" dirty="0">
                <a:solidFill>
                  <a:srgbClr val="861001"/>
                </a:solidFill>
              </a:rPr>
              <a:t>Cancel!");</a:t>
            </a:r>
          </a:p>
          <a:p>
            <a:pPr marL="2270125">
              <a:lnSpc>
                <a:spcPct val="100000"/>
              </a:lnSpc>
              <a:spcBef>
                <a:spcPts val="20"/>
              </a:spcBef>
            </a:pPr>
            <a:r>
              <a:rPr spc="-5" dirty="0"/>
              <a:t>}</a:t>
            </a:r>
          </a:p>
          <a:p>
            <a:pPr marL="1253490">
              <a:lnSpc>
                <a:spcPct val="100000"/>
              </a:lnSpc>
              <a:spcBef>
                <a:spcPts val="20"/>
              </a:spcBef>
            </a:pPr>
            <a:r>
              <a:rPr spc="70" dirty="0"/>
              <a:t>&lt;/script&gt;</a:t>
            </a:r>
          </a:p>
          <a:p>
            <a:pPr marL="745490">
              <a:lnSpc>
                <a:spcPct val="100000"/>
              </a:lnSpc>
              <a:spcBef>
                <a:spcPts val="20"/>
              </a:spcBef>
            </a:pPr>
            <a:r>
              <a:rPr spc="70" dirty="0"/>
              <a:t>&lt;/head&gt;</a:t>
            </a:r>
          </a:p>
          <a:p>
            <a:pPr marL="745490">
              <a:lnSpc>
                <a:spcPct val="100000"/>
              </a:lnSpc>
              <a:spcBef>
                <a:spcPts val="20"/>
              </a:spcBef>
            </a:pPr>
            <a:r>
              <a:rPr spc="100" dirty="0"/>
              <a:t>&lt;body&gt;</a:t>
            </a:r>
          </a:p>
          <a:p>
            <a:pPr marL="829944">
              <a:lnSpc>
                <a:spcPct val="100000"/>
              </a:lnSpc>
              <a:spcBef>
                <a:spcPts val="20"/>
              </a:spcBef>
            </a:pPr>
            <a:r>
              <a:rPr spc="50" dirty="0"/>
              <a:t>&lt;input </a:t>
            </a:r>
            <a:r>
              <a:rPr spc="5" dirty="0"/>
              <a:t>type="button" onclick="show_confirm()" </a:t>
            </a:r>
            <a:r>
              <a:rPr spc="-15" dirty="0"/>
              <a:t>value="Show </a:t>
            </a:r>
            <a:r>
              <a:rPr spc="20" dirty="0"/>
              <a:t>confirm </a:t>
            </a:r>
            <a:r>
              <a:rPr spc="-15" dirty="0"/>
              <a:t>box"</a:t>
            </a:r>
            <a:r>
              <a:rPr spc="-75" dirty="0"/>
              <a:t> </a:t>
            </a:r>
            <a:r>
              <a:rPr spc="90" dirty="0"/>
              <a:t>/&gt;</a:t>
            </a:r>
          </a:p>
          <a:p>
            <a:pPr marL="745490">
              <a:lnSpc>
                <a:spcPct val="100000"/>
              </a:lnSpc>
              <a:spcBef>
                <a:spcPts val="20"/>
              </a:spcBef>
            </a:pPr>
            <a:r>
              <a:rPr spc="85" dirty="0"/>
              <a:t>&lt;/body&gt;</a:t>
            </a:r>
          </a:p>
          <a:p>
            <a:pPr marL="745490">
              <a:lnSpc>
                <a:spcPct val="100000"/>
              </a:lnSpc>
              <a:spcBef>
                <a:spcPts val="20"/>
              </a:spcBef>
            </a:pPr>
            <a:r>
              <a:rPr spc="50" dirty="0"/>
              <a:t>&lt;/html&gt;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-30" dirty="0"/>
              <a:t>Prompt</a:t>
            </a:r>
            <a:r>
              <a:rPr spc="-75" dirty="0"/>
              <a:t> </a:t>
            </a:r>
            <a:r>
              <a:rPr dirty="0"/>
              <a:t>Box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1379" y="2269356"/>
            <a:ext cx="7057390" cy="6005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8010" marR="111125" indent="-575310" algn="just">
              <a:lnSpc>
                <a:spcPct val="101099"/>
              </a:lnSpc>
              <a:buChar char="•"/>
              <a:tabLst>
                <a:tab pos="245110" algn="l"/>
              </a:tabLst>
            </a:pPr>
            <a:r>
              <a:rPr sz="2800" dirty="0">
                <a:latin typeface="Arial"/>
                <a:cs typeface="Arial"/>
              </a:rPr>
              <a:t>A </a:t>
            </a:r>
            <a:r>
              <a:rPr sz="2800" spc="40" dirty="0">
                <a:latin typeface="Arial"/>
                <a:cs typeface="Arial"/>
              </a:rPr>
              <a:t>prompt </a:t>
            </a:r>
            <a:r>
              <a:rPr sz="2800" spc="50" dirty="0">
                <a:latin typeface="Arial"/>
                <a:cs typeface="Arial"/>
              </a:rPr>
              <a:t>box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often </a:t>
            </a:r>
            <a:r>
              <a:rPr sz="2800" spc="35" dirty="0">
                <a:latin typeface="Arial"/>
                <a:cs typeface="Arial"/>
              </a:rPr>
              <a:t>used </a:t>
            </a:r>
            <a:r>
              <a:rPr sz="2800" dirty="0">
                <a:latin typeface="Arial"/>
                <a:cs typeface="Arial"/>
              </a:rPr>
              <a:t>if </a:t>
            </a:r>
            <a:r>
              <a:rPr sz="2800" spc="-5" dirty="0">
                <a:latin typeface="Arial"/>
                <a:cs typeface="Arial"/>
              </a:rPr>
              <a:t>you want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  </a:t>
            </a:r>
            <a:r>
              <a:rPr sz="2800" spc="-5" dirty="0">
                <a:latin typeface="Arial"/>
                <a:cs typeface="Arial"/>
              </a:rPr>
              <a:t>user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b="1" spc="-5" dirty="0">
                <a:latin typeface="Arial"/>
                <a:cs typeface="Arial"/>
              </a:rPr>
              <a:t>input </a:t>
            </a:r>
            <a:r>
              <a:rPr sz="2800" b="1" dirty="0">
                <a:latin typeface="Arial"/>
                <a:cs typeface="Arial"/>
              </a:rPr>
              <a:t>a </a:t>
            </a:r>
            <a:r>
              <a:rPr sz="2800" b="1" spc="-5" dirty="0">
                <a:latin typeface="Arial"/>
                <a:cs typeface="Arial"/>
              </a:rPr>
              <a:t>value before entering </a:t>
            </a:r>
            <a:r>
              <a:rPr sz="2800" b="1" dirty="0">
                <a:latin typeface="Arial"/>
                <a:cs typeface="Arial"/>
              </a:rPr>
              <a:t>a  </a:t>
            </a:r>
            <a:r>
              <a:rPr sz="2800" b="1" spc="-5" dirty="0">
                <a:latin typeface="Arial"/>
                <a:cs typeface="Arial"/>
              </a:rPr>
              <a:t>page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588010" marR="170815" indent="-575310">
              <a:lnSpc>
                <a:spcPct val="101099"/>
              </a:lnSpc>
              <a:buChar char="•"/>
              <a:tabLst>
                <a:tab pos="245110" algn="l"/>
              </a:tabLst>
            </a:pPr>
            <a:r>
              <a:rPr sz="2800" spc="-40" dirty="0">
                <a:latin typeface="Arial"/>
                <a:cs typeface="Arial"/>
              </a:rPr>
              <a:t>When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spc="40" dirty="0">
                <a:latin typeface="Arial"/>
                <a:cs typeface="Arial"/>
              </a:rPr>
              <a:t>prompt </a:t>
            </a:r>
            <a:r>
              <a:rPr sz="2800" spc="50" dirty="0">
                <a:latin typeface="Arial"/>
                <a:cs typeface="Arial"/>
              </a:rPr>
              <a:t>box </a:t>
            </a:r>
            <a:r>
              <a:rPr sz="2800" spc="75" dirty="0">
                <a:latin typeface="Arial"/>
                <a:cs typeface="Arial"/>
              </a:rPr>
              <a:t>pops </a:t>
            </a:r>
            <a:r>
              <a:rPr sz="2800" spc="50" dirty="0">
                <a:latin typeface="Arial"/>
                <a:cs typeface="Arial"/>
              </a:rPr>
              <a:t>up,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user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will  have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60" dirty="0">
                <a:latin typeface="Arial"/>
                <a:cs typeface="Arial"/>
              </a:rPr>
              <a:t>click </a:t>
            </a:r>
            <a:r>
              <a:rPr sz="2800" spc="-5" dirty="0">
                <a:latin typeface="Arial"/>
                <a:cs typeface="Arial"/>
              </a:rPr>
              <a:t>either </a:t>
            </a:r>
            <a:r>
              <a:rPr sz="2800" spc="-110" dirty="0">
                <a:latin typeface="Arial"/>
                <a:cs typeface="Arial"/>
              </a:rPr>
              <a:t>"OK" </a:t>
            </a:r>
            <a:r>
              <a:rPr sz="2800" spc="-5" dirty="0">
                <a:latin typeface="Arial"/>
                <a:cs typeface="Arial"/>
              </a:rPr>
              <a:t>or </a:t>
            </a:r>
            <a:r>
              <a:rPr sz="2800" spc="-35" dirty="0">
                <a:latin typeface="Arial"/>
                <a:cs typeface="Arial"/>
              </a:rPr>
              <a:t>"Cancel" </a:t>
            </a:r>
            <a:r>
              <a:rPr sz="2800" dirty="0">
                <a:latin typeface="Arial"/>
                <a:cs typeface="Arial"/>
              </a:rPr>
              <a:t>to  </a:t>
            </a:r>
            <a:r>
              <a:rPr sz="2800" spc="55" dirty="0">
                <a:latin typeface="Arial"/>
                <a:cs typeface="Arial"/>
              </a:rPr>
              <a:t>proceed </a:t>
            </a:r>
            <a:r>
              <a:rPr sz="2800" dirty="0">
                <a:latin typeface="Arial"/>
                <a:cs typeface="Arial"/>
              </a:rPr>
              <a:t>after </a:t>
            </a:r>
            <a:r>
              <a:rPr sz="2800" spc="15" dirty="0">
                <a:latin typeface="Arial"/>
                <a:cs typeface="Arial"/>
              </a:rPr>
              <a:t>entering </a:t>
            </a:r>
            <a:r>
              <a:rPr sz="2800" spc="-5" dirty="0">
                <a:latin typeface="Arial"/>
                <a:cs typeface="Arial"/>
              </a:rPr>
              <a:t>an </a:t>
            </a:r>
            <a:r>
              <a:rPr sz="2800" spc="30" dirty="0">
                <a:latin typeface="Arial"/>
                <a:cs typeface="Arial"/>
              </a:rPr>
              <a:t>input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value.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588010" marR="5080" indent="-575310">
              <a:lnSpc>
                <a:spcPct val="101099"/>
              </a:lnSpc>
              <a:buChar char="•"/>
              <a:tabLst>
                <a:tab pos="245110" algn="l"/>
              </a:tabLst>
            </a:pPr>
            <a:r>
              <a:rPr sz="2800" dirty="0">
                <a:latin typeface="Arial"/>
                <a:cs typeface="Arial"/>
              </a:rPr>
              <a:t>If the </a:t>
            </a:r>
            <a:r>
              <a:rPr sz="2800" spc="-5" dirty="0">
                <a:latin typeface="Arial"/>
                <a:cs typeface="Arial"/>
              </a:rPr>
              <a:t>user </a:t>
            </a:r>
            <a:r>
              <a:rPr sz="2800" spc="50" dirty="0">
                <a:latin typeface="Arial"/>
                <a:cs typeface="Arial"/>
              </a:rPr>
              <a:t>clicks </a:t>
            </a:r>
            <a:r>
              <a:rPr sz="2800" b="1" dirty="0">
                <a:latin typeface="Arial"/>
                <a:cs typeface="Arial"/>
              </a:rPr>
              <a:t>"OK"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50" dirty="0">
                <a:latin typeface="Arial"/>
                <a:cs typeface="Arial"/>
              </a:rPr>
              <a:t>box </a:t>
            </a:r>
            <a:r>
              <a:rPr sz="2800" b="1" spc="-5" dirty="0">
                <a:latin typeface="Arial"/>
                <a:cs typeface="Arial"/>
              </a:rPr>
              <a:t>returns</a:t>
            </a:r>
            <a:r>
              <a:rPr sz="2800" b="1" spc="-1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the  input value</a:t>
            </a:r>
            <a:r>
              <a:rPr sz="2800" spc="-5" dirty="0">
                <a:latin typeface="Arial"/>
                <a:cs typeface="Arial"/>
              </a:rPr>
              <a:t>. </a:t>
            </a:r>
            <a:r>
              <a:rPr sz="2800" dirty="0">
                <a:latin typeface="Arial"/>
                <a:cs typeface="Arial"/>
              </a:rPr>
              <a:t>If the </a:t>
            </a:r>
            <a:r>
              <a:rPr sz="2800" spc="-5" dirty="0">
                <a:latin typeface="Arial"/>
                <a:cs typeface="Arial"/>
              </a:rPr>
              <a:t>user </a:t>
            </a:r>
            <a:r>
              <a:rPr sz="2800" spc="50" dirty="0">
                <a:latin typeface="Arial"/>
                <a:cs typeface="Arial"/>
              </a:rPr>
              <a:t>clicks </a:t>
            </a:r>
            <a:r>
              <a:rPr sz="2800" b="1" dirty="0">
                <a:latin typeface="Arial"/>
                <a:cs typeface="Arial"/>
              </a:rPr>
              <a:t>"Cancel" 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50" dirty="0">
                <a:latin typeface="Arial"/>
                <a:cs typeface="Arial"/>
              </a:rPr>
              <a:t>box </a:t>
            </a:r>
            <a:r>
              <a:rPr sz="2800" spc="-5" dirty="0">
                <a:latin typeface="Arial"/>
                <a:cs typeface="Arial"/>
              </a:rPr>
              <a:t>returns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null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>
              <a:latin typeface="Times New Roman"/>
              <a:cs typeface="Times New Roman"/>
            </a:endParaRPr>
          </a:p>
          <a:p>
            <a:pPr marL="245110" indent="-232410">
              <a:lnSpc>
                <a:spcPct val="100000"/>
              </a:lnSpc>
              <a:buChar char="•"/>
              <a:tabLst>
                <a:tab pos="245110" algn="l"/>
              </a:tabLst>
            </a:pPr>
            <a:r>
              <a:rPr sz="2800" b="1" spc="-5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2800">
              <a:latin typeface="Arial"/>
              <a:cs typeface="Arial"/>
            </a:endParaRPr>
          </a:p>
          <a:p>
            <a:pPr marL="930910">
              <a:lnSpc>
                <a:spcPct val="100000"/>
              </a:lnSpc>
              <a:spcBef>
                <a:spcPts val="30"/>
              </a:spcBef>
            </a:pPr>
            <a:r>
              <a:rPr sz="2400" spc="-15" dirty="0">
                <a:solidFill>
                  <a:srgbClr val="FF2600"/>
                </a:solidFill>
                <a:latin typeface="Arial"/>
                <a:cs typeface="Arial"/>
              </a:rPr>
              <a:t>prompt("sometext","defaultvalue");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45500" y="3822700"/>
            <a:ext cx="4381500" cy="190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25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952500" y="2438400"/>
            <a:ext cx="11336655" cy="5521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60" dirty="0">
                <a:latin typeface="Arial"/>
                <a:cs typeface="Arial"/>
              </a:rPr>
              <a:t>&lt;html&gt;</a:t>
            </a:r>
            <a:endParaRPr sz="2400">
              <a:latin typeface="Arial"/>
              <a:cs typeface="Arial"/>
            </a:endParaRPr>
          </a:p>
          <a:p>
            <a:pPr marL="351155">
              <a:lnSpc>
                <a:spcPct val="100000"/>
              </a:lnSpc>
              <a:spcBef>
                <a:spcPts val="20"/>
              </a:spcBef>
            </a:pPr>
            <a:r>
              <a:rPr sz="2400" spc="80" dirty="0">
                <a:latin typeface="Arial"/>
                <a:cs typeface="Arial"/>
              </a:rPr>
              <a:t>&lt;head&gt;</a:t>
            </a:r>
            <a:endParaRPr sz="2400">
              <a:latin typeface="Arial"/>
              <a:cs typeface="Arial"/>
            </a:endParaRPr>
          </a:p>
          <a:p>
            <a:pPr marL="863600" marR="6778625" indent="-424180">
              <a:lnSpc>
                <a:spcPct val="100699"/>
              </a:lnSpc>
            </a:pPr>
            <a:r>
              <a:rPr sz="2400" spc="60" dirty="0">
                <a:latin typeface="Arial"/>
                <a:cs typeface="Arial"/>
              </a:rPr>
              <a:t>&lt;script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type="text/javascript"&gt;  function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show_prompt()</a:t>
            </a:r>
            <a:endParaRPr sz="2400">
              <a:latin typeface="Arial"/>
              <a:cs typeface="Arial"/>
            </a:endParaRPr>
          </a:p>
          <a:p>
            <a:pPr marL="11176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Arial"/>
                <a:cs typeface="Arial"/>
              </a:rPr>
              <a:t>{</a:t>
            </a:r>
            <a:endParaRPr sz="2400">
              <a:latin typeface="Arial"/>
              <a:cs typeface="Arial"/>
            </a:endParaRPr>
          </a:p>
          <a:p>
            <a:pPr marL="1456690" marR="1946275" indent="-85090">
              <a:lnSpc>
                <a:spcPct val="100699"/>
              </a:lnSpc>
            </a:pP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var </a:t>
            </a:r>
            <a:r>
              <a:rPr sz="2400" dirty="0">
                <a:solidFill>
                  <a:srgbClr val="861001"/>
                </a:solidFill>
                <a:latin typeface="Arial"/>
                <a:cs typeface="Arial"/>
              </a:rPr>
              <a:t>name=prompt("Please </a:t>
            </a:r>
            <a:r>
              <a:rPr sz="2400" spc="-5" dirty="0">
                <a:solidFill>
                  <a:srgbClr val="861001"/>
                </a:solidFill>
                <a:latin typeface="Arial"/>
                <a:cs typeface="Arial"/>
              </a:rPr>
              <a:t>enter your </a:t>
            </a:r>
            <a:r>
              <a:rPr sz="2400" spc="-30" dirty="0">
                <a:solidFill>
                  <a:srgbClr val="861001"/>
                </a:solidFill>
                <a:latin typeface="Arial"/>
                <a:cs typeface="Arial"/>
              </a:rPr>
              <a:t>name","Harry </a:t>
            </a:r>
            <a:r>
              <a:rPr sz="2400" spc="-40" dirty="0">
                <a:solidFill>
                  <a:srgbClr val="861001"/>
                </a:solidFill>
                <a:latin typeface="Arial"/>
                <a:cs typeface="Arial"/>
              </a:rPr>
              <a:t>Potter");  </a:t>
            </a:r>
            <a:r>
              <a:rPr sz="2400" dirty="0">
                <a:latin typeface="Arial"/>
                <a:cs typeface="Arial"/>
              </a:rPr>
              <a:t>if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25" dirty="0">
                <a:latin typeface="Arial"/>
                <a:cs typeface="Arial"/>
              </a:rPr>
              <a:t>(</a:t>
            </a:r>
            <a:r>
              <a:rPr sz="2400" spc="25" dirty="0">
                <a:solidFill>
                  <a:srgbClr val="861001"/>
                </a:solidFill>
                <a:latin typeface="Arial"/>
                <a:cs typeface="Arial"/>
              </a:rPr>
              <a:t>name!=null</a:t>
            </a:r>
            <a:r>
              <a:rPr sz="2400" spc="25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213487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Arial"/>
                <a:cs typeface="Arial"/>
              </a:rPr>
              <a:t>document.write("Hello </a:t>
            </a:r>
            <a:r>
              <a:rPr sz="2400" spc="-185" dirty="0">
                <a:latin typeface="Arial"/>
                <a:cs typeface="Arial"/>
              </a:rPr>
              <a:t>" </a:t>
            </a:r>
            <a:r>
              <a:rPr sz="2400" spc="180" dirty="0">
                <a:latin typeface="Arial"/>
                <a:cs typeface="Arial"/>
              </a:rPr>
              <a:t>+ </a:t>
            </a:r>
            <a:r>
              <a:rPr sz="2400" spc="-5" dirty="0">
                <a:latin typeface="Arial"/>
                <a:cs typeface="Arial"/>
              </a:rPr>
              <a:t>name </a:t>
            </a:r>
            <a:r>
              <a:rPr sz="2400" spc="180" dirty="0">
                <a:latin typeface="Arial"/>
                <a:cs typeface="Arial"/>
              </a:rPr>
              <a:t>+ </a:t>
            </a:r>
            <a:r>
              <a:rPr sz="2400" spc="-30" dirty="0">
                <a:latin typeface="Arial"/>
                <a:cs typeface="Arial"/>
              </a:rPr>
              <a:t>"! </a:t>
            </a:r>
            <a:r>
              <a:rPr sz="2400" spc="-5" dirty="0">
                <a:latin typeface="Arial"/>
                <a:cs typeface="Arial"/>
              </a:rPr>
              <a:t>How </a:t>
            </a:r>
            <a:r>
              <a:rPr sz="2400" spc="-20" dirty="0">
                <a:latin typeface="Arial"/>
                <a:cs typeface="Arial"/>
              </a:rPr>
              <a:t>are </a:t>
            </a:r>
            <a:r>
              <a:rPr sz="2400" spc="-5" dirty="0">
                <a:latin typeface="Arial"/>
                <a:cs typeface="Arial"/>
              </a:rPr>
              <a:t>you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today?");</a:t>
            </a:r>
            <a:endParaRPr sz="2400">
              <a:latin typeface="Arial"/>
              <a:cs typeface="Arial"/>
            </a:endParaRPr>
          </a:p>
          <a:p>
            <a:pPr marR="8820785" algn="ctr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  <a:p>
            <a:pPr marR="8859520" algn="ctr">
              <a:lnSpc>
                <a:spcPct val="100000"/>
              </a:lnSpc>
              <a:spcBef>
                <a:spcPts val="20"/>
              </a:spcBef>
            </a:pPr>
            <a:r>
              <a:rPr sz="2400" spc="70" dirty="0">
                <a:latin typeface="Arial"/>
                <a:cs typeface="Arial"/>
              </a:rPr>
              <a:t>&lt;/script&gt;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20"/>
              </a:spcBef>
            </a:pPr>
            <a:r>
              <a:rPr sz="2400" spc="70" dirty="0">
                <a:latin typeface="Arial"/>
                <a:cs typeface="Arial"/>
              </a:rPr>
              <a:t>&lt;/head&gt;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20"/>
              </a:spcBef>
            </a:pPr>
            <a:r>
              <a:rPr sz="2400" spc="100" dirty="0">
                <a:latin typeface="Arial"/>
                <a:cs typeface="Arial"/>
              </a:rPr>
              <a:t>&lt;body&gt;</a:t>
            </a:r>
            <a:endParaRPr sz="2400">
              <a:latin typeface="Arial"/>
              <a:cs typeface="Arial"/>
            </a:endParaRPr>
          </a:p>
          <a:p>
            <a:pPr marL="1113790">
              <a:lnSpc>
                <a:spcPct val="100000"/>
              </a:lnSpc>
              <a:spcBef>
                <a:spcPts val="20"/>
              </a:spcBef>
            </a:pPr>
            <a:r>
              <a:rPr sz="2400" spc="50" dirty="0">
                <a:latin typeface="Arial"/>
                <a:cs typeface="Arial"/>
              </a:rPr>
              <a:t>&lt;input </a:t>
            </a:r>
            <a:r>
              <a:rPr sz="2400" spc="5" dirty="0">
                <a:latin typeface="Arial"/>
                <a:cs typeface="Arial"/>
              </a:rPr>
              <a:t>type="button" onclick="show_prompt()" </a:t>
            </a:r>
            <a:r>
              <a:rPr sz="2400" spc="-15" dirty="0">
                <a:latin typeface="Arial"/>
                <a:cs typeface="Arial"/>
              </a:rPr>
              <a:t>value="Show </a:t>
            </a:r>
            <a:r>
              <a:rPr sz="2400" spc="35" dirty="0">
                <a:latin typeface="Arial"/>
                <a:cs typeface="Arial"/>
              </a:rPr>
              <a:t>prompt </a:t>
            </a:r>
            <a:r>
              <a:rPr sz="2400" spc="-15" dirty="0">
                <a:latin typeface="Arial"/>
                <a:cs typeface="Arial"/>
              </a:rPr>
              <a:t>box"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/&gt;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20"/>
              </a:spcBef>
            </a:pPr>
            <a:r>
              <a:rPr sz="2400" spc="85" dirty="0">
                <a:latin typeface="Arial"/>
                <a:cs typeface="Arial"/>
              </a:rPr>
              <a:t>&lt;/body&gt;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50" dirty="0">
                <a:latin typeface="Arial"/>
                <a:cs typeface="Arial"/>
              </a:rPr>
              <a:t>&lt;/html&gt;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-30" dirty="0"/>
              <a:t>Prompt</a:t>
            </a:r>
            <a:r>
              <a:rPr spc="-40" dirty="0"/>
              <a:t> </a:t>
            </a:r>
            <a:r>
              <a:rPr spc="-45" dirty="0"/>
              <a:t>Box</a:t>
            </a:r>
            <a:r>
              <a:rPr sz="7900" spc="-45" dirty="0"/>
              <a:t>–Example</a:t>
            </a:r>
            <a:endParaRPr sz="79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510133" y="2349500"/>
            <a:ext cx="11061065" cy="7017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760" indent="-226060">
              <a:lnSpc>
                <a:spcPct val="100000"/>
              </a:lnSpc>
              <a:buChar char="•"/>
              <a:tabLst>
                <a:tab pos="239395" algn="l"/>
              </a:tabLst>
            </a:pPr>
            <a:r>
              <a:rPr sz="2400" spc="-35" dirty="0">
                <a:solidFill>
                  <a:srgbClr val="404040"/>
                </a:solidFill>
                <a:latin typeface="Arial"/>
                <a:cs typeface="Arial"/>
              </a:rPr>
              <a:t>HTML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events </a:t>
            </a:r>
            <a:r>
              <a:rPr sz="2400" spc="-20" dirty="0">
                <a:solidFill>
                  <a:srgbClr val="404040"/>
                </a:solidFill>
                <a:latin typeface="Arial"/>
                <a:cs typeface="Arial"/>
              </a:rPr>
              <a:t>are </a:t>
            </a:r>
            <a:r>
              <a:rPr sz="2400" spc="-30" dirty="0">
                <a:solidFill>
                  <a:srgbClr val="404040"/>
                </a:solidFill>
                <a:latin typeface="Arial"/>
                <a:cs typeface="Arial"/>
              </a:rPr>
              <a:t>"things"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that </a:t>
            </a:r>
            <a:r>
              <a:rPr sz="2400" b="1" dirty="0">
                <a:solidFill>
                  <a:srgbClr val="404040"/>
                </a:solidFill>
                <a:latin typeface="Arial"/>
                <a:cs typeface="Arial"/>
              </a:rPr>
              <a:t>happen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sz="2400" b="1" dirty="0">
                <a:solidFill>
                  <a:srgbClr val="404040"/>
                </a:solidFill>
                <a:latin typeface="Arial"/>
                <a:cs typeface="Arial"/>
              </a:rPr>
              <a:t>HTML </a:t>
            </a:r>
            <a:r>
              <a:rPr sz="2400" b="1" spc="-5" dirty="0">
                <a:solidFill>
                  <a:srgbClr val="404040"/>
                </a:solidFill>
                <a:latin typeface="Arial"/>
                <a:cs typeface="Arial"/>
              </a:rPr>
              <a:t>elements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38760" indent="-226060">
              <a:lnSpc>
                <a:spcPct val="100000"/>
              </a:lnSpc>
              <a:buChar char="•"/>
              <a:tabLst>
                <a:tab pos="239395" algn="l"/>
              </a:tabLst>
            </a:pPr>
            <a:r>
              <a:rPr sz="2400" spc="-25" dirty="0">
                <a:latin typeface="Arial"/>
                <a:cs typeface="Arial"/>
              </a:rPr>
              <a:t>Events </a:t>
            </a:r>
            <a:r>
              <a:rPr sz="2400" spc="-20" dirty="0">
                <a:latin typeface="Arial"/>
                <a:cs typeface="Arial"/>
              </a:rPr>
              <a:t>are </a:t>
            </a:r>
            <a:r>
              <a:rPr sz="2400" spc="15" dirty="0">
                <a:latin typeface="Arial"/>
                <a:cs typeface="Arial"/>
              </a:rPr>
              <a:t>actions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40" dirty="0">
                <a:latin typeface="Arial"/>
                <a:cs typeface="Arial"/>
              </a:rPr>
              <a:t>can </a:t>
            </a:r>
            <a:r>
              <a:rPr sz="2400" spc="65" dirty="0">
                <a:latin typeface="Arial"/>
                <a:cs typeface="Arial"/>
              </a:rPr>
              <a:t>be </a:t>
            </a:r>
            <a:r>
              <a:rPr sz="2400" spc="45" dirty="0">
                <a:latin typeface="Arial"/>
                <a:cs typeface="Arial"/>
              </a:rPr>
              <a:t>detected </a:t>
            </a:r>
            <a:r>
              <a:rPr sz="2400" spc="65" dirty="0">
                <a:latin typeface="Arial"/>
                <a:cs typeface="Arial"/>
              </a:rPr>
              <a:t>by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JavaScript.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38760" marR="716280" indent="-226060">
              <a:lnSpc>
                <a:spcPct val="100699"/>
              </a:lnSpc>
              <a:buChar char="•"/>
              <a:tabLst>
                <a:tab pos="239395" algn="l"/>
              </a:tabLst>
            </a:pPr>
            <a:r>
              <a:rPr sz="2400" spc="-35" dirty="0">
                <a:solidFill>
                  <a:srgbClr val="404040"/>
                </a:solidFill>
                <a:latin typeface="Arial"/>
                <a:cs typeface="Arial"/>
              </a:rPr>
              <a:t>When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JavaScript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is </a:t>
            </a:r>
            <a:r>
              <a:rPr sz="2400" spc="30" dirty="0">
                <a:solidFill>
                  <a:srgbClr val="404040"/>
                </a:solidFill>
                <a:latin typeface="Arial"/>
                <a:cs typeface="Arial"/>
              </a:rPr>
              <a:t>used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2400" spc="-35" dirty="0">
                <a:solidFill>
                  <a:srgbClr val="404040"/>
                </a:solidFill>
                <a:latin typeface="Arial"/>
                <a:cs typeface="Arial"/>
              </a:rPr>
              <a:t>HTML </a:t>
            </a:r>
            <a:r>
              <a:rPr sz="2400" spc="40" dirty="0">
                <a:solidFill>
                  <a:srgbClr val="404040"/>
                </a:solidFill>
                <a:latin typeface="Arial"/>
                <a:cs typeface="Arial"/>
              </a:rPr>
              <a:t>pages,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JavaScript </a:t>
            </a:r>
            <a:r>
              <a:rPr sz="2400" spc="40" dirty="0">
                <a:solidFill>
                  <a:srgbClr val="404040"/>
                </a:solidFill>
                <a:latin typeface="Arial"/>
                <a:cs typeface="Arial"/>
              </a:rPr>
              <a:t>can </a:t>
            </a:r>
            <a:r>
              <a:rPr sz="2400" b="1" dirty="0">
                <a:solidFill>
                  <a:srgbClr val="404040"/>
                </a:solidFill>
                <a:latin typeface="Arial"/>
                <a:cs typeface="Arial"/>
              </a:rPr>
              <a:t>"react"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on these  events.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581660" marR="5080" indent="-568960">
              <a:lnSpc>
                <a:spcPct val="100699"/>
              </a:lnSpc>
              <a:buChar char="•"/>
              <a:tabLst>
                <a:tab pos="239395" algn="l"/>
              </a:tabLst>
            </a:pPr>
            <a:r>
              <a:rPr sz="2400" spc="-45" dirty="0">
                <a:latin typeface="Arial"/>
                <a:cs typeface="Arial"/>
              </a:rPr>
              <a:t>For </a:t>
            </a:r>
            <a:r>
              <a:rPr sz="2400" spc="15" dirty="0">
                <a:latin typeface="Arial"/>
                <a:cs typeface="Arial"/>
              </a:rPr>
              <a:t>example, </a:t>
            </a:r>
            <a:r>
              <a:rPr sz="2400" spc="-5" dirty="0">
                <a:latin typeface="Arial"/>
                <a:cs typeface="Arial"/>
              </a:rPr>
              <a:t>we </a:t>
            </a:r>
            <a:r>
              <a:rPr sz="2400" spc="40" dirty="0">
                <a:latin typeface="Arial"/>
                <a:cs typeface="Arial"/>
              </a:rPr>
              <a:t>can </a:t>
            </a:r>
            <a:r>
              <a:rPr sz="2400" spc="-5" dirty="0">
                <a:latin typeface="Arial"/>
                <a:cs typeface="Arial"/>
              </a:rPr>
              <a:t>use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b="1" dirty="0">
                <a:latin typeface="Arial"/>
                <a:cs typeface="Arial"/>
              </a:rPr>
              <a:t>onClick </a:t>
            </a:r>
            <a:r>
              <a:rPr sz="2400" b="1" spc="-5" dirty="0">
                <a:latin typeface="Arial"/>
                <a:cs typeface="Arial"/>
              </a:rPr>
              <a:t>event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a </a:t>
            </a:r>
            <a:r>
              <a:rPr sz="2400" spc="20" dirty="0">
                <a:latin typeface="Arial"/>
                <a:cs typeface="Arial"/>
              </a:rPr>
              <a:t>button </a:t>
            </a:r>
            <a:r>
              <a:rPr sz="2400" spc="-5" dirty="0">
                <a:latin typeface="Arial"/>
                <a:cs typeface="Arial"/>
              </a:rPr>
              <a:t>element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30" dirty="0">
                <a:latin typeface="Arial"/>
                <a:cs typeface="Arial"/>
              </a:rPr>
              <a:t>indicate </a:t>
            </a:r>
            <a:r>
              <a:rPr sz="2400" dirty="0">
                <a:latin typeface="Arial"/>
                <a:cs typeface="Arial"/>
              </a:rPr>
              <a:t>that  </a:t>
            </a:r>
            <a:r>
              <a:rPr sz="2400" spc="-5" dirty="0">
                <a:latin typeface="Arial"/>
                <a:cs typeface="Arial"/>
              </a:rPr>
              <a:t>a </a:t>
            </a:r>
            <a:r>
              <a:rPr sz="2400" spc="15" dirty="0">
                <a:latin typeface="Arial"/>
                <a:cs typeface="Arial"/>
              </a:rPr>
              <a:t>function </a:t>
            </a:r>
            <a:r>
              <a:rPr sz="2400" spc="-5" dirty="0">
                <a:latin typeface="Arial"/>
                <a:cs typeface="Arial"/>
              </a:rPr>
              <a:t>will run when a user </a:t>
            </a:r>
            <a:r>
              <a:rPr sz="2400" spc="40" dirty="0">
                <a:latin typeface="Arial"/>
                <a:cs typeface="Arial"/>
              </a:rPr>
              <a:t>clicks </a:t>
            </a:r>
            <a:r>
              <a:rPr sz="2400" spc="-5" dirty="0">
                <a:latin typeface="Arial"/>
                <a:cs typeface="Arial"/>
              </a:rPr>
              <a:t>on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15" dirty="0">
                <a:latin typeface="Arial"/>
                <a:cs typeface="Arial"/>
              </a:rPr>
              <a:t>button. </a:t>
            </a:r>
            <a:r>
              <a:rPr sz="2400" spc="-90" dirty="0">
                <a:latin typeface="Arial"/>
                <a:cs typeface="Arial"/>
              </a:rPr>
              <a:t>We </a:t>
            </a:r>
            <a:r>
              <a:rPr sz="2400" spc="20" dirty="0">
                <a:latin typeface="Arial"/>
                <a:cs typeface="Arial"/>
              </a:rPr>
              <a:t>define </a:t>
            </a:r>
            <a:r>
              <a:rPr sz="2400" dirty="0">
                <a:latin typeface="Arial"/>
                <a:cs typeface="Arial"/>
              </a:rPr>
              <a:t>the events </a:t>
            </a:r>
            <a:r>
              <a:rPr sz="2400" spc="-5" dirty="0">
                <a:latin typeface="Arial"/>
                <a:cs typeface="Arial"/>
              </a:rPr>
              <a:t>in  the </a:t>
            </a:r>
            <a:r>
              <a:rPr sz="2400" spc="-35" dirty="0">
                <a:latin typeface="Arial"/>
                <a:cs typeface="Arial"/>
              </a:rPr>
              <a:t>HTML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25" dirty="0">
                <a:latin typeface="Arial"/>
                <a:cs typeface="Arial"/>
              </a:rPr>
              <a:t>tags.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imes New Roman"/>
              <a:cs typeface="Times New Roman"/>
            </a:endParaRPr>
          </a:p>
          <a:p>
            <a:pPr marL="238760" indent="-226060">
              <a:lnSpc>
                <a:spcPct val="100000"/>
              </a:lnSpc>
              <a:buChar char="•"/>
              <a:tabLst>
                <a:tab pos="239395" algn="l"/>
              </a:tabLst>
            </a:pPr>
            <a:r>
              <a:rPr sz="2400" b="1" dirty="0">
                <a:solidFill>
                  <a:srgbClr val="0B5D18"/>
                </a:solidFill>
                <a:latin typeface="Arial"/>
                <a:cs typeface="Arial"/>
              </a:rPr>
              <a:t>Examples of</a:t>
            </a:r>
            <a:r>
              <a:rPr sz="2400" b="1" spc="-10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B5D18"/>
                </a:solidFill>
                <a:latin typeface="Arial"/>
                <a:cs typeface="Arial"/>
              </a:rPr>
              <a:t>events:</a:t>
            </a:r>
            <a:endParaRPr sz="2400">
              <a:latin typeface="Arial"/>
              <a:cs typeface="Arial"/>
            </a:endParaRPr>
          </a:p>
          <a:p>
            <a:pPr marL="695960" lvl="1" indent="-226060">
              <a:lnSpc>
                <a:spcPct val="100000"/>
              </a:lnSpc>
              <a:spcBef>
                <a:spcPts val="20"/>
              </a:spcBef>
              <a:buChar char="•"/>
              <a:tabLst>
                <a:tab pos="696595" algn="l"/>
              </a:tabLst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mouse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50" dirty="0">
                <a:latin typeface="Arial"/>
                <a:cs typeface="Arial"/>
              </a:rPr>
              <a:t>click</a:t>
            </a:r>
            <a:endParaRPr sz="2400">
              <a:latin typeface="Arial"/>
              <a:cs typeface="Arial"/>
            </a:endParaRPr>
          </a:p>
          <a:p>
            <a:pPr marL="695960" lvl="1" indent="-226060">
              <a:lnSpc>
                <a:spcPct val="100000"/>
              </a:lnSpc>
              <a:spcBef>
                <a:spcPts val="20"/>
              </a:spcBef>
              <a:buChar char="•"/>
              <a:tabLst>
                <a:tab pos="696595" algn="l"/>
              </a:tabLst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40" dirty="0">
                <a:latin typeface="Arial"/>
                <a:cs typeface="Arial"/>
              </a:rPr>
              <a:t>web </a:t>
            </a:r>
            <a:r>
              <a:rPr sz="2400" spc="65" dirty="0">
                <a:latin typeface="Arial"/>
                <a:cs typeface="Arial"/>
              </a:rPr>
              <a:t>page </a:t>
            </a:r>
            <a:r>
              <a:rPr sz="2400" spc="-5" dirty="0">
                <a:latin typeface="Arial"/>
                <a:cs typeface="Arial"/>
              </a:rPr>
              <a:t>or an </a:t>
            </a:r>
            <a:r>
              <a:rPr sz="2400" spc="25" dirty="0">
                <a:latin typeface="Arial"/>
                <a:cs typeface="Arial"/>
              </a:rPr>
              <a:t>image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35" dirty="0">
                <a:latin typeface="Arial"/>
                <a:cs typeface="Arial"/>
              </a:rPr>
              <a:t>loading</a:t>
            </a:r>
            <a:endParaRPr sz="2400">
              <a:latin typeface="Arial"/>
              <a:cs typeface="Arial"/>
            </a:endParaRPr>
          </a:p>
          <a:p>
            <a:pPr marL="695960" lvl="1" indent="-226060">
              <a:lnSpc>
                <a:spcPct val="100000"/>
              </a:lnSpc>
              <a:spcBef>
                <a:spcPts val="20"/>
              </a:spcBef>
              <a:buChar char="•"/>
              <a:tabLst>
                <a:tab pos="696595" algn="l"/>
              </a:tabLst>
            </a:pPr>
            <a:r>
              <a:rPr sz="2400" spc="15" dirty="0">
                <a:latin typeface="Arial"/>
                <a:cs typeface="Arial"/>
              </a:rPr>
              <a:t>Mousing </a:t>
            </a:r>
            <a:r>
              <a:rPr sz="2400" spc="-5" dirty="0">
                <a:latin typeface="Arial"/>
                <a:cs typeface="Arial"/>
              </a:rPr>
              <a:t>over a </a:t>
            </a:r>
            <a:r>
              <a:rPr sz="2400" dirty="0">
                <a:latin typeface="Arial"/>
                <a:cs typeface="Arial"/>
              </a:rPr>
              <a:t>hot </a:t>
            </a:r>
            <a:r>
              <a:rPr sz="2400" spc="30" dirty="0">
                <a:latin typeface="Arial"/>
                <a:cs typeface="Arial"/>
              </a:rPr>
              <a:t>spot </a:t>
            </a:r>
            <a:r>
              <a:rPr sz="2400" spc="-5" dirty="0">
                <a:latin typeface="Arial"/>
                <a:cs typeface="Arial"/>
              </a:rPr>
              <a:t>on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40" dirty="0">
                <a:latin typeface="Arial"/>
                <a:cs typeface="Arial"/>
              </a:rPr>
              <a:t>web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65" dirty="0">
                <a:latin typeface="Arial"/>
                <a:cs typeface="Arial"/>
              </a:rPr>
              <a:t>page</a:t>
            </a:r>
            <a:endParaRPr sz="2400">
              <a:latin typeface="Arial"/>
              <a:cs typeface="Arial"/>
            </a:endParaRPr>
          </a:p>
          <a:p>
            <a:pPr marL="695960" lvl="1" indent="-226060">
              <a:lnSpc>
                <a:spcPct val="100000"/>
              </a:lnSpc>
              <a:spcBef>
                <a:spcPts val="20"/>
              </a:spcBef>
              <a:buChar char="•"/>
              <a:tabLst>
                <a:tab pos="696595" algn="l"/>
              </a:tabLst>
            </a:pPr>
            <a:r>
              <a:rPr sz="2400" spc="10" dirty="0">
                <a:latin typeface="Arial"/>
                <a:cs typeface="Arial"/>
              </a:rPr>
              <a:t>Selecting </a:t>
            </a:r>
            <a:r>
              <a:rPr sz="2400" spc="-5" dirty="0">
                <a:latin typeface="Arial"/>
                <a:cs typeface="Arial"/>
              </a:rPr>
              <a:t>an </a:t>
            </a:r>
            <a:r>
              <a:rPr sz="2400" spc="25" dirty="0">
                <a:latin typeface="Arial"/>
                <a:cs typeface="Arial"/>
              </a:rPr>
              <a:t>input field </a:t>
            </a:r>
            <a:r>
              <a:rPr sz="2400" spc="-5" dirty="0">
                <a:latin typeface="Arial"/>
                <a:cs typeface="Arial"/>
              </a:rPr>
              <a:t>in an </a:t>
            </a:r>
            <a:r>
              <a:rPr sz="2400" spc="-35" dirty="0">
                <a:latin typeface="Arial"/>
                <a:cs typeface="Arial"/>
              </a:rPr>
              <a:t>HTML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form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Times New Roman"/>
              <a:cs typeface="Times New Roman"/>
            </a:endParaRPr>
          </a:p>
          <a:p>
            <a:pPr marL="581660" marR="157480" indent="-568960">
              <a:lnSpc>
                <a:spcPct val="100699"/>
              </a:lnSpc>
              <a:buChar char="•"/>
              <a:tabLst>
                <a:tab pos="239395" algn="l"/>
              </a:tabLst>
            </a:pPr>
            <a:r>
              <a:rPr sz="2400" dirty="0">
                <a:latin typeface="Arial"/>
                <a:cs typeface="Arial"/>
              </a:rPr>
              <a:t>Note: </a:t>
            </a:r>
            <a:r>
              <a:rPr sz="2400" spc="-25" dirty="0">
                <a:latin typeface="Arial"/>
                <a:cs typeface="Arial"/>
              </a:rPr>
              <a:t>Events </a:t>
            </a:r>
            <a:r>
              <a:rPr sz="2400" spc="-20" dirty="0">
                <a:latin typeface="Arial"/>
                <a:cs typeface="Arial"/>
              </a:rPr>
              <a:t>are </a:t>
            </a:r>
            <a:r>
              <a:rPr sz="2400" dirty="0">
                <a:latin typeface="Arial"/>
                <a:cs typeface="Arial"/>
              </a:rPr>
              <a:t>normally </a:t>
            </a:r>
            <a:r>
              <a:rPr sz="2400" spc="30" dirty="0">
                <a:latin typeface="Arial"/>
                <a:cs typeface="Arial"/>
              </a:rPr>
              <a:t>used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spc="20" dirty="0">
                <a:latin typeface="Arial"/>
                <a:cs typeface="Arial"/>
              </a:rPr>
              <a:t>combination </a:t>
            </a:r>
            <a:r>
              <a:rPr sz="2400" spc="-5" dirty="0">
                <a:latin typeface="Arial"/>
                <a:cs typeface="Arial"/>
              </a:rPr>
              <a:t>with </a:t>
            </a:r>
            <a:r>
              <a:rPr sz="2400" spc="10" dirty="0">
                <a:latin typeface="Arial"/>
                <a:cs typeface="Arial"/>
              </a:rPr>
              <a:t>functions, </a:t>
            </a:r>
            <a:r>
              <a:rPr sz="2400" spc="40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15" dirty="0">
                <a:latin typeface="Arial"/>
                <a:cs typeface="Arial"/>
              </a:rPr>
              <a:t>function  </a:t>
            </a:r>
            <a:r>
              <a:rPr sz="2400" spc="-5" dirty="0">
                <a:latin typeface="Arial"/>
                <a:cs typeface="Arial"/>
              </a:rPr>
              <a:t>will </a:t>
            </a:r>
            <a:r>
              <a:rPr sz="2400" dirty="0">
                <a:latin typeface="Arial"/>
                <a:cs typeface="Arial"/>
              </a:rPr>
              <a:t>not </a:t>
            </a:r>
            <a:r>
              <a:rPr sz="2400" spc="65" dirty="0">
                <a:latin typeface="Arial"/>
                <a:cs typeface="Arial"/>
              </a:rPr>
              <a:t>be </a:t>
            </a:r>
            <a:r>
              <a:rPr sz="2400" spc="30" dirty="0">
                <a:latin typeface="Arial"/>
                <a:cs typeface="Arial"/>
              </a:rPr>
              <a:t>executed </a:t>
            </a:r>
            <a:r>
              <a:rPr sz="2400" spc="10" dirty="0">
                <a:latin typeface="Arial"/>
                <a:cs typeface="Arial"/>
              </a:rPr>
              <a:t>before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event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55" dirty="0">
                <a:latin typeface="Arial"/>
                <a:cs typeface="Arial"/>
              </a:rPr>
              <a:t>occurs!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9100" y="749300"/>
            <a:ext cx="815594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40" dirty="0"/>
              <a:t>JavaScript</a:t>
            </a:r>
            <a:r>
              <a:rPr spc="-65" dirty="0"/>
              <a:t> </a:t>
            </a:r>
            <a:r>
              <a:rPr spc="-75" dirty="0"/>
              <a:t>Events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27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623552" y="2413000"/>
            <a:ext cx="10801985" cy="6280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buChar char="•"/>
              <a:tabLst>
                <a:tab pos="240665" algn="l"/>
              </a:tabLst>
            </a:pPr>
            <a:r>
              <a:rPr sz="2400" spc="-45" dirty="0">
                <a:latin typeface="Arial"/>
                <a:cs typeface="Arial"/>
              </a:rPr>
              <a:t>The </a:t>
            </a:r>
            <a:r>
              <a:rPr sz="2400" spc="15" dirty="0">
                <a:latin typeface="Arial"/>
                <a:cs typeface="Arial"/>
              </a:rPr>
              <a:t>example </a:t>
            </a:r>
            <a:r>
              <a:rPr sz="2400" spc="25" dirty="0">
                <a:latin typeface="Arial"/>
                <a:cs typeface="Arial"/>
              </a:rPr>
              <a:t>below </a:t>
            </a:r>
            <a:r>
              <a:rPr sz="2400" spc="30" dirty="0">
                <a:latin typeface="Arial"/>
                <a:cs typeface="Arial"/>
              </a:rPr>
              <a:t>displays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30" dirty="0">
                <a:latin typeface="Arial"/>
                <a:cs typeface="Arial"/>
              </a:rPr>
              <a:t>date </a:t>
            </a:r>
            <a:r>
              <a:rPr sz="2400" spc="-5" dirty="0">
                <a:latin typeface="Arial"/>
                <a:cs typeface="Arial"/>
              </a:rPr>
              <a:t>when a </a:t>
            </a:r>
            <a:r>
              <a:rPr sz="2400" spc="20" dirty="0">
                <a:latin typeface="Arial"/>
                <a:cs typeface="Arial"/>
              </a:rPr>
              <a:t>button </a:t>
            </a:r>
            <a:r>
              <a:rPr sz="2400" spc="-5" dirty="0">
                <a:latin typeface="Arial"/>
                <a:cs typeface="Arial"/>
              </a:rPr>
              <a:t>is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50" dirty="0">
                <a:latin typeface="Arial"/>
                <a:cs typeface="Arial"/>
              </a:rPr>
              <a:t>clicked: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imes New Roman"/>
              <a:cs typeface="Times New Roman"/>
            </a:endParaRPr>
          </a:p>
          <a:p>
            <a:pPr marL="925830">
              <a:lnSpc>
                <a:spcPct val="100000"/>
              </a:lnSpc>
            </a:pPr>
            <a:r>
              <a:rPr sz="2400" spc="60" dirty="0">
                <a:latin typeface="Arial"/>
                <a:cs typeface="Arial"/>
              </a:rPr>
              <a:t>&lt;html&gt;</a:t>
            </a:r>
            <a:endParaRPr sz="2400">
              <a:latin typeface="Arial"/>
              <a:cs typeface="Arial"/>
            </a:endParaRPr>
          </a:p>
          <a:p>
            <a:pPr marL="925830">
              <a:lnSpc>
                <a:spcPct val="100000"/>
              </a:lnSpc>
              <a:spcBef>
                <a:spcPts val="20"/>
              </a:spcBef>
            </a:pPr>
            <a:r>
              <a:rPr sz="2400" spc="80" dirty="0">
                <a:latin typeface="Arial"/>
                <a:cs typeface="Arial"/>
              </a:rPr>
              <a:t>&lt;head&gt;</a:t>
            </a:r>
            <a:endParaRPr sz="2400">
              <a:latin typeface="Arial"/>
              <a:cs typeface="Arial"/>
            </a:endParaRPr>
          </a:p>
          <a:p>
            <a:pPr marL="1747520" marR="5529580" indent="-593725">
              <a:lnSpc>
                <a:spcPct val="100699"/>
              </a:lnSpc>
            </a:pPr>
            <a:r>
              <a:rPr sz="2400" spc="60" dirty="0">
                <a:latin typeface="Arial"/>
                <a:cs typeface="Arial"/>
              </a:rPr>
              <a:t>&lt;script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type="text/javascript"&gt;  function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20" dirty="0">
                <a:latin typeface="Arial"/>
                <a:cs typeface="Arial"/>
              </a:rPr>
              <a:t>displayDate()</a:t>
            </a:r>
            <a:endParaRPr sz="2400">
              <a:latin typeface="Arial"/>
              <a:cs typeface="Arial"/>
            </a:endParaRPr>
          </a:p>
          <a:p>
            <a:pPr marL="200152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Arial"/>
                <a:cs typeface="Arial"/>
              </a:rPr>
              <a:t>{</a:t>
            </a:r>
            <a:endParaRPr sz="2400">
              <a:latin typeface="Arial"/>
              <a:cs typeface="Arial"/>
            </a:endParaRPr>
          </a:p>
          <a:p>
            <a:pPr marL="1194435" algn="ctr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Arial"/>
                <a:cs typeface="Arial"/>
              </a:rPr>
              <a:t>document.getElementById("demo").innerHTML=Date();</a:t>
            </a:r>
            <a:endParaRPr sz="2400">
              <a:latin typeface="Arial"/>
              <a:cs typeface="Arial"/>
            </a:endParaRPr>
          </a:p>
          <a:p>
            <a:pPr marL="200152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  <a:p>
            <a:pPr marL="1154430">
              <a:lnSpc>
                <a:spcPct val="100000"/>
              </a:lnSpc>
              <a:spcBef>
                <a:spcPts val="20"/>
              </a:spcBef>
            </a:pPr>
            <a:r>
              <a:rPr sz="2400" spc="70" dirty="0">
                <a:latin typeface="Arial"/>
                <a:cs typeface="Arial"/>
              </a:rPr>
              <a:t>&lt;/script&gt;</a:t>
            </a:r>
            <a:endParaRPr sz="2400">
              <a:latin typeface="Arial"/>
              <a:cs typeface="Arial"/>
            </a:endParaRPr>
          </a:p>
          <a:p>
            <a:pPr marL="925830">
              <a:lnSpc>
                <a:spcPct val="100000"/>
              </a:lnSpc>
              <a:spcBef>
                <a:spcPts val="20"/>
              </a:spcBef>
            </a:pPr>
            <a:r>
              <a:rPr sz="2400" spc="70" dirty="0">
                <a:latin typeface="Arial"/>
                <a:cs typeface="Arial"/>
              </a:rPr>
              <a:t>&lt;/head&gt;</a:t>
            </a:r>
            <a:endParaRPr sz="2400">
              <a:latin typeface="Arial"/>
              <a:cs typeface="Arial"/>
            </a:endParaRPr>
          </a:p>
          <a:p>
            <a:pPr marL="925830">
              <a:lnSpc>
                <a:spcPct val="100000"/>
              </a:lnSpc>
              <a:spcBef>
                <a:spcPts val="20"/>
              </a:spcBef>
            </a:pPr>
            <a:r>
              <a:rPr sz="2400" spc="100" dirty="0">
                <a:latin typeface="Arial"/>
                <a:cs typeface="Arial"/>
              </a:rPr>
              <a:t>&lt;body&gt;</a:t>
            </a:r>
            <a:endParaRPr sz="2400">
              <a:latin typeface="Arial"/>
              <a:cs typeface="Arial"/>
            </a:endParaRPr>
          </a:p>
          <a:p>
            <a:pPr marL="1264285">
              <a:lnSpc>
                <a:spcPct val="100000"/>
              </a:lnSpc>
              <a:spcBef>
                <a:spcPts val="20"/>
              </a:spcBef>
            </a:pPr>
            <a:r>
              <a:rPr sz="2400" spc="60" dirty="0">
                <a:latin typeface="Arial"/>
                <a:cs typeface="Arial"/>
              </a:rPr>
              <a:t>&lt;h1&gt;My </a:t>
            </a:r>
            <a:r>
              <a:rPr sz="2400" spc="-30" dirty="0">
                <a:latin typeface="Arial"/>
                <a:cs typeface="Arial"/>
              </a:rPr>
              <a:t>First </a:t>
            </a:r>
            <a:r>
              <a:rPr sz="2400" spc="-20" dirty="0">
                <a:latin typeface="Arial"/>
                <a:cs typeface="Arial"/>
              </a:rPr>
              <a:t>Web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40" dirty="0">
                <a:latin typeface="Arial"/>
                <a:cs typeface="Arial"/>
              </a:rPr>
              <a:t>Page&lt;/h1&gt;</a:t>
            </a:r>
            <a:endParaRPr sz="2400">
              <a:latin typeface="Arial"/>
              <a:cs typeface="Arial"/>
            </a:endParaRPr>
          </a:p>
          <a:p>
            <a:pPr marL="1264285">
              <a:lnSpc>
                <a:spcPct val="100000"/>
              </a:lnSpc>
              <a:spcBef>
                <a:spcPts val="20"/>
              </a:spcBef>
            </a:pPr>
            <a:r>
              <a:rPr sz="2400" spc="155" dirty="0">
                <a:latin typeface="Arial"/>
                <a:cs typeface="Arial"/>
              </a:rPr>
              <a:t>&lt;p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50" dirty="0">
                <a:latin typeface="Arial"/>
                <a:cs typeface="Arial"/>
              </a:rPr>
              <a:t>id="demo"&gt;&lt;/p&gt;</a:t>
            </a:r>
            <a:endParaRPr sz="2400">
              <a:latin typeface="Arial"/>
              <a:cs typeface="Arial"/>
            </a:endParaRPr>
          </a:p>
          <a:p>
            <a:pPr marL="1264285">
              <a:lnSpc>
                <a:spcPct val="100000"/>
              </a:lnSpc>
              <a:spcBef>
                <a:spcPts val="20"/>
              </a:spcBef>
            </a:pPr>
            <a:r>
              <a:rPr sz="2400" spc="40" dirty="0">
                <a:latin typeface="Arial"/>
                <a:cs typeface="Arial"/>
              </a:rPr>
              <a:t>&lt;button </a:t>
            </a:r>
            <a:r>
              <a:rPr sz="2400" spc="5" dirty="0">
                <a:latin typeface="Arial"/>
                <a:cs typeface="Arial"/>
              </a:rPr>
              <a:t>type="button" </a:t>
            </a:r>
            <a:r>
              <a:rPr sz="2400" spc="20" dirty="0">
                <a:solidFill>
                  <a:srgbClr val="FF2600"/>
                </a:solidFill>
                <a:latin typeface="Arial"/>
                <a:cs typeface="Arial"/>
              </a:rPr>
              <a:t>onclick="displayDate()"</a:t>
            </a:r>
            <a:r>
              <a:rPr sz="2400" spc="20" dirty="0">
                <a:latin typeface="Arial"/>
                <a:cs typeface="Arial"/>
              </a:rPr>
              <a:t>&gt;Display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35" dirty="0">
                <a:latin typeface="Arial"/>
                <a:cs typeface="Arial"/>
              </a:rPr>
              <a:t>Date&lt;/button&gt;</a:t>
            </a:r>
            <a:endParaRPr sz="2400">
              <a:latin typeface="Arial"/>
              <a:cs typeface="Arial"/>
            </a:endParaRPr>
          </a:p>
          <a:p>
            <a:pPr marL="1094740">
              <a:lnSpc>
                <a:spcPct val="100000"/>
              </a:lnSpc>
              <a:spcBef>
                <a:spcPts val="20"/>
              </a:spcBef>
            </a:pPr>
            <a:r>
              <a:rPr sz="2400" spc="85" dirty="0">
                <a:latin typeface="Arial"/>
                <a:cs typeface="Arial"/>
              </a:rPr>
              <a:t>&lt;/body&gt;</a:t>
            </a:r>
            <a:endParaRPr sz="2400">
              <a:latin typeface="Arial"/>
              <a:cs typeface="Arial"/>
            </a:endParaRPr>
          </a:p>
          <a:p>
            <a:pPr marL="925830">
              <a:lnSpc>
                <a:spcPct val="100000"/>
              </a:lnSpc>
              <a:spcBef>
                <a:spcPts val="20"/>
              </a:spcBef>
            </a:pPr>
            <a:r>
              <a:rPr sz="2400" spc="50" dirty="0">
                <a:latin typeface="Arial"/>
                <a:cs typeface="Arial"/>
              </a:rPr>
              <a:t>&lt;/html&gt;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9450" rIns="0" bIns="0" rtlCol="0">
            <a:spAutoFit/>
          </a:bodyPr>
          <a:lstStyle/>
          <a:p>
            <a:pPr marL="50800">
              <a:lnSpc>
                <a:spcPct val="100000"/>
              </a:lnSpc>
            </a:pPr>
            <a:r>
              <a:rPr sz="6950" spc="40" dirty="0"/>
              <a:t>JavaScript</a:t>
            </a:r>
            <a:r>
              <a:rPr sz="6950" spc="-25" dirty="0"/>
              <a:t> </a:t>
            </a:r>
            <a:r>
              <a:rPr sz="6950" spc="-55" dirty="0"/>
              <a:t>Events–Example</a:t>
            </a:r>
            <a:endParaRPr sz="695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-114" dirty="0"/>
              <a:t>Refe</a:t>
            </a:r>
            <a:r>
              <a:rPr spc="-145" dirty="0"/>
              <a:t>r</a:t>
            </a:r>
            <a:r>
              <a:rPr spc="85" dirty="0"/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900" y="5295900"/>
            <a:ext cx="10335260" cy="1395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u="heavy" spc="-10" dirty="0">
                <a:solidFill>
                  <a:srgbClr val="232323"/>
                </a:solidFill>
                <a:latin typeface="Arial"/>
                <a:cs typeface="Arial"/>
                <a:hlinkClick r:id="rId2"/>
              </a:rPr>
              <a:t>www.w3schools.com</a:t>
            </a:r>
            <a:endParaRPr sz="30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Deitel &amp; Deitel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Internet and </a:t>
            </a:r>
            <a:r>
              <a:rPr sz="3000" i="1" spc="-15" dirty="0">
                <a:solidFill>
                  <a:srgbClr val="232323"/>
                </a:solidFill>
                <a:latin typeface="Arial"/>
                <a:cs typeface="Arial"/>
              </a:rPr>
              <a:t>World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Wide </a:t>
            </a:r>
            <a:r>
              <a:rPr sz="3000" i="1" spc="-20" dirty="0">
                <a:solidFill>
                  <a:srgbClr val="232323"/>
                </a:solidFill>
                <a:latin typeface="Arial"/>
                <a:cs typeface="Arial"/>
              </a:rPr>
              <a:t>Web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How to  Program, 5th Edition, Harvey &amp; Paul Deitel &amp;</a:t>
            </a:r>
            <a:r>
              <a:rPr sz="3000" i="1" spc="-28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Associates.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364554" y="2688093"/>
            <a:ext cx="283845" cy="9188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800" b="1" dirty="0">
                <a:solidFill>
                  <a:srgbClr val="0B5D18"/>
                </a:solidFill>
                <a:latin typeface="Arial"/>
                <a:cs typeface="Arial"/>
              </a:rPr>
              <a:t>•</a:t>
            </a:r>
            <a:endParaRPr sz="5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4554" y="1584848"/>
            <a:ext cx="12127230" cy="5358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9175" marR="820419" indent="-1006475">
              <a:lnSpc>
                <a:spcPct val="100600"/>
              </a:lnSpc>
              <a:buChar char="•"/>
              <a:tabLst>
                <a:tab pos="676275" algn="l"/>
                <a:tab pos="676910" algn="l"/>
              </a:tabLst>
            </a:pPr>
            <a:r>
              <a:rPr sz="2900" dirty="0">
                <a:latin typeface="Arial"/>
                <a:cs typeface="Arial"/>
              </a:rPr>
              <a:t>A </a:t>
            </a:r>
            <a:r>
              <a:rPr sz="2900" spc="15" dirty="0">
                <a:latin typeface="Arial"/>
                <a:cs typeface="Arial"/>
              </a:rPr>
              <a:t>JavaScript </a:t>
            </a:r>
            <a:r>
              <a:rPr sz="2900" spc="20" dirty="0">
                <a:latin typeface="Arial"/>
                <a:cs typeface="Arial"/>
              </a:rPr>
              <a:t>function </a:t>
            </a:r>
            <a:r>
              <a:rPr sz="2900" spc="-5" dirty="0">
                <a:latin typeface="Arial"/>
                <a:cs typeface="Arial"/>
              </a:rPr>
              <a:t>is </a:t>
            </a:r>
            <a:r>
              <a:rPr sz="2900" b="1" dirty="0">
                <a:latin typeface="Arial"/>
                <a:cs typeface="Arial"/>
              </a:rPr>
              <a:t>a </a:t>
            </a:r>
            <a:r>
              <a:rPr sz="2900" b="1" spc="-5" dirty="0">
                <a:latin typeface="Arial"/>
                <a:cs typeface="Arial"/>
              </a:rPr>
              <a:t>block of code designed </a:t>
            </a:r>
            <a:r>
              <a:rPr sz="2900" b="1" dirty="0">
                <a:latin typeface="Arial"/>
                <a:cs typeface="Arial"/>
              </a:rPr>
              <a:t>to </a:t>
            </a:r>
            <a:r>
              <a:rPr sz="2900" b="1" spc="-5" dirty="0">
                <a:latin typeface="Arial"/>
                <a:cs typeface="Arial"/>
              </a:rPr>
              <a:t>perform </a:t>
            </a:r>
            <a:r>
              <a:rPr sz="2900" b="1" dirty="0">
                <a:latin typeface="Arial"/>
                <a:cs typeface="Arial"/>
              </a:rPr>
              <a:t>a  </a:t>
            </a:r>
            <a:r>
              <a:rPr sz="2900" b="1" spc="-5" dirty="0">
                <a:latin typeface="Arial"/>
                <a:cs typeface="Arial"/>
              </a:rPr>
              <a:t>particular</a:t>
            </a:r>
            <a:r>
              <a:rPr sz="2900" b="1" spc="-40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task</a:t>
            </a:r>
            <a:r>
              <a:rPr sz="2900" spc="-5" dirty="0">
                <a:latin typeface="Arial"/>
                <a:cs typeface="Arial"/>
              </a:rPr>
              <a:t>.</a:t>
            </a:r>
            <a:endParaRPr sz="2900">
              <a:latin typeface="Arial"/>
              <a:cs typeface="Arial"/>
            </a:endParaRPr>
          </a:p>
          <a:p>
            <a:pPr marL="676275" indent="-663575">
              <a:lnSpc>
                <a:spcPct val="100000"/>
              </a:lnSpc>
              <a:spcBef>
                <a:spcPts val="20"/>
              </a:spcBef>
              <a:buChar char="•"/>
              <a:tabLst>
                <a:tab pos="676275" algn="l"/>
                <a:tab pos="676910" algn="l"/>
              </a:tabLst>
            </a:pPr>
            <a:r>
              <a:rPr sz="2900" dirty="0">
                <a:latin typeface="Arial"/>
                <a:cs typeface="Arial"/>
              </a:rPr>
              <a:t>A </a:t>
            </a:r>
            <a:r>
              <a:rPr sz="2900" spc="20" dirty="0">
                <a:latin typeface="Arial"/>
                <a:cs typeface="Arial"/>
              </a:rPr>
              <a:t>function </a:t>
            </a:r>
            <a:r>
              <a:rPr sz="2900" spc="-5" dirty="0">
                <a:latin typeface="Arial"/>
                <a:cs typeface="Arial"/>
              </a:rPr>
              <a:t>will </a:t>
            </a:r>
            <a:r>
              <a:rPr sz="2900" spc="75" dirty="0">
                <a:latin typeface="Arial"/>
                <a:cs typeface="Arial"/>
              </a:rPr>
              <a:t>be </a:t>
            </a:r>
            <a:r>
              <a:rPr sz="2900" spc="40" dirty="0">
                <a:latin typeface="Arial"/>
                <a:cs typeface="Arial"/>
              </a:rPr>
              <a:t>executed </a:t>
            </a:r>
            <a:r>
              <a:rPr sz="2900" spc="75" dirty="0">
                <a:latin typeface="Arial"/>
                <a:cs typeface="Arial"/>
              </a:rPr>
              <a:t>by </a:t>
            </a:r>
            <a:r>
              <a:rPr sz="2900" spc="-5" dirty="0">
                <a:latin typeface="Arial"/>
                <a:cs typeface="Arial"/>
              </a:rPr>
              <a:t>an </a:t>
            </a:r>
            <a:r>
              <a:rPr sz="2900" b="1" spc="-5" dirty="0">
                <a:latin typeface="Arial"/>
                <a:cs typeface="Arial"/>
              </a:rPr>
              <a:t>event or by </a:t>
            </a:r>
            <a:r>
              <a:rPr sz="2900" b="1" dirty="0">
                <a:latin typeface="Arial"/>
                <a:cs typeface="Arial"/>
              </a:rPr>
              <a:t>a call </a:t>
            </a:r>
            <a:r>
              <a:rPr sz="2900" dirty="0">
                <a:latin typeface="Arial"/>
                <a:cs typeface="Arial"/>
              </a:rPr>
              <a:t>to the</a:t>
            </a:r>
            <a:r>
              <a:rPr sz="2900" spc="-190" dirty="0">
                <a:latin typeface="Arial"/>
                <a:cs typeface="Arial"/>
              </a:rPr>
              <a:t> </a:t>
            </a:r>
            <a:r>
              <a:rPr sz="2900" spc="15" dirty="0">
                <a:latin typeface="Arial"/>
                <a:cs typeface="Arial"/>
              </a:rPr>
              <a:t>function.</a:t>
            </a:r>
            <a:endParaRPr sz="2900">
              <a:latin typeface="Arial"/>
              <a:cs typeface="Arial"/>
            </a:endParaRPr>
          </a:p>
          <a:p>
            <a:pPr marL="676275">
              <a:lnSpc>
                <a:spcPct val="100000"/>
              </a:lnSpc>
              <a:spcBef>
                <a:spcPts val="20"/>
              </a:spcBef>
            </a:pPr>
            <a:r>
              <a:rPr sz="2900" b="1" spc="-5" dirty="0">
                <a:solidFill>
                  <a:srgbClr val="0B5D18"/>
                </a:solidFill>
                <a:latin typeface="Arial"/>
                <a:cs typeface="Arial"/>
              </a:rPr>
              <a:t>JavaScript Function</a:t>
            </a:r>
            <a:r>
              <a:rPr sz="2900" b="1" spc="-15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900" b="1" spc="-5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2900">
              <a:latin typeface="Arial"/>
              <a:cs typeface="Arial"/>
            </a:endParaRPr>
          </a:p>
          <a:p>
            <a:pPr marL="1247775" marR="5080" lvl="1" indent="-1006475">
              <a:lnSpc>
                <a:spcPct val="100600"/>
              </a:lnSpc>
              <a:buChar char="•"/>
              <a:tabLst>
                <a:tab pos="904875" algn="l"/>
                <a:tab pos="905510" algn="l"/>
              </a:tabLst>
            </a:pPr>
            <a:r>
              <a:rPr sz="2900" dirty="0">
                <a:latin typeface="Arial"/>
                <a:cs typeface="Arial"/>
              </a:rPr>
              <a:t>A </a:t>
            </a:r>
            <a:r>
              <a:rPr sz="2900" spc="15" dirty="0">
                <a:latin typeface="Arial"/>
                <a:cs typeface="Arial"/>
              </a:rPr>
              <a:t>JavaScript </a:t>
            </a:r>
            <a:r>
              <a:rPr sz="2900" spc="20" dirty="0">
                <a:latin typeface="Arial"/>
                <a:cs typeface="Arial"/>
              </a:rPr>
              <a:t>function </a:t>
            </a:r>
            <a:r>
              <a:rPr sz="2900" spc="-5" dirty="0">
                <a:latin typeface="Arial"/>
                <a:cs typeface="Arial"/>
              </a:rPr>
              <a:t>is </a:t>
            </a:r>
            <a:r>
              <a:rPr sz="2900" spc="45" dirty="0">
                <a:latin typeface="Arial"/>
                <a:cs typeface="Arial"/>
              </a:rPr>
              <a:t>defined </a:t>
            </a:r>
            <a:r>
              <a:rPr sz="2900" spc="-5" dirty="0">
                <a:latin typeface="Arial"/>
                <a:cs typeface="Arial"/>
              </a:rPr>
              <a:t>with </a:t>
            </a:r>
            <a:r>
              <a:rPr sz="2900" dirty="0">
                <a:latin typeface="Arial"/>
                <a:cs typeface="Arial"/>
              </a:rPr>
              <a:t>the </a:t>
            </a:r>
            <a:r>
              <a:rPr sz="2900" b="1" spc="-5" dirty="0">
                <a:latin typeface="Arial"/>
                <a:cs typeface="Arial"/>
              </a:rPr>
              <a:t>function </a:t>
            </a:r>
            <a:r>
              <a:rPr sz="2900" spc="10" dirty="0">
                <a:latin typeface="Arial"/>
                <a:cs typeface="Arial"/>
              </a:rPr>
              <a:t>keyword,</a:t>
            </a:r>
            <a:r>
              <a:rPr sz="2900" spc="-45" dirty="0">
                <a:latin typeface="Arial"/>
                <a:cs typeface="Arial"/>
              </a:rPr>
              <a:t> </a:t>
            </a:r>
            <a:r>
              <a:rPr sz="2900" spc="15" dirty="0">
                <a:latin typeface="Arial"/>
                <a:cs typeface="Arial"/>
              </a:rPr>
              <a:t>followed  </a:t>
            </a:r>
            <a:r>
              <a:rPr sz="2900" spc="75" dirty="0">
                <a:latin typeface="Arial"/>
                <a:cs typeface="Arial"/>
              </a:rPr>
              <a:t>by </a:t>
            </a:r>
            <a:r>
              <a:rPr sz="2900" spc="-5" dirty="0">
                <a:latin typeface="Arial"/>
                <a:cs typeface="Arial"/>
              </a:rPr>
              <a:t>a </a:t>
            </a:r>
            <a:r>
              <a:rPr sz="2900" b="1" spc="-5" dirty="0">
                <a:latin typeface="Arial"/>
                <a:cs typeface="Arial"/>
              </a:rPr>
              <a:t>name</a:t>
            </a:r>
            <a:r>
              <a:rPr sz="2900" spc="-5" dirty="0">
                <a:latin typeface="Arial"/>
                <a:cs typeface="Arial"/>
              </a:rPr>
              <a:t>, </a:t>
            </a:r>
            <a:r>
              <a:rPr sz="2900" spc="15" dirty="0">
                <a:latin typeface="Arial"/>
                <a:cs typeface="Arial"/>
              </a:rPr>
              <a:t>followed </a:t>
            </a:r>
            <a:r>
              <a:rPr sz="2900" spc="75" dirty="0">
                <a:latin typeface="Arial"/>
                <a:cs typeface="Arial"/>
              </a:rPr>
              <a:t>by </a:t>
            </a:r>
            <a:r>
              <a:rPr sz="2900" b="1" spc="-5" dirty="0">
                <a:latin typeface="Arial"/>
                <a:cs typeface="Arial"/>
              </a:rPr>
              <a:t>parentheses</a:t>
            </a:r>
            <a:r>
              <a:rPr sz="2900" b="1" spc="-14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().</a:t>
            </a:r>
            <a:endParaRPr sz="2900">
              <a:latin typeface="Arial"/>
              <a:cs typeface="Arial"/>
            </a:endParaRPr>
          </a:p>
          <a:p>
            <a:pPr marL="1247775" marR="227965" lvl="1" indent="-1006475">
              <a:lnSpc>
                <a:spcPct val="100600"/>
              </a:lnSpc>
              <a:buChar char="•"/>
              <a:tabLst>
                <a:tab pos="904875" algn="l"/>
                <a:tab pos="905510" algn="l"/>
              </a:tabLst>
            </a:pPr>
            <a:r>
              <a:rPr sz="2900" dirty="0">
                <a:latin typeface="Arial"/>
                <a:cs typeface="Arial"/>
              </a:rPr>
              <a:t>Function </a:t>
            </a:r>
            <a:r>
              <a:rPr sz="2900" spc="-5" dirty="0">
                <a:latin typeface="Arial"/>
                <a:cs typeface="Arial"/>
              </a:rPr>
              <a:t>names </a:t>
            </a:r>
            <a:r>
              <a:rPr sz="2900" spc="50" dirty="0">
                <a:latin typeface="Arial"/>
                <a:cs typeface="Arial"/>
              </a:rPr>
              <a:t>can </a:t>
            </a:r>
            <a:r>
              <a:rPr sz="2900" spc="20" dirty="0">
                <a:latin typeface="Arial"/>
                <a:cs typeface="Arial"/>
              </a:rPr>
              <a:t>contain </a:t>
            </a:r>
            <a:r>
              <a:rPr sz="2900" dirty="0">
                <a:latin typeface="Arial"/>
                <a:cs typeface="Arial"/>
              </a:rPr>
              <a:t>letters, </a:t>
            </a:r>
            <a:r>
              <a:rPr sz="2900" spc="45" dirty="0">
                <a:latin typeface="Arial"/>
                <a:cs typeface="Arial"/>
              </a:rPr>
              <a:t>digits, </a:t>
            </a:r>
            <a:r>
              <a:rPr sz="2900" spc="20" dirty="0">
                <a:latin typeface="Arial"/>
                <a:cs typeface="Arial"/>
              </a:rPr>
              <a:t>underscores, </a:t>
            </a:r>
            <a:r>
              <a:rPr sz="2900" spc="50" dirty="0">
                <a:latin typeface="Arial"/>
                <a:cs typeface="Arial"/>
              </a:rPr>
              <a:t>and</a:t>
            </a:r>
            <a:r>
              <a:rPr sz="2900" spc="-130" dirty="0">
                <a:latin typeface="Arial"/>
                <a:cs typeface="Arial"/>
              </a:rPr>
              <a:t> </a:t>
            </a:r>
            <a:r>
              <a:rPr sz="2900" spc="25" dirty="0">
                <a:latin typeface="Arial"/>
                <a:cs typeface="Arial"/>
              </a:rPr>
              <a:t>dollar  </a:t>
            </a:r>
            <a:r>
              <a:rPr sz="2900" spc="30" dirty="0">
                <a:latin typeface="Arial"/>
                <a:cs typeface="Arial"/>
              </a:rPr>
              <a:t>signs </a:t>
            </a:r>
            <a:r>
              <a:rPr sz="2900" spc="-5" dirty="0">
                <a:latin typeface="Arial"/>
                <a:cs typeface="Arial"/>
              </a:rPr>
              <a:t>(same rules as</a:t>
            </a:r>
            <a:r>
              <a:rPr sz="2900" spc="-10" dirty="0">
                <a:latin typeface="Arial"/>
                <a:cs typeface="Arial"/>
              </a:rPr>
              <a:t> </a:t>
            </a:r>
            <a:r>
              <a:rPr sz="2900" spc="10" dirty="0">
                <a:latin typeface="Arial"/>
                <a:cs typeface="Arial"/>
              </a:rPr>
              <a:t>variables).</a:t>
            </a:r>
            <a:endParaRPr sz="2900">
              <a:latin typeface="Arial"/>
              <a:cs typeface="Arial"/>
            </a:endParaRPr>
          </a:p>
          <a:p>
            <a:pPr marL="1247775" marR="1047750" lvl="1" indent="-1006475">
              <a:lnSpc>
                <a:spcPct val="100600"/>
              </a:lnSpc>
              <a:buChar char="•"/>
              <a:tabLst>
                <a:tab pos="904875" algn="l"/>
                <a:tab pos="905510" algn="l"/>
              </a:tabLst>
            </a:pPr>
            <a:r>
              <a:rPr sz="2900" spc="-55" dirty="0">
                <a:latin typeface="Arial"/>
                <a:cs typeface="Arial"/>
              </a:rPr>
              <a:t>The </a:t>
            </a:r>
            <a:r>
              <a:rPr sz="2900" spc="5" dirty="0">
                <a:latin typeface="Arial"/>
                <a:cs typeface="Arial"/>
              </a:rPr>
              <a:t>parentheses </a:t>
            </a:r>
            <a:r>
              <a:rPr sz="2900" dirty="0">
                <a:latin typeface="Arial"/>
                <a:cs typeface="Arial"/>
              </a:rPr>
              <a:t>may </a:t>
            </a:r>
            <a:r>
              <a:rPr sz="2900" spc="45" dirty="0">
                <a:latin typeface="Arial"/>
                <a:cs typeface="Arial"/>
              </a:rPr>
              <a:t>include </a:t>
            </a:r>
            <a:r>
              <a:rPr sz="2900" spc="15" dirty="0">
                <a:latin typeface="Arial"/>
                <a:cs typeface="Arial"/>
              </a:rPr>
              <a:t>parameter </a:t>
            </a:r>
            <a:r>
              <a:rPr sz="2900" spc="-5" dirty="0">
                <a:latin typeface="Arial"/>
                <a:cs typeface="Arial"/>
              </a:rPr>
              <a:t>names </a:t>
            </a:r>
            <a:r>
              <a:rPr sz="2900" spc="35" dirty="0">
                <a:latin typeface="Arial"/>
                <a:cs typeface="Arial"/>
              </a:rPr>
              <a:t>separated</a:t>
            </a:r>
            <a:r>
              <a:rPr sz="2900" spc="5" dirty="0">
                <a:latin typeface="Arial"/>
                <a:cs typeface="Arial"/>
              </a:rPr>
              <a:t> </a:t>
            </a:r>
            <a:r>
              <a:rPr sz="2900" spc="75" dirty="0">
                <a:latin typeface="Arial"/>
                <a:cs typeface="Arial"/>
              </a:rPr>
              <a:t>by  </a:t>
            </a:r>
            <a:r>
              <a:rPr sz="2900" spc="20" dirty="0">
                <a:latin typeface="Arial"/>
                <a:cs typeface="Arial"/>
              </a:rPr>
              <a:t>commas: </a:t>
            </a:r>
            <a:r>
              <a:rPr sz="2900" b="1" spc="-5" dirty="0">
                <a:latin typeface="Arial"/>
                <a:cs typeface="Arial"/>
              </a:rPr>
              <a:t>(</a:t>
            </a:r>
            <a:r>
              <a:rPr sz="2900" b="1" i="1" spc="-5" dirty="0">
                <a:latin typeface="Arial"/>
                <a:cs typeface="Arial"/>
              </a:rPr>
              <a:t>parameter1, parameter2,</a:t>
            </a:r>
            <a:r>
              <a:rPr sz="2900" b="1" i="1" spc="5" dirty="0">
                <a:latin typeface="Arial"/>
                <a:cs typeface="Arial"/>
              </a:rPr>
              <a:t> </a:t>
            </a:r>
            <a:r>
              <a:rPr sz="2900" b="1" i="1" spc="-5" dirty="0">
                <a:latin typeface="Arial"/>
                <a:cs typeface="Arial"/>
              </a:rPr>
              <a:t>…</a:t>
            </a:r>
            <a:r>
              <a:rPr sz="2900" b="1" spc="-5" dirty="0">
                <a:latin typeface="Arial"/>
                <a:cs typeface="Arial"/>
              </a:rPr>
              <a:t>)</a:t>
            </a:r>
            <a:endParaRPr sz="2900">
              <a:latin typeface="Arial"/>
              <a:cs typeface="Arial"/>
            </a:endParaRPr>
          </a:p>
          <a:p>
            <a:pPr marL="1247775" marR="732790" lvl="1" indent="-1006475">
              <a:lnSpc>
                <a:spcPct val="100600"/>
              </a:lnSpc>
              <a:buChar char="•"/>
              <a:tabLst>
                <a:tab pos="904875" algn="l"/>
                <a:tab pos="905510" algn="l"/>
              </a:tabLst>
            </a:pPr>
            <a:r>
              <a:rPr sz="2900" spc="-55" dirty="0">
                <a:latin typeface="Arial"/>
                <a:cs typeface="Arial"/>
              </a:rPr>
              <a:t>The </a:t>
            </a:r>
            <a:r>
              <a:rPr sz="2900" spc="80" dirty="0">
                <a:latin typeface="Arial"/>
                <a:cs typeface="Arial"/>
              </a:rPr>
              <a:t>code </a:t>
            </a:r>
            <a:r>
              <a:rPr sz="2900" dirty="0">
                <a:latin typeface="Arial"/>
                <a:cs typeface="Arial"/>
              </a:rPr>
              <a:t>to </a:t>
            </a:r>
            <a:r>
              <a:rPr sz="2900" spc="75" dirty="0">
                <a:latin typeface="Arial"/>
                <a:cs typeface="Arial"/>
              </a:rPr>
              <a:t>be </a:t>
            </a:r>
            <a:r>
              <a:rPr sz="2900" spc="35" dirty="0">
                <a:latin typeface="Arial"/>
                <a:cs typeface="Arial"/>
              </a:rPr>
              <a:t>executed, </a:t>
            </a:r>
            <a:r>
              <a:rPr sz="2900" spc="75" dirty="0">
                <a:latin typeface="Arial"/>
                <a:cs typeface="Arial"/>
              </a:rPr>
              <a:t>by </a:t>
            </a:r>
            <a:r>
              <a:rPr sz="2900" dirty="0">
                <a:latin typeface="Arial"/>
                <a:cs typeface="Arial"/>
              </a:rPr>
              <a:t>the </a:t>
            </a:r>
            <a:r>
              <a:rPr sz="2900" spc="15" dirty="0">
                <a:latin typeface="Arial"/>
                <a:cs typeface="Arial"/>
              </a:rPr>
              <a:t>function, </a:t>
            </a:r>
            <a:r>
              <a:rPr sz="2900" spc="-5" dirty="0">
                <a:latin typeface="Arial"/>
                <a:cs typeface="Arial"/>
              </a:rPr>
              <a:t>is </a:t>
            </a:r>
            <a:r>
              <a:rPr sz="2900" spc="75" dirty="0">
                <a:latin typeface="Arial"/>
                <a:cs typeface="Arial"/>
              </a:rPr>
              <a:t>placed </a:t>
            </a:r>
            <a:r>
              <a:rPr sz="2900" spc="25" dirty="0">
                <a:latin typeface="Arial"/>
                <a:cs typeface="Arial"/>
              </a:rPr>
              <a:t>inside</a:t>
            </a:r>
            <a:r>
              <a:rPr sz="2900" spc="-285" dirty="0">
                <a:latin typeface="Arial"/>
                <a:cs typeface="Arial"/>
              </a:rPr>
              <a:t> </a:t>
            </a:r>
            <a:r>
              <a:rPr sz="2900" spc="30" dirty="0">
                <a:latin typeface="Arial"/>
                <a:cs typeface="Arial"/>
              </a:rPr>
              <a:t>curly  </a:t>
            </a:r>
            <a:r>
              <a:rPr sz="2900" spc="35" dirty="0">
                <a:latin typeface="Arial"/>
                <a:cs typeface="Arial"/>
              </a:rPr>
              <a:t>brackets:</a:t>
            </a:r>
            <a:r>
              <a:rPr sz="2900" spc="-95" dirty="0">
                <a:latin typeface="Arial"/>
                <a:cs typeface="Arial"/>
              </a:rPr>
              <a:t> </a:t>
            </a:r>
            <a:r>
              <a:rPr sz="2900" b="1" dirty="0">
                <a:latin typeface="Arial"/>
                <a:cs typeface="Arial"/>
              </a:rPr>
              <a:t>{}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7300" y="7366000"/>
            <a:ext cx="9093835" cy="17995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b="1" spc="-5" dirty="0">
                <a:solidFill>
                  <a:srgbClr val="C82506"/>
                </a:solidFill>
                <a:latin typeface="Arial"/>
                <a:cs typeface="Arial"/>
              </a:rPr>
              <a:t>functionName(parameter1, parameter2,</a:t>
            </a:r>
            <a:r>
              <a:rPr sz="2900" b="1" spc="90" dirty="0">
                <a:solidFill>
                  <a:srgbClr val="C82506"/>
                </a:solidFill>
                <a:latin typeface="Arial"/>
                <a:cs typeface="Arial"/>
              </a:rPr>
              <a:t> </a:t>
            </a:r>
            <a:r>
              <a:rPr sz="2900" b="1" spc="-5" dirty="0">
                <a:solidFill>
                  <a:srgbClr val="C82506"/>
                </a:solidFill>
                <a:latin typeface="Arial"/>
                <a:cs typeface="Arial"/>
              </a:rPr>
              <a:t>parameter3)</a:t>
            </a:r>
            <a:endParaRPr sz="2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900" b="1" dirty="0">
                <a:solidFill>
                  <a:srgbClr val="C82506"/>
                </a:solidFill>
                <a:latin typeface="Arial"/>
                <a:cs typeface="Arial"/>
              </a:rPr>
              <a:t>{</a:t>
            </a:r>
            <a:endParaRPr sz="2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900" b="1" spc="-5" dirty="0">
                <a:solidFill>
                  <a:srgbClr val="C82506"/>
                </a:solidFill>
                <a:latin typeface="Arial"/>
                <a:cs typeface="Arial"/>
              </a:rPr>
              <a:t>code </a:t>
            </a:r>
            <a:r>
              <a:rPr sz="2900" b="1" dirty="0">
                <a:solidFill>
                  <a:srgbClr val="C82506"/>
                </a:solidFill>
                <a:latin typeface="Arial"/>
                <a:cs typeface="Arial"/>
              </a:rPr>
              <a:t>to </a:t>
            </a:r>
            <a:r>
              <a:rPr sz="2900" b="1" spc="-5" dirty="0">
                <a:solidFill>
                  <a:srgbClr val="C82506"/>
                </a:solidFill>
                <a:latin typeface="Arial"/>
                <a:cs typeface="Arial"/>
              </a:rPr>
              <a:t>be</a:t>
            </a:r>
            <a:r>
              <a:rPr sz="2900" b="1" spc="-50" dirty="0">
                <a:solidFill>
                  <a:srgbClr val="C82506"/>
                </a:solidFill>
                <a:latin typeface="Arial"/>
                <a:cs typeface="Arial"/>
              </a:rPr>
              <a:t> </a:t>
            </a:r>
            <a:r>
              <a:rPr sz="2900" b="1" spc="-5" dirty="0">
                <a:solidFill>
                  <a:srgbClr val="C82506"/>
                </a:solidFill>
                <a:latin typeface="Arial"/>
                <a:cs typeface="Arial"/>
              </a:rPr>
              <a:t>executed</a:t>
            </a:r>
            <a:endParaRPr sz="2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900" b="1" dirty="0">
                <a:solidFill>
                  <a:srgbClr val="C82506"/>
                </a:solidFill>
                <a:latin typeface="Arial"/>
                <a:cs typeface="Arial"/>
              </a:rPr>
              <a:t>}</a:t>
            </a:r>
            <a:endParaRPr sz="2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95300" y="177800"/>
            <a:ext cx="9512300" cy="1262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40" dirty="0"/>
              <a:t>JavaScript</a:t>
            </a:r>
            <a:r>
              <a:rPr spc="-60" dirty="0"/>
              <a:t> </a:t>
            </a:r>
            <a:r>
              <a:rPr dirty="0"/>
              <a:t>Functions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737852" y="2124073"/>
            <a:ext cx="10465435" cy="6877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buChar char="•"/>
              <a:tabLst>
                <a:tab pos="240665" algn="l"/>
              </a:tabLst>
            </a:pPr>
            <a:r>
              <a:rPr sz="2500" spc="15" dirty="0">
                <a:latin typeface="Arial"/>
                <a:cs typeface="Arial"/>
              </a:rPr>
              <a:t>functions </a:t>
            </a:r>
            <a:r>
              <a:rPr sz="2500" dirty="0">
                <a:latin typeface="Arial"/>
                <a:cs typeface="Arial"/>
              </a:rPr>
              <a:t>that </a:t>
            </a:r>
            <a:r>
              <a:rPr sz="2500" spc="-20" dirty="0">
                <a:latin typeface="Arial"/>
                <a:cs typeface="Arial"/>
              </a:rPr>
              <a:t>are </a:t>
            </a:r>
            <a:r>
              <a:rPr sz="2500" spc="50" dirty="0">
                <a:latin typeface="Arial"/>
                <a:cs typeface="Arial"/>
              </a:rPr>
              <a:t>going </a:t>
            </a:r>
            <a:r>
              <a:rPr sz="2500" dirty="0">
                <a:latin typeface="Arial"/>
                <a:cs typeface="Arial"/>
              </a:rPr>
              <a:t>to return </a:t>
            </a:r>
            <a:r>
              <a:rPr sz="2500" spc="-5" dirty="0">
                <a:latin typeface="Arial"/>
                <a:cs typeface="Arial"/>
              </a:rPr>
              <a:t>a value </a:t>
            </a:r>
            <a:r>
              <a:rPr sz="2500" dirty="0">
                <a:latin typeface="Arial"/>
                <a:cs typeface="Arial"/>
              </a:rPr>
              <a:t>must </a:t>
            </a:r>
            <a:r>
              <a:rPr sz="2500" spc="-5" dirty="0">
                <a:latin typeface="Arial"/>
                <a:cs typeface="Arial"/>
              </a:rPr>
              <a:t>use </a:t>
            </a:r>
            <a:r>
              <a:rPr sz="2500" dirty="0">
                <a:latin typeface="Arial"/>
                <a:cs typeface="Arial"/>
              </a:rPr>
              <a:t>the </a:t>
            </a:r>
            <a:r>
              <a:rPr sz="2500" b="1" dirty="0">
                <a:latin typeface="Arial"/>
                <a:cs typeface="Arial"/>
              </a:rPr>
              <a:t>return</a:t>
            </a:r>
            <a:r>
              <a:rPr sz="2500" b="1" spc="-5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statement.</a:t>
            </a:r>
            <a:endParaRPr sz="2500">
              <a:latin typeface="Arial"/>
              <a:cs typeface="Arial"/>
            </a:endParaRPr>
          </a:p>
          <a:p>
            <a:pPr marL="240029" indent="-227329">
              <a:lnSpc>
                <a:spcPts val="2985"/>
              </a:lnSpc>
              <a:buChar char="•"/>
              <a:tabLst>
                <a:tab pos="240665" algn="l"/>
              </a:tabLst>
            </a:pPr>
            <a:r>
              <a:rPr sz="3750" spc="-75" baseline="1111" dirty="0">
                <a:latin typeface="Arial"/>
                <a:cs typeface="Arial"/>
              </a:rPr>
              <a:t>The </a:t>
            </a:r>
            <a:r>
              <a:rPr sz="3750" spc="22" baseline="1111" dirty="0">
                <a:latin typeface="Arial"/>
                <a:cs typeface="Arial"/>
              </a:rPr>
              <a:t>example </a:t>
            </a:r>
            <a:r>
              <a:rPr sz="3750" spc="37" baseline="1111" dirty="0">
                <a:latin typeface="Arial"/>
                <a:cs typeface="Arial"/>
              </a:rPr>
              <a:t>below </a:t>
            </a:r>
            <a:r>
              <a:rPr sz="3750" baseline="1111" dirty="0">
                <a:latin typeface="Arial"/>
                <a:cs typeface="Arial"/>
              </a:rPr>
              <a:t>returns </a:t>
            </a:r>
            <a:r>
              <a:rPr sz="3750" b="1" baseline="1111" dirty="0">
                <a:latin typeface="Arial"/>
                <a:cs typeface="Arial"/>
              </a:rPr>
              <a:t>the product of two numbers </a:t>
            </a:r>
            <a:r>
              <a:rPr sz="3750" spc="-7" baseline="1111" dirty="0">
                <a:latin typeface="Arial"/>
                <a:cs typeface="Arial"/>
              </a:rPr>
              <a:t>(a </a:t>
            </a:r>
            <a:r>
              <a:rPr sz="3750" spc="67" baseline="1111" dirty="0">
                <a:latin typeface="Arial"/>
                <a:cs typeface="Arial"/>
              </a:rPr>
              <a:t>and</a:t>
            </a:r>
            <a:r>
              <a:rPr sz="3750" spc="-37" baseline="1111" dirty="0">
                <a:latin typeface="Arial"/>
                <a:cs typeface="Arial"/>
              </a:rPr>
              <a:t> </a:t>
            </a:r>
            <a:r>
              <a:rPr sz="3750" spc="67" baseline="1111" dirty="0">
                <a:latin typeface="Arial"/>
                <a:cs typeface="Arial"/>
              </a:rPr>
              <a:t>b):</a:t>
            </a:r>
            <a:endParaRPr sz="3750" baseline="1111">
              <a:latin typeface="Arial"/>
              <a:cs typeface="Arial"/>
            </a:endParaRPr>
          </a:p>
          <a:p>
            <a:pPr marL="925830">
              <a:lnSpc>
                <a:spcPts val="2985"/>
              </a:lnSpc>
            </a:pPr>
            <a:r>
              <a:rPr sz="2500" spc="60" dirty="0">
                <a:latin typeface="Arial"/>
                <a:cs typeface="Arial"/>
              </a:rPr>
              <a:t>&lt;html&gt;</a:t>
            </a:r>
            <a:endParaRPr sz="2500">
              <a:latin typeface="Arial"/>
              <a:cs typeface="Arial"/>
            </a:endParaRPr>
          </a:p>
          <a:p>
            <a:pPr marL="1154430">
              <a:lnSpc>
                <a:spcPct val="100000"/>
              </a:lnSpc>
            </a:pPr>
            <a:r>
              <a:rPr sz="2500" spc="85" dirty="0">
                <a:latin typeface="Arial"/>
                <a:cs typeface="Arial"/>
              </a:rPr>
              <a:t>&lt;head&gt;</a:t>
            </a:r>
            <a:endParaRPr sz="2500">
              <a:latin typeface="Arial"/>
              <a:cs typeface="Arial"/>
            </a:endParaRPr>
          </a:p>
          <a:p>
            <a:pPr marL="1948814" marR="4668520" indent="-441325">
              <a:lnSpc>
                <a:spcPct val="100000"/>
              </a:lnSpc>
            </a:pPr>
            <a:r>
              <a:rPr sz="2500" spc="65" dirty="0">
                <a:solidFill>
                  <a:srgbClr val="861001"/>
                </a:solidFill>
                <a:latin typeface="Arial"/>
                <a:cs typeface="Arial"/>
              </a:rPr>
              <a:t>&lt;script</a:t>
            </a:r>
            <a:r>
              <a:rPr sz="2500" spc="-2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500" spc="15" dirty="0">
                <a:solidFill>
                  <a:srgbClr val="861001"/>
                </a:solidFill>
                <a:latin typeface="Arial"/>
                <a:cs typeface="Arial"/>
              </a:rPr>
              <a:t>type="text/javascript"&gt;  function</a:t>
            </a:r>
            <a:r>
              <a:rPr sz="2500" spc="-6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500" spc="40" dirty="0">
                <a:solidFill>
                  <a:srgbClr val="861001"/>
                </a:solidFill>
                <a:latin typeface="Arial"/>
                <a:cs typeface="Arial"/>
              </a:rPr>
              <a:t>product(a,b)</a:t>
            </a:r>
            <a:endParaRPr sz="2500">
              <a:latin typeface="Arial"/>
              <a:cs typeface="Arial"/>
            </a:endParaRPr>
          </a:p>
          <a:p>
            <a:pPr marR="5923915" algn="ctr">
              <a:lnSpc>
                <a:spcPct val="100000"/>
              </a:lnSpc>
            </a:pPr>
            <a:r>
              <a:rPr sz="2500" spc="-5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500">
              <a:latin typeface="Arial"/>
              <a:cs typeface="Arial"/>
            </a:endParaRPr>
          </a:p>
          <a:p>
            <a:pPr marL="2301875">
              <a:lnSpc>
                <a:spcPct val="100000"/>
              </a:lnSpc>
            </a:pPr>
            <a:r>
              <a:rPr sz="2500" dirty="0">
                <a:solidFill>
                  <a:srgbClr val="861001"/>
                </a:solidFill>
                <a:latin typeface="Arial"/>
                <a:cs typeface="Arial"/>
              </a:rPr>
              <a:t>return</a:t>
            </a:r>
            <a:r>
              <a:rPr sz="2500" spc="-8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500" spc="30" dirty="0">
                <a:solidFill>
                  <a:srgbClr val="861001"/>
                </a:solidFill>
                <a:latin typeface="Arial"/>
                <a:cs typeface="Arial"/>
              </a:rPr>
              <a:t>a*b;</a:t>
            </a:r>
            <a:endParaRPr sz="2500">
              <a:latin typeface="Arial"/>
              <a:cs typeface="Arial"/>
            </a:endParaRPr>
          </a:p>
          <a:p>
            <a:pPr marL="2301875">
              <a:lnSpc>
                <a:spcPct val="100000"/>
              </a:lnSpc>
            </a:pPr>
            <a:r>
              <a:rPr sz="2500" spc="-5" dirty="0">
                <a:solidFill>
                  <a:srgbClr val="861001"/>
                </a:solidFill>
                <a:latin typeface="Arial"/>
                <a:cs typeface="Arial"/>
              </a:rPr>
              <a:t>}</a:t>
            </a:r>
            <a:endParaRPr sz="2500">
              <a:latin typeface="Arial"/>
              <a:cs typeface="Arial"/>
            </a:endParaRPr>
          </a:p>
          <a:p>
            <a:pPr marL="1507490">
              <a:lnSpc>
                <a:spcPct val="100000"/>
              </a:lnSpc>
            </a:pPr>
            <a:r>
              <a:rPr sz="2500" spc="70" dirty="0">
                <a:solidFill>
                  <a:srgbClr val="861001"/>
                </a:solidFill>
                <a:latin typeface="Arial"/>
                <a:cs typeface="Arial"/>
              </a:rPr>
              <a:t>&lt;/script&gt;</a:t>
            </a:r>
            <a:endParaRPr sz="2500">
              <a:latin typeface="Arial"/>
              <a:cs typeface="Arial"/>
            </a:endParaRPr>
          </a:p>
          <a:p>
            <a:pPr marL="1154430">
              <a:lnSpc>
                <a:spcPct val="100000"/>
              </a:lnSpc>
            </a:pPr>
            <a:r>
              <a:rPr sz="2500" spc="70" dirty="0">
                <a:latin typeface="Arial"/>
                <a:cs typeface="Arial"/>
              </a:rPr>
              <a:t>&lt;/head&gt;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154430">
              <a:lnSpc>
                <a:spcPct val="100000"/>
              </a:lnSpc>
            </a:pPr>
            <a:r>
              <a:rPr sz="2500" spc="105" dirty="0">
                <a:latin typeface="Arial"/>
                <a:cs typeface="Arial"/>
              </a:rPr>
              <a:t>&lt;body&gt;</a:t>
            </a:r>
            <a:endParaRPr sz="2500">
              <a:latin typeface="Arial"/>
              <a:cs typeface="Arial"/>
            </a:endParaRPr>
          </a:p>
          <a:p>
            <a:pPr marL="1948814" marR="4262120" indent="-441325">
              <a:lnSpc>
                <a:spcPct val="100000"/>
              </a:lnSpc>
            </a:pPr>
            <a:r>
              <a:rPr sz="2500" spc="65" dirty="0">
                <a:solidFill>
                  <a:srgbClr val="861001"/>
                </a:solidFill>
                <a:latin typeface="Arial"/>
                <a:cs typeface="Arial"/>
              </a:rPr>
              <a:t>&lt;script </a:t>
            </a:r>
            <a:r>
              <a:rPr sz="2500" spc="15" dirty="0">
                <a:solidFill>
                  <a:srgbClr val="861001"/>
                </a:solidFill>
                <a:latin typeface="Arial"/>
                <a:cs typeface="Arial"/>
              </a:rPr>
              <a:t>type="text/javascript"&gt;  </a:t>
            </a:r>
            <a:r>
              <a:rPr sz="2500" spc="20" dirty="0">
                <a:solidFill>
                  <a:srgbClr val="861001"/>
                </a:solidFill>
                <a:latin typeface="Arial"/>
                <a:cs typeface="Arial"/>
              </a:rPr>
              <a:t>document.write(p</a:t>
            </a:r>
            <a:r>
              <a:rPr sz="2500" spc="-30" dirty="0">
                <a:solidFill>
                  <a:srgbClr val="861001"/>
                </a:solidFill>
                <a:latin typeface="Arial"/>
                <a:cs typeface="Arial"/>
              </a:rPr>
              <a:t>r</a:t>
            </a:r>
            <a:r>
              <a:rPr sz="2500" spc="20" dirty="0">
                <a:solidFill>
                  <a:srgbClr val="861001"/>
                </a:solidFill>
                <a:latin typeface="Arial"/>
                <a:cs typeface="Arial"/>
              </a:rPr>
              <a:t>oduct(4,3));</a:t>
            </a:r>
            <a:endParaRPr sz="2500">
              <a:latin typeface="Arial"/>
              <a:cs typeface="Arial"/>
            </a:endParaRPr>
          </a:p>
          <a:p>
            <a:pPr marR="5964555" algn="ctr">
              <a:lnSpc>
                <a:spcPct val="100000"/>
              </a:lnSpc>
            </a:pPr>
            <a:r>
              <a:rPr sz="2500" spc="70" dirty="0">
                <a:solidFill>
                  <a:srgbClr val="861001"/>
                </a:solidFill>
                <a:latin typeface="Arial"/>
                <a:cs typeface="Arial"/>
              </a:rPr>
              <a:t>&lt;/script&gt;</a:t>
            </a:r>
            <a:endParaRPr sz="2500">
              <a:latin typeface="Arial"/>
              <a:cs typeface="Arial"/>
            </a:endParaRPr>
          </a:p>
          <a:p>
            <a:pPr marL="1154430">
              <a:lnSpc>
                <a:spcPct val="100000"/>
              </a:lnSpc>
            </a:pPr>
            <a:r>
              <a:rPr sz="2500" spc="90" dirty="0">
                <a:latin typeface="Arial"/>
                <a:cs typeface="Arial"/>
              </a:rPr>
              <a:t>&lt;/body&gt;</a:t>
            </a:r>
            <a:endParaRPr sz="2500">
              <a:latin typeface="Arial"/>
              <a:cs typeface="Arial"/>
            </a:endParaRPr>
          </a:p>
          <a:p>
            <a:pPr marL="925830">
              <a:lnSpc>
                <a:spcPct val="100000"/>
              </a:lnSpc>
            </a:pPr>
            <a:r>
              <a:rPr sz="2500" spc="50" dirty="0">
                <a:latin typeface="Arial"/>
                <a:cs typeface="Arial"/>
              </a:rPr>
              <a:t>&lt;/html&gt;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pc="-150" dirty="0"/>
              <a:t>The </a:t>
            </a:r>
            <a:r>
              <a:rPr spc="-5" dirty="0"/>
              <a:t>return</a:t>
            </a:r>
            <a:r>
              <a:rPr spc="80" dirty="0"/>
              <a:t> </a:t>
            </a:r>
            <a:r>
              <a:rPr spc="-50" dirty="0"/>
              <a:t>Statement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861421" y="1701800"/>
            <a:ext cx="10638790" cy="6927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6105" indent="-573405">
              <a:lnSpc>
                <a:spcPct val="100000"/>
              </a:lnSpc>
              <a:buChar char="•"/>
              <a:tabLst>
                <a:tab pos="243840" algn="l"/>
              </a:tabLst>
            </a:pPr>
            <a:r>
              <a:rPr sz="2800" dirty="0">
                <a:latin typeface="Arial"/>
                <a:cs typeface="Arial"/>
              </a:rPr>
              <a:t>In </a:t>
            </a:r>
            <a:r>
              <a:rPr sz="2800" spc="15" dirty="0">
                <a:latin typeface="Arial"/>
                <a:cs typeface="Arial"/>
              </a:rPr>
              <a:t>JavaScript </a:t>
            </a:r>
            <a:r>
              <a:rPr sz="2800" spc="-5" dirty="0">
                <a:latin typeface="Arial"/>
                <a:cs typeface="Arial"/>
              </a:rPr>
              <a:t>we have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15" dirty="0">
                <a:latin typeface="Arial"/>
                <a:cs typeface="Arial"/>
              </a:rPr>
              <a:t>following </a:t>
            </a:r>
            <a:r>
              <a:rPr sz="2800" spc="25" dirty="0">
                <a:latin typeface="Arial"/>
                <a:cs typeface="Arial"/>
              </a:rPr>
              <a:t>conditional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statements: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586105" marR="227965" indent="-573405">
              <a:lnSpc>
                <a:spcPct val="101200"/>
              </a:lnSpc>
              <a:buFont typeface="Arial"/>
              <a:buChar char="•"/>
              <a:tabLst>
                <a:tab pos="243840" algn="l"/>
              </a:tabLst>
            </a:pPr>
            <a:r>
              <a:rPr sz="2800" b="1" dirty="0">
                <a:latin typeface="Arial"/>
                <a:cs typeface="Arial"/>
              </a:rPr>
              <a:t>if </a:t>
            </a:r>
            <a:r>
              <a:rPr sz="2800" b="1" spc="-5" dirty="0">
                <a:latin typeface="Arial"/>
                <a:cs typeface="Arial"/>
              </a:rPr>
              <a:t>statement </a:t>
            </a:r>
            <a:r>
              <a:rPr sz="2800" dirty="0">
                <a:latin typeface="Arial"/>
                <a:cs typeface="Arial"/>
              </a:rPr>
              <a:t>- </a:t>
            </a:r>
            <a:r>
              <a:rPr sz="2800" spc="-5" dirty="0">
                <a:latin typeface="Arial"/>
                <a:cs typeface="Arial"/>
              </a:rPr>
              <a:t>use </a:t>
            </a:r>
            <a:r>
              <a:rPr sz="2800" dirty="0">
                <a:latin typeface="Arial"/>
                <a:cs typeface="Arial"/>
              </a:rPr>
              <a:t>this statement to </a:t>
            </a:r>
            <a:r>
              <a:rPr sz="2800" spc="20" dirty="0">
                <a:latin typeface="Arial"/>
                <a:cs typeface="Arial"/>
              </a:rPr>
              <a:t>execute </a:t>
            </a:r>
            <a:r>
              <a:rPr sz="2800" spc="-5" dirty="0">
                <a:latin typeface="Arial"/>
                <a:cs typeface="Arial"/>
              </a:rPr>
              <a:t>some </a:t>
            </a:r>
            <a:r>
              <a:rPr sz="2800" spc="75" dirty="0">
                <a:latin typeface="Arial"/>
                <a:cs typeface="Arial"/>
              </a:rPr>
              <a:t>code </a:t>
            </a:r>
            <a:r>
              <a:rPr sz="2800" spc="-5" dirty="0">
                <a:latin typeface="Arial"/>
                <a:cs typeface="Arial"/>
              </a:rPr>
              <a:t>only </a:t>
            </a:r>
            <a:r>
              <a:rPr sz="2800" dirty="0">
                <a:latin typeface="Arial"/>
                <a:cs typeface="Arial"/>
              </a:rPr>
              <a:t>if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  </a:t>
            </a:r>
            <a:r>
              <a:rPr sz="2800" spc="50" dirty="0">
                <a:latin typeface="Arial"/>
                <a:cs typeface="Arial"/>
              </a:rPr>
              <a:t>specified </a:t>
            </a:r>
            <a:r>
              <a:rPr sz="2800" spc="30" dirty="0">
                <a:latin typeface="Arial"/>
                <a:cs typeface="Arial"/>
              </a:rPr>
              <a:t>condition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true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586105" marR="287020" indent="-573405">
              <a:lnSpc>
                <a:spcPct val="101200"/>
              </a:lnSpc>
              <a:buFont typeface="Arial"/>
              <a:buChar char="•"/>
              <a:tabLst>
                <a:tab pos="243840" algn="l"/>
              </a:tabLst>
            </a:pPr>
            <a:r>
              <a:rPr sz="2800" b="1" dirty="0">
                <a:latin typeface="Arial"/>
                <a:cs typeface="Arial"/>
              </a:rPr>
              <a:t>if...else </a:t>
            </a:r>
            <a:r>
              <a:rPr sz="2800" b="1" spc="-5" dirty="0">
                <a:latin typeface="Arial"/>
                <a:cs typeface="Arial"/>
              </a:rPr>
              <a:t>statement </a:t>
            </a:r>
            <a:r>
              <a:rPr sz="2800" b="1" dirty="0">
                <a:latin typeface="Arial"/>
                <a:cs typeface="Arial"/>
              </a:rPr>
              <a:t>- </a:t>
            </a:r>
            <a:r>
              <a:rPr sz="2800" spc="-5" dirty="0">
                <a:latin typeface="Arial"/>
                <a:cs typeface="Arial"/>
              </a:rPr>
              <a:t>use </a:t>
            </a:r>
            <a:r>
              <a:rPr sz="2800" dirty="0">
                <a:latin typeface="Arial"/>
                <a:cs typeface="Arial"/>
              </a:rPr>
              <a:t>this statement to </a:t>
            </a:r>
            <a:r>
              <a:rPr sz="2800" spc="20" dirty="0">
                <a:latin typeface="Arial"/>
                <a:cs typeface="Arial"/>
              </a:rPr>
              <a:t>execute </a:t>
            </a:r>
            <a:r>
              <a:rPr sz="2800" spc="-5" dirty="0">
                <a:latin typeface="Arial"/>
                <a:cs typeface="Arial"/>
              </a:rPr>
              <a:t>some </a:t>
            </a:r>
            <a:r>
              <a:rPr sz="2800" spc="75" dirty="0">
                <a:latin typeface="Arial"/>
                <a:cs typeface="Arial"/>
              </a:rPr>
              <a:t>code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if  the </a:t>
            </a:r>
            <a:r>
              <a:rPr sz="2800" spc="30" dirty="0">
                <a:latin typeface="Arial"/>
                <a:cs typeface="Arial"/>
              </a:rPr>
              <a:t>condition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true </a:t>
            </a:r>
            <a:r>
              <a:rPr sz="2800" spc="5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another </a:t>
            </a:r>
            <a:r>
              <a:rPr sz="2800" spc="75" dirty="0">
                <a:latin typeface="Arial"/>
                <a:cs typeface="Arial"/>
              </a:rPr>
              <a:t>code </a:t>
            </a:r>
            <a:r>
              <a:rPr sz="2800" dirty="0">
                <a:latin typeface="Arial"/>
                <a:cs typeface="Arial"/>
              </a:rPr>
              <a:t>if the </a:t>
            </a:r>
            <a:r>
              <a:rPr sz="2800" spc="30" dirty="0">
                <a:latin typeface="Arial"/>
                <a:cs typeface="Arial"/>
              </a:rPr>
              <a:t>condition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false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586105" marR="267335" indent="-573405">
              <a:lnSpc>
                <a:spcPct val="101200"/>
              </a:lnSpc>
              <a:buFont typeface="Arial"/>
              <a:buChar char="•"/>
              <a:tabLst>
                <a:tab pos="243840" algn="l"/>
              </a:tabLst>
            </a:pPr>
            <a:r>
              <a:rPr sz="2800" b="1" dirty="0">
                <a:latin typeface="Arial"/>
                <a:cs typeface="Arial"/>
              </a:rPr>
              <a:t>if...else if....else </a:t>
            </a:r>
            <a:r>
              <a:rPr sz="2800" b="1" spc="-5" dirty="0">
                <a:latin typeface="Arial"/>
                <a:cs typeface="Arial"/>
              </a:rPr>
              <a:t>statement </a:t>
            </a:r>
            <a:r>
              <a:rPr sz="2800" b="1" dirty="0">
                <a:latin typeface="Arial"/>
                <a:cs typeface="Arial"/>
              </a:rPr>
              <a:t>- </a:t>
            </a:r>
            <a:r>
              <a:rPr sz="2800" spc="-5" dirty="0">
                <a:latin typeface="Arial"/>
                <a:cs typeface="Arial"/>
              </a:rPr>
              <a:t>use </a:t>
            </a:r>
            <a:r>
              <a:rPr sz="2800" dirty="0">
                <a:latin typeface="Arial"/>
                <a:cs typeface="Arial"/>
              </a:rPr>
              <a:t>this statement to </a:t>
            </a:r>
            <a:r>
              <a:rPr sz="2800" spc="25" dirty="0">
                <a:latin typeface="Arial"/>
                <a:cs typeface="Arial"/>
              </a:rPr>
              <a:t>select </a:t>
            </a:r>
            <a:r>
              <a:rPr sz="2800" spc="-5" dirty="0">
                <a:latin typeface="Arial"/>
                <a:cs typeface="Arial"/>
              </a:rPr>
              <a:t>one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  </a:t>
            </a:r>
            <a:r>
              <a:rPr sz="2800" spc="-5" dirty="0">
                <a:latin typeface="Arial"/>
                <a:cs typeface="Arial"/>
              </a:rPr>
              <a:t>many </a:t>
            </a:r>
            <a:r>
              <a:rPr sz="2800" spc="50" dirty="0">
                <a:latin typeface="Arial"/>
                <a:cs typeface="Arial"/>
              </a:rPr>
              <a:t>blocks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75" dirty="0">
                <a:latin typeface="Arial"/>
                <a:cs typeface="Arial"/>
              </a:rPr>
              <a:t>code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75" dirty="0">
                <a:latin typeface="Arial"/>
                <a:cs typeface="Arial"/>
              </a:rPr>
              <a:t>be</a:t>
            </a:r>
            <a:r>
              <a:rPr sz="2800" spc="-150" dirty="0">
                <a:latin typeface="Arial"/>
                <a:cs typeface="Arial"/>
              </a:rPr>
              <a:t> </a:t>
            </a:r>
            <a:r>
              <a:rPr sz="2800" spc="35" dirty="0">
                <a:latin typeface="Arial"/>
                <a:cs typeface="Arial"/>
              </a:rPr>
              <a:t>executed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586105" marR="801370" indent="-573405">
              <a:lnSpc>
                <a:spcPct val="101200"/>
              </a:lnSpc>
              <a:buFont typeface="Arial"/>
              <a:buChar char="•"/>
              <a:tabLst>
                <a:tab pos="243840" algn="l"/>
              </a:tabLst>
            </a:pPr>
            <a:r>
              <a:rPr sz="2800" b="1" dirty="0">
                <a:latin typeface="Arial"/>
                <a:cs typeface="Arial"/>
              </a:rPr>
              <a:t>switch </a:t>
            </a:r>
            <a:r>
              <a:rPr sz="2800" b="1" spc="-5" dirty="0">
                <a:latin typeface="Arial"/>
                <a:cs typeface="Arial"/>
              </a:rPr>
              <a:t>statement </a:t>
            </a:r>
            <a:r>
              <a:rPr sz="2800" b="1" dirty="0">
                <a:latin typeface="Arial"/>
                <a:cs typeface="Arial"/>
              </a:rPr>
              <a:t>- </a:t>
            </a:r>
            <a:r>
              <a:rPr sz="2800" spc="-5" dirty="0">
                <a:latin typeface="Arial"/>
                <a:cs typeface="Arial"/>
              </a:rPr>
              <a:t>use </a:t>
            </a:r>
            <a:r>
              <a:rPr sz="2800" dirty="0">
                <a:latin typeface="Arial"/>
                <a:cs typeface="Arial"/>
              </a:rPr>
              <a:t>this statement to </a:t>
            </a:r>
            <a:r>
              <a:rPr sz="2800" spc="25" dirty="0">
                <a:latin typeface="Arial"/>
                <a:cs typeface="Arial"/>
              </a:rPr>
              <a:t>select </a:t>
            </a:r>
            <a:r>
              <a:rPr sz="2800" spc="-5" dirty="0">
                <a:latin typeface="Arial"/>
                <a:cs typeface="Arial"/>
              </a:rPr>
              <a:t>one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many  </a:t>
            </a:r>
            <a:r>
              <a:rPr sz="2800" spc="50" dirty="0">
                <a:latin typeface="Arial"/>
                <a:cs typeface="Arial"/>
              </a:rPr>
              <a:t>blocks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75" dirty="0">
                <a:latin typeface="Arial"/>
                <a:cs typeface="Arial"/>
              </a:rPr>
              <a:t>code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75" dirty="0">
                <a:latin typeface="Arial"/>
                <a:cs typeface="Arial"/>
              </a:rPr>
              <a:t>be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35" dirty="0">
                <a:latin typeface="Arial"/>
                <a:cs typeface="Arial"/>
              </a:rPr>
              <a:t>executed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586105" marR="5080" indent="-573405">
              <a:lnSpc>
                <a:spcPct val="101200"/>
              </a:lnSpc>
              <a:buChar char="•"/>
              <a:tabLst>
                <a:tab pos="243840" algn="l"/>
              </a:tabLst>
            </a:pPr>
            <a:r>
              <a:rPr sz="2800" spc="-5" dirty="0">
                <a:latin typeface="Arial"/>
                <a:cs typeface="Arial"/>
              </a:rPr>
              <a:t>Note </a:t>
            </a:r>
            <a:r>
              <a:rPr sz="2800" dirty="0">
                <a:latin typeface="Arial"/>
                <a:cs typeface="Arial"/>
              </a:rPr>
              <a:t>that if </a:t>
            </a:r>
            <a:r>
              <a:rPr sz="2800" spc="-5" dirty="0">
                <a:latin typeface="Arial"/>
                <a:cs typeface="Arial"/>
              </a:rPr>
              <a:t>is written in </a:t>
            </a:r>
            <a:r>
              <a:rPr sz="2800" spc="10" dirty="0">
                <a:latin typeface="Arial"/>
                <a:cs typeface="Arial"/>
              </a:rPr>
              <a:t>lowercase </a:t>
            </a:r>
            <a:r>
              <a:rPr sz="2800" dirty="0">
                <a:latin typeface="Arial"/>
                <a:cs typeface="Arial"/>
              </a:rPr>
              <a:t>letters. </a:t>
            </a:r>
            <a:r>
              <a:rPr sz="2800" spc="30" dirty="0">
                <a:latin typeface="Arial"/>
                <a:cs typeface="Arial"/>
              </a:rPr>
              <a:t>Using </a:t>
            </a:r>
            <a:r>
              <a:rPr sz="2800" spc="45" dirty="0">
                <a:latin typeface="Arial"/>
                <a:cs typeface="Arial"/>
              </a:rPr>
              <a:t>uppercase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letters  </a:t>
            </a:r>
            <a:r>
              <a:rPr sz="2800" spc="-40" dirty="0">
                <a:latin typeface="Arial"/>
                <a:cs typeface="Arial"/>
              </a:rPr>
              <a:t>(IF) </a:t>
            </a:r>
            <a:r>
              <a:rPr sz="2800" spc="-5" dirty="0">
                <a:latin typeface="Arial"/>
                <a:cs typeface="Arial"/>
              </a:rPr>
              <a:t>will </a:t>
            </a:r>
            <a:r>
              <a:rPr sz="2800" spc="15" dirty="0">
                <a:latin typeface="Arial"/>
                <a:cs typeface="Arial"/>
              </a:rPr>
              <a:t>generate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spc="15" dirty="0">
                <a:latin typeface="Arial"/>
                <a:cs typeface="Arial"/>
              </a:rPr>
              <a:t>JavaScript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15" dirty="0">
                <a:latin typeface="Arial"/>
                <a:cs typeface="Arial"/>
              </a:rPr>
              <a:t>error!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5000" y="50800"/>
            <a:ext cx="1052830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35" dirty="0"/>
              <a:t>Conditional</a:t>
            </a:r>
            <a:r>
              <a:rPr spc="-60" dirty="0"/>
              <a:t> </a:t>
            </a:r>
            <a:r>
              <a:rPr spc="-45" dirty="0"/>
              <a:t>Statements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228600">
              <a:lnSpc>
                <a:spcPct val="100000"/>
              </a:lnSpc>
            </a:pPr>
            <a:r>
              <a:rPr dirty="0"/>
              <a:t>1. if</a:t>
            </a:r>
            <a:r>
              <a:rPr spc="-100" dirty="0"/>
              <a:t> </a:t>
            </a:r>
            <a:r>
              <a:rPr spc="-50" dirty="0"/>
              <a:t>Statement</a:t>
            </a:r>
          </a:p>
          <a:p>
            <a:pPr marL="203200">
              <a:lnSpc>
                <a:spcPct val="100000"/>
              </a:lnSpc>
              <a:spcBef>
                <a:spcPts val="600"/>
              </a:spcBef>
            </a:pPr>
            <a:r>
              <a:rPr sz="2700" b="1" spc="-5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1900" y="2565400"/>
            <a:ext cx="7434580" cy="679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495290" algn="ctr">
              <a:lnSpc>
                <a:spcPts val="3220"/>
              </a:lnSpc>
            </a:pPr>
            <a:r>
              <a:rPr sz="2700" dirty="0">
                <a:latin typeface="Arial"/>
                <a:cs typeface="Arial"/>
              </a:rPr>
              <a:t>if</a:t>
            </a:r>
            <a:r>
              <a:rPr sz="2700" spc="-80" dirty="0">
                <a:latin typeface="Arial"/>
                <a:cs typeface="Arial"/>
              </a:rPr>
              <a:t> </a:t>
            </a:r>
            <a:r>
              <a:rPr sz="2700" spc="25" dirty="0">
                <a:latin typeface="Arial"/>
                <a:cs typeface="Arial"/>
              </a:rPr>
              <a:t>(condition)</a:t>
            </a:r>
            <a:endParaRPr sz="2700">
              <a:latin typeface="Arial"/>
              <a:cs typeface="Arial"/>
            </a:endParaRPr>
          </a:p>
          <a:p>
            <a:pPr marL="495300">
              <a:lnSpc>
                <a:spcPts val="3200"/>
              </a:lnSpc>
            </a:pPr>
            <a:r>
              <a:rPr sz="2700" spc="-5" dirty="0">
                <a:latin typeface="Arial"/>
                <a:cs typeface="Arial"/>
              </a:rPr>
              <a:t>{</a:t>
            </a:r>
            <a:endParaRPr sz="2700">
              <a:latin typeface="Arial"/>
              <a:cs typeface="Arial"/>
            </a:endParaRPr>
          </a:p>
          <a:p>
            <a:pPr marL="495300">
              <a:lnSpc>
                <a:spcPts val="3200"/>
              </a:lnSpc>
            </a:pPr>
            <a:r>
              <a:rPr sz="2700" spc="70" dirty="0">
                <a:latin typeface="Arial"/>
                <a:cs typeface="Arial"/>
              </a:rPr>
              <a:t>code </a:t>
            </a:r>
            <a:r>
              <a:rPr sz="2700" dirty="0">
                <a:latin typeface="Arial"/>
                <a:cs typeface="Arial"/>
              </a:rPr>
              <a:t>to </a:t>
            </a:r>
            <a:r>
              <a:rPr sz="2700" spc="70" dirty="0">
                <a:latin typeface="Arial"/>
                <a:cs typeface="Arial"/>
              </a:rPr>
              <a:t>be </a:t>
            </a:r>
            <a:r>
              <a:rPr sz="2700" spc="35" dirty="0">
                <a:latin typeface="Arial"/>
                <a:cs typeface="Arial"/>
              </a:rPr>
              <a:t>executed </a:t>
            </a:r>
            <a:r>
              <a:rPr sz="2700" dirty="0">
                <a:latin typeface="Arial"/>
                <a:cs typeface="Arial"/>
              </a:rPr>
              <a:t>if </a:t>
            </a:r>
            <a:r>
              <a:rPr sz="2700" spc="30" dirty="0">
                <a:latin typeface="Arial"/>
                <a:cs typeface="Arial"/>
              </a:rPr>
              <a:t>condition </a:t>
            </a:r>
            <a:r>
              <a:rPr sz="2700" spc="-5" dirty="0">
                <a:latin typeface="Arial"/>
                <a:cs typeface="Arial"/>
              </a:rPr>
              <a:t>is</a:t>
            </a:r>
            <a:r>
              <a:rPr sz="2700" spc="-225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true</a:t>
            </a:r>
            <a:endParaRPr sz="2700">
              <a:latin typeface="Arial"/>
              <a:cs typeface="Arial"/>
            </a:endParaRPr>
          </a:p>
          <a:p>
            <a:pPr marL="495300">
              <a:lnSpc>
                <a:spcPts val="3220"/>
              </a:lnSpc>
            </a:pPr>
            <a:r>
              <a:rPr sz="2700" spc="-5" dirty="0">
                <a:latin typeface="Arial"/>
                <a:cs typeface="Arial"/>
              </a:rPr>
              <a:t>}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ts val="3220"/>
              </a:lnSpc>
            </a:pPr>
            <a:r>
              <a:rPr sz="2700" b="1" spc="-5" dirty="0">
                <a:solidFill>
                  <a:srgbClr val="861001"/>
                </a:solidFill>
                <a:latin typeface="Arial"/>
                <a:cs typeface="Arial"/>
              </a:rPr>
              <a:t>Example:</a:t>
            </a:r>
            <a:endParaRPr sz="2700">
              <a:latin typeface="Arial"/>
              <a:cs typeface="Arial"/>
            </a:endParaRPr>
          </a:p>
          <a:p>
            <a:pPr marL="469900">
              <a:lnSpc>
                <a:spcPts val="3090"/>
              </a:lnSpc>
            </a:pPr>
            <a:r>
              <a:rPr sz="2600" spc="65" dirty="0">
                <a:latin typeface="Arial"/>
                <a:cs typeface="Arial"/>
              </a:rPr>
              <a:t>&lt;html&gt;</a:t>
            </a:r>
            <a:endParaRPr sz="2600">
              <a:latin typeface="Arial"/>
              <a:cs typeface="Arial"/>
            </a:endParaRPr>
          </a:p>
          <a:p>
            <a:pPr marL="653415">
              <a:lnSpc>
                <a:spcPts val="3100"/>
              </a:lnSpc>
            </a:pPr>
            <a:r>
              <a:rPr sz="2600" spc="50" dirty="0">
                <a:latin typeface="Arial"/>
                <a:cs typeface="Arial"/>
              </a:rPr>
              <a:t>&lt;head&gt;&lt;title&gt;Hello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spc="40" dirty="0">
                <a:latin typeface="Arial"/>
                <a:cs typeface="Arial"/>
              </a:rPr>
              <a:t>World&lt;/title&gt;&lt;/head&gt;</a:t>
            </a:r>
            <a:endParaRPr sz="2600">
              <a:latin typeface="Arial"/>
              <a:cs typeface="Arial"/>
            </a:endParaRPr>
          </a:p>
          <a:p>
            <a:pPr marL="653415">
              <a:lnSpc>
                <a:spcPts val="3100"/>
              </a:lnSpc>
            </a:pPr>
            <a:r>
              <a:rPr sz="2600" spc="110" dirty="0">
                <a:latin typeface="Arial"/>
                <a:cs typeface="Arial"/>
              </a:rPr>
              <a:t>&lt;body&gt;</a:t>
            </a:r>
            <a:endParaRPr sz="2600">
              <a:latin typeface="Arial"/>
              <a:cs typeface="Arial"/>
            </a:endParaRPr>
          </a:p>
          <a:p>
            <a:pPr marL="836930">
              <a:lnSpc>
                <a:spcPts val="3100"/>
              </a:lnSpc>
            </a:pPr>
            <a:r>
              <a:rPr sz="2600" spc="30" dirty="0">
                <a:latin typeface="Arial"/>
                <a:cs typeface="Arial"/>
              </a:rPr>
              <a:t>&lt;script&gt;//Write </a:t>
            </a:r>
            <a:r>
              <a:rPr sz="2600" spc="-5" dirty="0">
                <a:latin typeface="Arial"/>
                <a:cs typeface="Arial"/>
              </a:rPr>
              <a:t>a </a:t>
            </a:r>
            <a:r>
              <a:rPr sz="2600" spc="-15" dirty="0">
                <a:latin typeface="Arial"/>
                <a:cs typeface="Arial"/>
              </a:rPr>
              <a:t>"Good </a:t>
            </a:r>
            <a:r>
              <a:rPr sz="2600" spc="-5" dirty="0">
                <a:latin typeface="Arial"/>
                <a:cs typeface="Arial"/>
              </a:rPr>
              <a:t>morning" </a:t>
            </a:r>
            <a:r>
              <a:rPr sz="2600" spc="25" dirty="0">
                <a:latin typeface="Arial"/>
                <a:cs typeface="Arial"/>
              </a:rPr>
              <a:t>greeting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if</a:t>
            </a:r>
            <a:endParaRPr sz="2600">
              <a:latin typeface="Arial"/>
              <a:cs typeface="Arial"/>
            </a:endParaRPr>
          </a:p>
          <a:p>
            <a:pPr marL="882015">
              <a:lnSpc>
                <a:spcPts val="3100"/>
              </a:lnSpc>
            </a:pPr>
            <a:r>
              <a:rPr sz="2600" dirty="0">
                <a:latin typeface="Arial"/>
                <a:cs typeface="Arial"/>
              </a:rPr>
              <a:t>//the </a:t>
            </a:r>
            <a:r>
              <a:rPr sz="2600" spc="-5" dirty="0">
                <a:latin typeface="Arial"/>
                <a:cs typeface="Arial"/>
              </a:rPr>
              <a:t>time is less than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12</a:t>
            </a:r>
            <a:endParaRPr sz="2600">
              <a:latin typeface="Arial"/>
              <a:cs typeface="Arial"/>
            </a:endParaRPr>
          </a:p>
          <a:p>
            <a:pPr marL="928369" marR="512445" indent="-46990">
              <a:lnSpc>
                <a:spcPts val="3100"/>
              </a:lnSpc>
              <a:spcBef>
                <a:spcPts val="110"/>
              </a:spcBef>
              <a:tabLst>
                <a:tab pos="2705735" algn="l"/>
              </a:tabLst>
            </a:pPr>
            <a:r>
              <a:rPr sz="2600" spc="-5" dirty="0">
                <a:latin typeface="Arial"/>
                <a:cs typeface="Arial"/>
              </a:rPr>
              <a:t>var </a:t>
            </a:r>
            <a:r>
              <a:rPr sz="2600" spc="65" dirty="0">
                <a:latin typeface="Arial"/>
                <a:cs typeface="Arial"/>
              </a:rPr>
              <a:t>d=new </a:t>
            </a:r>
            <a:r>
              <a:rPr sz="2600" dirty="0">
                <a:latin typeface="Arial"/>
                <a:cs typeface="Arial"/>
              </a:rPr>
              <a:t>Date();var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spc="25" dirty="0">
                <a:latin typeface="Arial"/>
                <a:cs typeface="Arial"/>
              </a:rPr>
              <a:t>time=d.getHours();  </a:t>
            </a:r>
            <a:r>
              <a:rPr sz="2600" spc="15" dirty="0">
                <a:solidFill>
                  <a:srgbClr val="861001"/>
                </a:solidFill>
                <a:latin typeface="Arial"/>
                <a:cs typeface="Arial"/>
              </a:rPr>
              <a:t>if(time&lt;12)	</a:t>
            </a:r>
            <a:r>
              <a:rPr sz="2600" spc="-5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600">
              <a:latin typeface="Arial"/>
              <a:cs typeface="Arial"/>
            </a:endParaRPr>
          </a:p>
          <a:p>
            <a:pPr marL="1111885">
              <a:lnSpc>
                <a:spcPts val="2990"/>
              </a:lnSpc>
            </a:pPr>
            <a:r>
              <a:rPr sz="2600" spc="30" dirty="0">
                <a:solidFill>
                  <a:srgbClr val="861001"/>
                </a:solidFill>
                <a:latin typeface="Arial"/>
                <a:cs typeface="Arial"/>
              </a:rPr>
              <a:t>document.write("&lt;b&gt;Good</a:t>
            </a:r>
            <a:r>
              <a:rPr sz="2600" spc="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600" spc="60" dirty="0">
                <a:solidFill>
                  <a:srgbClr val="861001"/>
                </a:solidFill>
                <a:latin typeface="Arial"/>
                <a:cs typeface="Arial"/>
              </a:rPr>
              <a:t>morning&lt;/b&gt;”);</a:t>
            </a:r>
            <a:endParaRPr sz="2600">
              <a:latin typeface="Arial"/>
              <a:cs typeface="Arial"/>
            </a:endParaRPr>
          </a:p>
          <a:p>
            <a:pPr marL="928369">
              <a:lnSpc>
                <a:spcPts val="3100"/>
              </a:lnSpc>
            </a:pPr>
            <a:r>
              <a:rPr sz="2600" spc="-5" dirty="0">
                <a:solidFill>
                  <a:srgbClr val="861001"/>
                </a:solidFill>
                <a:latin typeface="Arial"/>
                <a:cs typeface="Arial"/>
              </a:rPr>
              <a:t>}</a:t>
            </a:r>
            <a:endParaRPr sz="2600">
              <a:latin typeface="Arial"/>
              <a:cs typeface="Arial"/>
            </a:endParaRPr>
          </a:p>
          <a:p>
            <a:pPr marL="836930">
              <a:lnSpc>
                <a:spcPts val="3100"/>
              </a:lnSpc>
            </a:pPr>
            <a:r>
              <a:rPr sz="2600" spc="75" dirty="0">
                <a:latin typeface="Arial"/>
                <a:cs typeface="Arial"/>
              </a:rPr>
              <a:t>&lt;/script&gt;</a:t>
            </a:r>
            <a:endParaRPr sz="2600">
              <a:latin typeface="Arial"/>
              <a:cs typeface="Arial"/>
            </a:endParaRPr>
          </a:p>
          <a:p>
            <a:pPr marL="653415">
              <a:lnSpc>
                <a:spcPts val="3110"/>
              </a:lnSpc>
            </a:pPr>
            <a:r>
              <a:rPr sz="2600" spc="95" dirty="0">
                <a:latin typeface="Arial"/>
                <a:cs typeface="Arial"/>
              </a:rPr>
              <a:t>&lt;/body&gt;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89100" y="9334500"/>
            <a:ext cx="117729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55" dirty="0">
                <a:latin typeface="Arial"/>
                <a:cs typeface="Arial"/>
              </a:rPr>
              <a:t>&lt;/html&gt;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13500" y="9296400"/>
            <a:ext cx="153035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dirty="0"/>
              <a:t>2. If </a:t>
            </a:r>
            <a:r>
              <a:rPr spc="-5" dirty="0"/>
              <a:t>else</a:t>
            </a:r>
            <a:r>
              <a:rPr spc="-85" dirty="0"/>
              <a:t> </a:t>
            </a:r>
            <a:r>
              <a:rPr spc="-50" dirty="0"/>
              <a:t>Statement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3119120"/>
            <a:ext cx="10694670" cy="4851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200" marR="5080" indent="-571500">
              <a:lnSpc>
                <a:spcPts val="3800"/>
              </a:lnSpc>
            </a:pPr>
            <a:r>
              <a:rPr sz="3200" spc="165" dirty="0">
                <a:latin typeface="Arial"/>
                <a:cs typeface="Arial"/>
              </a:rPr>
              <a:t>•Use </a:t>
            </a:r>
            <a:r>
              <a:rPr sz="3200" dirty="0">
                <a:latin typeface="Arial"/>
                <a:cs typeface="Arial"/>
              </a:rPr>
              <a:t>the if....else statement to </a:t>
            </a:r>
            <a:r>
              <a:rPr sz="3200" spc="25" dirty="0">
                <a:latin typeface="Arial"/>
                <a:cs typeface="Arial"/>
              </a:rPr>
              <a:t>execute </a:t>
            </a:r>
            <a:r>
              <a:rPr sz="3200" spc="-5" dirty="0">
                <a:latin typeface="Arial"/>
                <a:cs typeface="Arial"/>
              </a:rPr>
              <a:t>some </a:t>
            </a:r>
            <a:r>
              <a:rPr sz="3200" spc="85" dirty="0">
                <a:latin typeface="Arial"/>
                <a:cs typeface="Arial"/>
              </a:rPr>
              <a:t>code </a:t>
            </a:r>
            <a:r>
              <a:rPr sz="3200" dirty="0">
                <a:latin typeface="Arial"/>
                <a:cs typeface="Arial"/>
              </a:rPr>
              <a:t>if </a:t>
            </a:r>
            <a:r>
              <a:rPr sz="3200" spc="-5" dirty="0">
                <a:latin typeface="Arial"/>
                <a:cs typeface="Arial"/>
              </a:rPr>
              <a:t>a  </a:t>
            </a:r>
            <a:r>
              <a:rPr sz="3200" spc="35" dirty="0">
                <a:latin typeface="Arial"/>
                <a:cs typeface="Arial"/>
              </a:rPr>
              <a:t>condition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true </a:t>
            </a:r>
            <a:r>
              <a:rPr sz="3200" spc="55" dirty="0">
                <a:latin typeface="Arial"/>
                <a:cs typeface="Arial"/>
              </a:rPr>
              <a:t>and </a:t>
            </a:r>
            <a:r>
              <a:rPr sz="3200" spc="-5" dirty="0">
                <a:latin typeface="Arial"/>
                <a:cs typeface="Arial"/>
              </a:rPr>
              <a:t>another </a:t>
            </a:r>
            <a:r>
              <a:rPr sz="3200" spc="85" dirty="0">
                <a:latin typeface="Arial"/>
                <a:cs typeface="Arial"/>
              </a:rPr>
              <a:t>code </a:t>
            </a:r>
            <a:r>
              <a:rPr sz="3200" dirty="0">
                <a:latin typeface="Arial"/>
                <a:cs typeface="Arial"/>
              </a:rPr>
              <a:t>if the </a:t>
            </a:r>
            <a:r>
              <a:rPr sz="3200" spc="35" dirty="0">
                <a:latin typeface="Arial"/>
                <a:cs typeface="Arial"/>
              </a:rPr>
              <a:t>condition </a:t>
            </a:r>
            <a:r>
              <a:rPr sz="3200" spc="-5" dirty="0">
                <a:latin typeface="Arial"/>
                <a:cs typeface="Arial"/>
              </a:rPr>
              <a:t>is</a:t>
            </a:r>
            <a:r>
              <a:rPr sz="3200" spc="-1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not  true.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150">
              <a:latin typeface="Times New Roman"/>
              <a:cs typeface="Times New Roman"/>
            </a:endParaRPr>
          </a:p>
          <a:p>
            <a:pPr marL="12700">
              <a:lnSpc>
                <a:spcPts val="3820"/>
              </a:lnSpc>
            </a:pPr>
            <a:r>
              <a:rPr sz="3200" b="1" spc="-5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3200">
              <a:latin typeface="Arial"/>
              <a:cs typeface="Arial"/>
            </a:endParaRPr>
          </a:p>
          <a:p>
            <a:pPr marL="927100">
              <a:lnSpc>
                <a:spcPts val="2380"/>
              </a:lnSpc>
            </a:pPr>
            <a:r>
              <a:rPr sz="2000" dirty="0">
                <a:latin typeface="Arial"/>
                <a:cs typeface="Arial"/>
              </a:rPr>
              <a:t>if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(condition)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55" dirty="0">
                <a:latin typeface="Arial"/>
                <a:cs typeface="Arial"/>
              </a:rPr>
              <a:t>code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50" dirty="0">
                <a:latin typeface="Arial"/>
                <a:cs typeface="Arial"/>
              </a:rPr>
              <a:t>be </a:t>
            </a:r>
            <a:r>
              <a:rPr sz="2000" spc="25" dirty="0">
                <a:latin typeface="Arial"/>
                <a:cs typeface="Arial"/>
              </a:rPr>
              <a:t>executed </a:t>
            </a:r>
            <a:r>
              <a:rPr sz="2000" dirty="0">
                <a:latin typeface="Arial"/>
                <a:cs typeface="Arial"/>
              </a:rPr>
              <a:t>if </a:t>
            </a:r>
            <a:r>
              <a:rPr sz="2000" spc="20" dirty="0">
                <a:latin typeface="Arial"/>
                <a:cs typeface="Arial"/>
              </a:rPr>
              <a:t>condition </a:t>
            </a:r>
            <a:r>
              <a:rPr sz="2000" spc="-5" dirty="0">
                <a:latin typeface="Arial"/>
                <a:cs typeface="Arial"/>
              </a:rPr>
              <a:t>is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R="7908925" algn="ctr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else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55" dirty="0">
                <a:latin typeface="Arial"/>
                <a:cs typeface="Arial"/>
              </a:rPr>
              <a:t>code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50" dirty="0">
                <a:latin typeface="Arial"/>
                <a:cs typeface="Arial"/>
              </a:rPr>
              <a:t>be </a:t>
            </a:r>
            <a:r>
              <a:rPr sz="2000" spc="25" dirty="0">
                <a:latin typeface="Arial"/>
                <a:cs typeface="Arial"/>
              </a:rPr>
              <a:t>executed </a:t>
            </a:r>
            <a:r>
              <a:rPr sz="2000" dirty="0">
                <a:latin typeface="Arial"/>
                <a:cs typeface="Arial"/>
              </a:rPr>
              <a:t>if </a:t>
            </a:r>
            <a:r>
              <a:rPr sz="2000" spc="20" dirty="0">
                <a:latin typeface="Arial"/>
                <a:cs typeface="Arial"/>
              </a:rPr>
              <a:t>condition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not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310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z="7100" spc="5" dirty="0"/>
              <a:t>If..else</a:t>
            </a:r>
            <a:r>
              <a:rPr sz="7100" spc="-60" dirty="0"/>
              <a:t> </a:t>
            </a:r>
            <a:r>
              <a:rPr sz="7100" spc="-35" dirty="0"/>
              <a:t>Statement</a:t>
            </a:r>
            <a:r>
              <a:rPr sz="7000" spc="-35" dirty="0"/>
              <a:t>–Example</a:t>
            </a:r>
            <a:endParaRPr sz="7000"/>
          </a:p>
        </p:txBody>
      </p:sp>
      <p:sp>
        <p:nvSpPr>
          <p:cNvPr id="3" name="object 3"/>
          <p:cNvSpPr txBox="1"/>
          <p:nvPr/>
        </p:nvSpPr>
        <p:spPr>
          <a:xfrm>
            <a:off x="1168400" y="2692400"/>
            <a:ext cx="10516235" cy="6124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20"/>
              </a:lnSpc>
            </a:pPr>
            <a:r>
              <a:rPr sz="2700" spc="75" dirty="0">
                <a:latin typeface="Arial"/>
                <a:cs typeface="Arial"/>
              </a:rPr>
              <a:t>&lt;script</a:t>
            </a:r>
            <a:r>
              <a:rPr sz="2700" spc="-40" dirty="0">
                <a:latin typeface="Arial"/>
                <a:cs typeface="Arial"/>
              </a:rPr>
              <a:t> </a:t>
            </a:r>
            <a:r>
              <a:rPr sz="2700" spc="25" dirty="0">
                <a:latin typeface="Arial"/>
                <a:cs typeface="Arial"/>
              </a:rPr>
              <a:t>type="text/javascript"&gt;</a:t>
            </a:r>
            <a:endParaRPr sz="2700">
              <a:latin typeface="Arial"/>
              <a:cs typeface="Arial"/>
            </a:endParaRPr>
          </a:p>
          <a:p>
            <a:pPr marL="304800">
              <a:lnSpc>
                <a:spcPts val="3200"/>
              </a:lnSpc>
            </a:pPr>
            <a:r>
              <a:rPr sz="2700" spc="5" dirty="0">
                <a:latin typeface="Arial"/>
                <a:cs typeface="Arial"/>
              </a:rPr>
              <a:t>//If the time is less than 12, you will </a:t>
            </a:r>
            <a:r>
              <a:rPr sz="2700" spc="55" dirty="0">
                <a:latin typeface="Arial"/>
                <a:cs typeface="Arial"/>
              </a:rPr>
              <a:t>get </a:t>
            </a:r>
            <a:r>
              <a:rPr sz="2700" spc="5" dirty="0">
                <a:latin typeface="Arial"/>
                <a:cs typeface="Arial"/>
              </a:rPr>
              <a:t>a </a:t>
            </a:r>
            <a:r>
              <a:rPr sz="2700" spc="-5" dirty="0">
                <a:latin typeface="Arial"/>
                <a:cs typeface="Arial"/>
              </a:rPr>
              <a:t>"Good </a:t>
            </a:r>
            <a:r>
              <a:rPr sz="2700" spc="5" dirty="0">
                <a:latin typeface="Arial"/>
                <a:cs typeface="Arial"/>
              </a:rPr>
              <a:t>morning"</a:t>
            </a:r>
            <a:r>
              <a:rPr sz="2700" spc="-20" dirty="0">
                <a:latin typeface="Arial"/>
                <a:cs typeface="Arial"/>
              </a:rPr>
              <a:t> </a:t>
            </a:r>
            <a:r>
              <a:rPr sz="2700" spc="30" dirty="0">
                <a:latin typeface="Arial"/>
                <a:cs typeface="Arial"/>
              </a:rPr>
              <a:t>greeting.</a:t>
            </a:r>
            <a:endParaRPr sz="2700">
              <a:latin typeface="Arial"/>
              <a:cs typeface="Arial"/>
            </a:endParaRPr>
          </a:p>
          <a:p>
            <a:pPr marL="304800">
              <a:lnSpc>
                <a:spcPts val="3220"/>
              </a:lnSpc>
            </a:pPr>
            <a:r>
              <a:rPr sz="2700" spc="5" dirty="0">
                <a:latin typeface="Arial"/>
                <a:cs typeface="Arial"/>
              </a:rPr>
              <a:t>//Otherwise you will </a:t>
            </a:r>
            <a:r>
              <a:rPr sz="2700" spc="55" dirty="0">
                <a:latin typeface="Arial"/>
                <a:cs typeface="Arial"/>
              </a:rPr>
              <a:t>get </a:t>
            </a:r>
            <a:r>
              <a:rPr sz="2700" spc="5" dirty="0">
                <a:latin typeface="Arial"/>
                <a:cs typeface="Arial"/>
              </a:rPr>
              <a:t>a </a:t>
            </a:r>
            <a:r>
              <a:rPr sz="2700" spc="-5" dirty="0">
                <a:latin typeface="Arial"/>
                <a:cs typeface="Arial"/>
              </a:rPr>
              <a:t>"Good </a:t>
            </a:r>
            <a:r>
              <a:rPr sz="2700" spc="-10" dirty="0">
                <a:latin typeface="Arial"/>
                <a:cs typeface="Arial"/>
              </a:rPr>
              <a:t>afternoon"</a:t>
            </a:r>
            <a:r>
              <a:rPr sz="2700" spc="-35" dirty="0">
                <a:latin typeface="Arial"/>
                <a:cs typeface="Arial"/>
              </a:rPr>
              <a:t> </a:t>
            </a:r>
            <a:r>
              <a:rPr sz="2700" spc="30" dirty="0">
                <a:latin typeface="Arial"/>
                <a:cs typeface="Arial"/>
              </a:rPr>
              <a:t>greeting.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00">
              <a:latin typeface="Times New Roman"/>
              <a:cs typeface="Times New Roman"/>
            </a:endParaRPr>
          </a:p>
          <a:p>
            <a:pPr marL="304800">
              <a:lnSpc>
                <a:spcPts val="3220"/>
              </a:lnSpc>
            </a:pPr>
            <a:r>
              <a:rPr sz="2700" spc="5" dirty="0">
                <a:latin typeface="Arial"/>
                <a:cs typeface="Arial"/>
              </a:rPr>
              <a:t>var </a:t>
            </a:r>
            <a:r>
              <a:rPr sz="2700" spc="155" dirty="0">
                <a:latin typeface="Arial"/>
                <a:cs typeface="Arial"/>
              </a:rPr>
              <a:t>d </a:t>
            </a:r>
            <a:r>
              <a:rPr sz="2700" spc="215" dirty="0">
                <a:latin typeface="Arial"/>
                <a:cs typeface="Arial"/>
              </a:rPr>
              <a:t>= </a:t>
            </a:r>
            <a:r>
              <a:rPr sz="2700" spc="5" dirty="0">
                <a:latin typeface="Arial"/>
                <a:cs typeface="Arial"/>
              </a:rPr>
              <a:t>new</a:t>
            </a:r>
            <a:r>
              <a:rPr sz="2700" spc="-420" dirty="0">
                <a:latin typeface="Arial"/>
                <a:cs typeface="Arial"/>
              </a:rPr>
              <a:t> </a:t>
            </a:r>
            <a:r>
              <a:rPr sz="2700" spc="5" dirty="0">
                <a:latin typeface="Arial"/>
                <a:cs typeface="Arial"/>
              </a:rPr>
              <a:t>Date();</a:t>
            </a:r>
            <a:endParaRPr sz="2700">
              <a:latin typeface="Arial"/>
              <a:cs typeface="Arial"/>
            </a:endParaRPr>
          </a:p>
          <a:p>
            <a:pPr marL="304800" marR="6506845">
              <a:lnSpc>
                <a:spcPts val="3200"/>
              </a:lnSpc>
              <a:spcBef>
                <a:spcPts val="120"/>
              </a:spcBef>
            </a:pPr>
            <a:r>
              <a:rPr sz="2700" spc="5" dirty="0">
                <a:latin typeface="Arial"/>
                <a:cs typeface="Arial"/>
              </a:rPr>
              <a:t>var time </a:t>
            </a:r>
            <a:r>
              <a:rPr sz="2700" spc="215" dirty="0">
                <a:latin typeface="Arial"/>
                <a:cs typeface="Arial"/>
              </a:rPr>
              <a:t>=</a:t>
            </a:r>
            <a:r>
              <a:rPr sz="2700" spc="-80" dirty="0">
                <a:latin typeface="Arial"/>
                <a:cs typeface="Arial"/>
              </a:rPr>
              <a:t> </a:t>
            </a:r>
            <a:r>
              <a:rPr sz="2700" spc="30" dirty="0">
                <a:latin typeface="Arial"/>
                <a:cs typeface="Arial"/>
              </a:rPr>
              <a:t>d.getHours();  </a:t>
            </a:r>
            <a:r>
              <a:rPr sz="2700" dirty="0">
                <a:solidFill>
                  <a:srgbClr val="861001"/>
                </a:solidFill>
                <a:latin typeface="Arial"/>
                <a:cs typeface="Arial"/>
              </a:rPr>
              <a:t>if </a:t>
            </a:r>
            <a:r>
              <a:rPr sz="2700" spc="5" dirty="0">
                <a:solidFill>
                  <a:srgbClr val="861001"/>
                </a:solidFill>
                <a:latin typeface="Arial"/>
                <a:cs typeface="Arial"/>
              </a:rPr>
              <a:t>(time </a:t>
            </a:r>
            <a:r>
              <a:rPr sz="2700" spc="215" dirty="0">
                <a:solidFill>
                  <a:srgbClr val="861001"/>
                </a:solidFill>
                <a:latin typeface="Arial"/>
                <a:cs typeface="Arial"/>
              </a:rPr>
              <a:t>&lt;</a:t>
            </a:r>
            <a:r>
              <a:rPr sz="2700" spc="-6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700" spc="5" dirty="0">
                <a:solidFill>
                  <a:srgbClr val="861001"/>
                </a:solidFill>
                <a:latin typeface="Arial"/>
                <a:cs typeface="Arial"/>
              </a:rPr>
              <a:t>12)</a:t>
            </a:r>
            <a:endParaRPr sz="2700">
              <a:latin typeface="Arial"/>
              <a:cs typeface="Arial"/>
            </a:endParaRPr>
          </a:p>
          <a:p>
            <a:pPr marL="496570">
              <a:lnSpc>
                <a:spcPts val="3080"/>
              </a:lnSpc>
            </a:pPr>
            <a:r>
              <a:rPr sz="2700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700">
              <a:latin typeface="Arial"/>
              <a:cs typeface="Arial"/>
            </a:endParaRPr>
          </a:p>
          <a:p>
            <a:pPr marL="496570">
              <a:lnSpc>
                <a:spcPts val="3200"/>
              </a:lnSpc>
            </a:pPr>
            <a:r>
              <a:rPr sz="2700" spc="15" dirty="0">
                <a:solidFill>
                  <a:srgbClr val="861001"/>
                </a:solidFill>
                <a:latin typeface="Arial"/>
                <a:cs typeface="Arial"/>
              </a:rPr>
              <a:t>document.write("Good</a:t>
            </a:r>
            <a:r>
              <a:rPr sz="2700" spc="4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700" spc="15" dirty="0">
                <a:solidFill>
                  <a:srgbClr val="861001"/>
                </a:solidFill>
                <a:latin typeface="Arial"/>
                <a:cs typeface="Arial"/>
              </a:rPr>
              <a:t>morning!");</a:t>
            </a:r>
            <a:endParaRPr sz="2700">
              <a:latin typeface="Arial"/>
              <a:cs typeface="Arial"/>
            </a:endParaRPr>
          </a:p>
          <a:p>
            <a:pPr marL="496570">
              <a:lnSpc>
                <a:spcPts val="3200"/>
              </a:lnSpc>
            </a:pPr>
            <a:r>
              <a:rPr sz="2700" dirty="0">
                <a:solidFill>
                  <a:srgbClr val="861001"/>
                </a:solidFill>
                <a:latin typeface="Arial"/>
                <a:cs typeface="Arial"/>
              </a:rPr>
              <a:t>}</a:t>
            </a:r>
            <a:endParaRPr sz="2700">
              <a:latin typeface="Arial"/>
              <a:cs typeface="Arial"/>
            </a:endParaRPr>
          </a:p>
          <a:p>
            <a:pPr marL="304800">
              <a:lnSpc>
                <a:spcPts val="3200"/>
              </a:lnSpc>
            </a:pPr>
            <a:r>
              <a:rPr sz="2700" spc="5" dirty="0">
                <a:solidFill>
                  <a:srgbClr val="861001"/>
                </a:solidFill>
                <a:latin typeface="Arial"/>
                <a:cs typeface="Arial"/>
              </a:rPr>
              <a:t>else</a:t>
            </a:r>
            <a:endParaRPr sz="2700">
              <a:latin typeface="Arial"/>
              <a:cs typeface="Arial"/>
            </a:endParaRPr>
          </a:p>
          <a:p>
            <a:pPr marL="496570">
              <a:lnSpc>
                <a:spcPts val="3200"/>
              </a:lnSpc>
            </a:pPr>
            <a:r>
              <a:rPr sz="2700" dirty="0">
                <a:solidFill>
                  <a:srgbClr val="861001"/>
                </a:solidFill>
                <a:latin typeface="Arial"/>
                <a:cs typeface="Arial"/>
              </a:rPr>
              <a:t>{</a:t>
            </a:r>
            <a:endParaRPr sz="2700">
              <a:latin typeface="Arial"/>
              <a:cs typeface="Arial"/>
            </a:endParaRPr>
          </a:p>
          <a:p>
            <a:pPr marL="496570">
              <a:lnSpc>
                <a:spcPts val="3200"/>
              </a:lnSpc>
            </a:pPr>
            <a:r>
              <a:rPr sz="2700" spc="15" dirty="0">
                <a:solidFill>
                  <a:srgbClr val="861001"/>
                </a:solidFill>
                <a:latin typeface="Arial"/>
                <a:cs typeface="Arial"/>
              </a:rPr>
              <a:t>document.write("Good</a:t>
            </a:r>
            <a:r>
              <a:rPr sz="2700" spc="5" dirty="0">
                <a:solidFill>
                  <a:srgbClr val="861001"/>
                </a:solidFill>
                <a:latin typeface="Arial"/>
                <a:cs typeface="Arial"/>
              </a:rPr>
              <a:t> afternoon!");</a:t>
            </a:r>
            <a:endParaRPr sz="2700">
              <a:latin typeface="Arial"/>
              <a:cs typeface="Arial"/>
            </a:endParaRPr>
          </a:p>
          <a:p>
            <a:pPr marL="496570">
              <a:lnSpc>
                <a:spcPts val="3200"/>
              </a:lnSpc>
            </a:pPr>
            <a:r>
              <a:rPr sz="2700" dirty="0">
                <a:solidFill>
                  <a:srgbClr val="861001"/>
                </a:solidFill>
                <a:latin typeface="Arial"/>
                <a:cs typeface="Arial"/>
              </a:rPr>
              <a:t>}</a:t>
            </a:r>
            <a:endParaRPr sz="2700">
              <a:latin typeface="Arial"/>
              <a:cs typeface="Arial"/>
            </a:endParaRPr>
          </a:p>
          <a:p>
            <a:pPr marL="12700">
              <a:lnSpc>
                <a:spcPts val="3220"/>
              </a:lnSpc>
            </a:pPr>
            <a:r>
              <a:rPr sz="2700" spc="85" dirty="0">
                <a:latin typeface="Arial"/>
                <a:cs typeface="Arial"/>
              </a:rPr>
              <a:t>&lt;/script&gt;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4200" y="292100"/>
            <a:ext cx="6950709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" dirty="0"/>
              <a:t>3. If…else</a:t>
            </a:r>
            <a:r>
              <a:rPr sz="6700" spc="-30" dirty="0"/>
              <a:t> </a:t>
            </a:r>
            <a:r>
              <a:rPr sz="6700" spc="5" dirty="0"/>
              <a:t>if…else  </a:t>
            </a:r>
            <a:r>
              <a:rPr sz="6700" spc="-35" dirty="0"/>
              <a:t>Statement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616181" y="2801620"/>
            <a:ext cx="10786745" cy="965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9915" marR="5080" indent="-577850">
              <a:lnSpc>
                <a:spcPts val="3800"/>
              </a:lnSpc>
            </a:pPr>
            <a:r>
              <a:rPr sz="3200" spc="180" dirty="0">
                <a:latin typeface="Arial"/>
                <a:cs typeface="Arial"/>
              </a:rPr>
              <a:t>•Use </a:t>
            </a:r>
            <a:r>
              <a:rPr sz="3200" dirty="0">
                <a:latin typeface="Arial"/>
                <a:cs typeface="Arial"/>
              </a:rPr>
              <a:t>the if....else if...else statement to </a:t>
            </a:r>
            <a:r>
              <a:rPr sz="3200" spc="25" dirty="0">
                <a:latin typeface="Arial"/>
                <a:cs typeface="Arial"/>
              </a:rPr>
              <a:t>select </a:t>
            </a:r>
            <a:r>
              <a:rPr sz="3200" spc="-5" dirty="0">
                <a:latin typeface="Arial"/>
                <a:cs typeface="Arial"/>
              </a:rPr>
              <a:t>one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2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several  </a:t>
            </a:r>
            <a:r>
              <a:rPr sz="3200" spc="55" dirty="0">
                <a:latin typeface="Arial"/>
                <a:cs typeface="Arial"/>
              </a:rPr>
              <a:t>blocks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85" dirty="0">
                <a:latin typeface="Arial"/>
                <a:cs typeface="Arial"/>
              </a:rPr>
              <a:t>code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85" dirty="0">
                <a:latin typeface="Arial"/>
                <a:cs typeface="Arial"/>
              </a:rPr>
              <a:t>be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35" dirty="0">
                <a:latin typeface="Arial"/>
                <a:cs typeface="Arial"/>
              </a:rPr>
              <a:t>executed.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2300" y="4229100"/>
            <a:ext cx="8510270" cy="417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5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32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60"/>
              </a:spcBef>
            </a:pPr>
            <a:r>
              <a:rPr sz="2000" dirty="0">
                <a:latin typeface="Arial"/>
                <a:cs typeface="Arial"/>
              </a:rPr>
              <a:t>if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(condition1)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55" dirty="0">
                <a:latin typeface="Arial"/>
                <a:cs typeface="Arial"/>
              </a:rPr>
              <a:t>code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50" dirty="0">
                <a:latin typeface="Arial"/>
                <a:cs typeface="Arial"/>
              </a:rPr>
              <a:t>be </a:t>
            </a:r>
            <a:r>
              <a:rPr sz="2000" spc="25" dirty="0">
                <a:latin typeface="Arial"/>
                <a:cs typeface="Arial"/>
              </a:rPr>
              <a:t>executed </a:t>
            </a:r>
            <a:r>
              <a:rPr sz="2000" dirty="0">
                <a:latin typeface="Arial"/>
                <a:cs typeface="Arial"/>
              </a:rPr>
              <a:t>if </a:t>
            </a:r>
            <a:r>
              <a:rPr sz="2000" spc="20" dirty="0">
                <a:latin typeface="Arial"/>
                <a:cs typeface="Arial"/>
              </a:rPr>
              <a:t>condition1 </a:t>
            </a:r>
            <a:r>
              <a:rPr sz="2000" spc="-5" dirty="0">
                <a:latin typeface="Arial"/>
                <a:cs typeface="Arial"/>
              </a:rPr>
              <a:t>is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else </a:t>
            </a:r>
            <a:r>
              <a:rPr sz="2000" dirty="0">
                <a:latin typeface="Arial"/>
                <a:cs typeface="Arial"/>
              </a:rPr>
              <a:t>if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(condition2)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55" dirty="0">
                <a:latin typeface="Arial"/>
                <a:cs typeface="Arial"/>
              </a:rPr>
              <a:t>code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50" dirty="0">
                <a:latin typeface="Arial"/>
                <a:cs typeface="Arial"/>
              </a:rPr>
              <a:t>be </a:t>
            </a:r>
            <a:r>
              <a:rPr sz="2000" spc="25" dirty="0">
                <a:latin typeface="Arial"/>
                <a:cs typeface="Arial"/>
              </a:rPr>
              <a:t>executed </a:t>
            </a:r>
            <a:r>
              <a:rPr sz="2000" dirty="0">
                <a:latin typeface="Arial"/>
                <a:cs typeface="Arial"/>
              </a:rPr>
              <a:t>if </a:t>
            </a:r>
            <a:r>
              <a:rPr sz="2000" spc="20" dirty="0">
                <a:latin typeface="Arial"/>
                <a:cs typeface="Arial"/>
              </a:rPr>
              <a:t>condition1 </a:t>
            </a:r>
            <a:r>
              <a:rPr sz="2000" spc="-5" dirty="0">
                <a:latin typeface="Arial"/>
                <a:cs typeface="Arial"/>
              </a:rPr>
              <a:t>is false </a:t>
            </a:r>
            <a:r>
              <a:rPr sz="2000" spc="35" dirty="0">
                <a:latin typeface="Arial"/>
                <a:cs typeface="Arial"/>
              </a:rPr>
              <a:t>and </a:t>
            </a:r>
            <a:r>
              <a:rPr sz="2000" spc="20" dirty="0">
                <a:latin typeface="Arial"/>
                <a:cs typeface="Arial"/>
              </a:rPr>
              <a:t>condition2 </a:t>
            </a:r>
            <a:r>
              <a:rPr sz="2000" spc="-5" dirty="0">
                <a:latin typeface="Arial"/>
                <a:cs typeface="Arial"/>
              </a:rPr>
              <a:t>is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else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55" dirty="0">
                <a:latin typeface="Arial"/>
                <a:cs typeface="Arial"/>
              </a:rPr>
              <a:t>code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50" dirty="0">
                <a:latin typeface="Arial"/>
                <a:cs typeface="Arial"/>
              </a:rPr>
              <a:t>be </a:t>
            </a:r>
            <a:r>
              <a:rPr sz="2000" spc="25" dirty="0">
                <a:latin typeface="Arial"/>
                <a:cs typeface="Arial"/>
              </a:rPr>
              <a:t>executed </a:t>
            </a:r>
            <a:r>
              <a:rPr sz="2000" dirty="0">
                <a:latin typeface="Arial"/>
                <a:cs typeface="Arial"/>
              </a:rPr>
              <a:t>if </a:t>
            </a:r>
            <a:r>
              <a:rPr sz="2000" spc="-5" dirty="0">
                <a:latin typeface="Arial"/>
                <a:cs typeface="Arial"/>
              </a:rPr>
              <a:t>neither </a:t>
            </a:r>
            <a:r>
              <a:rPr sz="2000" spc="20" dirty="0">
                <a:latin typeface="Arial"/>
                <a:cs typeface="Arial"/>
              </a:rPr>
              <a:t>condition1 </a:t>
            </a:r>
            <a:r>
              <a:rPr sz="2000" spc="-5" dirty="0">
                <a:latin typeface="Arial"/>
                <a:cs typeface="Arial"/>
              </a:rPr>
              <a:t>nor </a:t>
            </a:r>
            <a:r>
              <a:rPr sz="2000" spc="20" dirty="0">
                <a:latin typeface="Arial"/>
                <a:cs typeface="Arial"/>
              </a:rPr>
              <a:t>condition2 </a:t>
            </a:r>
            <a:r>
              <a:rPr sz="2000" spc="-5" dirty="0">
                <a:latin typeface="Arial"/>
                <a:cs typeface="Arial"/>
              </a:rPr>
              <a:t>is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  <a:p>
            <a:pPr marL="1296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232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2205</Words>
  <Application>Microsoft Office PowerPoint</Application>
  <PresentationFormat>Custom</PresentationFormat>
  <Paragraphs>405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Office Theme</vt:lpstr>
      <vt:lpstr>Introduction to Web Programming </vt:lpstr>
      <vt:lpstr>Outlines of today’s lecture</vt:lpstr>
      <vt:lpstr>JavaScript Functions</vt:lpstr>
      <vt:lpstr>The return Statement</vt:lpstr>
      <vt:lpstr>Conditional Statements</vt:lpstr>
      <vt:lpstr>1. if Statement Syntax</vt:lpstr>
      <vt:lpstr>2. If else Statement</vt:lpstr>
      <vt:lpstr>If..else Statement–Example</vt:lpstr>
      <vt:lpstr>3. If…else if…else  Statement</vt:lpstr>
      <vt:lpstr>If…else if…else Statement–  Example</vt:lpstr>
      <vt:lpstr>4. Switch Statement</vt:lpstr>
      <vt:lpstr>Switch Statement–Example</vt:lpstr>
      <vt:lpstr>For loop</vt:lpstr>
      <vt:lpstr>For Loop–Example</vt:lpstr>
      <vt:lpstr>While Loop</vt:lpstr>
      <vt:lpstr>The do…while Loop</vt:lpstr>
      <vt:lpstr>The for…in Statement</vt:lpstr>
      <vt:lpstr>The continue Statement</vt:lpstr>
      <vt:lpstr>Popup Boxes</vt:lpstr>
      <vt:lpstr>Alert Box</vt:lpstr>
      <vt:lpstr>Alert Box–Another Example</vt:lpstr>
      <vt:lpstr>Confirm Box</vt:lpstr>
      <vt:lpstr>Confirm Box–Example</vt:lpstr>
      <vt:lpstr>Prompt Box</vt:lpstr>
      <vt:lpstr>Prompt Box–Example</vt:lpstr>
      <vt:lpstr>JavaScript Events</vt:lpstr>
      <vt:lpstr>JavaScript Events–Example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242 Web Application  Development 1</dc:title>
  <dc:creator>Natheer Gharaibeh</dc:creator>
  <cp:lastModifiedBy>Nazeer Garaibeh</cp:lastModifiedBy>
  <cp:revision>4</cp:revision>
  <dcterms:created xsi:type="dcterms:W3CDTF">2017-02-10T18:42:50Z</dcterms:created>
  <dcterms:modified xsi:type="dcterms:W3CDTF">2024-10-17T06:46:34Z</dcterms:modified>
</cp:coreProperties>
</file>