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51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FE3CC-C0CC-4E1A-AE58-4A0087D66A6B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06888" y="1219200"/>
            <a:ext cx="4391025" cy="3292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300163" y="4694238"/>
            <a:ext cx="10404475" cy="3840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C36F1-945D-4498-B30E-2637EFDED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39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C36F1-945D-4498-B30E-2637EFDED5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34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222695" y="1892300"/>
            <a:ext cx="9978704" cy="52566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0600" y="514912"/>
            <a:ext cx="11023600" cy="203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8558" y="1950530"/>
            <a:ext cx="12027682" cy="6767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8456" y="8764058"/>
            <a:ext cx="10555605" cy="831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deitel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488558" y="1950530"/>
            <a:ext cx="12027682" cy="2860580"/>
          </a:xfrm>
          <a:prstGeom prst="rect">
            <a:avLst/>
          </a:prstGeom>
        </p:spPr>
        <p:txBody>
          <a:bodyPr vert="horz" wrap="square" lIns="0" tIns="521261" rIns="0" bIns="0" rtlCol="0">
            <a:spAutoFit/>
          </a:bodyPr>
          <a:lstStyle/>
          <a:p>
            <a:pPr marL="831850" marR="5080">
              <a:lnSpc>
                <a:spcPct val="101099"/>
              </a:lnSpc>
            </a:pPr>
            <a:r>
              <a:rPr lang="en-US" sz="7750" spc="-45"/>
              <a:t>Introduction to Web Programming </a:t>
            </a:r>
            <a:endParaRPr sz="7750" dirty="0"/>
          </a:p>
        </p:txBody>
      </p:sp>
      <p:sp>
        <p:nvSpPr>
          <p:cNvPr id="3" name="object 3"/>
          <p:cNvSpPr txBox="1"/>
          <p:nvPr/>
        </p:nvSpPr>
        <p:spPr>
          <a:xfrm>
            <a:off x="1308100" y="5666760"/>
            <a:ext cx="10169525" cy="23083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39289" algn="l"/>
              </a:tabLst>
            </a:pPr>
            <a:r>
              <a:rPr sz="3900" b="1" spc="-5" dirty="0">
                <a:latin typeface="Arial"/>
                <a:cs typeface="Arial"/>
              </a:rPr>
              <a:t>Lecture	</a:t>
            </a:r>
            <a:r>
              <a:rPr sz="3900" b="1" dirty="0">
                <a:latin typeface="Arial"/>
                <a:cs typeface="Arial"/>
              </a:rPr>
              <a:t>1: </a:t>
            </a:r>
            <a:r>
              <a:rPr sz="3900" b="1" spc="-5" dirty="0">
                <a:latin typeface="Arial"/>
                <a:cs typeface="Arial"/>
              </a:rPr>
              <a:t>Introduction </a:t>
            </a:r>
            <a:r>
              <a:rPr sz="3900" b="1" dirty="0">
                <a:latin typeface="Arial"/>
                <a:cs typeface="Arial"/>
              </a:rPr>
              <a:t>to </a:t>
            </a:r>
            <a:r>
              <a:rPr sz="3900" b="1" spc="-5" dirty="0">
                <a:latin typeface="Arial"/>
                <a:cs typeface="Arial"/>
              </a:rPr>
              <a:t>HTML5: </a:t>
            </a:r>
            <a:r>
              <a:rPr sz="3900" b="1" spc="-75" dirty="0">
                <a:latin typeface="Arial"/>
                <a:cs typeface="Arial"/>
              </a:rPr>
              <a:t>PART</a:t>
            </a:r>
            <a:r>
              <a:rPr sz="3900" b="1" spc="-60" dirty="0">
                <a:latin typeface="Arial"/>
                <a:cs typeface="Arial"/>
              </a:rPr>
              <a:t> </a:t>
            </a:r>
            <a:r>
              <a:rPr sz="3900" b="1" dirty="0">
                <a:latin typeface="Arial"/>
                <a:cs typeface="Arial"/>
              </a:rPr>
              <a:t>(1)</a:t>
            </a:r>
            <a:endParaRPr lang="en-US" sz="3900" b="1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939289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939289" algn="l"/>
              </a:tabLst>
            </a:pPr>
            <a:endParaRPr sz="3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3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  <p:sp>
        <p:nvSpPr>
          <p:cNvPr id="5" name="Rectangle 4"/>
          <p:cNvSpPr/>
          <p:nvPr/>
        </p:nvSpPr>
        <p:spPr>
          <a:xfrm>
            <a:off x="3606800" y="7375086"/>
            <a:ext cx="65024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9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 Natheer Gharaibeh</a:t>
            </a:r>
            <a:br>
              <a:rPr lang="en-US" sz="39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900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7517871"/>
            <a:ext cx="9865995" cy="655320"/>
          </a:xfrm>
          <a:prstGeom prst="rect">
            <a:avLst/>
          </a:prstGeom>
          <a:ln w="15399">
            <a:solidFill>
              <a:srgbClr val="D4D4D4"/>
            </a:solidFill>
          </a:ln>
        </p:spPr>
        <p:txBody>
          <a:bodyPr vert="horz" wrap="square" lIns="0" tIns="160655" rIns="0" bIns="0" rtlCol="0">
            <a:spAutoFit/>
          </a:bodyPr>
          <a:lstStyle/>
          <a:p>
            <a:pPr marL="436245">
              <a:lnSpc>
                <a:spcPct val="100000"/>
              </a:lnSpc>
              <a:spcBef>
                <a:spcPts val="1265"/>
              </a:spcBef>
            </a:pPr>
            <a:r>
              <a:rPr sz="2400" spc="10" dirty="0">
                <a:solidFill>
                  <a:srgbClr val="333333"/>
                </a:solidFill>
                <a:latin typeface="Arial"/>
                <a:cs typeface="Arial"/>
              </a:rPr>
              <a:t>Only the &lt;body&gt; area (the white area) </a:t>
            </a:r>
            <a:r>
              <a:rPr sz="2400" spc="5" dirty="0">
                <a:solidFill>
                  <a:srgbClr val="333333"/>
                </a:solidFill>
                <a:latin typeface="Arial"/>
                <a:cs typeface="Arial"/>
              </a:rPr>
              <a:t>is </a:t>
            </a:r>
            <a:r>
              <a:rPr sz="2400" spc="10" dirty="0">
                <a:solidFill>
                  <a:srgbClr val="333333"/>
                </a:solidFill>
                <a:latin typeface="Arial"/>
                <a:cs typeface="Arial"/>
              </a:rPr>
              <a:t>displayed by the</a:t>
            </a:r>
            <a:r>
              <a:rPr sz="2400" spc="-3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browser.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3271" y="521986"/>
            <a:ext cx="8213725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0" dirty="0"/>
              <a:t>The </a:t>
            </a:r>
            <a:r>
              <a:rPr dirty="0"/>
              <a:t>meta</a:t>
            </a:r>
            <a:r>
              <a:rPr spc="60" dirty="0"/>
              <a:t> </a:t>
            </a:r>
            <a:r>
              <a:rPr spc="-65" dirty="0"/>
              <a:t>Element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3332" y="2195989"/>
            <a:ext cx="12077700" cy="6777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0025" indent="-187325">
              <a:lnSpc>
                <a:spcPct val="100000"/>
              </a:lnSpc>
              <a:buChar char="•"/>
              <a:tabLst>
                <a:tab pos="200660" algn="l"/>
              </a:tabLst>
            </a:pPr>
            <a:r>
              <a:rPr sz="2300" b="1" spc="-5" dirty="0">
                <a:solidFill>
                  <a:srgbClr val="00882B"/>
                </a:solidFill>
                <a:latin typeface="Arial"/>
                <a:cs typeface="Arial"/>
              </a:rPr>
              <a:t>&lt;meta&gt;</a:t>
            </a:r>
            <a:r>
              <a:rPr sz="2300" b="1" spc="-70" dirty="0">
                <a:solidFill>
                  <a:srgbClr val="00882B"/>
                </a:solidFill>
                <a:latin typeface="Arial"/>
                <a:cs typeface="Arial"/>
              </a:rPr>
              <a:t> </a:t>
            </a:r>
            <a:r>
              <a:rPr sz="2300" b="1" spc="-5" dirty="0">
                <a:solidFill>
                  <a:srgbClr val="00882B"/>
                </a:solidFill>
                <a:latin typeface="Arial"/>
                <a:cs typeface="Arial"/>
              </a:rPr>
              <a:t>Element</a:t>
            </a:r>
            <a:endParaRPr sz="2300">
              <a:latin typeface="Arial"/>
              <a:cs typeface="Arial"/>
            </a:endParaRPr>
          </a:p>
          <a:p>
            <a:pPr marL="771525" lvl="1" indent="-530225">
              <a:lnSpc>
                <a:spcPct val="100000"/>
              </a:lnSpc>
              <a:spcBef>
                <a:spcPts val="1465"/>
              </a:spcBef>
              <a:buChar char="•"/>
              <a:tabLst>
                <a:tab pos="429259" algn="l"/>
              </a:tabLst>
            </a:pPr>
            <a:r>
              <a:rPr sz="1950" spc="5" dirty="0">
                <a:latin typeface="Arial"/>
                <a:cs typeface="Arial"/>
              </a:rPr>
              <a:t>is used to specify </a:t>
            </a:r>
            <a:r>
              <a:rPr sz="1950" spc="10" dirty="0">
                <a:latin typeface="Arial"/>
                <a:cs typeface="Arial"/>
              </a:rPr>
              <a:t>page </a:t>
            </a:r>
            <a:r>
              <a:rPr sz="1950" spc="5" dirty="0">
                <a:latin typeface="Arial"/>
                <a:cs typeface="Arial"/>
              </a:rPr>
              <a:t>description, keywords, </a:t>
            </a:r>
            <a:r>
              <a:rPr sz="1950" spc="-10" dirty="0">
                <a:latin typeface="Arial"/>
                <a:cs typeface="Arial"/>
              </a:rPr>
              <a:t>author, </a:t>
            </a:r>
            <a:r>
              <a:rPr sz="1950" spc="10" dirty="0">
                <a:latin typeface="Arial"/>
                <a:cs typeface="Arial"/>
              </a:rPr>
              <a:t>and </a:t>
            </a:r>
            <a:r>
              <a:rPr sz="1950" spc="5" dirty="0">
                <a:latin typeface="Arial"/>
                <a:cs typeface="Arial"/>
              </a:rPr>
              <a:t>other</a:t>
            </a:r>
            <a:r>
              <a:rPr sz="1950" spc="75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metadata.</a:t>
            </a:r>
            <a:endParaRPr sz="1950">
              <a:latin typeface="Arial"/>
              <a:cs typeface="Arial"/>
            </a:endParaRPr>
          </a:p>
          <a:p>
            <a:pPr marL="771525" marR="220979" lvl="1" indent="-530225">
              <a:lnSpc>
                <a:spcPct val="153800"/>
              </a:lnSpc>
              <a:buChar char="•"/>
              <a:tabLst>
                <a:tab pos="429259" algn="l"/>
              </a:tabLst>
            </a:pPr>
            <a:r>
              <a:rPr sz="1950" spc="10" dirty="0">
                <a:latin typeface="Arial"/>
                <a:cs typeface="Arial"/>
              </a:rPr>
              <a:t>meta </a:t>
            </a:r>
            <a:r>
              <a:rPr sz="1950" spc="5" dirty="0">
                <a:latin typeface="Arial"/>
                <a:cs typeface="Arial"/>
              </a:rPr>
              <a:t>data is used by browsers (how to display content), by search engines using (keywords), </a:t>
            </a:r>
            <a:r>
              <a:rPr sz="1950" spc="10" dirty="0">
                <a:latin typeface="Arial"/>
                <a:cs typeface="Arial"/>
              </a:rPr>
              <a:t>and </a:t>
            </a:r>
            <a:r>
              <a:rPr sz="1950" spc="5" dirty="0">
                <a:latin typeface="Arial"/>
                <a:cs typeface="Arial"/>
              </a:rPr>
              <a:t>other  </a:t>
            </a:r>
            <a:r>
              <a:rPr sz="1950" spc="10" dirty="0">
                <a:latin typeface="Arial"/>
                <a:cs typeface="Arial"/>
              </a:rPr>
              <a:t>web</a:t>
            </a:r>
            <a:r>
              <a:rPr sz="1950" spc="-70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services.</a:t>
            </a:r>
            <a:endParaRPr sz="1950">
              <a:latin typeface="Arial"/>
              <a:cs typeface="Arial"/>
            </a:endParaRPr>
          </a:p>
          <a:p>
            <a:pPr marL="1228725" lvl="2" indent="-530225">
              <a:lnSpc>
                <a:spcPct val="100000"/>
              </a:lnSpc>
              <a:spcBef>
                <a:spcPts val="1260"/>
              </a:spcBef>
              <a:buFont typeface="Arial"/>
              <a:buChar char="•"/>
              <a:tabLst>
                <a:tab pos="886460" algn="l"/>
              </a:tabLst>
            </a:pPr>
            <a:r>
              <a:rPr sz="1950" i="1" spc="5" dirty="0">
                <a:latin typeface="Arial"/>
                <a:cs typeface="Arial"/>
              </a:rPr>
              <a:t>Example: </a:t>
            </a:r>
            <a:r>
              <a:rPr sz="1950" spc="10" dirty="0">
                <a:latin typeface="Arial"/>
                <a:cs typeface="Arial"/>
              </a:rPr>
              <a:t>Can be </a:t>
            </a:r>
            <a:r>
              <a:rPr sz="1950" spc="5" dirty="0">
                <a:latin typeface="Arial"/>
                <a:cs typeface="Arial"/>
              </a:rPr>
              <a:t>used to define </a:t>
            </a:r>
            <a:r>
              <a:rPr sz="1950" spc="5" dirty="0">
                <a:solidFill>
                  <a:srgbClr val="FF2600"/>
                </a:solidFill>
                <a:latin typeface="Arial"/>
                <a:cs typeface="Arial"/>
              </a:rPr>
              <a:t>keywords </a:t>
            </a:r>
            <a:r>
              <a:rPr sz="1950" spc="5" dirty="0">
                <a:latin typeface="Arial"/>
                <a:cs typeface="Arial"/>
              </a:rPr>
              <a:t>for search</a:t>
            </a:r>
            <a:r>
              <a:rPr sz="1950" spc="55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engines:</a:t>
            </a:r>
            <a:endParaRPr sz="1950">
              <a:latin typeface="Arial"/>
              <a:cs typeface="Arial"/>
            </a:endParaRPr>
          </a:p>
          <a:p>
            <a:pPr marL="657225">
              <a:lnSpc>
                <a:spcPct val="100000"/>
              </a:lnSpc>
              <a:spcBef>
                <a:spcPts val="1260"/>
              </a:spcBef>
            </a:pPr>
            <a:r>
              <a:rPr sz="1950" spc="10" dirty="0">
                <a:solidFill>
                  <a:srgbClr val="00882B"/>
                </a:solidFill>
                <a:latin typeface="Arial"/>
                <a:cs typeface="Arial"/>
              </a:rPr>
              <a:t>&lt;meta </a:t>
            </a:r>
            <a:r>
              <a:rPr sz="1950" spc="5" dirty="0">
                <a:solidFill>
                  <a:srgbClr val="00882B"/>
                </a:solidFill>
                <a:latin typeface="Arial"/>
                <a:cs typeface="Arial"/>
              </a:rPr>
              <a:t>name="keywords" content="HTML, </a:t>
            </a:r>
            <a:r>
              <a:rPr sz="1950" spc="10" dirty="0">
                <a:solidFill>
                  <a:srgbClr val="00882B"/>
                </a:solidFill>
                <a:latin typeface="Arial"/>
                <a:cs typeface="Arial"/>
              </a:rPr>
              <a:t>CSS, XML, XHTML,</a:t>
            </a:r>
            <a:r>
              <a:rPr sz="1950" spc="50" dirty="0">
                <a:solidFill>
                  <a:srgbClr val="00882B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0882B"/>
                </a:solidFill>
                <a:latin typeface="Arial"/>
                <a:cs typeface="Arial"/>
              </a:rPr>
              <a:t>JavaScript”&gt;</a:t>
            </a:r>
            <a:endParaRPr sz="1950">
              <a:latin typeface="Arial"/>
              <a:cs typeface="Arial"/>
            </a:endParaRPr>
          </a:p>
          <a:p>
            <a:pPr marL="885825" lvl="2" indent="-187325">
              <a:lnSpc>
                <a:spcPct val="100000"/>
              </a:lnSpc>
              <a:spcBef>
                <a:spcPts val="1260"/>
              </a:spcBef>
              <a:buFont typeface="Arial"/>
              <a:buChar char="•"/>
              <a:tabLst>
                <a:tab pos="886460" algn="l"/>
              </a:tabLst>
            </a:pPr>
            <a:r>
              <a:rPr sz="1950" i="1" spc="5" dirty="0">
                <a:latin typeface="Arial"/>
                <a:cs typeface="Arial"/>
              </a:rPr>
              <a:t>Example: </a:t>
            </a:r>
            <a:r>
              <a:rPr sz="1950" spc="10" dirty="0">
                <a:latin typeface="Arial"/>
                <a:cs typeface="Arial"/>
              </a:rPr>
              <a:t>Can be </a:t>
            </a:r>
            <a:r>
              <a:rPr sz="1950" spc="5" dirty="0">
                <a:latin typeface="Arial"/>
                <a:cs typeface="Arial"/>
              </a:rPr>
              <a:t>used to define </a:t>
            </a:r>
            <a:r>
              <a:rPr sz="1950" spc="10" dirty="0">
                <a:solidFill>
                  <a:srgbClr val="FF2600"/>
                </a:solidFill>
                <a:latin typeface="Arial"/>
                <a:cs typeface="Arial"/>
              </a:rPr>
              <a:t>a </a:t>
            </a:r>
            <a:r>
              <a:rPr sz="1950" spc="5" dirty="0">
                <a:solidFill>
                  <a:srgbClr val="FF2600"/>
                </a:solidFill>
                <a:latin typeface="Arial"/>
                <a:cs typeface="Arial"/>
              </a:rPr>
              <a:t>description </a:t>
            </a:r>
            <a:r>
              <a:rPr sz="1950" spc="5" dirty="0">
                <a:latin typeface="Arial"/>
                <a:cs typeface="Arial"/>
              </a:rPr>
              <a:t>of your </a:t>
            </a:r>
            <a:r>
              <a:rPr sz="1950" spc="10" dirty="0">
                <a:latin typeface="Arial"/>
                <a:cs typeface="Arial"/>
              </a:rPr>
              <a:t>web</a:t>
            </a:r>
            <a:r>
              <a:rPr sz="1950" spc="25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page:</a:t>
            </a:r>
            <a:endParaRPr sz="195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1260"/>
              </a:spcBef>
            </a:pPr>
            <a:r>
              <a:rPr sz="1950" spc="10" dirty="0">
                <a:solidFill>
                  <a:srgbClr val="00882B"/>
                </a:solidFill>
                <a:latin typeface="Arial"/>
                <a:cs typeface="Arial"/>
              </a:rPr>
              <a:t>&lt;meta </a:t>
            </a:r>
            <a:r>
              <a:rPr sz="1950" spc="5" dirty="0">
                <a:solidFill>
                  <a:srgbClr val="00882B"/>
                </a:solidFill>
                <a:latin typeface="Arial"/>
                <a:cs typeface="Arial"/>
              </a:rPr>
              <a:t>name="description" content="Free </a:t>
            </a:r>
            <a:r>
              <a:rPr sz="1950" dirty="0">
                <a:solidFill>
                  <a:srgbClr val="00882B"/>
                </a:solidFill>
                <a:latin typeface="Arial"/>
                <a:cs typeface="Arial"/>
              </a:rPr>
              <a:t>Web </a:t>
            </a:r>
            <a:r>
              <a:rPr sz="1950" spc="5" dirty="0">
                <a:solidFill>
                  <a:srgbClr val="00882B"/>
                </a:solidFill>
                <a:latin typeface="Arial"/>
                <a:cs typeface="Arial"/>
              </a:rPr>
              <a:t>tutorials </a:t>
            </a:r>
            <a:r>
              <a:rPr sz="1950" spc="10" dirty="0">
                <a:solidFill>
                  <a:srgbClr val="00882B"/>
                </a:solidFill>
                <a:latin typeface="Arial"/>
                <a:cs typeface="Arial"/>
              </a:rPr>
              <a:t>on HTML and</a:t>
            </a:r>
            <a:r>
              <a:rPr sz="1950" spc="-35" dirty="0">
                <a:solidFill>
                  <a:srgbClr val="00882B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0882B"/>
                </a:solidFill>
                <a:latin typeface="Arial"/>
                <a:cs typeface="Arial"/>
              </a:rPr>
              <a:t>CSS"&gt;</a:t>
            </a:r>
            <a:endParaRPr sz="1950">
              <a:latin typeface="Arial"/>
              <a:cs typeface="Arial"/>
            </a:endParaRPr>
          </a:p>
          <a:p>
            <a:pPr marL="885825" lvl="2" indent="-187325">
              <a:lnSpc>
                <a:spcPct val="100000"/>
              </a:lnSpc>
              <a:spcBef>
                <a:spcPts val="1260"/>
              </a:spcBef>
              <a:buFont typeface="Arial"/>
              <a:buChar char="•"/>
              <a:tabLst>
                <a:tab pos="886460" algn="l"/>
              </a:tabLst>
            </a:pPr>
            <a:r>
              <a:rPr sz="1950" i="1" spc="5" dirty="0">
                <a:latin typeface="Arial"/>
                <a:cs typeface="Arial"/>
              </a:rPr>
              <a:t>Example: </a:t>
            </a:r>
            <a:r>
              <a:rPr sz="1950" spc="10" dirty="0">
                <a:latin typeface="Arial"/>
                <a:cs typeface="Arial"/>
              </a:rPr>
              <a:t>Can be </a:t>
            </a:r>
            <a:r>
              <a:rPr sz="1950" spc="5" dirty="0">
                <a:latin typeface="Arial"/>
                <a:cs typeface="Arial"/>
              </a:rPr>
              <a:t>used to define the </a:t>
            </a:r>
            <a:r>
              <a:rPr sz="1950" spc="5" dirty="0">
                <a:solidFill>
                  <a:srgbClr val="FF2600"/>
                </a:solidFill>
                <a:latin typeface="Arial"/>
                <a:cs typeface="Arial"/>
              </a:rPr>
              <a:t>author </a:t>
            </a:r>
            <a:r>
              <a:rPr sz="1950" spc="5" dirty="0">
                <a:latin typeface="Arial"/>
                <a:cs typeface="Arial"/>
              </a:rPr>
              <a:t>of </a:t>
            </a:r>
            <a:r>
              <a:rPr sz="1950" spc="10" dirty="0">
                <a:latin typeface="Arial"/>
                <a:cs typeface="Arial"/>
              </a:rPr>
              <a:t>a </a:t>
            </a:r>
            <a:r>
              <a:rPr sz="1950" dirty="0">
                <a:latin typeface="Arial"/>
                <a:cs typeface="Arial"/>
              </a:rPr>
              <a:t>page:</a:t>
            </a:r>
            <a:endParaRPr sz="1950">
              <a:latin typeface="Arial"/>
              <a:cs typeface="Arial"/>
            </a:endParaRPr>
          </a:p>
          <a:p>
            <a:pPr marL="657225">
              <a:lnSpc>
                <a:spcPct val="100000"/>
              </a:lnSpc>
              <a:spcBef>
                <a:spcPts val="1260"/>
              </a:spcBef>
            </a:pPr>
            <a:r>
              <a:rPr sz="1950" spc="10" dirty="0">
                <a:solidFill>
                  <a:srgbClr val="00882B"/>
                </a:solidFill>
                <a:latin typeface="Arial"/>
                <a:cs typeface="Arial"/>
              </a:rPr>
              <a:t>&lt;meta </a:t>
            </a:r>
            <a:r>
              <a:rPr sz="1950" spc="5" dirty="0">
                <a:solidFill>
                  <a:srgbClr val="00882B"/>
                </a:solidFill>
                <a:latin typeface="Arial"/>
                <a:cs typeface="Arial"/>
              </a:rPr>
              <a:t>name="author" content="Hege</a:t>
            </a:r>
            <a:r>
              <a:rPr sz="1950" spc="45" dirty="0">
                <a:solidFill>
                  <a:srgbClr val="00882B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0882B"/>
                </a:solidFill>
                <a:latin typeface="Arial"/>
                <a:cs typeface="Arial"/>
              </a:rPr>
              <a:t>Refsnes”&gt;</a:t>
            </a:r>
            <a:endParaRPr sz="1950">
              <a:latin typeface="Arial"/>
              <a:cs typeface="Arial"/>
            </a:endParaRPr>
          </a:p>
          <a:p>
            <a:pPr marL="1228725" marR="5080" lvl="2" indent="-530225">
              <a:lnSpc>
                <a:spcPct val="153800"/>
              </a:lnSpc>
              <a:buFont typeface="Arial"/>
              <a:buChar char="•"/>
              <a:tabLst>
                <a:tab pos="886460" algn="l"/>
              </a:tabLst>
            </a:pPr>
            <a:r>
              <a:rPr sz="1950" i="1" spc="5" dirty="0">
                <a:latin typeface="Arial"/>
                <a:cs typeface="Arial"/>
              </a:rPr>
              <a:t>Example: </a:t>
            </a:r>
            <a:r>
              <a:rPr sz="1950" spc="10" dirty="0">
                <a:latin typeface="Arial"/>
                <a:cs typeface="Arial"/>
              </a:rPr>
              <a:t>Can be </a:t>
            </a:r>
            <a:r>
              <a:rPr sz="1950" spc="5" dirty="0">
                <a:latin typeface="Arial"/>
                <a:cs typeface="Arial"/>
              </a:rPr>
              <a:t>used to define the </a:t>
            </a:r>
            <a:r>
              <a:rPr sz="1950" spc="5" dirty="0">
                <a:solidFill>
                  <a:srgbClr val="FF2600"/>
                </a:solidFill>
                <a:latin typeface="Arial"/>
                <a:cs typeface="Arial"/>
              </a:rPr>
              <a:t>character set </a:t>
            </a:r>
            <a:r>
              <a:rPr sz="1950" spc="5" dirty="0">
                <a:latin typeface="Arial"/>
                <a:cs typeface="Arial"/>
              </a:rPr>
              <a:t>used: </a:t>
            </a:r>
            <a:r>
              <a:rPr sz="1950" spc="-100" dirty="0">
                <a:latin typeface="Arial"/>
                <a:cs typeface="Arial"/>
              </a:rPr>
              <a:t>To </a:t>
            </a:r>
            <a:r>
              <a:rPr sz="1950" spc="5" dirty="0">
                <a:latin typeface="Arial"/>
                <a:cs typeface="Arial"/>
              </a:rPr>
              <a:t>display </a:t>
            </a:r>
            <a:r>
              <a:rPr sz="1950" spc="10" dirty="0">
                <a:latin typeface="Arial"/>
                <a:cs typeface="Arial"/>
              </a:rPr>
              <a:t>an HTML page </a:t>
            </a:r>
            <a:r>
              <a:rPr sz="1950" spc="-10" dirty="0">
                <a:latin typeface="Arial"/>
                <a:cs typeface="Arial"/>
              </a:rPr>
              <a:t>correctly, </a:t>
            </a:r>
            <a:r>
              <a:rPr sz="1950" spc="10" dirty="0">
                <a:latin typeface="Arial"/>
                <a:cs typeface="Arial"/>
              </a:rPr>
              <a:t>a web  </a:t>
            </a:r>
            <a:r>
              <a:rPr sz="1950" spc="5" dirty="0">
                <a:latin typeface="Arial"/>
                <a:cs typeface="Arial"/>
              </a:rPr>
              <a:t>browser must </a:t>
            </a:r>
            <a:r>
              <a:rPr sz="1950" spc="10" dirty="0">
                <a:latin typeface="Arial"/>
                <a:cs typeface="Arial"/>
              </a:rPr>
              <a:t>know </a:t>
            </a:r>
            <a:r>
              <a:rPr sz="1950" spc="5" dirty="0">
                <a:latin typeface="Arial"/>
                <a:cs typeface="Arial"/>
              </a:rPr>
              <a:t>the character set (character encoding) used in the page. </a:t>
            </a:r>
            <a:r>
              <a:rPr sz="1950" spc="10" dirty="0">
                <a:latin typeface="Arial"/>
                <a:cs typeface="Arial"/>
              </a:rPr>
              <a:t>UTF-8 </a:t>
            </a:r>
            <a:r>
              <a:rPr sz="1950" spc="5" dirty="0">
                <a:latin typeface="Arial"/>
                <a:cs typeface="Arial"/>
              </a:rPr>
              <a:t>(Unicode) is  the default character encoding which covers almost all of the characters </a:t>
            </a:r>
            <a:r>
              <a:rPr sz="1950" spc="10" dirty="0">
                <a:latin typeface="Arial"/>
                <a:cs typeface="Arial"/>
              </a:rPr>
              <a:t>and </a:t>
            </a:r>
            <a:r>
              <a:rPr sz="1950" spc="5" dirty="0">
                <a:latin typeface="Arial"/>
                <a:cs typeface="Arial"/>
              </a:rPr>
              <a:t>symbols in the</a:t>
            </a:r>
            <a:r>
              <a:rPr sz="1950" spc="155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world</a:t>
            </a:r>
            <a:r>
              <a:rPr sz="1950" b="1" spc="5" dirty="0">
                <a:latin typeface="Arial"/>
                <a:cs typeface="Arial"/>
              </a:rPr>
              <a:t>:</a:t>
            </a:r>
            <a:endParaRPr sz="195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1260"/>
              </a:spcBef>
            </a:pPr>
            <a:r>
              <a:rPr sz="1950" spc="10" dirty="0">
                <a:solidFill>
                  <a:srgbClr val="00882B"/>
                </a:solidFill>
                <a:latin typeface="Arial"/>
                <a:cs typeface="Arial"/>
              </a:rPr>
              <a:t>&lt;meta</a:t>
            </a:r>
            <a:r>
              <a:rPr sz="1950" spc="-35" dirty="0">
                <a:solidFill>
                  <a:srgbClr val="00882B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0882B"/>
                </a:solidFill>
                <a:latin typeface="Arial"/>
                <a:cs typeface="Arial"/>
              </a:rPr>
              <a:t>charset=“UTF-8"&gt;</a:t>
            </a:r>
            <a:endParaRPr sz="1950">
              <a:latin typeface="Arial"/>
              <a:cs typeface="Arial"/>
            </a:endParaRPr>
          </a:p>
          <a:p>
            <a:pPr marL="885825" lvl="2" indent="-187325">
              <a:lnSpc>
                <a:spcPct val="100000"/>
              </a:lnSpc>
              <a:spcBef>
                <a:spcPts val="1260"/>
              </a:spcBef>
              <a:buFont typeface="Arial"/>
              <a:buChar char="•"/>
              <a:tabLst>
                <a:tab pos="886460" algn="l"/>
              </a:tabLst>
            </a:pPr>
            <a:r>
              <a:rPr sz="1950" i="1" spc="5" dirty="0">
                <a:latin typeface="Arial"/>
                <a:cs typeface="Arial"/>
              </a:rPr>
              <a:t>Example: </a:t>
            </a:r>
            <a:r>
              <a:rPr sz="1950" spc="10" dirty="0">
                <a:latin typeface="Arial"/>
                <a:cs typeface="Arial"/>
              </a:rPr>
              <a:t>Can be </a:t>
            </a:r>
            <a:r>
              <a:rPr sz="1950" spc="5" dirty="0">
                <a:latin typeface="Arial"/>
                <a:cs typeface="Arial"/>
              </a:rPr>
              <a:t>used to refresh the document every </a:t>
            </a:r>
            <a:r>
              <a:rPr sz="1950" spc="10" dirty="0">
                <a:latin typeface="Arial"/>
                <a:cs typeface="Arial"/>
              </a:rPr>
              <a:t>30</a:t>
            </a:r>
            <a:r>
              <a:rPr sz="1950" spc="65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seconds:</a:t>
            </a:r>
            <a:endParaRPr sz="1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9132" y="9133419"/>
            <a:ext cx="4627245" cy="31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10" dirty="0">
                <a:solidFill>
                  <a:srgbClr val="00882B"/>
                </a:solidFill>
                <a:latin typeface="Arial"/>
                <a:cs typeface="Arial"/>
              </a:rPr>
              <a:t>&lt;meta </a:t>
            </a:r>
            <a:r>
              <a:rPr sz="1950" spc="5" dirty="0">
                <a:solidFill>
                  <a:srgbClr val="00882B"/>
                </a:solidFill>
                <a:latin typeface="Arial"/>
                <a:cs typeface="Arial"/>
              </a:rPr>
              <a:t>http-equiv="refresh“ content="30"&gt;</a:t>
            </a:r>
            <a:endParaRPr sz="19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56248" y="9300973"/>
            <a:ext cx="280035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11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065" y="659273"/>
            <a:ext cx="6969125" cy="1262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4" dirty="0"/>
              <a:t>HTML</a:t>
            </a:r>
            <a:r>
              <a:rPr spc="-60" dirty="0"/>
              <a:t> </a:t>
            </a:r>
            <a:r>
              <a:rPr spc="-5" dirty="0"/>
              <a:t>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9417" y="3521732"/>
            <a:ext cx="5304790" cy="4412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78915" algn="l"/>
              </a:tabLst>
            </a:pP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100" dirty="0">
                <a:solidFill>
                  <a:srgbClr val="A52A2A"/>
                </a:solidFill>
                <a:latin typeface="Consolas"/>
                <a:cs typeface="Consolas"/>
              </a:rPr>
              <a:t>!DOCTYPE	</a:t>
            </a:r>
            <a:r>
              <a:rPr sz="2100" dirty="0">
                <a:solidFill>
                  <a:srgbClr val="DC213C"/>
                </a:solidFill>
                <a:latin typeface="Consolas"/>
                <a:cs typeface="Consolas"/>
              </a:rPr>
              <a:t>html</a:t>
            </a: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21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100" dirty="0">
                <a:solidFill>
                  <a:srgbClr val="A52A2A"/>
                </a:solidFill>
                <a:latin typeface="Consolas"/>
                <a:cs typeface="Consolas"/>
              </a:rPr>
              <a:t>html</a:t>
            </a: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2100">
              <a:latin typeface="Consolas"/>
              <a:cs typeface="Consolas"/>
            </a:endParaRPr>
          </a:p>
          <a:p>
            <a:pPr marL="745490">
              <a:lnSpc>
                <a:spcPct val="100000"/>
              </a:lnSpc>
              <a:spcBef>
                <a:spcPts val="680"/>
              </a:spcBef>
            </a:pP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100" dirty="0">
                <a:solidFill>
                  <a:srgbClr val="A52A2A"/>
                </a:solidFill>
                <a:latin typeface="Consolas"/>
                <a:cs typeface="Consolas"/>
              </a:rPr>
              <a:t>head</a:t>
            </a: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2100">
              <a:latin typeface="Consolas"/>
              <a:cs typeface="Consolas"/>
            </a:endParaRPr>
          </a:p>
          <a:p>
            <a:pPr marL="1478915">
              <a:lnSpc>
                <a:spcPct val="100000"/>
              </a:lnSpc>
              <a:spcBef>
                <a:spcPts val="680"/>
              </a:spcBef>
            </a:pP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100" dirty="0">
                <a:solidFill>
                  <a:srgbClr val="A52A2A"/>
                </a:solidFill>
                <a:latin typeface="Consolas"/>
                <a:cs typeface="Consolas"/>
              </a:rPr>
              <a:t>title</a:t>
            </a: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r>
              <a:rPr sz="2100" dirty="0">
                <a:solidFill>
                  <a:srgbClr val="323332"/>
                </a:solidFill>
                <a:latin typeface="Consolas"/>
                <a:cs typeface="Consolas"/>
              </a:rPr>
              <a:t>Page</a:t>
            </a:r>
            <a:r>
              <a:rPr sz="2100" spc="-105" dirty="0">
                <a:solidFill>
                  <a:srgbClr val="323332"/>
                </a:solidFill>
                <a:latin typeface="Consolas"/>
                <a:cs typeface="Consolas"/>
              </a:rPr>
              <a:t> </a:t>
            </a:r>
            <a:r>
              <a:rPr sz="2100" dirty="0">
                <a:solidFill>
                  <a:srgbClr val="323332"/>
                </a:solidFill>
                <a:latin typeface="Consolas"/>
                <a:cs typeface="Consolas"/>
              </a:rPr>
              <a:t>Title</a:t>
            </a: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100" dirty="0">
                <a:solidFill>
                  <a:srgbClr val="A52A2A"/>
                </a:solidFill>
                <a:latin typeface="Consolas"/>
                <a:cs typeface="Consolas"/>
              </a:rPr>
              <a:t>/title</a:t>
            </a: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2100">
              <a:latin typeface="Consolas"/>
              <a:cs typeface="Consolas"/>
            </a:endParaRPr>
          </a:p>
          <a:p>
            <a:pPr marL="745490">
              <a:lnSpc>
                <a:spcPct val="100000"/>
              </a:lnSpc>
              <a:spcBef>
                <a:spcPts val="680"/>
              </a:spcBef>
            </a:pP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100" dirty="0">
                <a:solidFill>
                  <a:srgbClr val="A52A2A"/>
                </a:solidFill>
                <a:latin typeface="Consolas"/>
                <a:cs typeface="Consolas"/>
              </a:rPr>
              <a:t>/head</a:t>
            </a: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2100">
              <a:latin typeface="Consolas"/>
              <a:cs typeface="Consolas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 marL="745490">
              <a:lnSpc>
                <a:spcPct val="100000"/>
              </a:lnSpc>
              <a:spcBef>
                <a:spcPts val="1465"/>
              </a:spcBef>
            </a:pP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100" dirty="0">
                <a:solidFill>
                  <a:srgbClr val="A52A2A"/>
                </a:solidFill>
                <a:latin typeface="Consolas"/>
                <a:cs typeface="Consolas"/>
              </a:rPr>
              <a:t>body</a:t>
            </a: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2100">
              <a:latin typeface="Consolas"/>
              <a:cs typeface="Consolas"/>
            </a:endParaRPr>
          </a:p>
          <a:p>
            <a:pPr marL="1478915">
              <a:lnSpc>
                <a:spcPct val="100000"/>
              </a:lnSpc>
              <a:spcBef>
                <a:spcPts val="680"/>
              </a:spcBef>
            </a:pP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100" dirty="0">
                <a:solidFill>
                  <a:srgbClr val="A52A2A"/>
                </a:solidFill>
                <a:latin typeface="Consolas"/>
                <a:cs typeface="Consolas"/>
              </a:rPr>
              <a:t>h1</a:t>
            </a: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r>
              <a:rPr sz="2100" dirty="0">
                <a:solidFill>
                  <a:srgbClr val="323332"/>
                </a:solidFill>
                <a:latin typeface="Consolas"/>
                <a:cs typeface="Consolas"/>
              </a:rPr>
              <a:t>My First</a:t>
            </a:r>
            <a:r>
              <a:rPr sz="2100" spc="-110" dirty="0">
                <a:solidFill>
                  <a:srgbClr val="323332"/>
                </a:solidFill>
                <a:latin typeface="Consolas"/>
                <a:cs typeface="Consolas"/>
              </a:rPr>
              <a:t> </a:t>
            </a:r>
            <a:r>
              <a:rPr sz="2100" dirty="0">
                <a:solidFill>
                  <a:srgbClr val="323332"/>
                </a:solidFill>
                <a:latin typeface="Consolas"/>
                <a:cs typeface="Consolas"/>
              </a:rPr>
              <a:t>Heading</a:t>
            </a: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100" dirty="0">
                <a:solidFill>
                  <a:srgbClr val="A52A2A"/>
                </a:solidFill>
                <a:latin typeface="Consolas"/>
                <a:cs typeface="Consolas"/>
              </a:rPr>
              <a:t>/h1</a:t>
            </a: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2100">
              <a:latin typeface="Consolas"/>
              <a:cs typeface="Consolas"/>
            </a:endParaRPr>
          </a:p>
          <a:p>
            <a:pPr marL="1478915">
              <a:lnSpc>
                <a:spcPct val="100000"/>
              </a:lnSpc>
              <a:spcBef>
                <a:spcPts val="680"/>
              </a:spcBef>
            </a:pP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100" dirty="0">
                <a:solidFill>
                  <a:srgbClr val="A52A2A"/>
                </a:solidFill>
                <a:latin typeface="Consolas"/>
                <a:cs typeface="Consolas"/>
              </a:rPr>
              <a:t>p</a:t>
            </a: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r>
              <a:rPr sz="2100" dirty="0">
                <a:solidFill>
                  <a:srgbClr val="323332"/>
                </a:solidFill>
                <a:latin typeface="Consolas"/>
                <a:cs typeface="Consolas"/>
              </a:rPr>
              <a:t>My first</a:t>
            </a:r>
            <a:r>
              <a:rPr sz="2100" spc="-110" dirty="0">
                <a:solidFill>
                  <a:srgbClr val="323332"/>
                </a:solidFill>
                <a:latin typeface="Consolas"/>
                <a:cs typeface="Consolas"/>
              </a:rPr>
              <a:t> </a:t>
            </a:r>
            <a:r>
              <a:rPr sz="2100" dirty="0">
                <a:solidFill>
                  <a:srgbClr val="323332"/>
                </a:solidFill>
                <a:latin typeface="Consolas"/>
                <a:cs typeface="Consolas"/>
              </a:rPr>
              <a:t>paragraph.</a:t>
            </a: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100" dirty="0">
                <a:solidFill>
                  <a:srgbClr val="A52A2A"/>
                </a:solidFill>
                <a:latin typeface="Consolas"/>
                <a:cs typeface="Consolas"/>
              </a:rPr>
              <a:t>/p</a:t>
            </a: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2100">
              <a:latin typeface="Consolas"/>
              <a:cs typeface="Consolas"/>
            </a:endParaRPr>
          </a:p>
          <a:p>
            <a:pPr marL="745490">
              <a:lnSpc>
                <a:spcPct val="100000"/>
              </a:lnSpc>
              <a:spcBef>
                <a:spcPts val="680"/>
              </a:spcBef>
            </a:pP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100" dirty="0">
                <a:solidFill>
                  <a:srgbClr val="A52A2A"/>
                </a:solidFill>
                <a:latin typeface="Consolas"/>
                <a:cs typeface="Consolas"/>
              </a:rPr>
              <a:t>/body</a:t>
            </a: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21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100" dirty="0">
                <a:solidFill>
                  <a:srgbClr val="A52A2A"/>
                </a:solidFill>
                <a:latin typeface="Consolas"/>
                <a:cs typeface="Consolas"/>
              </a:rPr>
              <a:t>/html</a:t>
            </a:r>
            <a:r>
              <a:rPr sz="21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2100">
              <a:latin typeface="Consolas"/>
              <a:cs typeface="Consola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12117" y="3939610"/>
            <a:ext cx="5441950" cy="0"/>
          </a:xfrm>
          <a:custGeom>
            <a:avLst/>
            <a:gdLst/>
            <a:ahLst/>
            <a:cxnLst/>
            <a:rect l="l" t="t" r="r" b="b"/>
            <a:pathLst>
              <a:path w="5441950">
                <a:moveTo>
                  <a:pt x="0" y="0"/>
                </a:moveTo>
                <a:lnTo>
                  <a:pt x="54413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12117" y="4346010"/>
            <a:ext cx="5441950" cy="0"/>
          </a:xfrm>
          <a:custGeom>
            <a:avLst/>
            <a:gdLst/>
            <a:ahLst/>
            <a:cxnLst/>
            <a:rect l="l" t="t" r="r" b="b"/>
            <a:pathLst>
              <a:path w="5441950">
                <a:moveTo>
                  <a:pt x="0" y="0"/>
                </a:moveTo>
                <a:lnTo>
                  <a:pt x="54413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12117" y="4752410"/>
            <a:ext cx="5441950" cy="0"/>
          </a:xfrm>
          <a:custGeom>
            <a:avLst/>
            <a:gdLst/>
            <a:ahLst/>
            <a:cxnLst/>
            <a:rect l="l" t="t" r="r" b="b"/>
            <a:pathLst>
              <a:path w="5441950">
                <a:moveTo>
                  <a:pt x="0" y="0"/>
                </a:moveTo>
                <a:lnTo>
                  <a:pt x="54413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12117" y="5158809"/>
            <a:ext cx="5441950" cy="0"/>
          </a:xfrm>
          <a:custGeom>
            <a:avLst/>
            <a:gdLst/>
            <a:ahLst/>
            <a:cxnLst/>
            <a:rect l="l" t="t" r="r" b="b"/>
            <a:pathLst>
              <a:path w="5441950">
                <a:moveTo>
                  <a:pt x="0" y="0"/>
                </a:moveTo>
                <a:lnTo>
                  <a:pt x="54413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2117" y="5565209"/>
            <a:ext cx="5441950" cy="0"/>
          </a:xfrm>
          <a:custGeom>
            <a:avLst/>
            <a:gdLst/>
            <a:ahLst/>
            <a:cxnLst/>
            <a:rect l="l" t="t" r="r" b="b"/>
            <a:pathLst>
              <a:path w="5441950">
                <a:moveTo>
                  <a:pt x="0" y="0"/>
                </a:moveTo>
                <a:lnTo>
                  <a:pt x="54413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2117" y="5971609"/>
            <a:ext cx="5441950" cy="0"/>
          </a:xfrm>
          <a:custGeom>
            <a:avLst/>
            <a:gdLst/>
            <a:ahLst/>
            <a:cxnLst/>
            <a:rect l="l" t="t" r="r" b="b"/>
            <a:pathLst>
              <a:path w="5441950">
                <a:moveTo>
                  <a:pt x="0" y="0"/>
                </a:moveTo>
                <a:lnTo>
                  <a:pt x="54413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12117" y="6378009"/>
            <a:ext cx="5441950" cy="0"/>
          </a:xfrm>
          <a:custGeom>
            <a:avLst/>
            <a:gdLst/>
            <a:ahLst/>
            <a:cxnLst/>
            <a:rect l="l" t="t" r="r" b="b"/>
            <a:pathLst>
              <a:path w="5441950">
                <a:moveTo>
                  <a:pt x="0" y="0"/>
                </a:moveTo>
                <a:lnTo>
                  <a:pt x="54413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12117" y="6784409"/>
            <a:ext cx="5441950" cy="0"/>
          </a:xfrm>
          <a:custGeom>
            <a:avLst/>
            <a:gdLst/>
            <a:ahLst/>
            <a:cxnLst/>
            <a:rect l="l" t="t" r="r" b="b"/>
            <a:pathLst>
              <a:path w="5441950">
                <a:moveTo>
                  <a:pt x="0" y="0"/>
                </a:moveTo>
                <a:lnTo>
                  <a:pt x="54413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12117" y="7190809"/>
            <a:ext cx="5441950" cy="0"/>
          </a:xfrm>
          <a:custGeom>
            <a:avLst/>
            <a:gdLst/>
            <a:ahLst/>
            <a:cxnLst/>
            <a:rect l="l" t="t" r="r" b="b"/>
            <a:pathLst>
              <a:path w="5441950">
                <a:moveTo>
                  <a:pt x="0" y="0"/>
                </a:moveTo>
                <a:lnTo>
                  <a:pt x="54413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12117" y="7597209"/>
            <a:ext cx="5441950" cy="0"/>
          </a:xfrm>
          <a:custGeom>
            <a:avLst/>
            <a:gdLst/>
            <a:ahLst/>
            <a:cxnLst/>
            <a:rect l="l" t="t" r="r" b="b"/>
            <a:pathLst>
              <a:path w="5441950">
                <a:moveTo>
                  <a:pt x="0" y="0"/>
                </a:moveTo>
                <a:lnTo>
                  <a:pt x="54413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660803" y="2585603"/>
            <a:ext cx="6033135" cy="6345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0200" marR="563880" indent="-317500">
              <a:lnSpc>
                <a:spcPts val="2500"/>
              </a:lnSpc>
              <a:buChar char="•"/>
              <a:tabLst>
                <a:tab pos="329565" algn="l"/>
                <a:tab pos="330835" algn="l"/>
              </a:tabLst>
            </a:pPr>
            <a:r>
              <a:rPr sz="2100" spc="-5" dirty="0">
                <a:solidFill>
                  <a:srgbClr val="323332"/>
                </a:solidFill>
                <a:latin typeface="Verdana"/>
                <a:cs typeface="Verdana"/>
              </a:rPr>
              <a:t>The </a:t>
            </a:r>
            <a:r>
              <a:rPr sz="2100" b="1" spc="-5" dirty="0">
                <a:solidFill>
                  <a:srgbClr val="323332"/>
                </a:solidFill>
                <a:latin typeface="Verdana"/>
                <a:cs typeface="Verdana"/>
              </a:rPr>
              <a:t>DOCTYPE </a:t>
            </a:r>
            <a:r>
              <a:rPr sz="2100" spc="-5" dirty="0">
                <a:solidFill>
                  <a:srgbClr val="323332"/>
                </a:solidFill>
                <a:latin typeface="Verdana"/>
                <a:cs typeface="Verdana"/>
              </a:rPr>
              <a:t>declaration </a:t>
            </a: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defines the  document </a:t>
            </a:r>
            <a:r>
              <a:rPr sz="2100" spc="-5" dirty="0">
                <a:solidFill>
                  <a:srgbClr val="323332"/>
                </a:solidFill>
                <a:latin typeface="Verdana"/>
                <a:cs typeface="Verdana"/>
              </a:rPr>
              <a:t>type </a:t>
            </a: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to be</a:t>
            </a:r>
            <a:r>
              <a:rPr sz="2100" spc="-9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HTML</a:t>
            </a:r>
            <a:endParaRPr sz="2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323332"/>
              </a:buClr>
              <a:buFont typeface="Verdana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330200" indent="-317500">
              <a:lnSpc>
                <a:spcPts val="2510"/>
              </a:lnSpc>
              <a:buChar char="•"/>
              <a:tabLst>
                <a:tab pos="329565" algn="l"/>
                <a:tab pos="330200" algn="l"/>
              </a:tabLst>
            </a:pP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The text between </a:t>
            </a:r>
            <a:r>
              <a:rPr sz="2100" b="1" spc="-5" dirty="0">
                <a:solidFill>
                  <a:srgbClr val="323332"/>
                </a:solidFill>
                <a:latin typeface="Verdana"/>
                <a:cs typeface="Verdana"/>
              </a:rPr>
              <a:t>&lt;html&gt; </a:t>
            </a: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and</a:t>
            </a:r>
            <a:r>
              <a:rPr sz="2100" spc="-2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100" b="1" spc="-5" dirty="0">
                <a:solidFill>
                  <a:srgbClr val="323332"/>
                </a:solidFill>
                <a:latin typeface="Verdana"/>
                <a:cs typeface="Verdana"/>
              </a:rPr>
              <a:t>&lt;/html&gt;</a:t>
            </a:r>
            <a:endParaRPr sz="2100">
              <a:latin typeface="Verdana"/>
              <a:cs typeface="Verdana"/>
            </a:endParaRPr>
          </a:p>
          <a:p>
            <a:pPr marL="330200">
              <a:lnSpc>
                <a:spcPts val="2510"/>
              </a:lnSpc>
            </a:pP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describes an HTML</a:t>
            </a:r>
            <a:r>
              <a:rPr sz="2100" spc="-10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document</a:t>
            </a:r>
            <a:endParaRPr sz="2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330200" indent="-317500">
              <a:lnSpc>
                <a:spcPts val="2510"/>
              </a:lnSpc>
              <a:buChar char="•"/>
              <a:tabLst>
                <a:tab pos="329565" algn="l"/>
                <a:tab pos="330200" algn="l"/>
              </a:tabLst>
            </a:pP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The text between </a:t>
            </a:r>
            <a:r>
              <a:rPr sz="2100" b="1" dirty="0">
                <a:solidFill>
                  <a:srgbClr val="323332"/>
                </a:solidFill>
                <a:latin typeface="Verdana"/>
                <a:cs typeface="Verdana"/>
              </a:rPr>
              <a:t>&lt;head&gt; </a:t>
            </a: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and</a:t>
            </a:r>
            <a:r>
              <a:rPr sz="2100" spc="-8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100" b="1" dirty="0">
                <a:solidFill>
                  <a:srgbClr val="323332"/>
                </a:solidFill>
                <a:latin typeface="Verdana"/>
                <a:cs typeface="Verdana"/>
              </a:rPr>
              <a:t>&lt;/head&gt;</a:t>
            </a:r>
            <a:endParaRPr sz="2100">
              <a:latin typeface="Verdana"/>
              <a:cs typeface="Verdana"/>
            </a:endParaRPr>
          </a:p>
          <a:p>
            <a:pPr marL="330200">
              <a:lnSpc>
                <a:spcPts val="2510"/>
              </a:lnSpc>
            </a:pPr>
            <a:r>
              <a:rPr sz="2100" spc="-5" dirty="0">
                <a:solidFill>
                  <a:srgbClr val="323332"/>
                </a:solidFill>
                <a:latin typeface="Verdana"/>
                <a:cs typeface="Verdana"/>
              </a:rPr>
              <a:t>provides </a:t>
            </a: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information about the</a:t>
            </a:r>
            <a:r>
              <a:rPr sz="2100" spc="-75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document</a:t>
            </a:r>
            <a:endParaRPr sz="2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330200" indent="-317500">
              <a:lnSpc>
                <a:spcPts val="2510"/>
              </a:lnSpc>
              <a:buChar char="•"/>
              <a:tabLst>
                <a:tab pos="329565" algn="l"/>
                <a:tab pos="330200" algn="l"/>
              </a:tabLst>
            </a:pP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The text between </a:t>
            </a:r>
            <a:r>
              <a:rPr sz="2100" b="1" spc="-5" dirty="0">
                <a:solidFill>
                  <a:srgbClr val="323332"/>
                </a:solidFill>
                <a:latin typeface="Verdana"/>
                <a:cs typeface="Verdana"/>
              </a:rPr>
              <a:t>&lt;title&gt; </a:t>
            </a: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and</a:t>
            </a:r>
            <a:r>
              <a:rPr sz="2100" spc="-25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100" b="1" spc="-5" dirty="0">
                <a:solidFill>
                  <a:srgbClr val="323332"/>
                </a:solidFill>
                <a:latin typeface="Verdana"/>
                <a:cs typeface="Verdana"/>
              </a:rPr>
              <a:t>&lt;/title&gt;</a:t>
            </a:r>
            <a:endParaRPr sz="2100">
              <a:latin typeface="Verdana"/>
              <a:cs typeface="Verdana"/>
            </a:endParaRPr>
          </a:p>
          <a:p>
            <a:pPr marL="330200">
              <a:lnSpc>
                <a:spcPts val="2510"/>
              </a:lnSpc>
            </a:pPr>
            <a:r>
              <a:rPr sz="2100" spc="-5" dirty="0">
                <a:solidFill>
                  <a:srgbClr val="323332"/>
                </a:solidFill>
                <a:latin typeface="Verdana"/>
                <a:cs typeface="Verdana"/>
              </a:rPr>
              <a:t>provides </a:t>
            </a: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a title for the</a:t>
            </a:r>
            <a:r>
              <a:rPr sz="2100" spc="-75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document</a:t>
            </a:r>
            <a:endParaRPr sz="2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330200" indent="-317500">
              <a:lnSpc>
                <a:spcPts val="2510"/>
              </a:lnSpc>
              <a:buChar char="•"/>
              <a:tabLst>
                <a:tab pos="329565" algn="l"/>
                <a:tab pos="330200" algn="l"/>
              </a:tabLst>
            </a:pP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The text between </a:t>
            </a:r>
            <a:r>
              <a:rPr sz="2100" b="1" spc="-5" dirty="0">
                <a:solidFill>
                  <a:srgbClr val="323332"/>
                </a:solidFill>
                <a:latin typeface="Verdana"/>
                <a:cs typeface="Verdana"/>
              </a:rPr>
              <a:t>&lt;body&gt; </a:t>
            </a: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and</a:t>
            </a:r>
            <a:r>
              <a:rPr sz="2100" spc="-2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100" b="1" spc="-5" dirty="0">
                <a:solidFill>
                  <a:srgbClr val="323332"/>
                </a:solidFill>
                <a:latin typeface="Verdana"/>
                <a:cs typeface="Verdana"/>
              </a:rPr>
              <a:t>&lt;/body&gt;</a:t>
            </a:r>
            <a:endParaRPr sz="2100">
              <a:latin typeface="Verdana"/>
              <a:cs typeface="Verdana"/>
            </a:endParaRPr>
          </a:p>
          <a:p>
            <a:pPr marL="330200">
              <a:lnSpc>
                <a:spcPts val="2510"/>
              </a:lnSpc>
            </a:pP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describes the visible page</a:t>
            </a:r>
            <a:r>
              <a:rPr sz="2100" spc="-10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content</a:t>
            </a:r>
            <a:endParaRPr sz="2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330200" indent="-317500">
              <a:lnSpc>
                <a:spcPts val="2510"/>
              </a:lnSpc>
              <a:buChar char="•"/>
              <a:tabLst>
                <a:tab pos="329565" algn="l"/>
                <a:tab pos="330200" algn="l"/>
              </a:tabLst>
            </a:pP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The text between </a:t>
            </a:r>
            <a:r>
              <a:rPr sz="2100" b="1" dirty="0">
                <a:solidFill>
                  <a:srgbClr val="323332"/>
                </a:solidFill>
                <a:latin typeface="Verdana"/>
                <a:cs typeface="Verdana"/>
              </a:rPr>
              <a:t>&lt;h1&gt; </a:t>
            </a: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and</a:t>
            </a:r>
            <a:r>
              <a:rPr sz="2100" spc="-8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100" b="1" dirty="0">
                <a:solidFill>
                  <a:srgbClr val="323332"/>
                </a:solidFill>
                <a:latin typeface="Verdana"/>
                <a:cs typeface="Verdana"/>
              </a:rPr>
              <a:t>&lt;/h1&gt;</a:t>
            </a:r>
            <a:endParaRPr sz="2100">
              <a:latin typeface="Verdana"/>
              <a:cs typeface="Verdana"/>
            </a:endParaRPr>
          </a:p>
          <a:p>
            <a:pPr marL="330200">
              <a:lnSpc>
                <a:spcPts val="2510"/>
              </a:lnSpc>
            </a:pP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describes a</a:t>
            </a:r>
            <a:r>
              <a:rPr sz="2100" spc="-10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heading</a:t>
            </a:r>
            <a:endParaRPr sz="2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330200" indent="-317500">
              <a:lnSpc>
                <a:spcPts val="2510"/>
              </a:lnSpc>
              <a:buChar char="•"/>
              <a:tabLst>
                <a:tab pos="329565" algn="l"/>
                <a:tab pos="330200" algn="l"/>
              </a:tabLst>
            </a:pP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The text between </a:t>
            </a:r>
            <a:r>
              <a:rPr sz="2100" b="1" dirty="0">
                <a:solidFill>
                  <a:srgbClr val="323332"/>
                </a:solidFill>
                <a:latin typeface="Verdana"/>
                <a:cs typeface="Verdana"/>
              </a:rPr>
              <a:t>&lt;p&gt; </a:t>
            </a: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and</a:t>
            </a:r>
            <a:r>
              <a:rPr sz="2100" spc="-8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100" b="1" dirty="0">
                <a:solidFill>
                  <a:srgbClr val="323332"/>
                </a:solidFill>
                <a:latin typeface="Verdana"/>
                <a:cs typeface="Verdana"/>
              </a:rPr>
              <a:t>&lt;/p&gt;</a:t>
            </a:r>
            <a:endParaRPr sz="2100">
              <a:latin typeface="Verdana"/>
              <a:cs typeface="Verdana"/>
            </a:endParaRPr>
          </a:p>
          <a:p>
            <a:pPr marL="330200">
              <a:lnSpc>
                <a:spcPts val="2510"/>
              </a:lnSpc>
            </a:pPr>
            <a:r>
              <a:rPr sz="2100" dirty="0">
                <a:solidFill>
                  <a:srgbClr val="323332"/>
                </a:solidFill>
                <a:latin typeface="Verdana"/>
                <a:cs typeface="Verdana"/>
              </a:rPr>
              <a:t>describes</a:t>
            </a:r>
            <a:r>
              <a:rPr sz="2100" spc="-9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100" spc="-10" dirty="0">
                <a:solidFill>
                  <a:srgbClr val="323332"/>
                </a:solidFill>
                <a:latin typeface="Verdana"/>
                <a:cs typeface="Verdana"/>
              </a:rPr>
              <a:t>paragraph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901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0" dirty="0"/>
              <a:t>Web</a:t>
            </a:r>
            <a:r>
              <a:rPr spc="-70" dirty="0"/>
              <a:t> </a:t>
            </a:r>
            <a:r>
              <a:rPr spc="-25" dirty="0"/>
              <a:t>Browser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486031"/>
            <a:ext cx="154305" cy="326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31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23975" y="2439644"/>
            <a:ext cx="10538460" cy="823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200"/>
              </a:lnSpc>
            </a:pPr>
            <a:r>
              <a:rPr sz="2700" spc="-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00" spc="40" dirty="0">
                <a:solidFill>
                  <a:srgbClr val="323332"/>
                </a:solidFill>
                <a:latin typeface="Arial"/>
                <a:cs typeface="Arial"/>
              </a:rPr>
              <a:t>purpose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700" spc="45" dirty="0">
                <a:solidFill>
                  <a:srgbClr val="323332"/>
                </a:solidFill>
                <a:latin typeface="Arial"/>
                <a:cs typeface="Arial"/>
              </a:rPr>
              <a:t>web </a:t>
            </a:r>
            <a:r>
              <a:rPr sz="2700" spc="10" dirty="0">
                <a:solidFill>
                  <a:srgbClr val="323332"/>
                </a:solidFill>
                <a:latin typeface="Arial"/>
                <a:cs typeface="Arial"/>
              </a:rPr>
              <a:t>browser </a:t>
            </a:r>
            <a:r>
              <a:rPr sz="2700" spc="-10" dirty="0">
                <a:solidFill>
                  <a:srgbClr val="323332"/>
                </a:solidFill>
                <a:latin typeface="Arial"/>
                <a:cs typeface="Arial"/>
              </a:rPr>
              <a:t>(Chrome, </a:t>
            </a:r>
            <a:r>
              <a:rPr sz="2700" spc="-50" dirty="0">
                <a:solidFill>
                  <a:srgbClr val="323332"/>
                </a:solidFill>
                <a:latin typeface="Arial"/>
                <a:cs typeface="Arial"/>
              </a:rPr>
              <a:t>IE, </a:t>
            </a:r>
            <a:r>
              <a:rPr sz="2700" spc="-25" dirty="0">
                <a:solidFill>
                  <a:srgbClr val="323332"/>
                </a:solidFill>
                <a:latin typeface="Arial"/>
                <a:cs typeface="Arial"/>
              </a:rPr>
              <a:t>Firefox, Safari)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700" spc="20" dirty="0">
                <a:solidFill>
                  <a:srgbClr val="323332"/>
                </a:solidFill>
                <a:latin typeface="Arial"/>
                <a:cs typeface="Arial"/>
              </a:rPr>
              <a:t>read  </a:t>
            </a:r>
            <a:r>
              <a:rPr sz="2700" spc="-4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700" spc="30" dirty="0">
                <a:solidFill>
                  <a:srgbClr val="323332"/>
                </a:solidFill>
                <a:latin typeface="Arial"/>
                <a:cs typeface="Arial"/>
              </a:rPr>
              <a:t>documents </a:t>
            </a:r>
            <a:r>
              <a:rPr sz="2700" spc="4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700" spc="40" dirty="0">
                <a:solidFill>
                  <a:srgbClr val="323332"/>
                </a:solidFill>
                <a:latin typeface="Arial"/>
                <a:cs typeface="Arial"/>
              </a:rPr>
              <a:t>display</a:t>
            </a:r>
            <a:r>
              <a:rPr sz="2700" spc="-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them.</a:t>
            </a:r>
            <a:endParaRPr sz="2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3705233"/>
            <a:ext cx="154305" cy="326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31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23975" y="3658849"/>
            <a:ext cx="10073640" cy="823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200"/>
              </a:lnSpc>
            </a:pPr>
            <a:r>
              <a:rPr sz="2700" spc="-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00" spc="10" dirty="0">
                <a:solidFill>
                  <a:srgbClr val="323332"/>
                </a:solidFill>
                <a:latin typeface="Arial"/>
                <a:cs typeface="Arial"/>
              </a:rPr>
              <a:t>browser </a:t>
            </a:r>
            <a:r>
              <a:rPr sz="2700" b="1" spc="-5" dirty="0">
                <a:solidFill>
                  <a:srgbClr val="323332"/>
                </a:solidFill>
                <a:latin typeface="Arial"/>
                <a:cs typeface="Arial"/>
              </a:rPr>
              <a:t>does not display the HTML tags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2700" spc="45" dirty="0">
                <a:solidFill>
                  <a:srgbClr val="323332"/>
                </a:solidFill>
                <a:latin typeface="Arial"/>
                <a:cs typeface="Arial"/>
              </a:rPr>
              <a:t>but </a:t>
            </a:r>
            <a:r>
              <a:rPr sz="2700" b="1" spc="-5" dirty="0">
                <a:solidFill>
                  <a:srgbClr val="323332"/>
                </a:solidFill>
                <a:latin typeface="Arial"/>
                <a:cs typeface="Arial"/>
              </a:rPr>
              <a:t>uses them </a:t>
            </a:r>
            <a:r>
              <a:rPr sz="2700" b="1" dirty="0">
                <a:solidFill>
                  <a:srgbClr val="323332"/>
                </a:solidFill>
                <a:latin typeface="Arial"/>
                <a:cs typeface="Arial"/>
              </a:rPr>
              <a:t>to  </a:t>
            </a:r>
            <a:r>
              <a:rPr sz="2700" b="1" spc="-5" dirty="0">
                <a:solidFill>
                  <a:srgbClr val="323332"/>
                </a:solidFill>
                <a:latin typeface="Arial"/>
                <a:cs typeface="Arial"/>
              </a:rPr>
              <a:t>determine how </a:t>
            </a:r>
            <a:r>
              <a:rPr sz="2700" b="1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700" b="1" spc="-5" dirty="0">
                <a:solidFill>
                  <a:srgbClr val="323332"/>
                </a:solidFill>
                <a:latin typeface="Arial"/>
                <a:cs typeface="Arial"/>
              </a:rPr>
              <a:t>display the</a:t>
            </a:r>
            <a:r>
              <a:rPr sz="2700" b="1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323332"/>
                </a:solidFill>
                <a:latin typeface="Arial"/>
                <a:cs typeface="Arial"/>
              </a:rPr>
              <a:t>document.</a:t>
            </a: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0038" y="5213341"/>
            <a:ext cx="4047490" cy="35706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1600" dirty="0">
                <a:solidFill>
                  <a:srgbClr val="A52A2A"/>
                </a:solidFill>
                <a:latin typeface="Consolas"/>
                <a:cs typeface="Consolas"/>
              </a:rPr>
              <a:t>!DOCTYPE</a:t>
            </a:r>
            <a:r>
              <a:rPr sz="1600" spc="-100" dirty="0">
                <a:solidFill>
                  <a:srgbClr val="A52A2A"/>
                </a:solidFill>
                <a:latin typeface="Consolas"/>
                <a:cs typeface="Consolas"/>
              </a:rPr>
              <a:t> </a:t>
            </a:r>
            <a:r>
              <a:rPr sz="1600" dirty="0">
                <a:solidFill>
                  <a:srgbClr val="DC213C"/>
                </a:solidFill>
                <a:latin typeface="Consolas"/>
                <a:cs typeface="Consolas"/>
              </a:rPr>
              <a:t>html</a:t>
            </a: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16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1600" dirty="0">
                <a:solidFill>
                  <a:srgbClr val="A52A2A"/>
                </a:solidFill>
                <a:latin typeface="Consolas"/>
                <a:cs typeface="Consolas"/>
              </a:rPr>
              <a:t>html</a:t>
            </a: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1600">
              <a:latin typeface="Consolas"/>
              <a:cs typeface="Consolas"/>
            </a:endParaRPr>
          </a:p>
          <a:p>
            <a:pPr marR="2226310" algn="ctr">
              <a:lnSpc>
                <a:spcPct val="100000"/>
              </a:lnSpc>
              <a:spcBef>
                <a:spcPts val="680"/>
              </a:spcBef>
            </a:pP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1600" dirty="0">
                <a:solidFill>
                  <a:srgbClr val="A52A2A"/>
                </a:solidFill>
                <a:latin typeface="Consolas"/>
                <a:cs typeface="Consolas"/>
              </a:rPr>
              <a:t>head</a:t>
            </a: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1600">
              <a:latin typeface="Consolas"/>
              <a:cs typeface="Consolas"/>
            </a:endParaRPr>
          </a:p>
          <a:p>
            <a:pPr marL="1129665">
              <a:lnSpc>
                <a:spcPct val="100000"/>
              </a:lnSpc>
              <a:spcBef>
                <a:spcPts val="680"/>
              </a:spcBef>
            </a:pP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1600" dirty="0">
                <a:solidFill>
                  <a:srgbClr val="A52A2A"/>
                </a:solidFill>
                <a:latin typeface="Consolas"/>
                <a:cs typeface="Consolas"/>
              </a:rPr>
              <a:t>title</a:t>
            </a: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r>
              <a:rPr sz="1600" dirty="0">
                <a:solidFill>
                  <a:srgbClr val="323332"/>
                </a:solidFill>
                <a:latin typeface="Consolas"/>
                <a:cs typeface="Consolas"/>
              </a:rPr>
              <a:t>Page</a:t>
            </a:r>
            <a:r>
              <a:rPr sz="1600" spc="-105" dirty="0">
                <a:solidFill>
                  <a:srgbClr val="323332"/>
                </a:solidFill>
                <a:latin typeface="Consolas"/>
                <a:cs typeface="Consolas"/>
              </a:rPr>
              <a:t> </a:t>
            </a:r>
            <a:r>
              <a:rPr sz="1600" dirty="0">
                <a:solidFill>
                  <a:srgbClr val="323332"/>
                </a:solidFill>
                <a:latin typeface="Consolas"/>
                <a:cs typeface="Consolas"/>
              </a:rPr>
              <a:t>Title</a:t>
            </a: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1600" dirty="0">
                <a:solidFill>
                  <a:srgbClr val="A52A2A"/>
                </a:solidFill>
                <a:latin typeface="Consolas"/>
                <a:cs typeface="Consolas"/>
              </a:rPr>
              <a:t>/title</a:t>
            </a: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1600">
              <a:latin typeface="Consolas"/>
              <a:cs typeface="Consolas"/>
            </a:endParaRPr>
          </a:p>
          <a:p>
            <a:pPr marL="570865">
              <a:lnSpc>
                <a:spcPct val="100000"/>
              </a:lnSpc>
              <a:spcBef>
                <a:spcPts val="680"/>
              </a:spcBef>
            </a:pP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1600" dirty="0">
                <a:solidFill>
                  <a:srgbClr val="A52A2A"/>
                </a:solidFill>
                <a:latin typeface="Consolas"/>
                <a:cs typeface="Consolas"/>
              </a:rPr>
              <a:t>/head</a:t>
            </a: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1600">
              <a:latin typeface="Consolas"/>
              <a:cs typeface="Consolas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R="2226310" algn="ctr">
              <a:lnSpc>
                <a:spcPct val="100000"/>
              </a:lnSpc>
            </a:pP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1600" dirty="0">
                <a:solidFill>
                  <a:srgbClr val="A52A2A"/>
                </a:solidFill>
                <a:latin typeface="Consolas"/>
                <a:cs typeface="Consolas"/>
              </a:rPr>
              <a:t>body</a:t>
            </a: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1600">
              <a:latin typeface="Consolas"/>
              <a:cs typeface="Consolas"/>
            </a:endParaRPr>
          </a:p>
          <a:p>
            <a:pPr marL="1129665">
              <a:lnSpc>
                <a:spcPct val="100000"/>
              </a:lnSpc>
              <a:spcBef>
                <a:spcPts val="680"/>
              </a:spcBef>
            </a:pPr>
            <a:r>
              <a:rPr sz="1600" dirty="0">
                <a:latin typeface="Consolas"/>
                <a:cs typeface="Consolas"/>
              </a:rPr>
              <a:t>&lt;</a:t>
            </a:r>
            <a:r>
              <a:rPr sz="1600" dirty="0">
                <a:solidFill>
                  <a:srgbClr val="A52A2A"/>
                </a:solidFill>
                <a:latin typeface="Consolas"/>
                <a:cs typeface="Consolas"/>
              </a:rPr>
              <a:t>h1</a:t>
            </a: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r>
              <a:rPr sz="1600" dirty="0">
                <a:latin typeface="Consolas"/>
                <a:cs typeface="Consolas"/>
              </a:rPr>
              <a:t>My First</a:t>
            </a:r>
            <a:r>
              <a:rPr sz="1600" spc="-110" dirty="0">
                <a:latin typeface="Consolas"/>
                <a:cs typeface="Consolas"/>
              </a:rPr>
              <a:t> </a:t>
            </a:r>
            <a:r>
              <a:rPr sz="1600" dirty="0">
                <a:latin typeface="Consolas"/>
                <a:cs typeface="Consolas"/>
              </a:rPr>
              <a:t>Heading</a:t>
            </a: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1600" dirty="0">
                <a:solidFill>
                  <a:srgbClr val="A52A2A"/>
                </a:solidFill>
                <a:latin typeface="Consolas"/>
                <a:cs typeface="Consolas"/>
              </a:rPr>
              <a:t>/h1</a:t>
            </a: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1600">
              <a:latin typeface="Consolas"/>
              <a:cs typeface="Consolas"/>
            </a:endParaRPr>
          </a:p>
          <a:p>
            <a:pPr marL="1129665">
              <a:lnSpc>
                <a:spcPct val="100000"/>
              </a:lnSpc>
              <a:spcBef>
                <a:spcPts val="680"/>
              </a:spcBef>
            </a:pP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1600" dirty="0">
                <a:solidFill>
                  <a:srgbClr val="A52A2A"/>
                </a:solidFill>
                <a:latin typeface="Consolas"/>
                <a:cs typeface="Consolas"/>
              </a:rPr>
              <a:t>p</a:t>
            </a: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r>
              <a:rPr sz="1600" dirty="0">
                <a:latin typeface="Consolas"/>
                <a:cs typeface="Consolas"/>
              </a:rPr>
              <a:t>My first</a:t>
            </a:r>
            <a:r>
              <a:rPr sz="1600" spc="-110" dirty="0">
                <a:latin typeface="Consolas"/>
                <a:cs typeface="Consolas"/>
              </a:rPr>
              <a:t> </a:t>
            </a:r>
            <a:r>
              <a:rPr sz="1600" dirty="0">
                <a:latin typeface="Consolas"/>
                <a:cs typeface="Consolas"/>
              </a:rPr>
              <a:t>paragraph.</a:t>
            </a: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1600" dirty="0">
                <a:solidFill>
                  <a:srgbClr val="A52A2A"/>
                </a:solidFill>
                <a:latin typeface="Consolas"/>
                <a:cs typeface="Consolas"/>
              </a:rPr>
              <a:t>/p</a:t>
            </a: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1600">
              <a:latin typeface="Consolas"/>
              <a:cs typeface="Consolas"/>
            </a:endParaRPr>
          </a:p>
          <a:p>
            <a:pPr marL="570865">
              <a:lnSpc>
                <a:spcPct val="100000"/>
              </a:lnSpc>
              <a:spcBef>
                <a:spcPts val="680"/>
              </a:spcBef>
            </a:pP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1600" dirty="0">
                <a:solidFill>
                  <a:srgbClr val="C82506"/>
                </a:solidFill>
                <a:latin typeface="Consolas"/>
                <a:cs typeface="Consolas"/>
              </a:rPr>
              <a:t>/body</a:t>
            </a: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16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1600" dirty="0">
                <a:solidFill>
                  <a:srgbClr val="A52A2A"/>
                </a:solidFill>
                <a:latin typeface="Consolas"/>
                <a:cs typeface="Consolas"/>
              </a:rPr>
              <a:t>/html</a:t>
            </a:r>
            <a:r>
              <a:rPr sz="16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1600">
              <a:latin typeface="Consolas"/>
              <a:cs typeface="Consola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12738" y="5551379"/>
            <a:ext cx="4988560" cy="0"/>
          </a:xfrm>
          <a:custGeom>
            <a:avLst/>
            <a:gdLst/>
            <a:ahLst/>
            <a:cxnLst/>
            <a:rect l="l" t="t" r="r" b="b"/>
            <a:pathLst>
              <a:path w="4988560">
                <a:moveTo>
                  <a:pt x="0" y="0"/>
                </a:moveTo>
                <a:lnTo>
                  <a:pt x="498853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2738" y="5881579"/>
            <a:ext cx="4988560" cy="0"/>
          </a:xfrm>
          <a:custGeom>
            <a:avLst/>
            <a:gdLst/>
            <a:ahLst/>
            <a:cxnLst/>
            <a:rect l="l" t="t" r="r" b="b"/>
            <a:pathLst>
              <a:path w="4988560">
                <a:moveTo>
                  <a:pt x="0" y="0"/>
                </a:moveTo>
                <a:lnTo>
                  <a:pt x="498853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2738" y="6211779"/>
            <a:ext cx="4988560" cy="0"/>
          </a:xfrm>
          <a:custGeom>
            <a:avLst/>
            <a:gdLst/>
            <a:ahLst/>
            <a:cxnLst/>
            <a:rect l="l" t="t" r="r" b="b"/>
            <a:pathLst>
              <a:path w="4988560">
                <a:moveTo>
                  <a:pt x="0" y="0"/>
                </a:moveTo>
                <a:lnTo>
                  <a:pt x="498853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2738" y="6541979"/>
            <a:ext cx="4988560" cy="0"/>
          </a:xfrm>
          <a:custGeom>
            <a:avLst/>
            <a:gdLst/>
            <a:ahLst/>
            <a:cxnLst/>
            <a:rect l="l" t="t" r="r" b="b"/>
            <a:pathLst>
              <a:path w="4988560">
                <a:moveTo>
                  <a:pt x="0" y="0"/>
                </a:moveTo>
                <a:lnTo>
                  <a:pt x="498853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2738" y="6872179"/>
            <a:ext cx="4988560" cy="0"/>
          </a:xfrm>
          <a:custGeom>
            <a:avLst/>
            <a:gdLst/>
            <a:ahLst/>
            <a:cxnLst/>
            <a:rect l="l" t="t" r="r" b="b"/>
            <a:pathLst>
              <a:path w="4988560">
                <a:moveTo>
                  <a:pt x="0" y="0"/>
                </a:moveTo>
                <a:lnTo>
                  <a:pt x="498853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2738" y="7202379"/>
            <a:ext cx="4988560" cy="0"/>
          </a:xfrm>
          <a:custGeom>
            <a:avLst/>
            <a:gdLst/>
            <a:ahLst/>
            <a:cxnLst/>
            <a:rect l="l" t="t" r="r" b="b"/>
            <a:pathLst>
              <a:path w="4988560">
                <a:moveTo>
                  <a:pt x="0" y="0"/>
                </a:moveTo>
                <a:lnTo>
                  <a:pt x="498853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12738" y="7532579"/>
            <a:ext cx="4988560" cy="0"/>
          </a:xfrm>
          <a:custGeom>
            <a:avLst/>
            <a:gdLst/>
            <a:ahLst/>
            <a:cxnLst/>
            <a:rect l="l" t="t" r="r" b="b"/>
            <a:pathLst>
              <a:path w="4988560">
                <a:moveTo>
                  <a:pt x="0" y="0"/>
                </a:moveTo>
                <a:lnTo>
                  <a:pt x="498853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12738" y="7862779"/>
            <a:ext cx="4988560" cy="0"/>
          </a:xfrm>
          <a:custGeom>
            <a:avLst/>
            <a:gdLst/>
            <a:ahLst/>
            <a:cxnLst/>
            <a:rect l="l" t="t" r="r" b="b"/>
            <a:pathLst>
              <a:path w="4988560">
                <a:moveTo>
                  <a:pt x="0" y="0"/>
                </a:moveTo>
                <a:lnTo>
                  <a:pt x="498853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2738" y="8192979"/>
            <a:ext cx="4988560" cy="0"/>
          </a:xfrm>
          <a:custGeom>
            <a:avLst/>
            <a:gdLst/>
            <a:ahLst/>
            <a:cxnLst/>
            <a:rect l="l" t="t" r="r" b="b"/>
            <a:pathLst>
              <a:path w="4988560">
                <a:moveTo>
                  <a:pt x="0" y="0"/>
                </a:moveTo>
                <a:lnTo>
                  <a:pt x="498853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12738" y="8523179"/>
            <a:ext cx="4988560" cy="0"/>
          </a:xfrm>
          <a:custGeom>
            <a:avLst/>
            <a:gdLst/>
            <a:ahLst/>
            <a:cxnLst/>
            <a:rect l="l" t="t" r="r" b="b"/>
            <a:pathLst>
              <a:path w="4988560">
                <a:moveTo>
                  <a:pt x="0" y="0"/>
                </a:moveTo>
                <a:lnTo>
                  <a:pt x="498853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43700" y="5638800"/>
            <a:ext cx="6159500" cy="2755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35600" y="6659578"/>
            <a:ext cx="1273810" cy="714375"/>
          </a:xfrm>
          <a:custGeom>
            <a:avLst/>
            <a:gdLst/>
            <a:ahLst/>
            <a:cxnLst/>
            <a:rect l="l" t="t" r="r" b="b"/>
            <a:pathLst>
              <a:path w="1273809" h="714375">
                <a:moveTo>
                  <a:pt x="457199" y="465122"/>
                </a:moveTo>
                <a:lnTo>
                  <a:pt x="457199" y="713930"/>
                </a:lnTo>
                <a:lnTo>
                  <a:pt x="1273494" y="356964"/>
                </a:lnTo>
                <a:lnTo>
                  <a:pt x="457199" y="0"/>
                </a:lnTo>
                <a:lnTo>
                  <a:pt x="457199" y="236522"/>
                </a:lnTo>
                <a:lnTo>
                  <a:pt x="0" y="236522"/>
                </a:lnTo>
                <a:lnTo>
                  <a:pt x="0" y="465122"/>
                </a:lnTo>
                <a:lnTo>
                  <a:pt x="457199" y="465122"/>
                </a:lnTo>
                <a:close/>
              </a:path>
            </a:pathLst>
          </a:custGeom>
          <a:ln w="25400">
            <a:solidFill>
              <a:srgbClr val="8588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901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4" dirty="0"/>
              <a:t>HTML</a:t>
            </a:r>
            <a:r>
              <a:rPr spc="-75" dirty="0"/>
              <a:t> Titles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339466"/>
            <a:ext cx="10941050" cy="536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7485" marR="192405" indent="-185420">
              <a:lnSpc>
                <a:spcPct val="100000"/>
              </a:lnSpc>
            </a:pPr>
            <a:r>
              <a:rPr sz="3900" spc="127" baseline="7478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3500" spc="8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500" spc="-5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500" spc="75" dirty="0">
                <a:solidFill>
                  <a:srgbClr val="00882B"/>
                </a:solidFill>
                <a:latin typeface="Arial"/>
                <a:cs typeface="Arial"/>
              </a:rPr>
              <a:t>&lt;title&gt;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element is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meta 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data </a:t>
            </a:r>
            <a:r>
              <a:rPr sz="3500" spc="6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it</a:t>
            </a:r>
            <a:r>
              <a:rPr sz="3500" spc="-2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25" dirty="0">
                <a:solidFill>
                  <a:srgbClr val="323332"/>
                </a:solidFill>
                <a:latin typeface="Arial"/>
                <a:cs typeface="Arial"/>
              </a:rPr>
              <a:t>defines 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500" spc="-5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document's</a:t>
            </a:r>
            <a:r>
              <a:rPr sz="3500" spc="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title.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197485" marR="754380" indent="-185420">
              <a:lnSpc>
                <a:spcPct val="100000"/>
              </a:lnSpc>
            </a:pPr>
            <a:r>
              <a:rPr sz="3900" spc="127" baseline="7478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3500" spc="8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title </a:t>
            </a:r>
            <a:r>
              <a:rPr sz="3500" spc="-5" dirty="0">
                <a:solidFill>
                  <a:srgbClr val="00882B"/>
                </a:solidFill>
                <a:latin typeface="Arial"/>
                <a:cs typeface="Arial"/>
              </a:rPr>
              <a:t>will </a:t>
            </a:r>
            <a:r>
              <a:rPr sz="3500" dirty="0">
                <a:solidFill>
                  <a:srgbClr val="00882B"/>
                </a:solidFill>
                <a:latin typeface="Arial"/>
                <a:cs typeface="Arial"/>
              </a:rPr>
              <a:t>not </a:t>
            </a:r>
            <a:r>
              <a:rPr sz="3500" spc="95" dirty="0">
                <a:solidFill>
                  <a:srgbClr val="00882B"/>
                </a:solidFill>
                <a:latin typeface="Arial"/>
                <a:cs typeface="Arial"/>
              </a:rPr>
              <a:t>be </a:t>
            </a:r>
            <a:r>
              <a:rPr sz="3500" spc="60" dirty="0">
                <a:solidFill>
                  <a:srgbClr val="00882B"/>
                </a:solidFill>
                <a:latin typeface="Arial"/>
                <a:cs typeface="Arial"/>
              </a:rPr>
              <a:t>displayed </a:t>
            </a:r>
            <a:r>
              <a:rPr sz="3500" spc="-5" dirty="0">
                <a:solidFill>
                  <a:srgbClr val="00882B"/>
                </a:solidFill>
                <a:latin typeface="Arial"/>
                <a:cs typeface="Arial"/>
              </a:rPr>
              <a:t>in </a:t>
            </a:r>
            <a:r>
              <a:rPr sz="3500" dirty="0">
                <a:solidFill>
                  <a:srgbClr val="00882B"/>
                </a:solidFill>
                <a:latin typeface="Arial"/>
                <a:cs typeface="Arial"/>
              </a:rPr>
              <a:t>the </a:t>
            </a:r>
            <a:r>
              <a:rPr sz="3500" spc="40" dirty="0">
                <a:solidFill>
                  <a:srgbClr val="00882B"/>
                </a:solidFill>
                <a:latin typeface="Arial"/>
                <a:cs typeface="Arial"/>
              </a:rPr>
              <a:t>document</a:t>
            </a:r>
            <a:r>
              <a:rPr sz="3500" spc="40" dirty="0">
                <a:solidFill>
                  <a:srgbClr val="323332"/>
                </a:solidFill>
                <a:latin typeface="Arial"/>
                <a:cs typeface="Arial"/>
              </a:rPr>
              <a:t>,</a:t>
            </a:r>
            <a:r>
              <a:rPr sz="3500" spc="-2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60" dirty="0">
                <a:solidFill>
                  <a:srgbClr val="323332"/>
                </a:solidFill>
                <a:latin typeface="Arial"/>
                <a:cs typeface="Arial"/>
              </a:rPr>
              <a:t>but  </a:t>
            </a:r>
            <a:r>
              <a:rPr sz="3500" spc="35" dirty="0">
                <a:solidFill>
                  <a:srgbClr val="323332"/>
                </a:solidFill>
                <a:latin typeface="Arial"/>
                <a:cs typeface="Arial"/>
              </a:rPr>
              <a:t>might 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500" spc="60" dirty="0">
                <a:solidFill>
                  <a:srgbClr val="323332"/>
                </a:solidFill>
                <a:latin typeface="Arial"/>
                <a:cs typeface="Arial"/>
              </a:rPr>
              <a:t>displayed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500" dirty="0">
                <a:solidFill>
                  <a:srgbClr val="00882B"/>
                </a:solidFill>
                <a:latin typeface="Arial"/>
                <a:cs typeface="Arial"/>
              </a:rPr>
              <a:t>the </a:t>
            </a:r>
            <a:r>
              <a:rPr sz="3500" spc="15" dirty="0">
                <a:solidFill>
                  <a:srgbClr val="00882B"/>
                </a:solidFill>
                <a:latin typeface="Arial"/>
                <a:cs typeface="Arial"/>
              </a:rPr>
              <a:t>browser</a:t>
            </a:r>
            <a:r>
              <a:rPr sz="3500" spc="-195" dirty="0">
                <a:solidFill>
                  <a:srgbClr val="00882B"/>
                </a:solidFill>
                <a:latin typeface="Arial"/>
                <a:cs typeface="Arial"/>
              </a:rPr>
              <a:t> </a:t>
            </a:r>
            <a:r>
              <a:rPr sz="3500" spc="45" dirty="0">
                <a:solidFill>
                  <a:srgbClr val="00882B"/>
                </a:solidFill>
                <a:latin typeface="Arial"/>
                <a:cs typeface="Arial"/>
              </a:rPr>
              <a:t>tab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197485" marR="1009650" indent="-185420">
              <a:lnSpc>
                <a:spcPct val="100000"/>
              </a:lnSpc>
            </a:pPr>
            <a:r>
              <a:rPr sz="3900" spc="270" baseline="7478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3500" spc="18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3500" spc="35" dirty="0">
                <a:solidFill>
                  <a:srgbClr val="00882B"/>
                </a:solidFill>
                <a:latin typeface="Arial"/>
                <a:cs typeface="Arial"/>
              </a:rPr>
              <a:t>provides </a:t>
            </a:r>
            <a:r>
              <a:rPr sz="3500" spc="-5" dirty="0">
                <a:solidFill>
                  <a:srgbClr val="00882B"/>
                </a:solidFill>
                <a:latin typeface="Arial"/>
                <a:cs typeface="Arial"/>
              </a:rPr>
              <a:t>a </a:t>
            </a:r>
            <a:r>
              <a:rPr sz="3500" dirty="0">
                <a:solidFill>
                  <a:srgbClr val="00882B"/>
                </a:solidFill>
                <a:latin typeface="Arial"/>
                <a:cs typeface="Arial"/>
              </a:rPr>
              <a:t>title for the </a:t>
            </a:r>
            <a:r>
              <a:rPr sz="3500" spc="95" dirty="0">
                <a:solidFill>
                  <a:srgbClr val="00882B"/>
                </a:solidFill>
                <a:latin typeface="Arial"/>
                <a:cs typeface="Arial"/>
              </a:rPr>
              <a:t>page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500" spc="114" dirty="0">
                <a:solidFill>
                  <a:srgbClr val="323332"/>
                </a:solidFill>
                <a:latin typeface="Arial"/>
                <a:cs typeface="Arial"/>
              </a:rPr>
              <a:t>added</a:t>
            </a:r>
            <a:r>
              <a:rPr sz="3500" spc="-3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to  </a:t>
            </a:r>
            <a:r>
              <a:rPr sz="3500" dirty="0">
                <a:solidFill>
                  <a:srgbClr val="00882B"/>
                </a:solidFill>
                <a:latin typeface="Arial"/>
                <a:cs typeface="Arial"/>
              </a:rPr>
              <a:t>favorites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900" spc="270" baseline="7478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3500" spc="18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3500" spc="45" dirty="0">
                <a:solidFill>
                  <a:srgbClr val="323332"/>
                </a:solidFill>
                <a:latin typeface="Arial"/>
                <a:cs typeface="Arial"/>
              </a:rPr>
              <a:t>displays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title for the 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page </a:t>
            </a:r>
            <a:r>
              <a:rPr sz="3500" spc="-5" dirty="0">
                <a:solidFill>
                  <a:srgbClr val="00882B"/>
                </a:solidFill>
                <a:latin typeface="Arial"/>
                <a:cs typeface="Arial"/>
              </a:rPr>
              <a:t>in </a:t>
            </a:r>
            <a:r>
              <a:rPr sz="3500" spc="20" dirty="0">
                <a:solidFill>
                  <a:srgbClr val="00882B"/>
                </a:solidFill>
                <a:latin typeface="Arial"/>
                <a:cs typeface="Arial"/>
              </a:rPr>
              <a:t>search </a:t>
            </a:r>
            <a:r>
              <a:rPr sz="3500" spc="30" dirty="0">
                <a:solidFill>
                  <a:srgbClr val="00882B"/>
                </a:solidFill>
                <a:latin typeface="Arial"/>
                <a:cs typeface="Arial"/>
              </a:rPr>
              <a:t>engine</a:t>
            </a:r>
            <a:r>
              <a:rPr sz="3500" spc="-355" dirty="0">
                <a:solidFill>
                  <a:srgbClr val="00882B"/>
                </a:solidFill>
                <a:latin typeface="Arial"/>
                <a:cs typeface="Arial"/>
              </a:rPr>
              <a:t> </a:t>
            </a:r>
            <a:r>
              <a:rPr sz="3500" spc="-10" dirty="0">
                <a:solidFill>
                  <a:srgbClr val="00882B"/>
                </a:solidFill>
                <a:latin typeface="Arial"/>
                <a:cs typeface="Arial"/>
              </a:rPr>
              <a:t>results</a:t>
            </a:r>
            <a:r>
              <a:rPr sz="3500" spc="-10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3933" y="342431"/>
            <a:ext cx="7421245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4" dirty="0"/>
              <a:t>HTML</a:t>
            </a:r>
            <a:r>
              <a:rPr spc="-55" dirty="0"/>
              <a:t> </a:t>
            </a:r>
            <a:r>
              <a:rPr spc="105" dirty="0"/>
              <a:t>Headings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1452" y="2309733"/>
            <a:ext cx="12267565" cy="6880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635" indent="-114935">
              <a:lnSpc>
                <a:spcPct val="100000"/>
              </a:lnSpc>
              <a:buSzPct val="74000"/>
              <a:buChar char="•"/>
              <a:tabLst>
                <a:tab pos="220345" algn="l"/>
              </a:tabLst>
            </a:pPr>
            <a:r>
              <a:rPr sz="2500" spc="-40" dirty="0">
                <a:solidFill>
                  <a:srgbClr val="323332"/>
                </a:solidFill>
                <a:latin typeface="Arial"/>
                <a:cs typeface="Arial"/>
              </a:rPr>
              <a:t>Some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text in an </a:t>
            </a:r>
            <a:r>
              <a:rPr sz="2500" spc="-30" dirty="0">
                <a:solidFill>
                  <a:srgbClr val="323332"/>
                </a:solidFill>
                <a:latin typeface="Arial"/>
                <a:cs typeface="Arial"/>
              </a:rPr>
              <a:t>HTML5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document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may </a:t>
            </a:r>
            <a:r>
              <a:rPr sz="2500" spc="6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500" b="1" spc="-5" dirty="0">
                <a:solidFill>
                  <a:srgbClr val="323332"/>
                </a:solidFill>
                <a:latin typeface="Arial"/>
                <a:cs typeface="Arial"/>
              </a:rPr>
              <a:t>more important than other</a:t>
            </a:r>
            <a:r>
              <a:rPr sz="2500" b="1" spc="1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323332"/>
                </a:solidFill>
                <a:latin typeface="Arial"/>
                <a:cs typeface="Arial"/>
              </a:rPr>
              <a:t>text.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23332"/>
              </a:buClr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127635" marR="486409" indent="-114935">
              <a:lnSpc>
                <a:spcPct val="100000"/>
              </a:lnSpc>
              <a:buSzPct val="74000"/>
              <a:buChar char="•"/>
              <a:tabLst>
                <a:tab pos="220345" algn="l"/>
              </a:tabLst>
            </a:pPr>
            <a:r>
              <a:rPr sz="2500" spc="-30" dirty="0">
                <a:solidFill>
                  <a:srgbClr val="323332"/>
                </a:solidFill>
                <a:latin typeface="Arial"/>
                <a:cs typeface="Arial"/>
              </a:rPr>
              <a:t>HTML5 </a:t>
            </a: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provides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six heading elements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(h1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through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h6)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2500" spc="40" dirty="0">
                <a:solidFill>
                  <a:srgbClr val="323332"/>
                </a:solidFill>
                <a:latin typeface="Arial"/>
                <a:cs typeface="Arial"/>
              </a:rPr>
              <a:t>specifying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2500" spc="-10" dirty="0">
                <a:solidFill>
                  <a:srgbClr val="323332"/>
                </a:solidFill>
                <a:latin typeface="Arial"/>
                <a:cs typeface="Arial"/>
              </a:rPr>
              <a:t>relative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importance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of</a:t>
            </a:r>
            <a:r>
              <a:rPr sz="2500" spc="-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information.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23332"/>
              </a:buClr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127635" marR="963294" indent="-114935">
              <a:lnSpc>
                <a:spcPct val="100000"/>
              </a:lnSpc>
              <a:buSzPct val="74000"/>
              <a:buChar char="•"/>
              <a:tabLst>
                <a:tab pos="220345" algn="l"/>
              </a:tabLst>
            </a:pP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h1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headings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2500" spc="6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main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headings, 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followed </a:t>
            </a:r>
            <a:r>
              <a:rPr sz="2500" spc="65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h2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headings,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then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less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important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h3, </a:t>
            </a:r>
            <a:r>
              <a:rPr sz="2500" spc="4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so</a:t>
            </a:r>
            <a:r>
              <a:rPr sz="250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on.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23332"/>
              </a:buClr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127635" marR="462915" indent="-114935">
              <a:lnSpc>
                <a:spcPct val="100000"/>
              </a:lnSpc>
              <a:buSzPct val="74000"/>
              <a:buChar char="•"/>
              <a:tabLst>
                <a:tab pos="220345" algn="l"/>
              </a:tabLst>
            </a:pPr>
            <a:r>
              <a:rPr sz="2500" spc="-10" dirty="0">
                <a:solidFill>
                  <a:srgbClr val="323332"/>
                </a:solidFill>
                <a:latin typeface="Arial"/>
                <a:cs typeface="Arial"/>
              </a:rPr>
              <a:t>Browsers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automatically </a:t>
            </a:r>
            <a:r>
              <a:rPr sz="2500" spc="90" dirty="0">
                <a:solidFill>
                  <a:srgbClr val="323332"/>
                </a:solidFill>
                <a:latin typeface="Arial"/>
                <a:cs typeface="Arial"/>
              </a:rPr>
              <a:t>add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some </a:t>
            </a:r>
            <a:r>
              <a:rPr sz="2500" b="1" spc="-5" dirty="0">
                <a:solidFill>
                  <a:srgbClr val="323332"/>
                </a:solidFill>
                <a:latin typeface="Arial"/>
                <a:cs typeface="Arial"/>
              </a:rPr>
              <a:t>empty space (a margin)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before </a:t>
            </a:r>
            <a:r>
              <a:rPr sz="2500" spc="4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after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each  heading.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23332"/>
              </a:buClr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19710" indent="-207010">
              <a:lnSpc>
                <a:spcPct val="100000"/>
              </a:lnSpc>
              <a:buSzPct val="74000"/>
              <a:buChar char="•"/>
              <a:tabLst>
                <a:tab pos="220345" algn="l"/>
              </a:tabLst>
            </a:pP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Use </a:t>
            </a:r>
            <a:r>
              <a:rPr sz="2500" spc="-4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headings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headings </a:t>
            </a:r>
            <a:r>
              <a:rPr sz="2500" spc="-50" dirty="0">
                <a:solidFill>
                  <a:srgbClr val="323332"/>
                </a:solidFill>
                <a:latin typeface="Arial"/>
                <a:cs typeface="Arial"/>
              </a:rPr>
              <a:t>only. 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Don't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use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headings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to make text </a:t>
            </a:r>
            <a:r>
              <a:rPr sz="2500" b="1" spc="-5" dirty="0">
                <a:solidFill>
                  <a:srgbClr val="323332"/>
                </a:solidFill>
                <a:latin typeface="Arial"/>
                <a:cs typeface="Arial"/>
              </a:rPr>
              <a:t>BIG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or</a:t>
            </a:r>
            <a:r>
              <a:rPr sz="2500" spc="1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323332"/>
                </a:solidFill>
                <a:latin typeface="Arial"/>
                <a:cs typeface="Arial"/>
              </a:rPr>
              <a:t>bold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23332"/>
              </a:buClr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127635" marR="496570" indent="-114935">
              <a:lnSpc>
                <a:spcPct val="100000"/>
              </a:lnSpc>
              <a:buSzPct val="74000"/>
              <a:buChar char="•"/>
              <a:tabLst>
                <a:tab pos="220345" algn="l"/>
              </a:tabLst>
            </a:pPr>
            <a:r>
              <a:rPr sz="2500" spc="-10" dirty="0">
                <a:solidFill>
                  <a:srgbClr val="323332"/>
                </a:solidFill>
                <a:latin typeface="Arial"/>
                <a:cs typeface="Arial"/>
              </a:rPr>
              <a:t>Search 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engines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use your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headings </a:t>
            </a:r>
            <a:r>
              <a:rPr sz="2500" spc="-5" dirty="0">
                <a:solidFill>
                  <a:srgbClr val="00882B"/>
                </a:solidFill>
                <a:latin typeface="Arial"/>
                <a:cs typeface="Arial"/>
              </a:rPr>
              <a:t>to </a:t>
            </a:r>
            <a:r>
              <a:rPr sz="2500" spc="25" dirty="0">
                <a:solidFill>
                  <a:srgbClr val="00882B"/>
                </a:solidFill>
                <a:latin typeface="Arial"/>
                <a:cs typeface="Arial"/>
              </a:rPr>
              <a:t>index </a:t>
            </a:r>
            <a:r>
              <a:rPr sz="2500" spc="-5" dirty="0">
                <a:solidFill>
                  <a:srgbClr val="00882B"/>
                </a:solidFill>
                <a:latin typeface="Arial"/>
                <a:cs typeface="Arial"/>
              </a:rPr>
              <a:t>the </a:t>
            </a:r>
            <a:r>
              <a:rPr sz="2500" spc="10" dirty="0">
                <a:solidFill>
                  <a:srgbClr val="00882B"/>
                </a:solidFill>
                <a:latin typeface="Arial"/>
                <a:cs typeface="Arial"/>
              </a:rPr>
              <a:t>structure </a:t>
            </a:r>
            <a:r>
              <a:rPr sz="2500" spc="40" dirty="0">
                <a:solidFill>
                  <a:srgbClr val="00882B"/>
                </a:solidFill>
                <a:latin typeface="Arial"/>
                <a:cs typeface="Arial"/>
              </a:rPr>
              <a:t>and </a:t>
            </a:r>
            <a:r>
              <a:rPr sz="2500" spc="15" dirty="0">
                <a:solidFill>
                  <a:srgbClr val="00882B"/>
                </a:solidFill>
                <a:latin typeface="Arial"/>
                <a:cs typeface="Arial"/>
              </a:rPr>
              <a:t>content </a:t>
            </a:r>
            <a:r>
              <a:rPr sz="2500" spc="-5" dirty="0">
                <a:solidFill>
                  <a:srgbClr val="00882B"/>
                </a:solidFill>
                <a:latin typeface="Arial"/>
                <a:cs typeface="Arial"/>
              </a:rPr>
              <a:t>of your </a:t>
            </a:r>
            <a:r>
              <a:rPr sz="2500" spc="40" dirty="0">
                <a:solidFill>
                  <a:srgbClr val="00882B"/>
                </a:solidFill>
                <a:latin typeface="Arial"/>
                <a:cs typeface="Arial"/>
              </a:rPr>
              <a:t>web  </a:t>
            </a:r>
            <a:r>
              <a:rPr sz="2500" spc="45" dirty="0">
                <a:solidFill>
                  <a:srgbClr val="00882B"/>
                </a:solidFill>
                <a:latin typeface="Arial"/>
                <a:cs typeface="Arial"/>
              </a:rPr>
              <a:t>pages</a:t>
            </a:r>
            <a:r>
              <a:rPr sz="2500" spc="4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23332"/>
              </a:buClr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127635" marR="340360" indent="-114935">
              <a:lnSpc>
                <a:spcPct val="100000"/>
              </a:lnSpc>
              <a:buSzPct val="74000"/>
              <a:buChar char="•"/>
              <a:tabLst>
                <a:tab pos="220345" algn="l"/>
              </a:tabLst>
            </a:pP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Users </a:t>
            </a:r>
            <a:r>
              <a:rPr sz="2500" spc="-5" dirty="0">
                <a:solidFill>
                  <a:srgbClr val="00882B"/>
                </a:solidFill>
                <a:latin typeface="Arial"/>
                <a:cs typeface="Arial"/>
              </a:rPr>
              <a:t>skim your </a:t>
            </a:r>
            <a:r>
              <a:rPr sz="2500" spc="50" dirty="0">
                <a:solidFill>
                  <a:srgbClr val="00882B"/>
                </a:solidFill>
                <a:latin typeface="Arial"/>
                <a:cs typeface="Arial"/>
              </a:rPr>
              <a:t>pages </a:t>
            </a:r>
            <a:r>
              <a:rPr sz="2500" spc="65" dirty="0">
                <a:solidFill>
                  <a:srgbClr val="00882B"/>
                </a:solidFill>
                <a:latin typeface="Arial"/>
                <a:cs typeface="Arial"/>
              </a:rPr>
              <a:t>by </a:t>
            </a:r>
            <a:r>
              <a:rPr sz="2500" spc="-5" dirty="0">
                <a:solidFill>
                  <a:srgbClr val="00882B"/>
                </a:solidFill>
                <a:latin typeface="Arial"/>
                <a:cs typeface="Arial"/>
              </a:rPr>
              <a:t>its </a:t>
            </a:r>
            <a:r>
              <a:rPr sz="2500" spc="25" dirty="0">
                <a:solidFill>
                  <a:srgbClr val="00882B"/>
                </a:solidFill>
                <a:latin typeface="Arial"/>
                <a:cs typeface="Arial"/>
              </a:rPr>
              <a:t>headings</a:t>
            </a: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.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important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to use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headings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to show the 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document</a:t>
            </a:r>
            <a:r>
              <a:rPr sz="2500" spc="-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structure.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91300" y="3390900"/>
            <a:ext cx="4584700" cy="3619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48619" y="3860542"/>
            <a:ext cx="802640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70" dirty="0">
                <a:latin typeface="Arial"/>
                <a:cs typeface="Arial"/>
              </a:rPr>
              <a:t>&lt;body&gt;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48619" y="6260842"/>
            <a:ext cx="862330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60" dirty="0">
                <a:latin typeface="Arial"/>
                <a:cs typeface="Arial"/>
              </a:rPr>
              <a:t>&lt;/body&gt;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61218" y="3865747"/>
            <a:ext cx="4192270" cy="0"/>
          </a:xfrm>
          <a:custGeom>
            <a:avLst/>
            <a:gdLst/>
            <a:ahLst/>
            <a:cxnLst/>
            <a:rect l="l" t="t" r="r" b="b"/>
            <a:pathLst>
              <a:path w="4192270">
                <a:moveTo>
                  <a:pt x="0" y="0"/>
                </a:moveTo>
                <a:lnTo>
                  <a:pt x="419213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254868" y="4202297"/>
          <a:ext cx="4192133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94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R="52069" algn="r">
                        <a:lnSpc>
                          <a:spcPts val="1950"/>
                        </a:lnSpc>
                      </a:pPr>
                      <a:r>
                        <a:rPr sz="1700" spc="25" dirty="0">
                          <a:latin typeface="Arial"/>
                          <a:cs typeface="Arial"/>
                        </a:rPr>
                        <a:t>&lt;h1&gt;Level </a:t>
                      </a:r>
                      <a:r>
                        <a:rPr sz="17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7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35" dirty="0">
                          <a:latin typeface="Arial"/>
                          <a:cs typeface="Arial"/>
                        </a:rPr>
                        <a:t>Heading&lt;/h1&gt;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FB79"/>
                    </a:solidFill>
                  </a:tcPr>
                </a:tc>
                <a:tc>
                  <a:txBody>
                    <a:bodyPr/>
                    <a:lstStyle/>
                    <a:p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R="87630" algn="r">
                        <a:lnSpc>
                          <a:spcPts val="1950"/>
                        </a:lnSpc>
                      </a:pPr>
                      <a:r>
                        <a:rPr sz="1700" spc="25" dirty="0">
                          <a:latin typeface="Arial"/>
                          <a:cs typeface="Arial"/>
                        </a:rPr>
                        <a:t>&lt;h2&gt;Level </a:t>
                      </a:r>
                      <a:r>
                        <a:rPr sz="170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7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35" dirty="0">
                          <a:latin typeface="Arial"/>
                          <a:cs typeface="Arial"/>
                        </a:rPr>
                        <a:t>heading&lt;/h2&gt;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FB79"/>
                    </a:solidFill>
                  </a:tcPr>
                </a:tc>
                <a:tc>
                  <a:txBody>
                    <a:bodyPr/>
                    <a:lstStyle/>
                    <a:p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R="87630" algn="r">
                        <a:lnSpc>
                          <a:spcPts val="1950"/>
                        </a:lnSpc>
                      </a:pPr>
                      <a:r>
                        <a:rPr sz="1700" spc="25" dirty="0">
                          <a:latin typeface="Arial"/>
                          <a:cs typeface="Arial"/>
                        </a:rPr>
                        <a:t>&lt;h3&gt;Level </a:t>
                      </a:r>
                      <a:r>
                        <a:rPr sz="1700" spc="-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7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35" dirty="0">
                          <a:latin typeface="Arial"/>
                          <a:cs typeface="Arial"/>
                        </a:rPr>
                        <a:t>heading&lt;/h3&gt;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FB79"/>
                    </a:solidFill>
                  </a:tcPr>
                </a:tc>
                <a:tc>
                  <a:txBody>
                    <a:bodyPr/>
                    <a:lstStyle/>
                    <a:p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R="87630" algn="r">
                        <a:lnSpc>
                          <a:spcPts val="1950"/>
                        </a:lnSpc>
                      </a:pPr>
                      <a:r>
                        <a:rPr sz="1700" spc="25" dirty="0">
                          <a:latin typeface="Arial"/>
                          <a:cs typeface="Arial"/>
                        </a:rPr>
                        <a:t>&lt;h4&gt;Level </a:t>
                      </a:r>
                      <a:r>
                        <a:rPr sz="1700" spc="-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7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35" dirty="0">
                          <a:latin typeface="Arial"/>
                          <a:cs typeface="Arial"/>
                        </a:rPr>
                        <a:t>heading&lt;/h4&gt;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FB79"/>
                    </a:solidFill>
                  </a:tcPr>
                </a:tc>
                <a:tc>
                  <a:txBody>
                    <a:bodyPr/>
                    <a:lstStyle/>
                    <a:p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R="87630" algn="r">
                        <a:lnSpc>
                          <a:spcPts val="1950"/>
                        </a:lnSpc>
                      </a:pPr>
                      <a:r>
                        <a:rPr sz="1700" spc="25" dirty="0">
                          <a:latin typeface="Arial"/>
                          <a:cs typeface="Arial"/>
                        </a:rPr>
                        <a:t>&lt;h5&gt;Level </a:t>
                      </a:r>
                      <a:r>
                        <a:rPr sz="17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7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35" dirty="0">
                          <a:latin typeface="Arial"/>
                          <a:cs typeface="Arial"/>
                        </a:rPr>
                        <a:t>heading&lt;/h5&gt;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FB79"/>
                    </a:solidFill>
                  </a:tcPr>
                </a:tc>
                <a:tc>
                  <a:txBody>
                    <a:bodyPr/>
                    <a:lstStyle/>
                    <a:p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R="87630" algn="r">
                        <a:lnSpc>
                          <a:spcPts val="1950"/>
                        </a:lnSpc>
                      </a:pPr>
                      <a:r>
                        <a:rPr sz="1700" spc="25" dirty="0">
                          <a:latin typeface="Arial"/>
                          <a:cs typeface="Arial"/>
                        </a:rPr>
                        <a:t>&lt;h6&gt;Level </a:t>
                      </a:r>
                      <a:r>
                        <a:rPr sz="1700" spc="-5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7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35" dirty="0">
                          <a:latin typeface="Arial"/>
                          <a:cs typeface="Arial"/>
                        </a:rPr>
                        <a:t>heading&lt;/h6&gt;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FB79"/>
                    </a:solidFill>
                  </a:tcPr>
                </a:tc>
                <a:tc>
                  <a:txBody>
                    <a:bodyPr/>
                    <a:lstStyle/>
                    <a:p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1261218" y="6608947"/>
            <a:ext cx="4192270" cy="0"/>
          </a:xfrm>
          <a:custGeom>
            <a:avLst/>
            <a:gdLst/>
            <a:ahLst/>
            <a:cxnLst/>
            <a:rect l="l" t="t" r="r" b="b"/>
            <a:pathLst>
              <a:path w="4192270">
                <a:moveTo>
                  <a:pt x="0" y="0"/>
                </a:moveTo>
                <a:lnTo>
                  <a:pt x="419213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53933" y="621831"/>
            <a:ext cx="7421245" cy="1262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4" dirty="0"/>
              <a:t>HTML</a:t>
            </a:r>
            <a:r>
              <a:rPr spc="-55" dirty="0"/>
              <a:t> </a:t>
            </a:r>
            <a:r>
              <a:rPr spc="105" dirty="0"/>
              <a:t>Headings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0194" y="2836003"/>
            <a:ext cx="10738485" cy="3224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015" indent="-234315">
              <a:lnSpc>
                <a:spcPct val="100000"/>
              </a:lnSpc>
              <a:buSzPct val="75000"/>
              <a:buChar char="•"/>
              <a:tabLst>
                <a:tab pos="247650" algn="l"/>
              </a:tabLst>
            </a:pP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Help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define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10" dirty="0">
                <a:solidFill>
                  <a:srgbClr val="323332"/>
                </a:solidFill>
                <a:latin typeface="Arial"/>
                <a:cs typeface="Arial"/>
              </a:rPr>
              <a:t>structure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</a:t>
            </a:r>
            <a:r>
              <a:rPr sz="3000" spc="-1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document.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323332"/>
              </a:buClr>
              <a:buFont typeface="Arial"/>
              <a:buChar char="•"/>
            </a:pPr>
            <a:endParaRPr sz="3100">
              <a:latin typeface="Times New Roman"/>
              <a:cs typeface="Times New Roman"/>
            </a:endParaRPr>
          </a:p>
          <a:p>
            <a:pPr marL="247015" marR="5080" indent="-234315">
              <a:lnSpc>
                <a:spcPct val="100000"/>
              </a:lnSpc>
              <a:buSzPct val="75000"/>
              <a:buChar char="•"/>
              <a:tabLst>
                <a:tab pos="247650" algn="l"/>
              </a:tabLst>
            </a:pP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text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placed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between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204" dirty="0">
                <a:solidFill>
                  <a:srgbClr val="323332"/>
                </a:solidFill>
                <a:latin typeface="Arial"/>
                <a:cs typeface="Arial"/>
              </a:rPr>
              <a:t>&lt;p&gt;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000" spc="155" dirty="0">
                <a:solidFill>
                  <a:srgbClr val="323332"/>
                </a:solidFill>
                <a:latin typeface="Arial"/>
                <a:cs typeface="Arial"/>
              </a:rPr>
              <a:t>&lt;/p&gt;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tags </a:t>
            </a:r>
            <a:r>
              <a:rPr sz="3000" spc="10" dirty="0">
                <a:solidFill>
                  <a:srgbClr val="323332"/>
                </a:solidFill>
                <a:latin typeface="Arial"/>
                <a:cs typeface="Arial"/>
              </a:rPr>
              <a:t>forms</a:t>
            </a:r>
            <a:r>
              <a:rPr sz="3000" spc="-5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one 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paragraph.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323332"/>
              </a:buClr>
              <a:buFont typeface="Arial"/>
              <a:buChar char="•"/>
            </a:pPr>
            <a:endParaRPr sz="3100">
              <a:latin typeface="Times New Roman"/>
              <a:cs typeface="Times New Roman"/>
            </a:endParaRPr>
          </a:p>
          <a:p>
            <a:pPr marL="247015" marR="312420" indent="-234315">
              <a:lnSpc>
                <a:spcPct val="100000"/>
              </a:lnSpc>
              <a:buSzPct val="75000"/>
              <a:buChar char="•"/>
              <a:tabLst>
                <a:tab pos="247650" algn="l"/>
              </a:tabLst>
            </a:pP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browser renders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paragraph,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places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extra</a:t>
            </a:r>
            <a:r>
              <a:rPr sz="3000" spc="-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space 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above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below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paragraph</a:t>
            </a:r>
            <a:r>
              <a:rPr sz="3000" spc="-1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text.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6181" y="671753"/>
            <a:ext cx="8324215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4" dirty="0"/>
              <a:t>HTML</a:t>
            </a:r>
            <a:r>
              <a:rPr spc="-60" dirty="0"/>
              <a:t> </a:t>
            </a:r>
            <a:r>
              <a:rPr spc="40" dirty="0"/>
              <a:t>Paragraphs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49466" y="7155555"/>
            <a:ext cx="863600" cy="332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323332"/>
                </a:solidFill>
                <a:latin typeface="Consolas"/>
                <a:cs typeface="Consolas"/>
              </a:rPr>
              <a:t>&lt;body&gt;</a:t>
            </a:r>
            <a:endParaRPr sz="2000">
              <a:latin typeface="Consolas"/>
              <a:cs typeface="Consola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49466" y="8298555"/>
            <a:ext cx="1003300" cy="332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433FF"/>
                </a:solidFill>
                <a:latin typeface="Consolas"/>
                <a:cs typeface="Consolas"/>
              </a:rPr>
              <a:t>&lt;/body&gt;</a:t>
            </a:r>
            <a:endParaRPr sz="2000">
              <a:latin typeface="Consolas"/>
              <a:cs typeface="Consola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62166" y="7557465"/>
            <a:ext cx="4761230" cy="0"/>
          </a:xfrm>
          <a:custGeom>
            <a:avLst/>
            <a:gdLst/>
            <a:ahLst/>
            <a:cxnLst/>
            <a:rect l="l" t="t" r="r" b="b"/>
            <a:pathLst>
              <a:path w="4761230">
                <a:moveTo>
                  <a:pt x="0" y="0"/>
                </a:moveTo>
                <a:lnTo>
                  <a:pt x="47608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955816" y="7607224"/>
          <a:ext cx="4760812" cy="1066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7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6120">
                <a:tc>
                  <a:txBody>
                    <a:bodyPr/>
                    <a:lstStyle/>
                    <a:p>
                      <a:pPr>
                        <a:lnSpc>
                          <a:spcPts val="1845"/>
                        </a:lnSpc>
                        <a:tabLst>
                          <a:tab pos="1814830" algn="l"/>
                        </a:tabLst>
                      </a:pPr>
                      <a:r>
                        <a:rPr sz="2000" dirty="0">
                          <a:solidFill>
                            <a:srgbClr val="0433FF"/>
                          </a:solidFill>
                          <a:latin typeface="Consolas"/>
                          <a:cs typeface="Consolas"/>
                        </a:rPr>
                        <a:t>&lt;</a:t>
                      </a:r>
                      <a:r>
                        <a:rPr sz="2000" dirty="0">
                          <a:solidFill>
                            <a:srgbClr val="A52A2A"/>
                          </a:solidFill>
                          <a:latin typeface="Consolas"/>
                          <a:cs typeface="Consolas"/>
                        </a:rPr>
                        <a:t>p</a:t>
                      </a:r>
                      <a:r>
                        <a:rPr sz="2000" dirty="0">
                          <a:solidFill>
                            <a:srgbClr val="0433FF"/>
                          </a:solidFill>
                          <a:latin typeface="Consolas"/>
                          <a:cs typeface="Consolas"/>
                        </a:rPr>
                        <a:t>&gt;</a:t>
                      </a:r>
                      <a:r>
                        <a:rPr sz="2000" dirty="0">
                          <a:solidFill>
                            <a:srgbClr val="323332"/>
                          </a:solidFill>
                          <a:latin typeface="Consolas"/>
                          <a:cs typeface="Consolas"/>
                        </a:rPr>
                        <a:t>This</a:t>
                      </a:r>
                      <a:r>
                        <a:rPr sz="2000" spc="-5" dirty="0">
                          <a:solidFill>
                            <a:srgbClr val="323332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000" dirty="0">
                          <a:solidFill>
                            <a:srgbClr val="323332"/>
                          </a:solidFill>
                          <a:latin typeface="Consolas"/>
                          <a:cs typeface="Consolas"/>
                        </a:rPr>
                        <a:t>is</a:t>
                      </a:r>
                      <a:r>
                        <a:rPr sz="2000" spc="-5" dirty="0">
                          <a:solidFill>
                            <a:srgbClr val="323332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000" dirty="0">
                          <a:solidFill>
                            <a:srgbClr val="323332"/>
                          </a:solidFill>
                          <a:latin typeface="Consolas"/>
                          <a:cs typeface="Consolas"/>
                        </a:rPr>
                        <a:t>a	paragraph.</a:t>
                      </a:r>
                      <a:r>
                        <a:rPr sz="2000" dirty="0">
                          <a:solidFill>
                            <a:srgbClr val="0433FF"/>
                          </a:solidFill>
                          <a:latin typeface="Consolas"/>
                          <a:cs typeface="Consolas"/>
                        </a:rPr>
                        <a:t>&lt;</a:t>
                      </a:r>
                      <a:r>
                        <a:rPr sz="2000" dirty="0">
                          <a:solidFill>
                            <a:srgbClr val="A52A2A"/>
                          </a:solidFill>
                          <a:latin typeface="Consolas"/>
                          <a:cs typeface="Consolas"/>
                        </a:rPr>
                        <a:t>/p</a:t>
                      </a:r>
                      <a:r>
                        <a:rPr sz="2000" dirty="0">
                          <a:solidFill>
                            <a:srgbClr val="0433FF"/>
                          </a:solidFill>
                          <a:latin typeface="Consolas"/>
                          <a:cs typeface="Consolas"/>
                        </a:rPr>
                        <a:t>&gt;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FB7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>
                        <a:lnSpc>
                          <a:spcPts val="1989"/>
                        </a:lnSpc>
                      </a:pPr>
                      <a:r>
                        <a:rPr sz="2000" dirty="0">
                          <a:solidFill>
                            <a:srgbClr val="0433FF"/>
                          </a:solidFill>
                          <a:latin typeface="Consolas"/>
                          <a:cs typeface="Consolas"/>
                        </a:rPr>
                        <a:t>&lt;</a:t>
                      </a:r>
                      <a:r>
                        <a:rPr sz="2000" dirty="0">
                          <a:solidFill>
                            <a:srgbClr val="A52A2A"/>
                          </a:solidFill>
                          <a:latin typeface="Consolas"/>
                          <a:cs typeface="Consolas"/>
                        </a:rPr>
                        <a:t>p</a:t>
                      </a:r>
                      <a:r>
                        <a:rPr sz="2000" dirty="0">
                          <a:solidFill>
                            <a:srgbClr val="0433FF"/>
                          </a:solidFill>
                          <a:latin typeface="Consolas"/>
                          <a:cs typeface="Consolas"/>
                        </a:rPr>
                        <a:t>&gt;</a:t>
                      </a:r>
                      <a:r>
                        <a:rPr sz="2000" dirty="0">
                          <a:solidFill>
                            <a:srgbClr val="323332"/>
                          </a:solidFill>
                          <a:latin typeface="Consolas"/>
                          <a:cs typeface="Consolas"/>
                        </a:rPr>
                        <a:t>This is another</a:t>
                      </a:r>
                      <a:r>
                        <a:rPr sz="2000" spc="-114" dirty="0">
                          <a:solidFill>
                            <a:srgbClr val="323332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000" dirty="0">
                          <a:solidFill>
                            <a:srgbClr val="323332"/>
                          </a:solidFill>
                          <a:latin typeface="Consolas"/>
                          <a:cs typeface="Consolas"/>
                        </a:rPr>
                        <a:t>paragraph.</a:t>
                      </a:r>
                      <a:r>
                        <a:rPr sz="2000" dirty="0">
                          <a:solidFill>
                            <a:srgbClr val="0433FF"/>
                          </a:solidFill>
                          <a:latin typeface="Consolas"/>
                          <a:cs typeface="Consolas"/>
                        </a:rPr>
                        <a:t>&lt;</a:t>
                      </a:r>
                      <a:r>
                        <a:rPr sz="2000" dirty="0">
                          <a:solidFill>
                            <a:srgbClr val="A52A2A"/>
                          </a:solidFill>
                          <a:latin typeface="Consolas"/>
                          <a:cs typeface="Consolas"/>
                        </a:rPr>
                        <a:t>/p</a:t>
                      </a:r>
                      <a:r>
                        <a:rPr sz="2000" dirty="0">
                          <a:solidFill>
                            <a:srgbClr val="0433FF"/>
                          </a:solidFill>
                          <a:latin typeface="Consolas"/>
                          <a:cs typeface="Consolas"/>
                        </a:rPr>
                        <a:t>&gt;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FB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6934200" y="6692900"/>
            <a:ext cx="4343400" cy="2463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188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4" dirty="0"/>
              <a:t>HTML</a:t>
            </a:r>
            <a:r>
              <a:rPr spc="-85" dirty="0"/>
              <a:t> </a:t>
            </a:r>
            <a:r>
              <a:rPr dirty="0"/>
              <a:t>Comments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5200" y="2740976"/>
            <a:ext cx="182245" cy="3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375" dirty="0">
                <a:latin typeface="Arial"/>
                <a:cs typeface="Arial"/>
              </a:rPr>
              <a:t>•</a:t>
            </a:r>
            <a:endParaRPr sz="24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71423" y="2667471"/>
            <a:ext cx="10483215" cy="1041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000"/>
              </a:lnSpc>
            </a:pPr>
            <a:r>
              <a:rPr sz="3300" spc="-10" dirty="0">
                <a:latin typeface="Arial"/>
                <a:cs typeface="Arial"/>
              </a:rPr>
              <a:t>Comments </a:t>
            </a:r>
            <a:r>
              <a:rPr sz="3300" spc="55" dirty="0">
                <a:latin typeface="Arial"/>
                <a:cs typeface="Arial"/>
              </a:rPr>
              <a:t>can </a:t>
            </a:r>
            <a:r>
              <a:rPr sz="3300" spc="80" dirty="0">
                <a:latin typeface="Arial"/>
                <a:cs typeface="Arial"/>
              </a:rPr>
              <a:t>be </a:t>
            </a:r>
            <a:r>
              <a:rPr sz="3300" spc="20" dirty="0">
                <a:latin typeface="Arial"/>
                <a:cs typeface="Arial"/>
              </a:rPr>
              <a:t>inserted </a:t>
            </a:r>
            <a:r>
              <a:rPr sz="3300" spc="-5" dirty="0">
                <a:latin typeface="Arial"/>
                <a:cs typeface="Arial"/>
              </a:rPr>
              <a:t>into the </a:t>
            </a:r>
            <a:r>
              <a:rPr sz="3300" spc="-55" dirty="0">
                <a:latin typeface="Arial"/>
                <a:cs typeface="Arial"/>
              </a:rPr>
              <a:t>HTML </a:t>
            </a:r>
            <a:r>
              <a:rPr sz="3300" spc="85" dirty="0">
                <a:latin typeface="Arial"/>
                <a:cs typeface="Arial"/>
              </a:rPr>
              <a:t>code </a:t>
            </a:r>
            <a:r>
              <a:rPr sz="3300" spc="-5" dirty="0">
                <a:latin typeface="Arial"/>
                <a:cs typeface="Arial"/>
              </a:rPr>
              <a:t>to</a:t>
            </a:r>
            <a:r>
              <a:rPr sz="3300" spc="-200" dirty="0">
                <a:latin typeface="Arial"/>
                <a:cs typeface="Arial"/>
              </a:rPr>
              <a:t> </a:t>
            </a:r>
            <a:r>
              <a:rPr sz="3300" spc="-10" dirty="0">
                <a:latin typeface="Arial"/>
                <a:cs typeface="Arial"/>
              </a:rPr>
              <a:t>make  </a:t>
            </a:r>
            <a:r>
              <a:rPr sz="3300" spc="-5" dirty="0">
                <a:latin typeface="Arial"/>
                <a:cs typeface="Arial"/>
              </a:rPr>
              <a:t>it </a:t>
            </a:r>
            <a:r>
              <a:rPr sz="3300" spc="-25" dirty="0">
                <a:latin typeface="Arial"/>
                <a:cs typeface="Arial"/>
              </a:rPr>
              <a:t>more </a:t>
            </a:r>
            <a:r>
              <a:rPr sz="3300" spc="30" dirty="0">
                <a:latin typeface="Arial"/>
                <a:cs typeface="Arial"/>
              </a:rPr>
              <a:t>readable </a:t>
            </a:r>
            <a:r>
              <a:rPr sz="3300" spc="50" dirty="0">
                <a:latin typeface="Arial"/>
                <a:cs typeface="Arial"/>
              </a:rPr>
              <a:t>and</a:t>
            </a:r>
            <a:r>
              <a:rPr sz="3300" spc="-55" dirty="0">
                <a:latin typeface="Arial"/>
                <a:cs typeface="Arial"/>
              </a:rPr>
              <a:t> </a:t>
            </a:r>
            <a:r>
              <a:rPr sz="3300" spc="30" dirty="0">
                <a:latin typeface="Arial"/>
                <a:cs typeface="Arial"/>
              </a:rPr>
              <a:t>understandable.</a:t>
            </a:r>
            <a:endParaRPr sz="3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65200" y="4264976"/>
            <a:ext cx="182245" cy="3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375" dirty="0">
                <a:latin typeface="Arial"/>
                <a:cs typeface="Arial"/>
              </a:rPr>
              <a:t>•</a:t>
            </a:r>
            <a:endParaRPr sz="24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71423" y="4191471"/>
            <a:ext cx="9446260" cy="1041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000"/>
              </a:lnSpc>
            </a:pPr>
            <a:r>
              <a:rPr sz="3300" spc="-10" dirty="0">
                <a:latin typeface="Arial"/>
                <a:cs typeface="Arial"/>
              </a:rPr>
              <a:t>Comments </a:t>
            </a:r>
            <a:r>
              <a:rPr sz="3300" spc="-30" dirty="0">
                <a:latin typeface="Arial"/>
                <a:cs typeface="Arial"/>
              </a:rPr>
              <a:t>are </a:t>
            </a:r>
            <a:r>
              <a:rPr sz="3300" spc="35" dirty="0">
                <a:latin typeface="Arial"/>
                <a:cs typeface="Arial"/>
              </a:rPr>
              <a:t>ignored </a:t>
            </a:r>
            <a:r>
              <a:rPr sz="3300" spc="85" dirty="0">
                <a:latin typeface="Arial"/>
                <a:cs typeface="Arial"/>
              </a:rPr>
              <a:t>by </a:t>
            </a:r>
            <a:r>
              <a:rPr sz="3300" spc="-5" dirty="0">
                <a:latin typeface="Arial"/>
                <a:cs typeface="Arial"/>
              </a:rPr>
              <a:t>the </a:t>
            </a:r>
            <a:r>
              <a:rPr sz="3300" spc="10" dirty="0">
                <a:latin typeface="Arial"/>
                <a:cs typeface="Arial"/>
              </a:rPr>
              <a:t>browser </a:t>
            </a:r>
            <a:r>
              <a:rPr sz="3300" spc="50" dirty="0">
                <a:latin typeface="Arial"/>
                <a:cs typeface="Arial"/>
              </a:rPr>
              <a:t>and </a:t>
            </a:r>
            <a:r>
              <a:rPr sz="3300" spc="-30" dirty="0">
                <a:latin typeface="Arial"/>
                <a:cs typeface="Arial"/>
              </a:rPr>
              <a:t>are</a:t>
            </a:r>
            <a:r>
              <a:rPr sz="3300" spc="-170" dirty="0">
                <a:latin typeface="Arial"/>
                <a:cs typeface="Arial"/>
              </a:rPr>
              <a:t> </a:t>
            </a:r>
            <a:r>
              <a:rPr sz="3300" spc="-5" dirty="0">
                <a:latin typeface="Arial"/>
                <a:cs typeface="Arial"/>
              </a:rPr>
              <a:t>not  </a:t>
            </a:r>
            <a:r>
              <a:rPr sz="3300" spc="45" dirty="0">
                <a:latin typeface="Arial"/>
                <a:cs typeface="Arial"/>
              </a:rPr>
              <a:t>displayed.</a:t>
            </a:r>
            <a:endParaRPr sz="3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65200" y="5720500"/>
            <a:ext cx="9980295" cy="3093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3300" spc="-10" dirty="0">
                <a:solidFill>
                  <a:srgbClr val="861001"/>
                </a:solidFill>
                <a:latin typeface="Arial"/>
                <a:cs typeface="Arial"/>
              </a:rPr>
              <a:t>Comments</a:t>
            </a:r>
            <a:r>
              <a:rPr sz="3300" spc="-50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3300" spc="-35" dirty="0">
                <a:solidFill>
                  <a:srgbClr val="861001"/>
                </a:solidFill>
                <a:latin typeface="Arial"/>
                <a:cs typeface="Arial"/>
              </a:rPr>
              <a:t>Syntax:</a:t>
            </a:r>
            <a:endParaRPr sz="3300">
              <a:latin typeface="Arial"/>
              <a:cs typeface="Arial"/>
            </a:endParaRPr>
          </a:p>
          <a:p>
            <a:pPr marL="227329">
              <a:lnSpc>
                <a:spcPct val="100000"/>
              </a:lnSpc>
              <a:spcBef>
                <a:spcPts val="65"/>
              </a:spcBef>
            </a:pPr>
            <a:r>
              <a:rPr sz="3350" spc="120" dirty="0">
                <a:solidFill>
                  <a:srgbClr val="018000"/>
                </a:solidFill>
                <a:latin typeface="Arial"/>
                <a:cs typeface="Arial"/>
              </a:rPr>
              <a:t>&lt;!-- </a:t>
            </a:r>
            <a:r>
              <a:rPr sz="3350" spc="-35" dirty="0">
                <a:solidFill>
                  <a:srgbClr val="018000"/>
                </a:solidFill>
                <a:latin typeface="Arial"/>
                <a:cs typeface="Arial"/>
              </a:rPr>
              <a:t>Write </a:t>
            </a:r>
            <a:r>
              <a:rPr sz="3350" spc="15" dirty="0">
                <a:solidFill>
                  <a:srgbClr val="018000"/>
                </a:solidFill>
                <a:latin typeface="Arial"/>
                <a:cs typeface="Arial"/>
              </a:rPr>
              <a:t>your </a:t>
            </a:r>
            <a:r>
              <a:rPr sz="3350" spc="40" dirty="0">
                <a:solidFill>
                  <a:srgbClr val="018000"/>
                </a:solidFill>
                <a:latin typeface="Arial"/>
                <a:cs typeface="Arial"/>
              </a:rPr>
              <a:t>comments </a:t>
            </a:r>
            <a:r>
              <a:rPr sz="3350" dirty="0">
                <a:solidFill>
                  <a:srgbClr val="018000"/>
                </a:solidFill>
                <a:latin typeface="Arial"/>
                <a:cs typeface="Arial"/>
              </a:rPr>
              <a:t>here</a:t>
            </a:r>
            <a:r>
              <a:rPr sz="3350" spc="-125" dirty="0">
                <a:solidFill>
                  <a:srgbClr val="018000"/>
                </a:solidFill>
                <a:latin typeface="Arial"/>
                <a:cs typeface="Arial"/>
              </a:rPr>
              <a:t> </a:t>
            </a:r>
            <a:r>
              <a:rPr sz="3350" spc="95" dirty="0">
                <a:solidFill>
                  <a:srgbClr val="018000"/>
                </a:solidFill>
                <a:latin typeface="Arial"/>
                <a:cs typeface="Arial"/>
              </a:rPr>
              <a:t>--&gt;</a:t>
            </a:r>
            <a:endParaRPr sz="33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6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1000"/>
              </a:lnSpc>
            </a:pPr>
            <a:r>
              <a:rPr sz="3300" b="1" spc="-10" dirty="0">
                <a:latin typeface="Arial"/>
                <a:cs typeface="Arial"/>
              </a:rPr>
              <a:t>Note: </a:t>
            </a:r>
            <a:r>
              <a:rPr sz="3300" spc="-55" dirty="0">
                <a:latin typeface="Arial"/>
                <a:cs typeface="Arial"/>
              </a:rPr>
              <a:t>There </a:t>
            </a:r>
            <a:r>
              <a:rPr sz="3300" spc="-5" dirty="0">
                <a:latin typeface="Arial"/>
                <a:cs typeface="Arial"/>
              </a:rPr>
              <a:t>is </a:t>
            </a:r>
            <a:r>
              <a:rPr sz="3300" spc="-10" dirty="0">
                <a:latin typeface="Arial"/>
                <a:cs typeface="Arial"/>
              </a:rPr>
              <a:t>an </a:t>
            </a:r>
            <a:r>
              <a:rPr sz="3300" spc="10" dirty="0">
                <a:latin typeface="Arial"/>
                <a:cs typeface="Arial"/>
              </a:rPr>
              <a:t>exclamation </a:t>
            </a:r>
            <a:r>
              <a:rPr sz="3300" spc="30" dirty="0">
                <a:latin typeface="Arial"/>
                <a:cs typeface="Arial"/>
              </a:rPr>
              <a:t>point </a:t>
            </a:r>
            <a:r>
              <a:rPr sz="3300" spc="-5" dirty="0">
                <a:latin typeface="Arial"/>
                <a:cs typeface="Arial"/>
              </a:rPr>
              <a:t>after the </a:t>
            </a:r>
            <a:r>
              <a:rPr sz="3300" spc="45" dirty="0">
                <a:latin typeface="Arial"/>
                <a:cs typeface="Arial"/>
              </a:rPr>
              <a:t>opening  </a:t>
            </a:r>
            <a:r>
              <a:rPr sz="3300" spc="40" dirty="0">
                <a:latin typeface="Arial"/>
                <a:cs typeface="Arial"/>
              </a:rPr>
              <a:t>bracket, </a:t>
            </a:r>
            <a:r>
              <a:rPr sz="3300" spc="55" dirty="0">
                <a:latin typeface="Arial"/>
                <a:cs typeface="Arial"/>
              </a:rPr>
              <a:t>but </a:t>
            </a:r>
            <a:r>
              <a:rPr sz="3300" spc="-5" dirty="0">
                <a:latin typeface="Arial"/>
                <a:cs typeface="Arial"/>
              </a:rPr>
              <a:t>not </a:t>
            </a:r>
            <a:r>
              <a:rPr sz="3300" spc="15" dirty="0">
                <a:latin typeface="Arial"/>
                <a:cs typeface="Arial"/>
              </a:rPr>
              <a:t>before </a:t>
            </a:r>
            <a:r>
              <a:rPr sz="3300" spc="-5" dirty="0">
                <a:latin typeface="Arial"/>
                <a:cs typeface="Arial"/>
              </a:rPr>
              <a:t>the </a:t>
            </a:r>
            <a:r>
              <a:rPr sz="3300" spc="45" dirty="0">
                <a:latin typeface="Arial"/>
                <a:cs typeface="Arial"/>
              </a:rPr>
              <a:t>closing</a:t>
            </a:r>
            <a:r>
              <a:rPr sz="3300" spc="-195" dirty="0">
                <a:latin typeface="Arial"/>
                <a:cs typeface="Arial"/>
              </a:rPr>
              <a:t> </a:t>
            </a:r>
            <a:r>
              <a:rPr sz="3300" spc="40" dirty="0">
                <a:latin typeface="Arial"/>
                <a:cs typeface="Arial"/>
              </a:rPr>
              <a:t>bracket.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883923"/>
            <a:ext cx="10356215" cy="1262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Empty </a:t>
            </a:r>
            <a:r>
              <a:rPr spc="-114" dirty="0"/>
              <a:t>HTML</a:t>
            </a:r>
            <a:r>
              <a:rPr spc="-35" dirty="0"/>
              <a:t> </a:t>
            </a:r>
            <a:r>
              <a:rPr spc="-60" dirty="0"/>
              <a:t>Elements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403128"/>
            <a:ext cx="192405" cy="419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4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85710" y="3333124"/>
            <a:ext cx="9800590" cy="1092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</a:pPr>
            <a:r>
              <a:rPr sz="3500" spc="-50" dirty="0">
                <a:latin typeface="Arial"/>
                <a:cs typeface="Arial"/>
              </a:rPr>
              <a:t>HTML </a:t>
            </a:r>
            <a:r>
              <a:rPr sz="3500" spc="-5" dirty="0">
                <a:latin typeface="Arial"/>
                <a:cs typeface="Arial"/>
              </a:rPr>
              <a:t>elements with no </a:t>
            </a:r>
            <a:r>
              <a:rPr sz="3500" spc="25" dirty="0">
                <a:latin typeface="Arial"/>
                <a:cs typeface="Arial"/>
              </a:rPr>
              <a:t>content </a:t>
            </a:r>
            <a:r>
              <a:rPr sz="3500" spc="-25" dirty="0">
                <a:latin typeface="Arial"/>
                <a:cs typeface="Arial"/>
              </a:rPr>
              <a:t>are </a:t>
            </a:r>
            <a:r>
              <a:rPr sz="3500" spc="60" dirty="0">
                <a:latin typeface="Arial"/>
                <a:cs typeface="Arial"/>
              </a:rPr>
              <a:t>called </a:t>
            </a:r>
            <a:r>
              <a:rPr sz="3500" b="1" spc="-5" dirty="0">
                <a:latin typeface="Arial"/>
                <a:cs typeface="Arial"/>
              </a:rPr>
              <a:t>empty  elements</a:t>
            </a:r>
            <a:r>
              <a:rPr sz="3500" spc="-5" dirty="0">
                <a:latin typeface="Arial"/>
                <a:cs typeface="Arial"/>
              </a:rPr>
              <a:t>.</a:t>
            </a:r>
            <a:endParaRPr sz="3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5003339"/>
            <a:ext cx="192405" cy="419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4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85710" y="4933330"/>
            <a:ext cx="10271125" cy="1092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500" spc="180" dirty="0">
                <a:latin typeface="Arial"/>
                <a:cs typeface="Arial"/>
              </a:rPr>
              <a:t>&lt;br&gt; </a:t>
            </a:r>
            <a:r>
              <a:rPr sz="3500" spc="-5" dirty="0">
                <a:latin typeface="Arial"/>
                <a:cs typeface="Arial"/>
              </a:rPr>
              <a:t>is an </a:t>
            </a:r>
            <a:r>
              <a:rPr sz="3500" spc="35" dirty="0">
                <a:latin typeface="Arial"/>
                <a:cs typeface="Arial"/>
              </a:rPr>
              <a:t>empty </a:t>
            </a:r>
            <a:r>
              <a:rPr sz="3500" spc="-5" dirty="0">
                <a:latin typeface="Arial"/>
                <a:cs typeface="Arial"/>
              </a:rPr>
              <a:t>element without a </a:t>
            </a:r>
            <a:r>
              <a:rPr sz="3500" spc="55" dirty="0">
                <a:latin typeface="Arial"/>
                <a:cs typeface="Arial"/>
              </a:rPr>
              <a:t>closing </a:t>
            </a:r>
            <a:r>
              <a:rPr sz="3500" spc="60" dirty="0">
                <a:latin typeface="Arial"/>
                <a:cs typeface="Arial"/>
              </a:rPr>
              <a:t>tag</a:t>
            </a:r>
            <a:r>
              <a:rPr sz="3500" spc="-225" dirty="0">
                <a:latin typeface="Arial"/>
                <a:cs typeface="Arial"/>
              </a:rPr>
              <a:t> </a:t>
            </a:r>
            <a:r>
              <a:rPr sz="3500" dirty="0">
                <a:latin typeface="Arial"/>
                <a:cs typeface="Arial"/>
              </a:rPr>
              <a:t>(the</a:t>
            </a:r>
            <a:endParaRPr sz="35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</a:pPr>
            <a:r>
              <a:rPr sz="3500" spc="180" dirty="0">
                <a:latin typeface="Arial"/>
                <a:cs typeface="Arial"/>
              </a:rPr>
              <a:t>&lt;br&gt; </a:t>
            </a:r>
            <a:r>
              <a:rPr sz="3500" spc="60" dirty="0">
                <a:latin typeface="Arial"/>
                <a:cs typeface="Arial"/>
              </a:rPr>
              <a:t>tag </a:t>
            </a:r>
            <a:r>
              <a:rPr sz="3500" spc="25" dirty="0">
                <a:latin typeface="Arial"/>
                <a:cs typeface="Arial"/>
              </a:rPr>
              <a:t>defines </a:t>
            </a:r>
            <a:r>
              <a:rPr sz="3500" spc="-5" dirty="0">
                <a:latin typeface="Arial"/>
                <a:cs typeface="Arial"/>
              </a:rPr>
              <a:t>a line</a:t>
            </a:r>
            <a:r>
              <a:rPr sz="3500" spc="-285" dirty="0">
                <a:latin typeface="Arial"/>
                <a:cs typeface="Arial"/>
              </a:rPr>
              <a:t> </a:t>
            </a:r>
            <a:r>
              <a:rPr sz="3500" spc="15" dirty="0">
                <a:latin typeface="Arial"/>
                <a:cs typeface="Arial"/>
              </a:rPr>
              <a:t>break).</a:t>
            </a:r>
            <a:endParaRPr sz="3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6603538"/>
            <a:ext cx="192405" cy="419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4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85710" y="6533529"/>
            <a:ext cx="10535920" cy="1626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 marR="5080" indent="-12700">
              <a:lnSpc>
                <a:spcPct val="100000"/>
              </a:lnSpc>
            </a:pPr>
            <a:r>
              <a:rPr sz="3500" dirty="0">
                <a:latin typeface="Arial"/>
                <a:cs typeface="Arial"/>
              </a:rPr>
              <a:t>Tip: </a:t>
            </a:r>
            <a:r>
              <a:rPr sz="3500" dirty="0">
                <a:solidFill>
                  <a:srgbClr val="FF2600"/>
                </a:solidFill>
                <a:latin typeface="Arial"/>
                <a:cs typeface="Arial"/>
              </a:rPr>
              <a:t>In </a:t>
            </a:r>
            <a:r>
              <a:rPr sz="3500" spc="-65" dirty="0">
                <a:solidFill>
                  <a:srgbClr val="FF2600"/>
                </a:solidFill>
                <a:latin typeface="Arial"/>
                <a:cs typeface="Arial"/>
              </a:rPr>
              <a:t>XHTML, </a:t>
            </a:r>
            <a:r>
              <a:rPr sz="3500" spc="-5" dirty="0">
                <a:solidFill>
                  <a:srgbClr val="FF2600"/>
                </a:solidFill>
                <a:latin typeface="Arial"/>
                <a:cs typeface="Arial"/>
              </a:rPr>
              <a:t>all elements </a:t>
            </a:r>
            <a:r>
              <a:rPr sz="3500" dirty="0">
                <a:solidFill>
                  <a:srgbClr val="FF2600"/>
                </a:solidFill>
                <a:latin typeface="Arial"/>
                <a:cs typeface="Arial"/>
              </a:rPr>
              <a:t>must </a:t>
            </a:r>
            <a:r>
              <a:rPr sz="3500" spc="95" dirty="0">
                <a:solidFill>
                  <a:srgbClr val="FF2600"/>
                </a:solidFill>
                <a:latin typeface="Arial"/>
                <a:cs typeface="Arial"/>
              </a:rPr>
              <a:t>be </a:t>
            </a:r>
            <a:r>
              <a:rPr sz="3500" spc="55" dirty="0">
                <a:solidFill>
                  <a:srgbClr val="FF2600"/>
                </a:solidFill>
                <a:latin typeface="Arial"/>
                <a:cs typeface="Arial"/>
              </a:rPr>
              <a:t>closed. </a:t>
            </a:r>
            <a:r>
              <a:rPr sz="3500" spc="95" dirty="0">
                <a:latin typeface="Arial"/>
                <a:cs typeface="Arial"/>
              </a:rPr>
              <a:t>Adding  </a:t>
            </a:r>
            <a:r>
              <a:rPr sz="3500" spc="-5" dirty="0">
                <a:latin typeface="Arial"/>
                <a:cs typeface="Arial"/>
              </a:rPr>
              <a:t>a slash </a:t>
            </a:r>
            <a:r>
              <a:rPr sz="3500" spc="30" dirty="0">
                <a:latin typeface="Arial"/>
                <a:cs typeface="Arial"/>
              </a:rPr>
              <a:t>inside </a:t>
            </a:r>
            <a:r>
              <a:rPr sz="3500" dirty="0">
                <a:latin typeface="Arial"/>
                <a:cs typeface="Arial"/>
              </a:rPr>
              <a:t>the </a:t>
            </a:r>
            <a:r>
              <a:rPr sz="3500" spc="10" dirty="0">
                <a:latin typeface="Arial"/>
                <a:cs typeface="Arial"/>
              </a:rPr>
              <a:t>start </a:t>
            </a:r>
            <a:r>
              <a:rPr sz="3500" spc="45" dirty="0">
                <a:latin typeface="Arial"/>
                <a:cs typeface="Arial"/>
              </a:rPr>
              <a:t>tag, </a:t>
            </a:r>
            <a:r>
              <a:rPr sz="3500" spc="-5" dirty="0">
                <a:latin typeface="Arial"/>
                <a:cs typeface="Arial"/>
              </a:rPr>
              <a:t>like </a:t>
            </a:r>
            <a:r>
              <a:rPr sz="3500" spc="150" dirty="0">
                <a:solidFill>
                  <a:srgbClr val="FF2600"/>
                </a:solidFill>
                <a:latin typeface="Arial"/>
                <a:cs typeface="Arial"/>
              </a:rPr>
              <a:t>&lt;br </a:t>
            </a:r>
            <a:r>
              <a:rPr sz="3500" spc="85" dirty="0">
                <a:solidFill>
                  <a:srgbClr val="FF2600"/>
                </a:solidFill>
                <a:latin typeface="Arial"/>
                <a:cs typeface="Arial"/>
              </a:rPr>
              <a:t>/&gt;</a:t>
            </a:r>
            <a:r>
              <a:rPr sz="3500" spc="85" dirty="0">
                <a:latin typeface="Arial"/>
                <a:cs typeface="Arial"/>
              </a:rPr>
              <a:t>, </a:t>
            </a:r>
            <a:r>
              <a:rPr sz="3500" spc="-5" dirty="0">
                <a:latin typeface="Arial"/>
                <a:cs typeface="Arial"/>
              </a:rPr>
              <a:t>is </a:t>
            </a:r>
            <a:r>
              <a:rPr sz="3500" dirty="0">
                <a:latin typeface="Arial"/>
                <a:cs typeface="Arial"/>
              </a:rPr>
              <a:t>the </a:t>
            </a:r>
            <a:r>
              <a:rPr sz="3500" spc="50" dirty="0">
                <a:latin typeface="Arial"/>
                <a:cs typeface="Arial"/>
              </a:rPr>
              <a:t>proper  </a:t>
            </a:r>
            <a:r>
              <a:rPr sz="3500" spc="-5" dirty="0">
                <a:latin typeface="Arial"/>
                <a:cs typeface="Arial"/>
              </a:rPr>
              <a:t>way </a:t>
            </a:r>
            <a:r>
              <a:rPr sz="3500" dirty="0">
                <a:latin typeface="Arial"/>
                <a:cs typeface="Arial"/>
              </a:rPr>
              <a:t>of </a:t>
            </a:r>
            <a:r>
              <a:rPr sz="3500" spc="55" dirty="0">
                <a:latin typeface="Arial"/>
                <a:cs typeface="Arial"/>
              </a:rPr>
              <a:t>closing </a:t>
            </a:r>
            <a:r>
              <a:rPr sz="3500" spc="35" dirty="0">
                <a:latin typeface="Arial"/>
                <a:cs typeface="Arial"/>
              </a:rPr>
              <a:t>empty </a:t>
            </a:r>
            <a:r>
              <a:rPr sz="3500" spc="-5" dirty="0">
                <a:latin typeface="Arial"/>
                <a:cs typeface="Arial"/>
              </a:rPr>
              <a:t>elements in </a:t>
            </a:r>
            <a:r>
              <a:rPr sz="3500" spc="-80" dirty="0">
                <a:latin typeface="Arial"/>
                <a:cs typeface="Arial"/>
              </a:rPr>
              <a:t>XHTML </a:t>
            </a:r>
            <a:r>
              <a:rPr sz="3500" spc="45" dirty="0">
                <a:latin typeface="Arial"/>
                <a:cs typeface="Arial"/>
              </a:rPr>
              <a:t>(and</a:t>
            </a:r>
            <a:r>
              <a:rPr sz="3500" spc="5" dirty="0">
                <a:latin typeface="Arial"/>
                <a:cs typeface="Arial"/>
              </a:rPr>
              <a:t> </a:t>
            </a:r>
            <a:r>
              <a:rPr sz="3500" spc="-40" dirty="0">
                <a:latin typeface="Arial"/>
                <a:cs typeface="Arial"/>
              </a:rPr>
              <a:t>XML).</a:t>
            </a:r>
            <a:endParaRPr sz="3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5" dirty="0"/>
              <a:t>In </a:t>
            </a:r>
            <a:r>
              <a:rPr sz="6700" spc="-10" dirty="0"/>
              <a:t>today’s </a:t>
            </a:r>
            <a:r>
              <a:rPr sz="6700" spc="40" dirty="0"/>
              <a:t>lecture </a:t>
            </a:r>
            <a:r>
              <a:rPr sz="6700" spc="10" dirty="0"/>
              <a:t>you</a:t>
            </a:r>
            <a:r>
              <a:rPr sz="6700" spc="-80" dirty="0"/>
              <a:t> </a:t>
            </a:r>
            <a:r>
              <a:rPr sz="6700" spc="5" dirty="0"/>
              <a:t>will  </a:t>
            </a:r>
            <a:r>
              <a:rPr sz="6700" spc="30" dirty="0"/>
              <a:t>learn</a:t>
            </a:r>
            <a:r>
              <a:rPr sz="6700" spc="-85" dirty="0"/>
              <a:t> </a:t>
            </a:r>
            <a:r>
              <a:rPr sz="6700" spc="5" dirty="0"/>
              <a:t>..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990600" y="39152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3844546"/>
            <a:ext cx="28714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What </a:t>
            </a:r>
            <a:r>
              <a:rPr sz="3600" spc="-5" dirty="0">
                <a:latin typeface="Arial"/>
                <a:cs typeface="Arial"/>
              </a:rPr>
              <a:t>is</a:t>
            </a:r>
            <a:r>
              <a:rPr sz="3600" spc="-40" dirty="0">
                <a:latin typeface="Arial"/>
                <a:cs typeface="Arial"/>
              </a:rPr>
              <a:t> </a:t>
            </a:r>
            <a:r>
              <a:rPr sz="3600" spc="-50" dirty="0">
                <a:latin typeface="Arial"/>
                <a:cs typeface="Arial"/>
              </a:rPr>
              <a:t>HTML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49947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5100" y="4924046"/>
            <a:ext cx="535368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HTML </a:t>
            </a:r>
            <a:r>
              <a:rPr sz="3600" spc="45" dirty="0">
                <a:latin typeface="Arial"/>
                <a:cs typeface="Arial"/>
              </a:rPr>
              <a:t>document</a:t>
            </a:r>
            <a:r>
              <a:rPr sz="3600" spc="-15" dirty="0">
                <a:latin typeface="Arial"/>
                <a:cs typeface="Arial"/>
              </a:rPr>
              <a:t> </a:t>
            </a:r>
            <a:r>
              <a:rPr sz="3600" spc="15" dirty="0">
                <a:latin typeface="Arial"/>
                <a:cs typeface="Arial"/>
              </a:rPr>
              <a:t>structure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60742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5100" y="6003546"/>
            <a:ext cx="919734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latin typeface="Arial"/>
                <a:cs typeface="Arial"/>
              </a:rPr>
              <a:t>How </a:t>
            </a:r>
            <a:r>
              <a:rPr sz="3600" dirty="0">
                <a:latin typeface="Arial"/>
                <a:cs typeface="Arial"/>
              </a:rPr>
              <a:t>to </a:t>
            </a:r>
            <a:r>
              <a:rPr sz="3600" spc="-5" dirty="0">
                <a:latin typeface="Arial"/>
                <a:cs typeface="Arial"/>
              </a:rPr>
              <a:t>write your </a:t>
            </a:r>
            <a:r>
              <a:rPr sz="3600" dirty="0">
                <a:latin typeface="Arial"/>
                <a:cs typeface="Arial"/>
              </a:rPr>
              <a:t>first </a:t>
            </a:r>
            <a:r>
              <a:rPr sz="3600" spc="65" dirty="0">
                <a:latin typeface="Arial"/>
                <a:cs typeface="Arial"/>
              </a:rPr>
              <a:t>web </a:t>
            </a:r>
            <a:r>
              <a:rPr sz="3600" spc="95" dirty="0">
                <a:latin typeface="Arial"/>
                <a:cs typeface="Arial"/>
              </a:rPr>
              <a:t>page </a:t>
            </a:r>
            <a:r>
              <a:rPr sz="3600" spc="35" dirty="0">
                <a:latin typeface="Arial"/>
                <a:cs typeface="Arial"/>
              </a:rPr>
              <a:t>using</a:t>
            </a:r>
            <a:r>
              <a:rPr sz="3600" spc="-155" dirty="0">
                <a:latin typeface="Arial"/>
                <a:cs typeface="Arial"/>
              </a:rPr>
              <a:t> </a:t>
            </a:r>
            <a:r>
              <a:rPr sz="3600" spc="-50" dirty="0">
                <a:latin typeface="Arial"/>
                <a:cs typeface="Arial"/>
              </a:rPr>
              <a:t>HTML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600" y="71537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35100" y="7083046"/>
            <a:ext cx="449770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40" dirty="0">
                <a:latin typeface="Arial"/>
                <a:cs typeface="Arial"/>
              </a:rPr>
              <a:t>Basic </a:t>
            </a:r>
            <a:r>
              <a:rPr sz="3600" spc="-50" dirty="0">
                <a:latin typeface="Arial"/>
                <a:cs typeface="Arial"/>
              </a:rPr>
              <a:t>HTML</a:t>
            </a:r>
            <a:r>
              <a:rPr sz="3600" spc="-10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elements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20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901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4" dirty="0"/>
              <a:t>HTML </a:t>
            </a:r>
            <a:r>
              <a:rPr spc="-5" dirty="0"/>
              <a:t>Line</a:t>
            </a:r>
            <a:r>
              <a:rPr spc="50" dirty="0"/>
              <a:t> </a:t>
            </a:r>
            <a:r>
              <a:rPr spc="-25" dirty="0"/>
              <a:t>Breaks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995200"/>
            <a:ext cx="154305" cy="326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31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23975" y="2948814"/>
            <a:ext cx="10622280" cy="823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800" marR="5080" indent="-38100">
              <a:lnSpc>
                <a:spcPts val="3200"/>
              </a:lnSpc>
            </a:pPr>
            <a:r>
              <a:rPr sz="2700" spc="-40" dirty="0">
                <a:latin typeface="Arial"/>
                <a:cs typeface="Arial"/>
              </a:rPr>
              <a:t>With </a:t>
            </a:r>
            <a:r>
              <a:rPr sz="2700" spc="-30" dirty="0">
                <a:latin typeface="Arial"/>
                <a:cs typeface="Arial"/>
              </a:rPr>
              <a:t>HTML, </a:t>
            </a:r>
            <a:r>
              <a:rPr sz="2700" spc="-5" dirty="0">
                <a:latin typeface="Arial"/>
                <a:cs typeface="Arial"/>
              </a:rPr>
              <a:t>you </a:t>
            </a:r>
            <a:r>
              <a:rPr sz="2700" spc="25" dirty="0">
                <a:solidFill>
                  <a:srgbClr val="00882B"/>
                </a:solidFill>
                <a:latin typeface="Arial"/>
                <a:cs typeface="Arial"/>
              </a:rPr>
              <a:t>cannot </a:t>
            </a:r>
            <a:r>
              <a:rPr sz="2700" spc="45" dirty="0">
                <a:solidFill>
                  <a:srgbClr val="00882B"/>
                </a:solidFill>
                <a:latin typeface="Arial"/>
                <a:cs typeface="Arial"/>
              </a:rPr>
              <a:t>change </a:t>
            </a:r>
            <a:r>
              <a:rPr sz="2700" dirty="0">
                <a:solidFill>
                  <a:srgbClr val="00882B"/>
                </a:solidFill>
                <a:latin typeface="Arial"/>
                <a:cs typeface="Arial"/>
              </a:rPr>
              <a:t>the </a:t>
            </a:r>
            <a:r>
              <a:rPr sz="2700" spc="20" dirty="0">
                <a:solidFill>
                  <a:srgbClr val="00882B"/>
                </a:solidFill>
                <a:latin typeface="Arial"/>
                <a:cs typeface="Arial"/>
              </a:rPr>
              <a:t>output </a:t>
            </a:r>
            <a:r>
              <a:rPr sz="2700" spc="70" dirty="0">
                <a:solidFill>
                  <a:srgbClr val="00882B"/>
                </a:solidFill>
                <a:latin typeface="Arial"/>
                <a:cs typeface="Arial"/>
              </a:rPr>
              <a:t>by adding </a:t>
            </a:r>
            <a:r>
              <a:rPr sz="2700" dirty="0">
                <a:solidFill>
                  <a:srgbClr val="00882B"/>
                </a:solidFill>
                <a:latin typeface="Arial"/>
                <a:cs typeface="Arial"/>
              </a:rPr>
              <a:t>extra </a:t>
            </a:r>
            <a:r>
              <a:rPr sz="2700" spc="45" dirty="0">
                <a:solidFill>
                  <a:srgbClr val="00882B"/>
                </a:solidFill>
                <a:latin typeface="Arial"/>
                <a:cs typeface="Arial"/>
              </a:rPr>
              <a:t>spaces</a:t>
            </a:r>
            <a:r>
              <a:rPr sz="2700" spc="-105" dirty="0">
                <a:solidFill>
                  <a:srgbClr val="00882B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00882B"/>
                </a:solidFill>
                <a:latin typeface="Arial"/>
                <a:cs typeface="Arial"/>
              </a:rPr>
              <a:t>or  </a:t>
            </a:r>
            <a:r>
              <a:rPr sz="2700" dirty="0">
                <a:solidFill>
                  <a:srgbClr val="00882B"/>
                </a:solidFill>
                <a:latin typeface="Arial"/>
                <a:cs typeface="Arial"/>
              </a:rPr>
              <a:t>extra </a:t>
            </a:r>
            <a:r>
              <a:rPr sz="2700" spc="-5" dirty="0">
                <a:solidFill>
                  <a:srgbClr val="00882B"/>
                </a:solidFill>
                <a:latin typeface="Arial"/>
                <a:cs typeface="Arial"/>
              </a:rPr>
              <a:t>lines </a:t>
            </a:r>
            <a:r>
              <a:rPr sz="2700" spc="-5" dirty="0">
                <a:latin typeface="Arial"/>
                <a:cs typeface="Arial"/>
              </a:rPr>
              <a:t>in your </a:t>
            </a:r>
            <a:r>
              <a:rPr sz="2700" spc="-40" dirty="0">
                <a:latin typeface="Arial"/>
                <a:cs typeface="Arial"/>
              </a:rPr>
              <a:t>HTML</a:t>
            </a:r>
            <a:r>
              <a:rPr sz="2700" dirty="0">
                <a:latin typeface="Arial"/>
                <a:cs typeface="Arial"/>
              </a:rPr>
              <a:t> </a:t>
            </a:r>
            <a:r>
              <a:rPr sz="2700" spc="55" dirty="0">
                <a:latin typeface="Arial"/>
                <a:cs typeface="Arial"/>
              </a:rPr>
              <a:t>code.</a:t>
            </a:r>
            <a:endParaRPr sz="2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4214400"/>
            <a:ext cx="154305" cy="326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31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23975" y="4168014"/>
            <a:ext cx="10564495" cy="1229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800" marR="5080" indent="-38100" algn="just">
              <a:lnSpc>
                <a:spcPts val="3200"/>
              </a:lnSpc>
            </a:pPr>
            <a:r>
              <a:rPr sz="2700" spc="-50" dirty="0">
                <a:latin typeface="Arial"/>
                <a:cs typeface="Arial"/>
              </a:rPr>
              <a:t>The </a:t>
            </a:r>
            <a:r>
              <a:rPr sz="2700" spc="10" dirty="0">
                <a:solidFill>
                  <a:srgbClr val="00882B"/>
                </a:solidFill>
                <a:latin typeface="Arial"/>
                <a:cs typeface="Arial"/>
              </a:rPr>
              <a:t>browser </a:t>
            </a:r>
            <a:r>
              <a:rPr sz="2700" spc="-5" dirty="0">
                <a:solidFill>
                  <a:srgbClr val="00882B"/>
                </a:solidFill>
                <a:latin typeface="Arial"/>
                <a:cs typeface="Arial"/>
              </a:rPr>
              <a:t>will </a:t>
            </a:r>
            <a:r>
              <a:rPr sz="2700" spc="-10" dirty="0">
                <a:solidFill>
                  <a:srgbClr val="00882B"/>
                </a:solidFill>
                <a:latin typeface="Arial"/>
                <a:cs typeface="Arial"/>
              </a:rPr>
              <a:t>remove </a:t>
            </a:r>
            <a:r>
              <a:rPr sz="2700" dirty="0">
                <a:solidFill>
                  <a:srgbClr val="00882B"/>
                </a:solidFill>
                <a:latin typeface="Arial"/>
                <a:cs typeface="Arial"/>
              </a:rPr>
              <a:t>extra </a:t>
            </a:r>
            <a:r>
              <a:rPr sz="2700" spc="45" dirty="0">
                <a:solidFill>
                  <a:srgbClr val="00882B"/>
                </a:solidFill>
                <a:latin typeface="Arial"/>
                <a:cs typeface="Arial"/>
              </a:rPr>
              <a:t>spaces and </a:t>
            </a:r>
            <a:r>
              <a:rPr sz="2700" dirty="0">
                <a:solidFill>
                  <a:srgbClr val="00882B"/>
                </a:solidFill>
                <a:latin typeface="Arial"/>
                <a:cs typeface="Arial"/>
              </a:rPr>
              <a:t>extra </a:t>
            </a:r>
            <a:r>
              <a:rPr sz="2700" spc="-5" dirty="0">
                <a:solidFill>
                  <a:srgbClr val="00882B"/>
                </a:solidFill>
                <a:latin typeface="Arial"/>
                <a:cs typeface="Arial"/>
              </a:rPr>
              <a:t>lines </a:t>
            </a:r>
            <a:r>
              <a:rPr sz="2700" spc="-5" dirty="0">
                <a:latin typeface="Arial"/>
                <a:cs typeface="Arial"/>
              </a:rPr>
              <a:t>when </a:t>
            </a:r>
            <a:r>
              <a:rPr sz="2700" dirty="0">
                <a:latin typeface="Arial"/>
                <a:cs typeface="Arial"/>
              </a:rPr>
              <a:t>the </a:t>
            </a:r>
            <a:r>
              <a:rPr sz="2700" spc="70" dirty="0">
                <a:latin typeface="Arial"/>
                <a:cs typeface="Arial"/>
              </a:rPr>
              <a:t>page  </a:t>
            </a:r>
            <a:r>
              <a:rPr sz="2700" spc="-5" dirty="0">
                <a:latin typeface="Arial"/>
                <a:cs typeface="Arial"/>
              </a:rPr>
              <a:t>is </a:t>
            </a:r>
            <a:r>
              <a:rPr sz="2700" spc="40" dirty="0">
                <a:latin typeface="Arial"/>
                <a:cs typeface="Arial"/>
              </a:rPr>
              <a:t>displayed. </a:t>
            </a:r>
            <a:r>
              <a:rPr sz="2700" dirty="0">
                <a:latin typeface="Arial"/>
                <a:cs typeface="Arial"/>
              </a:rPr>
              <a:t>Any </a:t>
            </a:r>
            <a:r>
              <a:rPr sz="2700" spc="20" dirty="0">
                <a:latin typeface="Arial"/>
                <a:cs typeface="Arial"/>
              </a:rPr>
              <a:t>number </a:t>
            </a:r>
            <a:r>
              <a:rPr sz="2700" dirty="0">
                <a:latin typeface="Arial"/>
                <a:cs typeface="Arial"/>
              </a:rPr>
              <a:t>of </a:t>
            </a:r>
            <a:r>
              <a:rPr sz="2700" spc="-5" dirty="0">
                <a:latin typeface="Arial"/>
                <a:cs typeface="Arial"/>
              </a:rPr>
              <a:t>lines </a:t>
            </a:r>
            <a:r>
              <a:rPr sz="2700" spc="30" dirty="0">
                <a:latin typeface="Arial"/>
                <a:cs typeface="Arial"/>
              </a:rPr>
              <a:t>count </a:t>
            </a:r>
            <a:r>
              <a:rPr sz="2700" spc="-5" dirty="0">
                <a:latin typeface="Arial"/>
                <a:cs typeface="Arial"/>
              </a:rPr>
              <a:t>as one line, </a:t>
            </a:r>
            <a:r>
              <a:rPr sz="2700" spc="45" dirty="0">
                <a:latin typeface="Arial"/>
                <a:cs typeface="Arial"/>
              </a:rPr>
              <a:t>and </a:t>
            </a:r>
            <a:r>
              <a:rPr sz="2700" spc="-5" dirty="0">
                <a:latin typeface="Arial"/>
                <a:cs typeface="Arial"/>
              </a:rPr>
              <a:t>any </a:t>
            </a:r>
            <a:r>
              <a:rPr sz="2700" spc="20" dirty="0">
                <a:latin typeface="Arial"/>
                <a:cs typeface="Arial"/>
              </a:rPr>
              <a:t>number  </a:t>
            </a:r>
            <a:r>
              <a:rPr sz="2700" dirty="0">
                <a:latin typeface="Arial"/>
                <a:cs typeface="Arial"/>
              </a:rPr>
              <a:t>of </a:t>
            </a:r>
            <a:r>
              <a:rPr sz="2700" spc="45" dirty="0">
                <a:latin typeface="Arial"/>
                <a:cs typeface="Arial"/>
              </a:rPr>
              <a:t>spaces </a:t>
            </a:r>
            <a:r>
              <a:rPr sz="2700" spc="30" dirty="0">
                <a:latin typeface="Arial"/>
                <a:cs typeface="Arial"/>
              </a:rPr>
              <a:t>count </a:t>
            </a:r>
            <a:r>
              <a:rPr sz="2700" spc="-5" dirty="0">
                <a:latin typeface="Arial"/>
                <a:cs typeface="Arial"/>
              </a:rPr>
              <a:t>as one</a:t>
            </a:r>
            <a:r>
              <a:rPr sz="2700" spc="-90" dirty="0">
                <a:latin typeface="Arial"/>
                <a:cs typeface="Arial"/>
              </a:rPr>
              <a:t> </a:t>
            </a:r>
            <a:r>
              <a:rPr sz="2700" spc="45" dirty="0">
                <a:latin typeface="Arial"/>
                <a:cs typeface="Arial"/>
              </a:rPr>
              <a:t>space.</a:t>
            </a: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5840000"/>
            <a:ext cx="154305" cy="326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31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23975" y="5793614"/>
            <a:ext cx="9524365" cy="823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800" marR="5080" indent="-38100">
              <a:lnSpc>
                <a:spcPts val="3200"/>
              </a:lnSpc>
            </a:pPr>
            <a:r>
              <a:rPr sz="2700" spc="-5" dirty="0">
                <a:latin typeface="Arial"/>
                <a:cs typeface="Arial"/>
              </a:rPr>
              <a:t>Use </a:t>
            </a:r>
            <a:r>
              <a:rPr sz="2700" dirty="0">
                <a:latin typeface="Arial"/>
                <a:cs typeface="Arial"/>
              </a:rPr>
              <a:t>the </a:t>
            </a:r>
            <a:r>
              <a:rPr sz="2700" spc="114" dirty="0">
                <a:latin typeface="Arial"/>
                <a:cs typeface="Arial"/>
              </a:rPr>
              <a:t>&lt;br </a:t>
            </a:r>
            <a:r>
              <a:rPr sz="2700" spc="100" dirty="0">
                <a:latin typeface="Arial"/>
                <a:cs typeface="Arial"/>
              </a:rPr>
              <a:t>/&gt; </a:t>
            </a:r>
            <a:r>
              <a:rPr sz="2700" spc="45" dirty="0">
                <a:latin typeface="Arial"/>
                <a:cs typeface="Arial"/>
              </a:rPr>
              <a:t>tag </a:t>
            </a:r>
            <a:r>
              <a:rPr sz="2700" dirty="0">
                <a:latin typeface="Arial"/>
                <a:cs typeface="Arial"/>
              </a:rPr>
              <a:t>if </a:t>
            </a:r>
            <a:r>
              <a:rPr sz="2700" spc="-5" dirty="0">
                <a:latin typeface="Arial"/>
                <a:cs typeface="Arial"/>
              </a:rPr>
              <a:t>you want a line </a:t>
            </a:r>
            <a:r>
              <a:rPr sz="2700" spc="15" dirty="0">
                <a:latin typeface="Arial"/>
                <a:cs typeface="Arial"/>
              </a:rPr>
              <a:t>break </a:t>
            </a:r>
            <a:r>
              <a:rPr sz="2700" spc="-5" dirty="0">
                <a:latin typeface="Arial"/>
                <a:cs typeface="Arial"/>
              </a:rPr>
              <a:t>(a new line)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without  </a:t>
            </a:r>
            <a:r>
              <a:rPr sz="2700" spc="20" dirty="0">
                <a:latin typeface="Arial"/>
                <a:cs typeface="Arial"/>
              </a:rPr>
              <a:t>starting </a:t>
            </a:r>
            <a:r>
              <a:rPr sz="2700" spc="-5" dirty="0">
                <a:latin typeface="Arial"/>
                <a:cs typeface="Arial"/>
              </a:rPr>
              <a:t>a new</a:t>
            </a:r>
            <a:r>
              <a:rPr sz="2700" spc="-25" dirty="0">
                <a:latin typeface="Arial"/>
                <a:cs typeface="Arial"/>
              </a:rPr>
              <a:t> </a:t>
            </a:r>
            <a:r>
              <a:rPr sz="2700" spc="40" dirty="0">
                <a:latin typeface="Arial"/>
                <a:cs typeface="Arial"/>
              </a:rPr>
              <a:t>paragraph:</a:t>
            </a:r>
            <a:endParaRPr sz="2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47800" y="6995034"/>
            <a:ext cx="7760334" cy="803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0">
              <a:lnSpc>
                <a:spcPct val="100000"/>
              </a:lnSpc>
            </a:pPr>
            <a:r>
              <a:rPr sz="2700" spc="-5" dirty="0">
                <a:solidFill>
                  <a:srgbClr val="00882B"/>
                </a:solidFill>
                <a:latin typeface="Arial"/>
                <a:cs typeface="Arial"/>
              </a:rPr>
              <a:t>Example</a:t>
            </a:r>
            <a:endParaRPr sz="2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2400" spc="50" dirty="0">
                <a:solidFill>
                  <a:srgbClr val="FF2600"/>
                </a:solidFill>
                <a:latin typeface="Arial"/>
                <a:cs typeface="Arial"/>
              </a:rPr>
              <a:t>&lt;p&gt;This </a:t>
            </a:r>
            <a:r>
              <a:rPr sz="2400" spc="60" dirty="0">
                <a:solidFill>
                  <a:srgbClr val="FF2600"/>
                </a:solidFill>
                <a:latin typeface="Arial"/>
                <a:cs typeface="Arial"/>
              </a:rPr>
              <a:t>is&lt;br /&gt;a para&lt;br /&gt;graph </a:t>
            </a:r>
            <a:r>
              <a:rPr sz="2400" spc="-5" dirty="0">
                <a:solidFill>
                  <a:srgbClr val="FF2600"/>
                </a:solidFill>
                <a:latin typeface="Arial"/>
                <a:cs typeface="Arial"/>
              </a:rPr>
              <a:t>with line</a:t>
            </a:r>
            <a:r>
              <a:rPr sz="2400" spc="-235" dirty="0">
                <a:solidFill>
                  <a:srgbClr val="FF260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FF2600"/>
                </a:solidFill>
                <a:latin typeface="Arial"/>
                <a:cs typeface="Arial"/>
              </a:rPr>
              <a:t>breaks&lt;/p&gt;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0600" y="8202200"/>
            <a:ext cx="154305" cy="326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31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23975" y="8138034"/>
            <a:ext cx="1004570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-50" dirty="0">
                <a:latin typeface="Arial"/>
                <a:cs typeface="Arial"/>
              </a:rPr>
              <a:t>The </a:t>
            </a:r>
            <a:r>
              <a:rPr sz="2700" spc="114" dirty="0">
                <a:latin typeface="Arial"/>
                <a:cs typeface="Arial"/>
              </a:rPr>
              <a:t>&lt;br </a:t>
            </a:r>
            <a:r>
              <a:rPr sz="2700" spc="100" dirty="0">
                <a:latin typeface="Arial"/>
                <a:cs typeface="Arial"/>
              </a:rPr>
              <a:t>/&gt; </a:t>
            </a:r>
            <a:r>
              <a:rPr sz="2700" spc="-5" dirty="0">
                <a:latin typeface="Arial"/>
                <a:cs typeface="Arial"/>
              </a:rPr>
              <a:t>element is an </a:t>
            </a:r>
            <a:r>
              <a:rPr sz="2700" spc="25" dirty="0">
                <a:latin typeface="Arial"/>
                <a:cs typeface="Arial"/>
              </a:rPr>
              <a:t>empty </a:t>
            </a:r>
            <a:r>
              <a:rPr sz="2700" spc="-40" dirty="0">
                <a:latin typeface="Arial"/>
                <a:cs typeface="Arial"/>
              </a:rPr>
              <a:t>HTML </a:t>
            </a:r>
            <a:r>
              <a:rPr sz="2700" spc="-5" dirty="0">
                <a:latin typeface="Arial"/>
                <a:cs typeface="Arial"/>
              </a:rPr>
              <a:t>element. </a:t>
            </a:r>
            <a:r>
              <a:rPr sz="2700" dirty="0">
                <a:latin typeface="Arial"/>
                <a:cs typeface="Arial"/>
              </a:rPr>
              <a:t>It </a:t>
            </a:r>
            <a:r>
              <a:rPr sz="2700" spc="-5" dirty="0">
                <a:latin typeface="Arial"/>
                <a:cs typeface="Arial"/>
              </a:rPr>
              <a:t>has no </a:t>
            </a:r>
            <a:r>
              <a:rPr sz="2700" spc="45" dirty="0">
                <a:latin typeface="Arial"/>
                <a:cs typeface="Arial"/>
              </a:rPr>
              <a:t>end</a:t>
            </a:r>
            <a:r>
              <a:rPr sz="2700" spc="-40" dirty="0">
                <a:latin typeface="Arial"/>
                <a:cs typeface="Arial"/>
              </a:rPr>
              <a:t> </a:t>
            </a:r>
            <a:r>
              <a:rPr sz="2700" spc="35" dirty="0">
                <a:latin typeface="Arial"/>
                <a:cs typeface="Arial"/>
              </a:rPr>
              <a:t>tag.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21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9300" y="452123"/>
            <a:ext cx="8801735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0" dirty="0"/>
              <a:t>The </a:t>
            </a:r>
            <a:r>
              <a:rPr spc="300" dirty="0"/>
              <a:t>&lt;pre&gt;</a:t>
            </a:r>
            <a:r>
              <a:rPr spc="70" dirty="0"/>
              <a:t> </a:t>
            </a:r>
            <a:r>
              <a:rPr spc="-65" dirty="0"/>
              <a:t>Element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9300" y="2432569"/>
            <a:ext cx="10764520" cy="66363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200" marR="873125" indent="-5715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2500" spc="-50" dirty="0">
                <a:latin typeface="Arial"/>
                <a:cs typeface="Arial"/>
              </a:rPr>
              <a:t>The </a:t>
            </a:r>
            <a:r>
              <a:rPr sz="2500" spc="-35" dirty="0">
                <a:latin typeface="Arial"/>
                <a:cs typeface="Arial"/>
              </a:rPr>
              <a:t>HTML </a:t>
            </a:r>
            <a:r>
              <a:rPr sz="2500" spc="90" dirty="0">
                <a:solidFill>
                  <a:srgbClr val="C82506"/>
                </a:solidFill>
                <a:latin typeface="Arial"/>
                <a:cs typeface="Arial"/>
              </a:rPr>
              <a:t>&lt;pre&gt; </a:t>
            </a:r>
            <a:r>
              <a:rPr sz="2500" spc="-5" dirty="0">
                <a:latin typeface="Arial"/>
                <a:cs typeface="Arial"/>
              </a:rPr>
              <a:t>element </a:t>
            </a:r>
            <a:r>
              <a:rPr sz="2500" spc="15" dirty="0">
                <a:latin typeface="Arial"/>
                <a:cs typeface="Arial"/>
              </a:rPr>
              <a:t>defines </a:t>
            </a:r>
            <a:r>
              <a:rPr sz="2500" spc="-5" dirty="0">
                <a:solidFill>
                  <a:srgbClr val="00882B"/>
                </a:solidFill>
                <a:latin typeface="Arial"/>
                <a:cs typeface="Arial"/>
              </a:rPr>
              <a:t>a </a:t>
            </a:r>
            <a:r>
              <a:rPr sz="2500" spc="55" dirty="0">
                <a:solidFill>
                  <a:srgbClr val="00882B"/>
                </a:solidFill>
                <a:latin typeface="Arial"/>
                <a:cs typeface="Arial"/>
              </a:rPr>
              <a:t>block </a:t>
            </a:r>
            <a:r>
              <a:rPr sz="2500" dirty="0">
                <a:solidFill>
                  <a:srgbClr val="00882B"/>
                </a:solidFill>
                <a:latin typeface="Arial"/>
                <a:cs typeface="Arial"/>
              </a:rPr>
              <a:t>of </a:t>
            </a:r>
            <a:r>
              <a:rPr sz="2500" spc="20" dirty="0">
                <a:solidFill>
                  <a:srgbClr val="00882B"/>
                </a:solidFill>
                <a:latin typeface="Arial"/>
                <a:cs typeface="Arial"/>
              </a:rPr>
              <a:t>pre-formatted </a:t>
            </a:r>
            <a:r>
              <a:rPr sz="2500" dirty="0">
                <a:solidFill>
                  <a:srgbClr val="00882B"/>
                </a:solidFill>
                <a:latin typeface="Arial"/>
                <a:cs typeface="Arial"/>
              </a:rPr>
              <a:t>text</a:t>
            </a:r>
            <a:r>
              <a:rPr sz="2500" dirty="0">
                <a:latin typeface="Arial"/>
                <a:cs typeface="Arial"/>
              </a:rPr>
              <a:t>,</a:t>
            </a:r>
            <a:r>
              <a:rPr sz="2500" spc="-4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with  </a:t>
            </a:r>
            <a:r>
              <a:rPr sz="2500" spc="20" dirty="0">
                <a:latin typeface="Arial"/>
                <a:cs typeface="Arial"/>
              </a:rPr>
              <a:t>structured </a:t>
            </a:r>
            <a:r>
              <a:rPr sz="2500" spc="45" dirty="0">
                <a:latin typeface="Arial"/>
                <a:cs typeface="Arial"/>
              </a:rPr>
              <a:t>spaces and</a:t>
            </a:r>
            <a:r>
              <a:rPr sz="2500" spc="-10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lines.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584200" marR="5080" indent="-5715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2500" spc="-210" dirty="0">
                <a:latin typeface="Arial"/>
                <a:cs typeface="Arial"/>
              </a:rPr>
              <a:t>To </a:t>
            </a:r>
            <a:r>
              <a:rPr sz="2500" spc="35" dirty="0">
                <a:latin typeface="Arial"/>
                <a:cs typeface="Arial"/>
              </a:rPr>
              <a:t>display </a:t>
            </a:r>
            <a:r>
              <a:rPr sz="2500" spc="15" dirty="0">
                <a:latin typeface="Arial"/>
                <a:cs typeface="Arial"/>
              </a:rPr>
              <a:t>anything, </a:t>
            </a:r>
            <a:r>
              <a:rPr sz="2500" spc="-5" dirty="0">
                <a:latin typeface="Arial"/>
                <a:cs typeface="Arial"/>
              </a:rPr>
              <a:t>with </a:t>
            </a:r>
            <a:r>
              <a:rPr sz="2500" spc="25" dirty="0">
                <a:latin typeface="Arial"/>
                <a:cs typeface="Arial"/>
              </a:rPr>
              <a:t>right </a:t>
            </a:r>
            <a:r>
              <a:rPr sz="2500" spc="55" dirty="0">
                <a:latin typeface="Arial"/>
                <a:cs typeface="Arial"/>
              </a:rPr>
              <a:t>spacing </a:t>
            </a:r>
            <a:r>
              <a:rPr sz="2500" spc="45" dirty="0">
                <a:latin typeface="Arial"/>
                <a:cs typeface="Arial"/>
              </a:rPr>
              <a:t>and </a:t>
            </a:r>
            <a:r>
              <a:rPr sz="2500" spc="5" dirty="0">
                <a:latin typeface="Arial"/>
                <a:cs typeface="Arial"/>
              </a:rPr>
              <a:t>line-breaks, </a:t>
            </a:r>
            <a:r>
              <a:rPr sz="2500" spc="-5" dirty="0">
                <a:latin typeface="Arial"/>
                <a:cs typeface="Arial"/>
              </a:rPr>
              <a:t>you </a:t>
            </a:r>
            <a:r>
              <a:rPr sz="2500" dirty="0">
                <a:latin typeface="Arial"/>
                <a:cs typeface="Arial"/>
              </a:rPr>
              <a:t>must </a:t>
            </a:r>
            <a:r>
              <a:rPr sz="2500" spc="30" dirty="0">
                <a:latin typeface="Arial"/>
                <a:cs typeface="Arial"/>
              </a:rPr>
              <a:t>wrap </a:t>
            </a:r>
            <a:r>
              <a:rPr sz="2500" dirty="0">
                <a:latin typeface="Arial"/>
                <a:cs typeface="Arial"/>
              </a:rPr>
              <a:t>the  text </a:t>
            </a:r>
            <a:r>
              <a:rPr sz="2500" spc="-5" dirty="0">
                <a:latin typeface="Arial"/>
                <a:cs typeface="Arial"/>
              </a:rPr>
              <a:t>in a </a:t>
            </a:r>
            <a:r>
              <a:rPr sz="2500" spc="90" dirty="0">
                <a:latin typeface="Arial"/>
                <a:cs typeface="Arial"/>
              </a:rPr>
              <a:t>&lt;pre&gt;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element: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650">
              <a:latin typeface="Times New Roman"/>
              <a:cs typeface="Times New Roman"/>
            </a:endParaRPr>
          </a:p>
          <a:p>
            <a:pPr marL="299720">
              <a:lnSpc>
                <a:spcPct val="100000"/>
              </a:lnSpc>
            </a:pPr>
            <a:r>
              <a:rPr sz="2500" spc="-10" dirty="0">
                <a:solidFill>
                  <a:srgbClr val="00882B"/>
                </a:solidFill>
                <a:latin typeface="Calibri"/>
                <a:cs typeface="Calibri"/>
              </a:rPr>
              <a:t>&lt;pre&gt;</a:t>
            </a:r>
            <a:endParaRPr sz="2500">
              <a:latin typeface="Calibri"/>
              <a:cs typeface="Calibri"/>
            </a:endParaRPr>
          </a:p>
          <a:p>
            <a:pPr marL="499109" marR="6285865" indent="-635">
              <a:lnSpc>
                <a:spcPct val="206700"/>
              </a:lnSpc>
            </a:pPr>
            <a:r>
              <a:rPr sz="2500" dirty="0">
                <a:latin typeface="Calibri"/>
                <a:cs typeface="Calibri"/>
              </a:rPr>
              <a:t>My </a:t>
            </a:r>
            <a:r>
              <a:rPr sz="2500" spc="-5" dirty="0">
                <a:latin typeface="Calibri"/>
                <a:cs typeface="Calibri"/>
              </a:rPr>
              <a:t>Bonnie </a:t>
            </a:r>
            <a:r>
              <a:rPr sz="2500" dirty="0">
                <a:latin typeface="Calibri"/>
                <a:cs typeface="Calibri"/>
              </a:rPr>
              <a:t>lies </a:t>
            </a:r>
            <a:r>
              <a:rPr sz="2500" spc="-10" dirty="0">
                <a:latin typeface="Calibri"/>
                <a:cs typeface="Calibri"/>
              </a:rPr>
              <a:t>over </a:t>
            </a:r>
            <a:r>
              <a:rPr sz="2500" dirty="0">
                <a:latin typeface="Calibri"/>
                <a:cs typeface="Calibri"/>
              </a:rPr>
              <a:t>the</a:t>
            </a:r>
            <a:r>
              <a:rPr sz="2500" spc="-4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ocean.  </a:t>
            </a:r>
            <a:r>
              <a:rPr sz="2500" dirty="0">
                <a:latin typeface="Calibri"/>
                <a:cs typeface="Calibri"/>
              </a:rPr>
              <a:t>My </a:t>
            </a:r>
            <a:r>
              <a:rPr sz="2500" spc="-5" dirty="0">
                <a:latin typeface="Calibri"/>
                <a:cs typeface="Calibri"/>
              </a:rPr>
              <a:t>Bonnie </a:t>
            </a:r>
            <a:r>
              <a:rPr sz="2500" dirty="0">
                <a:latin typeface="Calibri"/>
                <a:cs typeface="Calibri"/>
              </a:rPr>
              <a:t>lies </a:t>
            </a:r>
            <a:r>
              <a:rPr sz="2500" spc="-10" dirty="0">
                <a:latin typeface="Calibri"/>
                <a:cs typeface="Calibri"/>
              </a:rPr>
              <a:t>over </a:t>
            </a:r>
            <a:r>
              <a:rPr sz="2500" dirty="0">
                <a:latin typeface="Calibri"/>
                <a:cs typeface="Calibri"/>
              </a:rPr>
              <a:t>the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sea.</a:t>
            </a:r>
            <a:endParaRPr sz="2500">
              <a:latin typeface="Calibri"/>
              <a:cs typeface="Calibri"/>
            </a:endParaRPr>
          </a:p>
          <a:p>
            <a:pPr marL="499109" marR="6047740">
              <a:lnSpc>
                <a:spcPct val="206700"/>
              </a:lnSpc>
            </a:pPr>
            <a:r>
              <a:rPr sz="2500" dirty="0">
                <a:latin typeface="Calibri"/>
                <a:cs typeface="Calibri"/>
              </a:rPr>
              <a:t>My </a:t>
            </a:r>
            <a:r>
              <a:rPr sz="2500" spc="-5" dirty="0">
                <a:latin typeface="Calibri"/>
                <a:cs typeface="Calibri"/>
              </a:rPr>
              <a:t>Bonnie </a:t>
            </a:r>
            <a:r>
              <a:rPr sz="2500" dirty="0">
                <a:latin typeface="Calibri"/>
                <a:cs typeface="Calibri"/>
              </a:rPr>
              <a:t>lies </a:t>
            </a:r>
            <a:r>
              <a:rPr sz="2500" spc="-10" dirty="0">
                <a:latin typeface="Calibri"/>
                <a:cs typeface="Calibri"/>
              </a:rPr>
              <a:t>over </a:t>
            </a:r>
            <a:r>
              <a:rPr sz="2500" dirty="0">
                <a:latin typeface="Calibri"/>
                <a:cs typeface="Calibri"/>
              </a:rPr>
              <a:t>the </a:t>
            </a:r>
            <a:r>
              <a:rPr sz="2500" spc="-5" dirty="0">
                <a:latin typeface="Calibri"/>
                <a:cs typeface="Calibri"/>
              </a:rPr>
              <a:t>ocean.  </a:t>
            </a:r>
            <a:r>
              <a:rPr sz="2500" dirty="0">
                <a:latin typeface="Calibri"/>
                <a:cs typeface="Calibri"/>
              </a:rPr>
              <a:t>Oh, bring back </a:t>
            </a:r>
            <a:r>
              <a:rPr sz="2500" spc="-25" dirty="0">
                <a:latin typeface="Calibri"/>
                <a:cs typeface="Calibri"/>
              </a:rPr>
              <a:t>my </a:t>
            </a:r>
            <a:r>
              <a:rPr sz="2500" spc="-5" dirty="0">
                <a:latin typeface="Calibri"/>
                <a:cs typeface="Calibri"/>
              </a:rPr>
              <a:t>Bonnie </a:t>
            </a:r>
            <a:r>
              <a:rPr sz="2500" spc="-15" dirty="0">
                <a:latin typeface="Calibri"/>
                <a:cs typeface="Calibri"/>
              </a:rPr>
              <a:t>to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me.</a:t>
            </a:r>
            <a:endParaRPr sz="2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500" spc="-10" dirty="0">
                <a:solidFill>
                  <a:srgbClr val="00882B"/>
                </a:solidFill>
                <a:latin typeface="Calibri"/>
                <a:cs typeface="Calibri"/>
              </a:rPr>
              <a:t>&lt;/pre&gt;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0755" y="795023"/>
            <a:ext cx="1041400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4" dirty="0"/>
              <a:t>HTML </a:t>
            </a:r>
            <a:r>
              <a:rPr spc="-5" dirty="0"/>
              <a:t>Horizontal</a:t>
            </a:r>
            <a:r>
              <a:rPr spc="80" dirty="0"/>
              <a:t> </a:t>
            </a:r>
            <a:r>
              <a:rPr spc="-90" dirty="0"/>
              <a:t>Rules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0755" y="2644715"/>
            <a:ext cx="10960100" cy="3132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75" spc="112" baseline="7936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3300" spc="7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300" spc="85" dirty="0">
                <a:solidFill>
                  <a:srgbClr val="323332"/>
                </a:solidFill>
                <a:latin typeface="Arial"/>
                <a:cs typeface="Arial"/>
              </a:rPr>
              <a:t>&lt;hr </a:t>
            </a:r>
            <a:r>
              <a:rPr sz="3300" spc="130" dirty="0">
                <a:solidFill>
                  <a:srgbClr val="323332"/>
                </a:solidFill>
                <a:latin typeface="Arial"/>
                <a:cs typeface="Arial"/>
              </a:rPr>
              <a:t>/&gt; </a:t>
            </a:r>
            <a:r>
              <a:rPr sz="3300" spc="65" dirty="0">
                <a:solidFill>
                  <a:srgbClr val="323332"/>
                </a:solidFill>
                <a:latin typeface="Arial"/>
                <a:cs typeface="Arial"/>
              </a:rPr>
              <a:t>tag </a:t>
            </a:r>
            <a:r>
              <a:rPr sz="3300" spc="20" dirty="0">
                <a:solidFill>
                  <a:srgbClr val="323332"/>
                </a:solidFill>
                <a:latin typeface="Arial"/>
                <a:cs typeface="Arial"/>
              </a:rPr>
              <a:t>creates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horizontal line in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3300" spc="-40" dirty="0">
                <a:solidFill>
                  <a:srgbClr val="323332"/>
                </a:solidFill>
                <a:latin typeface="Arial"/>
                <a:cs typeface="Arial"/>
              </a:rPr>
              <a:t>HTML</a:t>
            </a:r>
            <a:r>
              <a:rPr sz="3300" spc="-3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75" dirty="0">
                <a:solidFill>
                  <a:srgbClr val="323332"/>
                </a:solidFill>
                <a:latin typeface="Arial"/>
                <a:cs typeface="Arial"/>
              </a:rPr>
              <a:t>page.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675" spc="112" baseline="7936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3300" spc="7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hr element </a:t>
            </a:r>
            <a:r>
              <a:rPr sz="3300" spc="6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30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300" spc="50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300" spc="25" dirty="0">
                <a:solidFill>
                  <a:srgbClr val="323332"/>
                </a:solidFill>
                <a:latin typeface="Arial"/>
                <a:cs typeface="Arial"/>
              </a:rPr>
              <a:t>separate</a:t>
            </a:r>
            <a:r>
              <a:rPr sz="3300" spc="-30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25" dirty="0">
                <a:solidFill>
                  <a:srgbClr val="323332"/>
                </a:solidFill>
                <a:latin typeface="Arial"/>
                <a:cs typeface="Arial"/>
              </a:rPr>
              <a:t>content.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50">
              <a:latin typeface="Times New Roman"/>
              <a:cs typeface="Times New Roman"/>
            </a:endParaRPr>
          </a:p>
          <a:p>
            <a:pPr marL="227965" marR="1130935" indent="-215265">
              <a:lnSpc>
                <a:spcPct val="103499"/>
              </a:lnSpc>
              <a:spcBef>
                <a:spcPts val="5"/>
              </a:spcBef>
              <a:buSzPct val="74242"/>
              <a:buChar char="•"/>
              <a:tabLst>
                <a:tab pos="344805" algn="l"/>
                <a:tab pos="346075" algn="l"/>
              </a:tabLst>
            </a:pPr>
            <a:r>
              <a:rPr sz="3300" spc="-16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3300" spc="35" dirty="0">
                <a:solidFill>
                  <a:srgbClr val="323332"/>
                </a:solidFill>
                <a:latin typeface="Arial"/>
                <a:cs typeface="Arial"/>
              </a:rPr>
              <a:t>better </a:t>
            </a:r>
            <a:r>
              <a:rPr sz="3300" spc="40" dirty="0">
                <a:solidFill>
                  <a:srgbClr val="323332"/>
                </a:solidFill>
                <a:latin typeface="Arial"/>
                <a:cs typeface="Arial"/>
              </a:rPr>
              <a:t>avoid using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it. </a:t>
            </a:r>
            <a:r>
              <a:rPr sz="3300" spc="-120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300" spc="6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30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300" spc="50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300" spc="125" dirty="0">
                <a:solidFill>
                  <a:srgbClr val="323332"/>
                </a:solidFill>
                <a:latin typeface="Arial"/>
                <a:cs typeface="Arial"/>
              </a:rPr>
              <a:t>add 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horizontal rules </a:t>
            </a:r>
            <a:r>
              <a:rPr sz="3300" spc="6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other </a:t>
            </a:r>
            <a:r>
              <a:rPr sz="3300" spc="25" dirty="0">
                <a:solidFill>
                  <a:srgbClr val="323332"/>
                </a:solidFill>
                <a:latin typeface="Arial"/>
                <a:cs typeface="Arial"/>
              </a:rPr>
              <a:t>formatting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to</a:t>
            </a:r>
            <a:r>
              <a:rPr sz="3300" spc="-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40" dirty="0">
                <a:solidFill>
                  <a:srgbClr val="323332"/>
                </a:solidFill>
                <a:latin typeface="Arial"/>
                <a:cs typeface="Arial"/>
              </a:rPr>
              <a:t>documents.</a:t>
            </a:r>
            <a:endParaRPr sz="3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3187" y="6474797"/>
            <a:ext cx="4905375" cy="277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dirty="0">
                <a:solidFill>
                  <a:srgbClr val="323332"/>
                </a:solidFill>
                <a:latin typeface="Verdana"/>
                <a:cs typeface="Verdana"/>
              </a:rPr>
              <a:t>&lt;body&gt;</a:t>
            </a:r>
            <a:endParaRPr sz="1500">
              <a:latin typeface="Verdana"/>
              <a:cs typeface="Verdana"/>
            </a:endParaRPr>
          </a:p>
          <a:p>
            <a:pPr marL="481330">
              <a:lnSpc>
                <a:spcPct val="100000"/>
              </a:lnSpc>
              <a:spcBef>
                <a:spcPts val="700"/>
              </a:spcBef>
            </a:pPr>
            <a:r>
              <a:rPr sz="1500" dirty="0">
                <a:solidFill>
                  <a:srgbClr val="323332"/>
                </a:solidFill>
                <a:latin typeface="Verdana"/>
                <a:cs typeface="Verdana"/>
              </a:rPr>
              <a:t>&lt;p&gt;The hr tag defines a </a:t>
            </a:r>
            <a:r>
              <a:rPr sz="1500" spc="-5" dirty="0">
                <a:solidFill>
                  <a:srgbClr val="323332"/>
                </a:solidFill>
                <a:latin typeface="Verdana"/>
                <a:cs typeface="Verdana"/>
              </a:rPr>
              <a:t>horizontal</a:t>
            </a:r>
            <a:r>
              <a:rPr sz="1500" spc="-6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1500" dirty="0">
                <a:solidFill>
                  <a:srgbClr val="323332"/>
                </a:solidFill>
                <a:latin typeface="Verdana"/>
                <a:cs typeface="Verdana"/>
              </a:rPr>
              <a:t>rule:&lt;/p&gt;</a:t>
            </a:r>
            <a:endParaRPr sz="1500">
              <a:latin typeface="Verdana"/>
              <a:cs typeface="Verdana"/>
            </a:endParaRPr>
          </a:p>
          <a:p>
            <a:pPr marL="481330">
              <a:lnSpc>
                <a:spcPct val="100000"/>
              </a:lnSpc>
              <a:spcBef>
                <a:spcPts val="700"/>
              </a:spcBef>
            </a:pPr>
            <a:r>
              <a:rPr sz="1500" spc="-5" dirty="0">
                <a:solidFill>
                  <a:srgbClr val="323332"/>
                </a:solidFill>
                <a:latin typeface="Verdana"/>
                <a:cs typeface="Verdana"/>
              </a:rPr>
              <a:t>&lt;hr&gt;</a:t>
            </a:r>
            <a:endParaRPr sz="1500">
              <a:latin typeface="Verdana"/>
              <a:cs typeface="Verdana"/>
            </a:endParaRPr>
          </a:p>
          <a:p>
            <a:pPr marL="481330">
              <a:lnSpc>
                <a:spcPct val="100000"/>
              </a:lnSpc>
              <a:spcBef>
                <a:spcPts val="700"/>
              </a:spcBef>
            </a:pPr>
            <a:r>
              <a:rPr sz="1500" dirty="0">
                <a:solidFill>
                  <a:srgbClr val="323332"/>
                </a:solidFill>
                <a:latin typeface="Verdana"/>
                <a:cs typeface="Verdana"/>
              </a:rPr>
              <a:t>&lt;p&gt;This is a</a:t>
            </a:r>
            <a:r>
              <a:rPr sz="1500" spc="-9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1500" spc="-5" dirty="0">
                <a:solidFill>
                  <a:srgbClr val="323332"/>
                </a:solidFill>
                <a:latin typeface="Verdana"/>
                <a:cs typeface="Verdana"/>
              </a:rPr>
              <a:t>paragraph.&lt;/p&gt;</a:t>
            </a:r>
            <a:endParaRPr sz="1500">
              <a:latin typeface="Verdana"/>
              <a:cs typeface="Verdana"/>
            </a:endParaRPr>
          </a:p>
          <a:p>
            <a:pPr marL="481330">
              <a:lnSpc>
                <a:spcPct val="100000"/>
              </a:lnSpc>
              <a:spcBef>
                <a:spcPts val="700"/>
              </a:spcBef>
            </a:pPr>
            <a:r>
              <a:rPr sz="1500" dirty="0">
                <a:solidFill>
                  <a:srgbClr val="323332"/>
                </a:solidFill>
                <a:latin typeface="Verdana"/>
                <a:cs typeface="Verdana"/>
              </a:rPr>
              <a:t>&lt;hr</a:t>
            </a:r>
            <a:r>
              <a:rPr sz="1500" spc="-10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1500" spc="-5" dirty="0">
                <a:solidFill>
                  <a:srgbClr val="323332"/>
                </a:solidFill>
                <a:latin typeface="Verdana"/>
                <a:cs typeface="Verdana"/>
              </a:rPr>
              <a:t>/&gt;</a:t>
            </a:r>
            <a:endParaRPr sz="1500">
              <a:latin typeface="Verdana"/>
              <a:cs typeface="Verdana"/>
            </a:endParaRPr>
          </a:p>
          <a:p>
            <a:pPr marL="481330">
              <a:lnSpc>
                <a:spcPct val="100000"/>
              </a:lnSpc>
              <a:spcBef>
                <a:spcPts val="700"/>
              </a:spcBef>
            </a:pPr>
            <a:r>
              <a:rPr sz="1500" dirty="0">
                <a:solidFill>
                  <a:srgbClr val="323332"/>
                </a:solidFill>
                <a:latin typeface="Verdana"/>
                <a:cs typeface="Verdana"/>
              </a:rPr>
              <a:t>&lt;p&gt;This is a</a:t>
            </a:r>
            <a:r>
              <a:rPr sz="1500" spc="-9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1500" spc="-5" dirty="0">
                <a:solidFill>
                  <a:srgbClr val="323332"/>
                </a:solidFill>
                <a:latin typeface="Verdana"/>
                <a:cs typeface="Verdana"/>
              </a:rPr>
              <a:t>paragraph.&lt;/p&gt;</a:t>
            </a:r>
            <a:endParaRPr sz="1500">
              <a:latin typeface="Verdana"/>
              <a:cs typeface="Verdana"/>
            </a:endParaRPr>
          </a:p>
          <a:p>
            <a:pPr marL="481330">
              <a:lnSpc>
                <a:spcPct val="100000"/>
              </a:lnSpc>
              <a:spcBef>
                <a:spcPts val="700"/>
              </a:spcBef>
            </a:pPr>
            <a:r>
              <a:rPr sz="1500" dirty="0">
                <a:solidFill>
                  <a:srgbClr val="323332"/>
                </a:solidFill>
                <a:latin typeface="Verdana"/>
                <a:cs typeface="Verdana"/>
              </a:rPr>
              <a:t>&lt;br</a:t>
            </a:r>
            <a:r>
              <a:rPr sz="1500" spc="-95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1500" spc="-5" dirty="0">
                <a:solidFill>
                  <a:srgbClr val="323332"/>
                </a:solidFill>
                <a:latin typeface="Verdana"/>
                <a:cs typeface="Verdana"/>
              </a:rPr>
              <a:t>/&gt;</a:t>
            </a:r>
            <a:endParaRPr sz="1500">
              <a:latin typeface="Verdana"/>
              <a:cs typeface="Verdana"/>
            </a:endParaRPr>
          </a:p>
          <a:p>
            <a:pPr marL="481330">
              <a:lnSpc>
                <a:spcPct val="100000"/>
              </a:lnSpc>
              <a:spcBef>
                <a:spcPts val="700"/>
              </a:spcBef>
            </a:pPr>
            <a:r>
              <a:rPr sz="1500" dirty="0">
                <a:solidFill>
                  <a:srgbClr val="323332"/>
                </a:solidFill>
                <a:latin typeface="Verdana"/>
                <a:cs typeface="Verdana"/>
              </a:rPr>
              <a:t>&lt;p&gt;This is a</a:t>
            </a:r>
            <a:r>
              <a:rPr sz="1500" spc="-9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1500" spc="-5" dirty="0">
                <a:solidFill>
                  <a:srgbClr val="323332"/>
                </a:solidFill>
                <a:latin typeface="Verdana"/>
                <a:cs typeface="Verdana"/>
              </a:rPr>
              <a:t>paragraph.&lt;/p&gt;</a:t>
            </a:r>
            <a:endParaRPr sz="15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500" dirty="0">
                <a:solidFill>
                  <a:srgbClr val="323332"/>
                </a:solidFill>
                <a:latin typeface="Verdana"/>
                <a:cs typeface="Verdana"/>
              </a:rPr>
              <a:t>&lt;/body&gt;</a:t>
            </a:r>
            <a:endParaRPr sz="15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5887" y="6787845"/>
            <a:ext cx="4959350" cy="0"/>
          </a:xfrm>
          <a:custGeom>
            <a:avLst/>
            <a:gdLst/>
            <a:ahLst/>
            <a:cxnLst/>
            <a:rect l="l" t="t" r="r" b="b"/>
            <a:pathLst>
              <a:path w="4959350">
                <a:moveTo>
                  <a:pt x="0" y="0"/>
                </a:moveTo>
                <a:lnTo>
                  <a:pt x="4959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25887" y="7105345"/>
            <a:ext cx="4959350" cy="0"/>
          </a:xfrm>
          <a:custGeom>
            <a:avLst/>
            <a:gdLst/>
            <a:ahLst/>
            <a:cxnLst/>
            <a:rect l="l" t="t" r="r" b="b"/>
            <a:pathLst>
              <a:path w="4959350">
                <a:moveTo>
                  <a:pt x="0" y="0"/>
                </a:moveTo>
                <a:lnTo>
                  <a:pt x="4959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25887" y="7422845"/>
            <a:ext cx="4959350" cy="0"/>
          </a:xfrm>
          <a:custGeom>
            <a:avLst/>
            <a:gdLst/>
            <a:ahLst/>
            <a:cxnLst/>
            <a:rect l="l" t="t" r="r" b="b"/>
            <a:pathLst>
              <a:path w="4959350">
                <a:moveTo>
                  <a:pt x="0" y="0"/>
                </a:moveTo>
                <a:lnTo>
                  <a:pt x="4959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25887" y="7740345"/>
            <a:ext cx="4959350" cy="0"/>
          </a:xfrm>
          <a:custGeom>
            <a:avLst/>
            <a:gdLst/>
            <a:ahLst/>
            <a:cxnLst/>
            <a:rect l="l" t="t" r="r" b="b"/>
            <a:pathLst>
              <a:path w="4959350">
                <a:moveTo>
                  <a:pt x="0" y="0"/>
                </a:moveTo>
                <a:lnTo>
                  <a:pt x="4959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25887" y="8057845"/>
            <a:ext cx="4959350" cy="0"/>
          </a:xfrm>
          <a:custGeom>
            <a:avLst/>
            <a:gdLst/>
            <a:ahLst/>
            <a:cxnLst/>
            <a:rect l="l" t="t" r="r" b="b"/>
            <a:pathLst>
              <a:path w="4959350">
                <a:moveTo>
                  <a:pt x="0" y="0"/>
                </a:moveTo>
                <a:lnTo>
                  <a:pt x="4959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25887" y="8375345"/>
            <a:ext cx="4959350" cy="0"/>
          </a:xfrm>
          <a:custGeom>
            <a:avLst/>
            <a:gdLst/>
            <a:ahLst/>
            <a:cxnLst/>
            <a:rect l="l" t="t" r="r" b="b"/>
            <a:pathLst>
              <a:path w="4959350">
                <a:moveTo>
                  <a:pt x="0" y="0"/>
                </a:moveTo>
                <a:lnTo>
                  <a:pt x="4959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25887" y="8692845"/>
            <a:ext cx="4959350" cy="0"/>
          </a:xfrm>
          <a:custGeom>
            <a:avLst/>
            <a:gdLst/>
            <a:ahLst/>
            <a:cxnLst/>
            <a:rect l="l" t="t" r="r" b="b"/>
            <a:pathLst>
              <a:path w="4959350">
                <a:moveTo>
                  <a:pt x="0" y="0"/>
                </a:moveTo>
                <a:lnTo>
                  <a:pt x="4959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25887" y="9010345"/>
            <a:ext cx="4959350" cy="0"/>
          </a:xfrm>
          <a:custGeom>
            <a:avLst/>
            <a:gdLst/>
            <a:ahLst/>
            <a:cxnLst/>
            <a:rect l="l" t="t" r="r" b="b"/>
            <a:pathLst>
              <a:path w="4959350">
                <a:moveTo>
                  <a:pt x="0" y="0"/>
                </a:moveTo>
                <a:lnTo>
                  <a:pt x="4959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25887" y="9327845"/>
            <a:ext cx="4959350" cy="0"/>
          </a:xfrm>
          <a:custGeom>
            <a:avLst/>
            <a:gdLst/>
            <a:ahLst/>
            <a:cxnLst/>
            <a:rect l="l" t="t" r="r" b="b"/>
            <a:pathLst>
              <a:path w="4959350">
                <a:moveTo>
                  <a:pt x="0" y="0"/>
                </a:moveTo>
                <a:lnTo>
                  <a:pt x="4959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654800" y="6375400"/>
            <a:ext cx="4660900" cy="3276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22</a:t>
            </a:fld>
            <a:endParaRPr spc="-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29"/>
              </a:lnSpc>
            </a:pPr>
            <a:r>
              <a:rPr sz="3200" spc="-40" dirty="0">
                <a:solidFill>
                  <a:srgbClr val="FF2600"/>
                </a:solidFill>
              </a:rPr>
              <a:t>The </a:t>
            </a:r>
            <a:r>
              <a:rPr sz="3200" spc="55" dirty="0">
                <a:solidFill>
                  <a:srgbClr val="FF2600"/>
                </a:solidFill>
              </a:rPr>
              <a:t>property </a:t>
            </a:r>
            <a:r>
              <a:rPr sz="3200" spc="10" dirty="0">
                <a:solidFill>
                  <a:srgbClr val="FF2600"/>
                </a:solidFill>
              </a:rPr>
              <a:t>is </a:t>
            </a:r>
            <a:r>
              <a:rPr sz="3200" spc="15" dirty="0">
                <a:solidFill>
                  <a:srgbClr val="FF2600"/>
                </a:solidFill>
              </a:rPr>
              <a:t>a </a:t>
            </a:r>
            <a:r>
              <a:rPr sz="3200" spc="-100" dirty="0">
                <a:solidFill>
                  <a:srgbClr val="FF2600"/>
                </a:solidFill>
              </a:rPr>
              <a:t>CSS </a:t>
            </a:r>
            <a:r>
              <a:rPr sz="3200" spc="20" dirty="0">
                <a:solidFill>
                  <a:srgbClr val="FF2600"/>
                </a:solidFill>
              </a:rPr>
              <a:t>property. </a:t>
            </a:r>
            <a:r>
              <a:rPr sz="3200" spc="-40" dirty="0">
                <a:solidFill>
                  <a:srgbClr val="FF2600"/>
                </a:solidFill>
              </a:rPr>
              <a:t>The </a:t>
            </a:r>
            <a:r>
              <a:rPr sz="3200" spc="15" dirty="0">
                <a:solidFill>
                  <a:srgbClr val="FF2600"/>
                </a:solidFill>
              </a:rPr>
              <a:t>value </a:t>
            </a:r>
            <a:r>
              <a:rPr sz="3200" spc="10" dirty="0">
                <a:solidFill>
                  <a:srgbClr val="FF2600"/>
                </a:solidFill>
              </a:rPr>
              <a:t>is </a:t>
            </a:r>
            <a:r>
              <a:rPr sz="3200" spc="15" dirty="0">
                <a:solidFill>
                  <a:srgbClr val="FF2600"/>
                </a:solidFill>
              </a:rPr>
              <a:t>a </a:t>
            </a:r>
            <a:r>
              <a:rPr sz="3200" spc="-100" dirty="0">
                <a:solidFill>
                  <a:srgbClr val="FF2600"/>
                </a:solidFill>
              </a:rPr>
              <a:t>CSS</a:t>
            </a:r>
            <a:r>
              <a:rPr sz="3200" spc="150" dirty="0">
                <a:solidFill>
                  <a:srgbClr val="FF2600"/>
                </a:solidFill>
              </a:rPr>
              <a:t> </a:t>
            </a:r>
            <a:r>
              <a:rPr sz="3200" spc="10" dirty="0">
                <a:solidFill>
                  <a:srgbClr val="FF2600"/>
                </a:solidFill>
              </a:rPr>
              <a:t>value</a:t>
            </a:r>
            <a:r>
              <a:rPr sz="3200" spc="10" dirty="0"/>
              <a:t>.</a:t>
            </a:r>
            <a:endParaRPr sz="3200"/>
          </a:p>
          <a:p>
            <a:pPr marL="379730" algn="ctr">
              <a:lnSpc>
                <a:spcPct val="100000"/>
              </a:lnSpc>
              <a:spcBef>
                <a:spcPts val="994"/>
              </a:spcBef>
            </a:pPr>
            <a:fld id="{81D60167-4931-47E6-BA6A-407CBD079E47}" type="slidenum">
              <a:rPr spc="-5" dirty="0"/>
              <a:t>23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6026" y="459583"/>
            <a:ext cx="521970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4" dirty="0"/>
              <a:t>HTML</a:t>
            </a:r>
            <a:r>
              <a:rPr spc="-85" dirty="0"/>
              <a:t> </a:t>
            </a:r>
            <a:r>
              <a:rPr spc="-90" dirty="0"/>
              <a:t>Style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61670" marR="401320" indent="-566420">
              <a:lnSpc>
                <a:spcPts val="3800"/>
              </a:lnSpc>
              <a:buChar char="•"/>
              <a:tabLst>
                <a:tab pos="433705" algn="l"/>
              </a:tabLst>
            </a:pPr>
            <a:r>
              <a:rPr spc="-10" dirty="0"/>
              <a:t>Every </a:t>
            </a:r>
            <a:r>
              <a:rPr spc="-25" dirty="0"/>
              <a:t>HTML </a:t>
            </a:r>
            <a:r>
              <a:rPr spc="15" dirty="0"/>
              <a:t>element has a </a:t>
            </a:r>
            <a:r>
              <a:rPr spc="35" dirty="0">
                <a:solidFill>
                  <a:srgbClr val="C82506"/>
                </a:solidFill>
              </a:rPr>
              <a:t>default </a:t>
            </a:r>
            <a:r>
              <a:rPr spc="10" dirty="0">
                <a:solidFill>
                  <a:srgbClr val="C82506"/>
                </a:solidFill>
              </a:rPr>
              <a:t>style </a:t>
            </a:r>
            <a:r>
              <a:rPr spc="75" dirty="0"/>
              <a:t>(background </a:t>
            </a:r>
            <a:r>
              <a:rPr spc="50" dirty="0"/>
              <a:t>color</a:t>
            </a:r>
            <a:r>
              <a:rPr spc="-15" dirty="0"/>
              <a:t> </a:t>
            </a:r>
            <a:r>
              <a:rPr spc="10" dirty="0"/>
              <a:t>is  white, text </a:t>
            </a:r>
            <a:r>
              <a:rPr spc="50" dirty="0"/>
              <a:t>color </a:t>
            </a:r>
            <a:r>
              <a:rPr spc="10" dirty="0"/>
              <a:t>is </a:t>
            </a:r>
            <a:r>
              <a:rPr spc="70" dirty="0"/>
              <a:t>black, </a:t>
            </a:r>
            <a:r>
              <a:rPr spc="10" dirty="0"/>
              <a:t>text-size is</a:t>
            </a:r>
            <a:r>
              <a:rPr spc="-65" dirty="0"/>
              <a:t> </a:t>
            </a:r>
            <a:r>
              <a:rPr spc="50" dirty="0"/>
              <a:t>12px)</a:t>
            </a:r>
          </a:p>
          <a:p>
            <a:pPr marL="82550"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300">
              <a:latin typeface="Times New Roman"/>
              <a:cs typeface="Times New Roman"/>
            </a:endParaRPr>
          </a:p>
          <a:p>
            <a:pPr marL="661670" marR="400050" indent="-566420">
              <a:lnSpc>
                <a:spcPts val="3800"/>
              </a:lnSpc>
              <a:buChar char="•"/>
              <a:tabLst>
                <a:tab pos="433705" algn="l"/>
              </a:tabLst>
            </a:pPr>
            <a:r>
              <a:rPr spc="60" dirty="0"/>
              <a:t>Changing </a:t>
            </a:r>
            <a:r>
              <a:rPr spc="15" dirty="0"/>
              <a:t>the </a:t>
            </a:r>
            <a:r>
              <a:rPr spc="35" dirty="0"/>
              <a:t>default </a:t>
            </a:r>
            <a:r>
              <a:rPr spc="10" dirty="0"/>
              <a:t>style of </a:t>
            </a:r>
            <a:r>
              <a:rPr spc="15" dirty="0"/>
              <a:t>an </a:t>
            </a:r>
            <a:r>
              <a:rPr spc="-25" dirty="0"/>
              <a:t>HTML </a:t>
            </a:r>
            <a:r>
              <a:rPr spc="15" dirty="0"/>
              <a:t>element, </a:t>
            </a:r>
            <a:r>
              <a:rPr spc="75" dirty="0"/>
              <a:t>can </a:t>
            </a:r>
            <a:r>
              <a:rPr spc="105" dirty="0"/>
              <a:t>be</a:t>
            </a:r>
            <a:r>
              <a:rPr spc="-75" dirty="0"/>
              <a:t> </a:t>
            </a:r>
            <a:r>
              <a:rPr spc="60" dirty="0"/>
              <a:t>done  </a:t>
            </a:r>
            <a:r>
              <a:rPr spc="10" dirty="0"/>
              <a:t>with </a:t>
            </a:r>
            <a:r>
              <a:rPr spc="15" dirty="0"/>
              <a:t>the </a:t>
            </a:r>
            <a:r>
              <a:rPr spc="10" dirty="0"/>
              <a:t>style</a:t>
            </a:r>
            <a:r>
              <a:rPr spc="-45" dirty="0"/>
              <a:t> </a:t>
            </a:r>
            <a:r>
              <a:rPr spc="30" dirty="0"/>
              <a:t>attribute.</a:t>
            </a:r>
          </a:p>
          <a:p>
            <a:pPr marL="82550"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300">
              <a:latin typeface="Times New Roman"/>
              <a:cs typeface="Times New Roman"/>
            </a:endParaRPr>
          </a:p>
          <a:p>
            <a:pPr marL="661670" marR="5080" indent="-566420">
              <a:lnSpc>
                <a:spcPts val="3800"/>
              </a:lnSpc>
              <a:buChar char="•"/>
              <a:tabLst>
                <a:tab pos="433705" algn="l"/>
              </a:tabLst>
            </a:pPr>
            <a:r>
              <a:rPr spc="-30" dirty="0"/>
              <a:t>This </a:t>
            </a:r>
            <a:r>
              <a:rPr spc="40" dirty="0"/>
              <a:t>example </a:t>
            </a:r>
            <a:r>
              <a:rPr spc="65" dirty="0"/>
              <a:t>changes </a:t>
            </a:r>
            <a:r>
              <a:rPr spc="15" dirty="0"/>
              <a:t>the </a:t>
            </a:r>
            <a:r>
              <a:rPr spc="35" dirty="0"/>
              <a:t>default </a:t>
            </a:r>
            <a:r>
              <a:rPr spc="80" dirty="0"/>
              <a:t>background </a:t>
            </a:r>
            <a:r>
              <a:rPr spc="50" dirty="0"/>
              <a:t>color </a:t>
            </a:r>
            <a:r>
              <a:rPr dirty="0"/>
              <a:t>from</a:t>
            </a:r>
            <a:r>
              <a:rPr spc="-140" dirty="0"/>
              <a:t> </a:t>
            </a:r>
            <a:r>
              <a:rPr spc="15" dirty="0"/>
              <a:t>white  </a:t>
            </a:r>
            <a:r>
              <a:rPr spc="10" dirty="0"/>
              <a:t>to</a:t>
            </a:r>
            <a:r>
              <a:rPr spc="-50" dirty="0"/>
              <a:t> </a:t>
            </a:r>
            <a:r>
              <a:rPr spc="40" dirty="0"/>
              <a:t>lightgrey:</a:t>
            </a:r>
          </a:p>
          <a:p>
            <a:pPr marL="433070" indent="-337820">
              <a:lnSpc>
                <a:spcPts val="3660"/>
              </a:lnSpc>
              <a:buChar char="•"/>
              <a:tabLst>
                <a:tab pos="433705" algn="l"/>
              </a:tabLst>
            </a:pPr>
            <a:r>
              <a:rPr spc="135" dirty="0"/>
              <a:t>&lt;body</a:t>
            </a:r>
            <a:r>
              <a:rPr spc="5" dirty="0"/>
              <a:t> </a:t>
            </a:r>
            <a:r>
              <a:rPr spc="45" dirty="0">
                <a:solidFill>
                  <a:srgbClr val="00882B"/>
                </a:solidFill>
              </a:rPr>
              <a:t>style="background-color:lightgrey"</a:t>
            </a:r>
            <a:r>
              <a:rPr spc="45" dirty="0"/>
              <a:t>&gt;</a:t>
            </a:r>
          </a:p>
          <a:p>
            <a:pPr marL="661670">
              <a:lnSpc>
                <a:spcPts val="3800"/>
              </a:lnSpc>
            </a:pPr>
            <a:r>
              <a:rPr spc="55" dirty="0"/>
              <a:t>&lt;h1&gt;This </a:t>
            </a:r>
            <a:r>
              <a:rPr spc="10" dirty="0"/>
              <a:t>is </a:t>
            </a:r>
            <a:r>
              <a:rPr spc="15" dirty="0"/>
              <a:t>a</a:t>
            </a:r>
            <a:r>
              <a:rPr spc="-85" dirty="0"/>
              <a:t> </a:t>
            </a:r>
            <a:r>
              <a:rPr spc="85" dirty="0"/>
              <a:t>heading&lt;/h1&gt;</a:t>
            </a:r>
          </a:p>
          <a:p>
            <a:pPr marL="661670">
              <a:lnSpc>
                <a:spcPts val="3820"/>
              </a:lnSpc>
            </a:pPr>
            <a:r>
              <a:rPr spc="85" dirty="0"/>
              <a:t>&lt;p&gt;This </a:t>
            </a:r>
            <a:r>
              <a:rPr spc="10" dirty="0"/>
              <a:t>is </a:t>
            </a:r>
            <a:r>
              <a:rPr spc="15" dirty="0"/>
              <a:t>a </a:t>
            </a:r>
            <a:r>
              <a:rPr spc="100" dirty="0"/>
              <a:t>paragraph.&lt;/p&gt;</a:t>
            </a:r>
            <a:r>
              <a:rPr spc="-90" dirty="0"/>
              <a:t> </a:t>
            </a:r>
            <a:r>
              <a:rPr spc="135" dirty="0"/>
              <a:t>&lt;/body&gt;</a:t>
            </a:r>
          </a:p>
          <a:p>
            <a:pPr marL="82550">
              <a:lnSpc>
                <a:spcPct val="100000"/>
              </a:lnSpc>
              <a:spcBef>
                <a:spcPts val="10"/>
              </a:spcBef>
            </a:pPr>
            <a:endParaRPr sz="3400">
              <a:latin typeface="Times New Roman"/>
              <a:cs typeface="Times New Roman"/>
            </a:endParaRPr>
          </a:p>
          <a:p>
            <a:pPr marL="552450" marR="2500630" indent="-457200">
              <a:lnSpc>
                <a:spcPts val="3800"/>
              </a:lnSpc>
              <a:buChar char="•"/>
              <a:tabLst>
                <a:tab pos="433705" algn="l"/>
              </a:tabLst>
            </a:pPr>
            <a:r>
              <a:rPr spc="-40" dirty="0"/>
              <a:t>The </a:t>
            </a:r>
            <a:r>
              <a:rPr spc="-25" dirty="0"/>
              <a:t>HTML </a:t>
            </a:r>
            <a:r>
              <a:rPr spc="10" dirty="0"/>
              <a:t>style </a:t>
            </a:r>
            <a:r>
              <a:rPr spc="30" dirty="0"/>
              <a:t>attribute </a:t>
            </a:r>
            <a:r>
              <a:rPr spc="15" dirty="0"/>
              <a:t>has the </a:t>
            </a:r>
            <a:r>
              <a:rPr spc="30" dirty="0"/>
              <a:t>following </a:t>
            </a:r>
            <a:r>
              <a:rPr spc="15" dirty="0"/>
              <a:t>syntax:  </a:t>
            </a:r>
            <a:r>
              <a:rPr spc="15" dirty="0">
                <a:solidFill>
                  <a:srgbClr val="FF2600"/>
                </a:solidFill>
              </a:rPr>
              <a:t>style="property:value"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24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7603" y="411281"/>
            <a:ext cx="10995660" cy="1082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100" spc="-85" dirty="0"/>
              <a:t>HTML </a:t>
            </a:r>
            <a:r>
              <a:rPr sz="7100" spc="20" dirty="0"/>
              <a:t>Formatting</a:t>
            </a:r>
            <a:r>
              <a:rPr sz="7100" spc="15" dirty="0"/>
              <a:t> </a:t>
            </a:r>
            <a:r>
              <a:rPr sz="7100" spc="-40" dirty="0"/>
              <a:t>Elements</a:t>
            </a:r>
            <a:endParaRPr sz="7100"/>
          </a:p>
        </p:txBody>
      </p:sp>
      <p:sp>
        <p:nvSpPr>
          <p:cNvPr id="3" name="object 3"/>
          <p:cNvSpPr txBox="1"/>
          <p:nvPr/>
        </p:nvSpPr>
        <p:spPr>
          <a:xfrm>
            <a:off x="616181" y="1905687"/>
            <a:ext cx="11739245" cy="7328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10565" marR="709930" indent="-697865">
              <a:lnSpc>
                <a:spcPts val="3200"/>
              </a:lnSpc>
              <a:buChar char="•"/>
              <a:tabLst>
                <a:tab pos="367665" algn="l"/>
                <a:tab pos="368300" algn="l"/>
              </a:tabLst>
            </a:pPr>
            <a:r>
              <a:rPr sz="2800" spc="-50" dirty="0">
                <a:latin typeface="Arial"/>
                <a:cs typeface="Arial"/>
              </a:rPr>
              <a:t>HTML </a:t>
            </a:r>
            <a:r>
              <a:rPr sz="2800" spc="-5" dirty="0">
                <a:latin typeface="Arial"/>
                <a:cs typeface="Arial"/>
              </a:rPr>
              <a:t>also </a:t>
            </a:r>
            <a:r>
              <a:rPr sz="2800" spc="15" dirty="0">
                <a:latin typeface="Arial"/>
                <a:cs typeface="Arial"/>
              </a:rPr>
              <a:t>defines </a:t>
            </a:r>
            <a:r>
              <a:rPr sz="2800" spc="35" dirty="0">
                <a:latin typeface="Arial"/>
                <a:cs typeface="Arial"/>
              </a:rPr>
              <a:t>special </a:t>
            </a:r>
            <a:r>
              <a:rPr sz="2800" spc="-5" dirty="0">
                <a:latin typeface="Arial"/>
                <a:cs typeface="Arial"/>
              </a:rPr>
              <a:t>elements, for </a:t>
            </a:r>
            <a:r>
              <a:rPr sz="2800" spc="30" dirty="0">
                <a:latin typeface="Arial"/>
                <a:cs typeface="Arial"/>
              </a:rPr>
              <a:t>defining </a:t>
            </a:r>
            <a:r>
              <a:rPr sz="2800" spc="-5" dirty="0">
                <a:latin typeface="Arial"/>
                <a:cs typeface="Arial"/>
              </a:rPr>
              <a:t>text with </a:t>
            </a:r>
            <a:r>
              <a:rPr sz="2800" spc="-10" dirty="0">
                <a:latin typeface="Arial"/>
                <a:cs typeface="Arial"/>
              </a:rPr>
              <a:t>a </a:t>
            </a:r>
            <a:r>
              <a:rPr sz="2800" spc="35" dirty="0">
                <a:latin typeface="Arial"/>
                <a:cs typeface="Arial"/>
              </a:rPr>
              <a:t>special  </a:t>
            </a:r>
            <a:r>
              <a:rPr sz="2800" spc="10" dirty="0">
                <a:latin typeface="Arial"/>
                <a:cs typeface="Arial"/>
              </a:rPr>
              <a:t>meaning.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710565" marR="5080" indent="-697865">
              <a:lnSpc>
                <a:spcPts val="3200"/>
              </a:lnSpc>
              <a:buChar char="•"/>
              <a:tabLst>
                <a:tab pos="367665" algn="l"/>
                <a:tab pos="368300" algn="l"/>
              </a:tabLst>
            </a:pPr>
            <a:r>
              <a:rPr sz="2800" spc="-50" dirty="0">
                <a:latin typeface="Arial"/>
                <a:cs typeface="Arial"/>
              </a:rPr>
              <a:t>HTML </a:t>
            </a:r>
            <a:r>
              <a:rPr sz="2800" spc="-10" dirty="0">
                <a:latin typeface="Arial"/>
                <a:cs typeface="Arial"/>
              </a:rPr>
              <a:t>uses elements </a:t>
            </a:r>
            <a:r>
              <a:rPr sz="2800" spc="-5" dirty="0">
                <a:latin typeface="Arial"/>
                <a:cs typeface="Arial"/>
              </a:rPr>
              <a:t>like </a:t>
            </a:r>
            <a:r>
              <a:rPr sz="2800" spc="185" dirty="0">
                <a:solidFill>
                  <a:srgbClr val="C82506"/>
                </a:solidFill>
                <a:latin typeface="Arial"/>
                <a:cs typeface="Arial"/>
              </a:rPr>
              <a:t>&lt;b&gt; </a:t>
            </a:r>
            <a:r>
              <a:rPr sz="2800" spc="45" dirty="0">
                <a:latin typeface="Arial"/>
                <a:cs typeface="Arial"/>
              </a:rPr>
              <a:t>and </a:t>
            </a:r>
            <a:r>
              <a:rPr sz="2800" spc="135" dirty="0">
                <a:solidFill>
                  <a:srgbClr val="C82506"/>
                </a:solidFill>
                <a:latin typeface="Arial"/>
                <a:cs typeface="Arial"/>
              </a:rPr>
              <a:t>&lt;i&gt; </a:t>
            </a:r>
            <a:r>
              <a:rPr sz="2800" spc="-5" dirty="0">
                <a:latin typeface="Arial"/>
                <a:cs typeface="Arial"/>
              </a:rPr>
              <a:t>for </a:t>
            </a:r>
            <a:r>
              <a:rPr sz="2800" spc="15" dirty="0">
                <a:latin typeface="Arial"/>
                <a:cs typeface="Arial"/>
              </a:rPr>
              <a:t>formatting output, </a:t>
            </a:r>
            <a:r>
              <a:rPr sz="2800" spc="-5" dirty="0">
                <a:latin typeface="Arial"/>
                <a:cs typeface="Arial"/>
              </a:rPr>
              <a:t>like </a:t>
            </a:r>
            <a:r>
              <a:rPr sz="2800" spc="70" dirty="0">
                <a:latin typeface="Arial"/>
                <a:cs typeface="Arial"/>
              </a:rPr>
              <a:t>bold</a:t>
            </a:r>
            <a:r>
              <a:rPr sz="2800" spc="-3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or  </a:t>
            </a:r>
            <a:r>
              <a:rPr sz="2800" spc="20" dirty="0">
                <a:latin typeface="Arial"/>
                <a:cs typeface="Arial"/>
              </a:rPr>
              <a:t>italic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text.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2550">
              <a:latin typeface="Times New Roman"/>
              <a:cs typeface="Times New Roman"/>
            </a:endParaRPr>
          </a:p>
          <a:p>
            <a:pPr marL="367665" indent="-354965">
              <a:lnSpc>
                <a:spcPct val="100000"/>
              </a:lnSpc>
              <a:buSzPct val="98214"/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800" b="1" spc="-10" dirty="0">
                <a:latin typeface="Arial"/>
                <a:cs typeface="Arial"/>
              </a:rPr>
              <a:t>Formatting elements </a:t>
            </a:r>
            <a:r>
              <a:rPr sz="2800" spc="-20" dirty="0">
                <a:latin typeface="Arial"/>
                <a:cs typeface="Arial"/>
              </a:rPr>
              <a:t>were </a:t>
            </a:r>
            <a:r>
              <a:rPr sz="2800" spc="50" dirty="0">
                <a:latin typeface="Arial"/>
                <a:cs typeface="Arial"/>
              </a:rPr>
              <a:t>designed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spc="35" dirty="0">
                <a:latin typeface="Arial"/>
                <a:cs typeface="Arial"/>
              </a:rPr>
              <a:t>display special </a:t>
            </a:r>
            <a:r>
              <a:rPr sz="2800" spc="25" dirty="0">
                <a:latin typeface="Arial"/>
                <a:cs typeface="Arial"/>
              </a:rPr>
              <a:t>types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text: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•"/>
            </a:pPr>
            <a:endParaRPr sz="2650">
              <a:latin typeface="Times New Roman"/>
              <a:cs typeface="Times New Roman"/>
            </a:endParaRPr>
          </a:p>
          <a:p>
            <a:pPr marL="802005" lvl="1" indent="-560705">
              <a:lnSpc>
                <a:spcPts val="3225"/>
              </a:lnSpc>
              <a:buClr>
                <a:srgbClr val="000000"/>
              </a:buClr>
              <a:buFont typeface="Arial"/>
              <a:buChar char="-"/>
              <a:tabLst>
                <a:tab pos="802005" algn="l"/>
                <a:tab pos="802640" algn="l"/>
              </a:tabLst>
            </a:pPr>
            <a:r>
              <a:rPr sz="2750" b="1" u="heavy" spc="20" dirty="0">
                <a:solidFill>
                  <a:srgbClr val="00882B"/>
                </a:solidFill>
                <a:latin typeface="Arial"/>
                <a:cs typeface="Arial"/>
              </a:rPr>
              <a:t>&lt;b&gt; </a:t>
            </a:r>
            <a:r>
              <a:rPr sz="2750" spc="15" dirty="0">
                <a:latin typeface="Arial"/>
                <a:cs typeface="Arial"/>
              </a:rPr>
              <a:t>Defines </a:t>
            </a:r>
            <a:r>
              <a:rPr sz="2750" spc="95" dirty="0">
                <a:latin typeface="Arial"/>
                <a:cs typeface="Arial"/>
              </a:rPr>
              <a:t>bold</a:t>
            </a:r>
            <a:r>
              <a:rPr sz="2750" spc="-65" dirty="0">
                <a:latin typeface="Arial"/>
                <a:cs typeface="Arial"/>
              </a:rPr>
              <a:t> </a:t>
            </a:r>
            <a:r>
              <a:rPr sz="2750" spc="15" dirty="0">
                <a:latin typeface="Arial"/>
                <a:cs typeface="Arial"/>
              </a:rPr>
              <a:t>text</a:t>
            </a:r>
            <a:endParaRPr sz="2750">
              <a:latin typeface="Arial"/>
              <a:cs typeface="Arial"/>
            </a:endParaRPr>
          </a:p>
          <a:p>
            <a:pPr marL="802005" lvl="1" indent="-560705">
              <a:lnSpc>
                <a:spcPts val="3204"/>
              </a:lnSpc>
              <a:buClr>
                <a:srgbClr val="000000"/>
              </a:buClr>
              <a:buSzPct val="101818"/>
              <a:buFont typeface="Arial"/>
              <a:buChar char="-"/>
              <a:tabLst>
                <a:tab pos="802005" algn="l"/>
                <a:tab pos="802640" algn="l"/>
              </a:tabLst>
            </a:pPr>
            <a:r>
              <a:rPr sz="2750" b="1" u="heavy" spc="25" dirty="0">
                <a:solidFill>
                  <a:srgbClr val="00882B"/>
                </a:solidFill>
                <a:latin typeface="Arial"/>
                <a:cs typeface="Arial"/>
              </a:rPr>
              <a:t>&lt;em&gt; </a:t>
            </a:r>
            <a:r>
              <a:rPr sz="2750" spc="15" dirty="0">
                <a:latin typeface="Arial"/>
                <a:cs typeface="Arial"/>
              </a:rPr>
              <a:t>Defines </a:t>
            </a:r>
            <a:r>
              <a:rPr sz="2750" spc="50" dirty="0">
                <a:latin typeface="Arial"/>
                <a:cs typeface="Arial"/>
              </a:rPr>
              <a:t>emphasized</a:t>
            </a:r>
            <a:r>
              <a:rPr sz="2750" spc="-55" dirty="0">
                <a:latin typeface="Arial"/>
                <a:cs typeface="Arial"/>
              </a:rPr>
              <a:t> </a:t>
            </a:r>
            <a:r>
              <a:rPr sz="2750" spc="15" dirty="0">
                <a:latin typeface="Arial"/>
                <a:cs typeface="Arial"/>
              </a:rPr>
              <a:t>text</a:t>
            </a:r>
            <a:endParaRPr sz="2750">
              <a:latin typeface="Arial"/>
              <a:cs typeface="Arial"/>
            </a:endParaRPr>
          </a:p>
          <a:p>
            <a:pPr marL="802005" lvl="1" indent="-560705">
              <a:lnSpc>
                <a:spcPts val="3225"/>
              </a:lnSpc>
              <a:buClr>
                <a:srgbClr val="000000"/>
              </a:buClr>
              <a:buSzPct val="101818"/>
              <a:buFont typeface="Arial"/>
              <a:buChar char="-"/>
              <a:tabLst>
                <a:tab pos="802005" algn="l"/>
                <a:tab pos="802640" algn="l"/>
              </a:tabLst>
            </a:pPr>
            <a:r>
              <a:rPr sz="2750" b="1" u="heavy" spc="15" dirty="0">
                <a:solidFill>
                  <a:srgbClr val="00882B"/>
                </a:solidFill>
                <a:latin typeface="Arial"/>
                <a:cs typeface="Arial"/>
              </a:rPr>
              <a:t>&lt;i&gt; </a:t>
            </a:r>
            <a:r>
              <a:rPr sz="2750" spc="15" dirty="0">
                <a:latin typeface="Arial"/>
                <a:cs typeface="Arial"/>
              </a:rPr>
              <a:t>Defines </a:t>
            </a:r>
            <a:r>
              <a:rPr sz="2750" spc="35" dirty="0">
                <a:latin typeface="Arial"/>
                <a:cs typeface="Arial"/>
              </a:rPr>
              <a:t>italic</a:t>
            </a:r>
            <a:r>
              <a:rPr sz="2750" spc="-30" dirty="0">
                <a:latin typeface="Arial"/>
                <a:cs typeface="Arial"/>
              </a:rPr>
              <a:t> </a:t>
            </a:r>
            <a:r>
              <a:rPr sz="2750" spc="15" dirty="0">
                <a:latin typeface="Arial"/>
                <a:cs typeface="Arial"/>
              </a:rPr>
              <a:t>text</a:t>
            </a:r>
            <a:endParaRPr sz="2750">
              <a:latin typeface="Arial"/>
              <a:cs typeface="Arial"/>
            </a:endParaRPr>
          </a:p>
          <a:p>
            <a:pPr marL="802005" lvl="1" indent="-560705">
              <a:lnSpc>
                <a:spcPts val="3195"/>
              </a:lnSpc>
              <a:buClr>
                <a:srgbClr val="000000"/>
              </a:buClr>
              <a:buFont typeface="Arial"/>
              <a:buChar char="-"/>
              <a:tabLst>
                <a:tab pos="802005" algn="l"/>
                <a:tab pos="802640" algn="l"/>
              </a:tabLst>
            </a:pPr>
            <a:r>
              <a:rPr sz="2750" b="1" u="heavy" spc="20" dirty="0">
                <a:solidFill>
                  <a:srgbClr val="00882B"/>
                </a:solidFill>
                <a:latin typeface="Arial"/>
                <a:cs typeface="Arial"/>
              </a:rPr>
              <a:t>&lt;small&gt; </a:t>
            </a:r>
            <a:r>
              <a:rPr sz="2750" spc="15" dirty="0">
                <a:latin typeface="Arial"/>
                <a:cs typeface="Arial"/>
              </a:rPr>
              <a:t>Defines smaller</a:t>
            </a:r>
            <a:r>
              <a:rPr sz="2750" spc="-45" dirty="0">
                <a:latin typeface="Arial"/>
                <a:cs typeface="Arial"/>
              </a:rPr>
              <a:t> </a:t>
            </a:r>
            <a:r>
              <a:rPr sz="2750" spc="15" dirty="0">
                <a:latin typeface="Arial"/>
                <a:cs typeface="Arial"/>
              </a:rPr>
              <a:t>text</a:t>
            </a:r>
            <a:endParaRPr sz="2750">
              <a:latin typeface="Arial"/>
              <a:cs typeface="Arial"/>
            </a:endParaRPr>
          </a:p>
          <a:p>
            <a:pPr marL="802005" lvl="1" indent="-560705">
              <a:lnSpc>
                <a:spcPts val="3175"/>
              </a:lnSpc>
              <a:buClr>
                <a:srgbClr val="000000"/>
              </a:buClr>
              <a:buFont typeface="Arial"/>
              <a:buChar char="-"/>
              <a:tabLst>
                <a:tab pos="802005" algn="l"/>
                <a:tab pos="802640" algn="l"/>
              </a:tabLst>
            </a:pPr>
            <a:r>
              <a:rPr sz="2750" b="1" u="heavy" spc="15" dirty="0">
                <a:solidFill>
                  <a:srgbClr val="00882B"/>
                </a:solidFill>
                <a:latin typeface="Arial"/>
                <a:cs typeface="Arial"/>
              </a:rPr>
              <a:t>&lt;strong&gt; </a:t>
            </a:r>
            <a:r>
              <a:rPr sz="2750" spc="15" dirty="0">
                <a:latin typeface="Arial"/>
                <a:cs typeface="Arial"/>
              </a:rPr>
              <a:t>Defines </a:t>
            </a:r>
            <a:r>
              <a:rPr sz="2750" spc="40" dirty="0">
                <a:latin typeface="Arial"/>
                <a:cs typeface="Arial"/>
              </a:rPr>
              <a:t>important</a:t>
            </a:r>
            <a:r>
              <a:rPr sz="2750" spc="-25" dirty="0">
                <a:latin typeface="Arial"/>
                <a:cs typeface="Arial"/>
              </a:rPr>
              <a:t> </a:t>
            </a:r>
            <a:r>
              <a:rPr sz="2750" spc="15" dirty="0">
                <a:latin typeface="Arial"/>
                <a:cs typeface="Arial"/>
              </a:rPr>
              <a:t>text</a:t>
            </a:r>
            <a:endParaRPr sz="2750">
              <a:latin typeface="Arial"/>
              <a:cs typeface="Arial"/>
            </a:endParaRPr>
          </a:p>
          <a:p>
            <a:pPr marL="802005" lvl="1" indent="-560705">
              <a:lnSpc>
                <a:spcPts val="3204"/>
              </a:lnSpc>
              <a:buClr>
                <a:srgbClr val="000000"/>
              </a:buClr>
              <a:buFont typeface="Arial"/>
              <a:buChar char="-"/>
              <a:tabLst>
                <a:tab pos="802005" algn="l"/>
                <a:tab pos="802640" algn="l"/>
              </a:tabLst>
            </a:pPr>
            <a:r>
              <a:rPr sz="2800" b="1" u="heavy" spc="-10" dirty="0">
                <a:solidFill>
                  <a:srgbClr val="00882B"/>
                </a:solidFill>
                <a:latin typeface="Arial"/>
                <a:cs typeface="Arial"/>
              </a:rPr>
              <a:t>&lt;sub&gt; </a:t>
            </a:r>
            <a:r>
              <a:rPr sz="2800" spc="-5" dirty="0">
                <a:latin typeface="Arial"/>
                <a:cs typeface="Arial"/>
              </a:rPr>
              <a:t>Defines </a:t>
            </a:r>
            <a:r>
              <a:rPr sz="2800" spc="50" dirty="0">
                <a:latin typeface="Arial"/>
                <a:cs typeface="Arial"/>
              </a:rPr>
              <a:t>subscripted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text</a:t>
            </a:r>
            <a:endParaRPr sz="2800">
              <a:latin typeface="Arial"/>
              <a:cs typeface="Arial"/>
            </a:endParaRPr>
          </a:p>
          <a:p>
            <a:pPr marL="802005" lvl="1" indent="-560705">
              <a:lnSpc>
                <a:spcPts val="3225"/>
              </a:lnSpc>
              <a:buClr>
                <a:srgbClr val="000000"/>
              </a:buClr>
              <a:buFont typeface="Arial"/>
              <a:buChar char="-"/>
              <a:tabLst>
                <a:tab pos="802005" algn="l"/>
                <a:tab pos="802640" algn="l"/>
              </a:tabLst>
            </a:pPr>
            <a:r>
              <a:rPr sz="2800" b="1" u="heavy" spc="-10" dirty="0">
                <a:solidFill>
                  <a:srgbClr val="00882B"/>
                </a:solidFill>
                <a:latin typeface="Arial"/>
                <a:cs typeface="Arial"/>
              </a:rPr>
              <a:t>&lt;sup&gt; </a:t>
            </a:r>
            <a:r>
              <a:rPr sz="2800" spc="-5" dirty="0">
                <a:latin typeface="Arial"/>
                <a:cs typeface="Arial"/>
              </a:rPr>
              <a:t>Defines </a:t>
            </a:r>
            <a:r>
              <a:rPr sz="2800" spc="40" dirty="0">
                <a:latin typeface="Arial"/>
                <a:cs typeface="Arial"/>
              </a:rPr>
              <a:t>superscripted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text</a:t>
            </a:r>
            <a:endParaRPr sz="2800">
              <a:latin typeface="Arial"/>
              <a:cs typeface="Arial"/>
            </a:endParaRPr>
          </a:p>
          <a:p>
            <a:pPr marL="802005" lvl="1" indent="-560705">
              <a:lnSpc>
                <a:spcPts val="3195"/>
              </a:lnSpc>
              <a:buClr>
                <a:srgbClr val="000000"/>
              </a:buClr>
              <a:buFont typeface="Arial"/>
              <a:buChar char="-"/>
              <a:tabLst>
                <a:tab pos="802005" algn="l"/>
                <a:tab pos="802640" algn="l"/>
              </a:tabLst>
            </a:pPr>
            <a:r>
              <a:rPr sz="2750" b="1" u="heavy" spc="15" dirty="0">
                <a:solidFill>
                  <a:srgbClr val="00882B"/>
                </a:solidFill>
                <a:latin typeface="Arial"/>
                <a:cs typeface="Arial"/>
              </a:rPr>
              <a:t>&lt;ins&gt;</a:t>
            </a:r>
            <a:r>
              <a:rPr sz="2750" spc="15" dirty="0">
                <a:latin typeface="Arial"/>
                <a:cs typeface="Arial"/>
              </a:rPr>
              <a:t>Defines </a:t>
            </a:r>
            <a:r>
              <a:rPr sz="2750" spc="40" dirty="0">
                <a:latin typeface="Arial"/>
                <a:cs typeface="Arial"/>
              </a:rPr>
              <a:t>inserted</a:t>
            </a:r>
            <a:r>
              <a:rPr sz="2750" spc="-15" dirty="0">
                <a:latin typeface="Arial"/>
                <a:cs typeface="Arial"/>
              </a:rPr>
              <a:t> </a:t>
            </a:r>
            <a:r>
              <a:rPr sz="2750" spc="15" dirty="0">
                <a:latin typeface="Arial"/>
                <a:cs typeface="Arial"/>
              </a:rPr>
              <a:t>text</a:t>
            </a:r>
            <a:endParaRPr sz="2750">
              <a:latin typeface="Arial"/>
              <a:cs typeface="Arial"/>
            </a:endParaRPr>
          </a:p>
          <a:p>
            <a:pPr marL="802005" lvl="1" indent="-560705">
              <a:lnSpc>
                <a:spcPts val="3175"/>
              </a:lnSpc>
              <a:buClr>
                <a:srgbClr val="000000"/>
              </a:buClr>
              <a:buFont typeface="Arial"/>
              <a:buChar char="-"/>
              <a:tabLst>
                <a:tab pos="802005" algn="l"/>
                <a:tab pos="802640" algn="l"/>
              </a:tabLst>
            </a:pPr>
            <a:r>
              <a:rPr sz="2750" b="1" u="heavy" spc="15" dirty="0">
                <a:solidFill>
                  <a:srgbClr val="00882B"/>
                </a:solidFill>
                <a:latin typeface="Arial"/>
                <a:cs typeface="Arial"/>
              </a:rPr>
              <a:t>&lt;del&gt; </a:t>
            </a:r>
            <a:r>
              <a:rPr sz="2750" spc="15" dirty="0">
                <a:latin typeface="Arial"/>
                <a:cs typeface="Arial"/>
              </a:rPr>
              <a:t>Defines </a:t>
            </a:r>
            <a:r>
              <a:rPr sz="2750" spc="60" dirty="0">
                <a:latin typeface="Arial"/>
                <a:cs typeface="Arial"/>
              </a:rPr>
              <a:t>deleted</a:t>
            </a:r>
            <a:r>
              <a:rPr sz="2750" spc="-30" dirty="0">
                <a:latin typeface="Arial"/>
                <a:cs typeface="Arial"/>
              </a:rPr>
              <a:t> </a:t>
            </a:r>
            <a:r>
              <a:rPr sz="2750" spc="15" dirty="0">
                <a:latin typeface="Arial"/>
                <a:cs typeface="Arial"/>
              </a:rPr>
              <a:t>text</a:t>
            </a:r>
            <a:endParaRPr sz="2750">
              <a:latin typeface="Arial"/>
              <a:cs typeface="Arial"/>
            </a:endParaRPr>
          </a:p>
          <a:p>
            <a:pPr marL="802005" lvl="1" indent="-560705">
              <a:lnSpc>
                <a:spcPts val="3285"/>
              </a:lnSpc>
              <a:buClr>
                <a:srgbClr val="000000"/>
              </a:buClr>
              <a:buFont typeface="Arial"/>
              <a:buChar char="-"/>
              <a:tabLst>
                <a:tab pos="802005" algn="l"/>
                <a:tab pos="802640" algn="l"/>
              </a:tabLst>
            </a:pPr>
            <a:r>
              <a:rPr sz="2800" b="1" u="heavy" spc="-10" dirty="0">
                <a:solidFill>
                  <a:srgbClr val="00882B"/>
                </a:solidFill>
                <a:latin typeface="Arial"/>
                <a:cs typeface="Arial"/>
              </a:rPr>
              <a:t>&lt;mark&gt; </a:t>
            </a:r>
            <a:r>
              <a:rPr sz="2800" spc="-5" dirty="0">
                <a:latin typeface="Arial"/>
                <a:cs typeface="Arial"/>
              </a:rPr>
              <a:t>Defines </a:t>
            </a:r>
            <a:r>
              <a:rPr sz="2800" spc="25" dirty="0">
                <a:latin typeface="Arial"/>
                <a:cs typeface="Arial"/>
              </a:rPr>
              <a:t>marked/highlighted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text.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25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6599" rIns="0" bIns="0" rtlCol="0">
            <a:spAutoFit/>
          </a:bodyPr>
          <a:lstStyle/>
          <a:p>
            <a:pPr marL="15240" marR="5080" indent="20955">
              <a:lnSpc>
                <a:spcPct val="100600"/>
              </a:lnSpc>
            </a:pPr>
            <a:r>
              <a:rPr sz="5800" spc="15" dirty="0"/>
              <a:t>Tips: </a:t>
            </a:r>
            <a:r>
              <a:rPr sz="5800" spc="-55" dirty="0"/>
              <a:t>HTML </a:t>
            </a:r>
            <a:r>
              <a:rPr sz="5800" spc="15" dirty="0"/>
              <a:t>Tips: </a:t>
            </a:r>
            <a:r>
              <a:rPr sz="5800" spc="20" dirty="0"/>
              <a:t>Use </a:t>
            </a:r>
            <a:r>
              <a:rPr sz="5800" spc="45" dirty="0"/>
              <a:t>Lowercase  </a:t>
            </a:r>
            <a:r>
              <a:rPr sz="5800" spc="-145" dirty="0"/>
              <a:t>Tags </a:t>
            </a:r>
            <a:r>
              <a:rPr sz="5800" spc="25" dirty="0"/>
              <a:t>&amp; </a:t>
            </a:r>
            <a:r>
              <a:rPr sz="5800" spc="20" dirty="0"/>
              <a:t>Use </a:t>
            </a:r>
            <a:r>
              <a:rPr sz="5800" spc="45" dirty="0"/>
              <a:t>Lowercase</a:t>
            </a:r>
            <a:r>
              <a:rPr sz="5800" spc="105" dirty="0"/>
              <a:t> </a:t>
            </a:r>
            <a:r>
              <a:rPr sz="5800" spc="45" dirty="0"/>
              <a:t>Attributes</a:t>
            </a:r>
            <a:endParaRPr sz="5800"/>
          </a:p>
        </p:txBody>
      </p:sp>
      <p:sp>
        <p:nvSpPr>
          <p:cNvPr id="3" name="object 3"/>
          <p:cNvSpPr txBox="1"/>
          <p:nvPr/>
        </p:nvSpPr>
        <p:spPr>
          <a:xfrm>
            <a:off x="990600" y="3873247"/>
            <a:ext cx="177800" cy="387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355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85710" y="3805429"/>
            <a:ext cx="9865360" cy="1478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20"/>
              </a:lnSpc>
            </a:pPr>
            <a:r>
              <a:rPr sz="3200" spc="-45" dirty="0">
                <a:latin typeface="Arial"/>
                <a:cs typeface="Arial"/>
              </a:rPr>
              <a:t>HTML </a:t>
            </a:r>
            <a:r>
              <a:rPr sz="3200" spc="40" dirty="0">
                <a:latin typeface="Arial"/>
                <a:cs typeface="Arial"/>
              </a:rPr>
              <a:t>tags </a:t>
            </a:r>
            <a:r>
              <a:rPr sz="3200" spc="-25" dirty="0">
                <a:latin typeface="Arial"/>
                <a:cs typeface="Arial"/>
              </a:rPr>
              <a:t>are </a:t>
            </a:r>
            <a:r>
              <a:rPr sz="3200" spc="10" dirty="0">
                <a:latin typeface="Arial"/>
                <a:cs typeface="Arial"/>
              </a:rPr>
              <a:t>case-insensitive </a:t>
            </a:r>
            <a:r>
              <a:rPr sz="3200" spc="-45" dirty="0">
                <a:latin typeface="Arial"/>
                <a:cs typeface="Arial"/>
              </a:rPr>
              <a:t>(NOT </a:t>
            </a:r>
            <a:r>
              <a:rPr sz="3200" spc="40" dirty="0">
                <a:latin typeface="Arial"/>
                <a:cs typeface="Arial"/>
              </a:rPr>
              <a:t>case </a:t>
            </a:r>
            <a:r>
              <a:rPr sz="3200" spc="-5" dirty="0">
                <a:latin typeface="Arial"/>
                <a:cs typeface="Arial"/>
              </a:rPr>
              <a:t>sensitive)</a:t>
            </a:r>
            <a:r>
              <a:rPr sz="3200" spc="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 marL="25400" marR="673100">
              <a:lnSpc>
                <a:spcPts val="3800"/>
              </a:lnSpc>
              <a:spcBef>
                <a:spcPts val="140"/>
              </a:spcBef>
            </a:pPr>
            <a:r>
              <a:rPr sz="3200" spc="100" dirty="0">
                <a:latin typeface="Arial"/>
                <a:cs typeface="Arial"/>
              </a:rPr>
              <a:t>&lt;P&gt; </a:t>
            </a:r>
            <a:r>
              <a:rPr sz="3200" spc="-5" dirty="0">
                <a:latin typeface="Arial"/>
                <a:cs typeface="Arial"/>
              </a:rPr>
              <a:t>means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same as </a:t>
            </a:r>
            <a:r>
              <a:rPr sz="3200" spc="165" dirty="0">
                <a:latin typeface="Arial"/>
                <a:cs typeface="Arial"/>
              </a:rPr>
              <a:t>&lt;p&gt;. </a:t>
            </a:r>
            <a:r>
              <a:rPr sz="3200" spc="-5" dirty="0">
                <a:latin typeface="Arial"/>
                <a:cs typeface="Arial"/>
              </a:rPr>
              <a:t>Many </a:t>
            </a:r>
            <a:r>
              <a:rPr sz="3200" spc="55" dirty="0">
                <a:latin typeface="Arial"/>
                <a:cs typeface="Arial"/>
              </a:rPr>
              <a:t>web </a:t>
            </a:r>
            <a:r>
              <a:rPr sz="3200" dirty="0">
                <a:latin typeface="Arial"/>
                <a:cs typeface="Arial"/>
              </a:rPr>
              <a:t>sites</a:t>
            </a:r>
            <a:r>
              <a:rPr sz="3200" spc="-3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use  </a:t>
            </a:r>
            <a:r>
              <a:rPr sz="3200" spc="50" dirty="0">
                <a:latin typeface="Arial"/>
                <a:cs typeface="Arial"/>
              </a:rPr>
              <a:t>uppercase </a:t>
            </a:r>
            <a:r>
              <a:rPr sz="3200" spc="-45" dirty="0">
                <a:latin typeface="Arial"/>
                <a:cs typeface="Arial"/>
              </a:rPr>
              <a:t>HTML</a:t>
            </a:r>
            <a:r>
              <a:rPr sz="3200" spc="-130" dirty="0">
                <a:latin typeface="Arial"/>
                <a:cs typeface="Arial"/>
              </a:rPr>
              <a:t> </a:t>
            </a:r>
            <a:r>
              <a:rPr sz="3200" spc="35" dirty="0">
                <a:latin typeface="Arial"/>
                <a:cs typeface="Arial"/>
              </a:rPr>
              <a:t>tags.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5803647"/>
            <a:ext cx="177800" cy="387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355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85710" y="5756149"/>
            <a:ext cx="9020810" cy="975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 marR="5080" indent="-12700">
              <a:lnSpc>
                <a:spcPts val="3800"/>
              </a:lnSpc>
            </a:pPr>
            <a:r>
              <a:rPr sz="3200" spc="-15" dirty="0">
                <a:latin typeface="Arial"/>
                <a:cs typeface="Arial"/>
              </a:rPr>
              <a:t>World </a:t>
            </a:r>
            <a:r>
              <a:rPr sz="3200" spc="-5" dirty="0">
                <a:latin typeface="Arial"/>
                <a:cs typeface="Arial"/>
              </a:rPr>
              <a:t>Wide </a:t>
            </a:r>
            <a:r>
              <a:rPr sz="3200" spc="-25" dirty="0">
                <a:latin typeface="Arial"/>
                <a:cs typeface="Arial"/>
              </a:rPr>
              <a:t>Web </a:t>
            </a:r>
            <a:r>
              <a:rPr sz="3200" spc="5" dirty="0">
                <a:latin typeface="Arial"/>
                <a:cs typeface="Arial"/>
              </a:rPr>
              <a:t>Consortium </a:t>
            </a:r>
            <a:r>
              <a:rPr sz="3200" spc="-40" dirty="0">
                <a:latin typeface="Arial"/>
                <a:cs typeface="Arial"/>
              </a:rPr>
              <a:t>(W3C) </a:t>
            </a:r>
            <a:r>
              <a:rPr sz="3200" spc="25" dirty="0">
                <a:latin typeface="Arial"/>
                <a:cs typeface="Arial"/>
              </a:rPr>
              <a:t>recommends  </a:t>
            </a:r>
            <a:r>
              <a:rPr sz="3200" spc="10" dirty="0">
                <a:latin typeface="Arial"/>
                <a:cs typeface="Arial"/>
              </a:rPr>
              <a:t>lowercase </a:t>
            </a:r>
            <a:r>
              <a:rPr sz="3200" spc="40" dirty="0">
                <a:latin typeface="Arial"/>
                <a:cs typeface="Arial"/>
              </a:rPr>
              <a:t>tags </a:t>
            </a:r>
            <a:r>
              <a:rPr sz="3200" spc="55" dirty="0">
                <a:latin typeface="Arial"/>
                <a:cs typeface="Arial"/>
              </a:rPr>
              <a:t>and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15" dirty="0">
                <a:latin typeface="Arial"/>
                <a:cs typeface="Arial"/>
              </a:rPr>
              <a:t>attributes.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7251447"/>
            <a:ext cx="177800" cy="387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355" dirty="0">
                <a:solidFill>
                  <a:srgbClr val="FF2600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85710" y="7203949"/>
            <a:ext cx="9254490" cy="975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 marR="5080" indent="-12700">
              <a:lnSpc>
                <a:spcPts val="3800"/>
              </a:lnSpc>
            </a:pPr>
            <a:r>
              <a:rPr sz="3200" spc="-5" dirty="0">
                <a:solidFill>
                  <a:srgbClr val="FF2600"/>
                </a:solidFill>
                <a:latin typeface="Arial"/>
                <a:cs typeface="Arial"/>
              </a:rPr>
              <a:t>Newer versions </a:t>
            </a:r>
            <a:r>
              <a:rPr sz="3200" dirty="0">
                <a:solidFill>
                  <a:srgbClr val="FF2600"/>
                </a:solidFill>
                <a:latin typeface="Arial"/>
                <a:cs typeface="Arial"/>
              </a:rPr>
              <a:t>of </a:t>
            </a:r>
            <a:r>
              <a:rPr sz="3200" spc="-55" dirty="0">
                <a:solidFill>
                  <a:srgbClr val="FF2600"/>
                </a:solidFill>
                <a:latin typeface="Arial"/>
                <a:cs typeface="Arial"/>
              </a:rPr>
              <a:t>(X)HTML </a:t>
            </a:r>
            <a:r>
              <a:rPr sz="3200" spc="-5" dirty="0">
                <a:solidFill>
                  <a:srgbClr val="FF2600"/>
                </a:solidFill>
                <a:latin typeface="Arial"/>
                <a:cs typeface="Arial"/>
              </a:rPr>
              <a:t>will </a:t>
            </a:r>
            <a:r>
              <a:rPr sz="3200" spc="55" dirty="0">
                <a:solidFill>
                  <a:srgbClr val="FF2600"/>
                </a:solidFill>
                <a:latin typeface="Arial"/>
                <a:cs typeface="Arial"/>
              </a:rPr>
              <a:t>demand </a:t>
            </a:r>
            <a:r>
              <a:rPr sz="3200" spc="10" dirty="0">
                <a:solidFill>
                  <a:srgbClr val="FF2600"/>
                </a:solidFill>
                <a:latin typeface="Arial"/>
                <a:cs typeface="Arial"/>
              </a:rPr>
              <a:t>lowercase  </a:t>
            </a:r>
            <a:r>
              <a:rPr sz="3200" spc="15" dirty="0">
                <a:solidFill>
                  <a:srgbClr val="FF2600"/>
                </a:solidFill>
                <a:latin typeface="Arial"/>
                <a:cs typeface="Arial"/>
              </a:rPr>
              <a:t>attributes </a:t>
            </a:r>
            <a:r>
              <a:rPr sz="3200" spc="55" dirty="0">
                <a:solidFill>
                  <a:srgbClr val="FF2600"/>
                </a:solidFill>
                <a:latin typeface="Arial"/>
                <a:cs typeface="Arial"/>
              </a:rPr>
              <a:t>and</a:t>
            </a:r>
            <a:r>
              <a:rPr sz="3200" spc="-80" dirty="0">
                <a:solidFill>
                  <a:srgbClr val="FF2600"/>
                </a:solidFill>
                <a:latin typeface="Arial"/>
                <a:cs typeface="Arial"/>
              </a:rPr>
              <a:t> </a:t>
            </a:r>
            <a:r>
              <a:rPr sz="3200" spc="35" dirty="0">
                <a:solidFill>
                  <a:srgbClr val="FF2600"/>
                </a:solidFill>
                <a:latin typeface="Arial"/>
                <a:cs typeface="Arial"/>
              </a:rPr>
              <a:t>tags.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26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1380399" y="5142105"/>
            <a:ext cx="2157095" cy="903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700" spc="-80" dirty="0">
                <a:latin typeface="Arial"/>
                <a:cs typeface="Arial"/>
              </a:rPr>
              <a:t>DEMO</a:t>
            </a:r>
            <a:endParaRPr sz="5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27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9010" rIns="0" bIns="0" rtlCol="0">
            <a:spAutoFit/>
          </a:bodyPr>
          <a:lstStyle/>
          <a:p>
            <a:pPr marL="2922905">
              <a:lnSpc>
                <a:spcPct val="100000"/>
              </a:lnSpc>
            </a:pPr>
            <a:r>
              <a:rPr spc="-114" dirty="0"/>
              <a:t>Refe</a:t>
            </a:r>
            <a:r>
              <a:rPr spc="-145" dirty="0"/>
              <a:t>r</a:t>
            </a:r>
            <a:r>
              <a:rPr spc="85" dirty="0"/>
              <a:t>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4477841"/>
            <a:ext cx="160655" cy="470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-434" dirty="0">
                <a:latin typeface="Calibri"/>
                <a:cs typeface="Calibri"/>
              </a:rPr>
              <a:t>•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600" y="5366841"/>
            <a:ext cx="160655" cy="470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-434" dirty="0">
                <a:latin typeface="Calibri"/>
                <a:cs typeface="Calibri"/>
              </a:rPr>
              <a:t>•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3364" y="4391421"/>
            <a:ext cx="10461625" cy="268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4000" u="heavy" spc="-70" dirty="0">
                <a:latin typeface="Calibri"/>
                <a:cs typeface="Calibri"/>
                <a:hlinkClick r:id="rId2"/>
              </a:rPr>
              <a:t>http://www.w3schools.com</a:t>
            </a:r>
            <a:endParaRPr sz="4000" dirty="0">
              <a:latin typeface="Calibri"/>
              <a:cs typeface="Calibri"/>
            </a:endParaRPr>
          </a:p>
          <a:p>
            <a:pPr marL="38100" marR="5080" indent="-25400" algn="just">
              <a:lnSpc>
                <a:spcPts val="4600"/>
              </a:lnSpc>
              <a:spcBef>
                <a:spcPts val="2520"/>
              </a:spcBef>
            </a:pPr>
            <a:r>
              <a:rPr sz="4000" spc="45" dirty="0">
                <a:latin typeface="Calibri"/>
                <a:cs typeface="Calibri"/>
              </a:rPr>
              <a:t>Deitel </a:t>
            </a:r>
            <a:r>
              <a:rPr sz="4000" spc="-229" dirty="0">
                <a:latin typeface="Calibri"/>
                <a:cs typeface="Calibri"/>
              </a:rPr>
              <a:t>&amp; </a:t>
            </a:r>
            <a:r>
              <a:rPr sz="4000" spc="45" dirty="0">
                <a:latin typeface="Calibri"/>
                <a:cs typeface="Calibri"/>
              </a:rPr>
              <a:t>Deitel </a:t>
            </a:r>
            <a:r>
              <a:rPr sz="4000" spc="-25" dirty="0">
                <a:latin typeface="Calibri"/>
                <a:cs typeface="Calibri"/>
              </a:rPr>
              <a:t>(2011): </a:t>
            </a:r>
            <a:r>
              <a:rPr sz="4000" i="1" spc="-390" dirty="0">
                <a:latin typeface="Trebuchet MS"/>
                <a:cs typeface="Trebuchet MS"/>
              </a:rPr>
              <a:t>Internet </a:t>
            </a:r>
            <a:r>
              <a:rPr sz="4000" i="1" spc="-300" dirty="0">
                <a:latin typeface="Trebuchet MS"/>
                <a:cs typeface="Trebuchet MS"/>
              </a:rPr>
              <a:t>and </a:t>
            </a:r>
            <a:r>
              <a:rPr sz="4000" i="1" spc="-335" dirty="0">
                <a:latin typeface="Trebuchet MS"/>
                <a:cs typeface="Trebuchet MS"/>
              </a:rPr>
              <a:t>World </a:t>
            </a:r>
            <a:r>
              <a:rPr sz="4000" i="1" spc="-235" dirty="0">
                <a:latin typeface="Trebuchet MS"/>
                <a:cs typeface="Trebuchet MS"/>
              </a:rPr>
              <a:t>Wide</a:t>
            </a:r>
            <a:r>
              <a:rPr sz="4000" i="1" spc="-540" dirty="0">
                <a:latin typeface="Trebuchet MS"/>
                <a:cs typeface="Trebuchet MS"/>
              </a:rPr>
              <a:t> </a:t>
            </a:r>
            <a:r>
              <a:rPr sz="4000" i="1" spc="-254" dirty="0">
                <a:latin typeface="Trebuchet MS"/>
                <a:cs typeface="Trebuchet MS"/>
              </a:rPr>
              <a:t>Web  </a:t>
            </a:r>
            <a:r>
              <a:rPr sz="4000" i="1" spc="-265" dirty="0">
                <a:latin typeface="Trebuchet MS"/>
                <a:cs typeface="Trebuchet MS"/>
              </a:rPr>
              <a:t>How </a:t>
            </a:r>
            <a:r>
              <a:rPr sz="4000" i="1" spc="-455" dirty="0">
                <a:latin typeface="Trebuchet MS"/>
                <a:cs typeface="Trebuchet MS"/>
              </a:rPr>
              <a:t>to </a:t>
            </a:r>
            <a:r>
              <a:rPr sz="4000" i="1" spc="-350" dirty="0">
                <a:latin typeface="Trebuchet MS"/>
                <a:cs typeface="Trebuchet MS"/>
              </a:rPr>
              <a:t>Program</a:t>
            </a:r>
            <a:r>
              <a:rPr sz="4000" spc="-350" dirty="0">
                <a:latin typeface="Calibri"/>
                <a:cs typeface="Calibri"/>
              </a:rPr>
              <a:t>, </a:t>
            </a:r>
            <a:r>
              <a:rPr sz="4000" spc="-50" dirty="0">
                <a:latin typeface="Calibri"/>
                <a:cs typeface="Calibri"/>
              </a:rPr>
              <a:t>5th </a:t>
            </a:r>
            <a:r>
              <a:rPr sz="4000" spc="-30" dirty="0">
                <a:latin typeface="Calibri"/>
                <a:cs typeface="Calibri"/>
              </a:rPr>
              <a:t>Edition, </a:t>
            </a:r>
            <a:r>
              <a:rPr sz="4000" spc="30" dirty="0">
                <a:latin typeface="Calibri"/>
                <a:cs typeface="Calibri"/>
              </a:rPr>
              <a:t>Harvey </a:t>
            </a:r>
            <a:r>
              <a:rPr sz="4000" spc="-229" dirty="0">
                <a:latin typeface="Calibri"/>
                <a:cs typeface="Calibri"/>
              </a:rPr>
              <a:t>&amp; </a:t>
            </a:r>
            <a:r>
              <a:rPr sz="4000" spc="-95" dirty="0">
                <a:latin typeface="Calibri"/>
                <a:cs typeface="Calibri"/>
              </a:rPr>
              <a:t>Paul </a:t>
            </a:r>
            <a:r>
              <a:rPr sz="4000" spc="5" dirty="0">
                <a:latin typeface="Calibri"/>
                <a:cs typeface="Calibri"/>
              </a:rPr>
              <a:t>Deitel&amp;  </a:t>
            </a:r>
            <a:r>
              <a:rPr sz="4000" spc="-5" dirty="0">
                <a:latin typeface="Calibri"/>
                <a:cs typeface="Calibri"/>
              </a:rPr>
              <a:t>Associates.</a:t>
            </a:r>
            <a:endParaRPr sz="4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9010" rIns="0" bIns="0" rtlCol="0">
            <a:spAutoFit/>
          </a:bodyPr>
          <a:lstStyle/>
          <a:p>
            <a:pPr marL="127000">
              <a:lnSpc>
                <a:spcPct val="100000"/>
              </a:lnSpc>
            </a:pPr>
            <a:r>
              <a:rPr spc="-110" dirty="0"/>
              <a:t>What </a:t>
            </a:r>
            <a:r>
              <a:rPr spc="-5" dirty="0"/>
              <a:t>is</a:t>
            </a:r>
            <a:r>
              <a:rPr spc="25" dirty="0"/>
              <a:t> </a:t>
            </a:r>
            <a:r>
              <a:rPr spc="-180" dirty="0"/>
              <a:t>HTML?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962788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2912373"/>
            <a:ext cx="10137775" cy="1101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300"/>
              </a:lnSpc>
            </a:pPr>
            <a:r>
              <a:rPr sz="3600" spc="-5" dirty="0">
                <a:latin typeface="Arial"/>
                <a:cs typeface="Arial"/>
              </a:rPr>
              <a:t>Stands </a:t>
            </a:r>
            <a:r>
              <a:rPr sz="3600" dirty="0">
                <a:latin typeface="Arial"/>
                <a:cs typeface="Arial"/>
              </a:rPr>
              <a:t>for </a:t>
            </a:r>
            <a:r>
              <a:rPr sz="3600" b="1" spc="35" dirty="0">
                <a:solidFill>
                  <a:srgbClr val="861001"/>
                </a:solidFill>
                <a:latin typeface="Arial"/>
                <a:cs typeface="Arial"/>
              </a:rPr>
              <a:t>H</a:t>
            </a:r>
            <a:r>
              <a:rPr sz="3600" spc="35" dirty="0">
                <a:solidFill>
                  <a:srgbClr val="861001"/>
                </a:solidFill>
                <a:latin typeface="Arial"/>
                <a:cs typeface="Arial"/>
              </a:rPr>
              <a:t>yper </a:t>
            </a:r>
            <a:r>
              <a:rPr sz="3600" b="1" dirty="0">
                <a:solidFill>
                  <a:srgbClr val="861001"/>
                </a:solidFill>
                <a:latin typeface="Arial"/>
                <a:cs typeface="Arial"/>
              </a:rPr>
              <a:t>T</a:t>
            </a:r>
            <a:r>
              <a:rPr sz="3600" dirty="0">
                <a:solidFill>
                  <a:srgbClr val="861001"/>
                </a:solidFill>
                <a:latin typeface="Arial"/>
                <a:cs typeface="Arial"/>
              </a:rPr>
              <a:t>ext </a:t>
            </a:r>
            <a:r>
              <a:rPr sz="3600" b="1" spc="30" dirty="0">
                <a:solidFill>
                  <a:srgbClr val="861001"/>
                </a:solidFill>
                <a:latin typeface="Arial"/>
                <a:cs typeface="Arial"/>
              </a:rPr>
              <a:t>M</a:t>
            </a:r>
            <a:r>
              <a:rPr sz="3600" spc="30" dirty="0">
                <a:solidFill>
                  <a:srgbClr val="861001"/>
                </a:solidFill>
                <a:latin typeface="Arial"/>
                <a:cs typeface="Arial"/>
              </a:rPr>
              <a:t>arkup </a:t>
            </a:r>
            <a:r>
              <a:rPr sz="3600" b="1" spc="45" dirty="0">
                <a:solidFill>
                  <a:srgbClr val="861001"/>
                </a:solidFill>
                <a:latin typeface="Arial"/>
                <a:cs typeface="Arial"/>
              </a:rPr>
              <a:t>L</a:t>
            </a:r>
            <a:r>
              <a:rPr sz="3600" spc="45" dirty="0">
                <a:solidFill>
                  <a:srgbClr val="861001"/>
                </a:solidFill>
                <a:latin typeface="Arial"/>
                <a:cs typeface="Arial"/>
              </a:rPr>
              <a:t>anguage </a:t>
            </a:r>
            <a:r>
              <a:rPr sz="3600" spc="65" dirty="0">
                <a:latin typeface="Arial"/>
                <a:cs typeface="Arial"/>
              </a:rPr>
              <a:t>and </a:t>
            </a:r>
            <a:r>
              <a:rPr sz="3600" dirty="0">
                <a:latin typeface="Arial"/>
                <a:cs typeface="Arial"/>
              </a:rPr>
              <a:t>it</a:t>
            </a:r>
            <a:r>
              <a:rPr sz="3600" spc="-16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is  the </a:t>
            </a:r>
            <a:r>
              <a:rPr sz="3600" dirty="0">
                <a:latin typeface="Arial"/>
                <a:cs typeface="Arial"/>
              </a:rPr>
              <a:t>most </a:t>
            </a:r>
            <a:r>
              <a:rPr sz="3600" spc="30" dirty="0">
                <a:latin typeface="Arial"/>
                <a:cs typeface="Arial"/>
              </a:rPr>
              <a:t>common </a:t>
            </a:r>
            <a:r>
              <a:rPr sz="3600" spc="45" dirty="0">
                <a:latin typeface="Arial"/>
                <a:cs typeface="Arial"/>
              </a:rPr>
              <a:t>language </a:t>
            </a:r>
            <a:r>
              <a:rPr sz="3600" dirty="0">
                <a:latin typeface="Arial"/>
                <a:cs typeface="Arial"/>
              </a:rPr>
              <a:t>to </a:t>
            </a:r>
            <a:r>
              <a:rPr sz="3600" spc="-5" dirty="0">
                <a:latin typeface="Arial"/>
                <a:cs typeface="Arial"/>
              </a:rPr>
              <a:t>write </a:t>
            </a:r>
            <a:r>
              <a:rPr sz="3600" spc="65" dirty="0">
                <a:latin typeface="Arial"/>
                <a:cs typeface="Arial"/>
              </a:rPr>
              <a:t>web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65" dirty="0">
                <a:latin typeface="Arial"/>
                <a:cs typeface="Arial"/>
              </a:rPr>
              <a:t>pages.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4588392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5100" y="4537973"/>
            <a:ext cx="9747885" cy="1647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300"/>
              </a:lnSpc>
            </a:pPr>
            <a:r>
              <a:rPr sz="3600" spc="-5" dirty="0">
                <a:latin typeface="Arial"/>
                <a:cs typeface="Arial"/>
              </a:rPr>
              <a:t>Unlike </a:t>
            </a:r>
            <a:r>
              <a:rPr sz="3600" spc="45" dirty="0">
                <a:latin typeface="Arial"/>
                <a:cs typeface="Arial"/>
              </a:rPr>
              <a:t>programming </a:t>
            </a:r>
            <a:r>
              <a:rPr sz="3600" spc="40" dirty="0">
                <a:latin typeface="Arial"/>
                <a:cs typeface="Arial"/>
              </a:rPr>
              <a:t>languages </a:t>
            </a:r>
            <a:r>
              <a:rPr sz="3600" spc="35" dirty="0">
                <a:latin typeface="Arial"/>
                <a:cs typeface="Arial"/>
              </a:rPr>
              <a:t>(e.g. </a:t>
            </a:r>
            <a:r>
              <a:rPr sz="3600" dirty="0">
                <a:latin typeface="Arial"/>
                <a:cs typeface="Arial"/>
              </a:rPr>
              <a:t>Java,</a:t>
            </a:r>
            <a:r>
              <a:rPr sz="3600" spc="-10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C#),  </a:t>
            </a:r>
            <a:r>
              <a:rPr sz="3600" spc="-50" dirty="0">
                <a:latin typeface="Arial"/>
                <a:cs typeface="Arial"/>
              </a:rPr>
              <a:t>HTML </a:t>
            </a:r>
            <a:r>
              <a:rPr sz="3600" spc="-5" dirty="0">
                <a:latin typeface="Arial"/>
                <a:cs typeface="Arial"/>
              </a:rPr>
              <a:t>is a </a:t>
            </a:r>
            <a:r>
              <a:rPr sz="3600" b="1" dirty="0">
                <a:latin typeface="Arial"/>
                <a:cs typeface="Arial"/>
              </a:rPr>
              <a:t>markup </a:t>
            </a:r>
            <a:r>
              <a:rPr sz="3600" spc="45" dirty="0">
                <a:latin typeface="Arial"/>
                <a:cs typeface="Arial"/>
              </a:rPr>
              <a:t>language </a:t>
            </a:r>
            <a:r>
              <a:rPr sz="3600" spc="65" dirty="0">
                <a:latin typeface="Arial"/>
                <a:cs typeface="Arial"/>
              </a:rPr>
              <a:t>and </a:t>
            </a:r>
            <a:r>
              <a:rPr sz="3600" spc="-70" dirty="0">
                <a:latin typeface="Arial"/>
                <a:cs typeface="Arial"/>
              </a:rPr>
              <a:t>NOT </a:t>
            </a:r>
            <a:r>
              <a:rPr sz="3600" spc="-5" dirty="0">
                <a:latin typeface="Arial"/>
                <a:cs typeface="Arial"/>
              </a:rPr>
              <a:t>a  </a:t>
            </a:r>
            <a:r>
              <a:rPr sz="3600" spc="45" dirty="0">
                <a:latin typeface="Arial"/>
                <a:cs typeface="Arial"/>
              </a:rPr>
              <a:t>programming</a:t>
            </a:r>
            <a:r>
              <a:rPr sz="3600" spc="-40" dirty="0">
                <a:latin typeface="Arial"/>
                <a:cs typeface="Arial"/>
              </a:rPr>
              <a:t> </a:t>
            </a:r>
            <a:r>
              <a:rPr sz="3600" spc="40" dirty="0">
                <a:latin typeface="Arial"/>
                <a:cs typeface="Arial"/>
              </a:rPr>
              <a:t>language.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6760102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5100" y="6709686"/>
            <a:ext cx="10135870" cy="1647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300"/>
              </a:lnSpc>
            </a:pPr>
            <a:r>
              <a:rPr sz="3600" spc="40" dirty="0">
                <a:latin typeface="Arial"/>
                <a:cs typeface="Arial"/>
              </a:rPr>
              <a:t>Describes </a:t>
            </a:r>
            <a:r>
              <a:rPr sz="3600" b="1" spc="-5" dirty="0">
                <a:latin typeface="Arial"/>
                <a:cs typeface="Arial"/>
              </a:rPr>
              <a:t>the structure and the content of web  documents </a:t>
            </a:r>
            <a:r>
              <a:rPr sz="3600" dirty="0">
                <a:latin typeface="Arial"/>
                <a:cs typeface="Arial"/>
              </a:rPr>
              <a:t>(i.e., </a:t>
            </a:r>
            <a:r>
              <a:rPr sz="3600" spc="65" dirty="0">
                <a:latin typeface="Arial"/>
                <a:cs typeface="Arial"/>
              </a:rPr>
              <a:t>web pages) </a:t>
            </a:r>
            <a:r>
              <a:rPr sz="3600" dirty="0">
                <a:latin typeface="Arial"/>
                <a:cs typeface="Arial"/>
              </a:rPr>
              <a:t>to </a:t>
            </a:r>
            <a:r>
              <a:rPr sz="3600" spc="95" dirty="0">
                <a:latin typeface="Arial"/>
                <a:cs typeface="Arial"/>
              </a:rPr>
              <a:t>be </a:t>
            </a:r>
            <a:r>
              <a:rPr sz="3600" spc="65" dirty="0">
                <a:latin typeface="Arial"/>
                <a:cs typeface="Arial"/>
              </a:rPr>
              <a:t>displayed </a:t>
            </a:r>
            <a:r>
              <a:rPr sz="3600" spc="-5" dirty="0">
                <a:latin typeface="Arial"/>
                <a:cs typeface="Arial"/>
              </a:rPr>
              <a:t>in  </a:t>
            </a:r>
            <a:r>
              <a:rPr sz="3600" spc="65" dirty="0">
                <a:latin typeface="Arial"/>
                <a:cs typeface="Arial"/>
              </a:rPr>
              <a:t>web</a:t>
            </a:r>
            <a:r>
              <a:rPr sz="3600" spc="-60" dirty="0">
                <a:latin typeface="Arial"/>
                <a:cs typeface="Arial"/>
              </a:rPr>
              <a:t> </a:t>
            </a:r>
            <a:r>
              <a:rPr sz="3600" spc="10" dirty="0">
                <a:latin typeface="Arial"/>
                <a:cs typeface="Arial"/>
              </a:rPr>
              <a:t>browsers.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462791"/>
            <a:ext cx="7138670" cy="1097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200" spc="-5" dirty="0"/>
              <a:t>How </a:t>
            </a:r>
            <a:r>
              <a:rPr sz="7200" dirty="0"/>
              <a:t>it </a:t>
            </a:r>
            <a:r>
              <a:rPr sz="7200" spc="-5" dirty="0"/>
              <a:t>all works</a:t>
            </a:r>
            <a:r>
              <a:rPr sz="7200" spc="-45" dirty="0"/>
              <a:t> </a:t>
            </a:r>
            <a:r>
              <a:rPr sz="7200" dirty="0"/>
              <a:t>..</a:t>
            </a:r>
            <a:endParaRPr sz="7200"/>
          </a:p>
        </p:txBody>
      </p:sp>
      <p:sp>
        <p:nvSpPr>
          <p:cNvPr id="3" name="object 3"/>
          <p:cNvSpPr txBox="1"/>
          <p:nvPr/>
        </p:nvSpPr>
        <p:spPr>
          <a:xfrm>
            <a:off x="790910" y="2252662"/>
            <a:ext cx="157480" cy="334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spc="320" dirty="0">
                <a:latin typeface="Arial"/>
                <a:cs typeface="Arial"/>
              </a:rPr>
              <a:t>•</a:t>
            </a:r>
            <a:endParaRPr sz="2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3175" y="2212103"/>
            <a:ext cx="6802755" cy="162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200"/>
              </a:lnSpc>
            </a:pPr>
            <a:r>
              <a:rPr sz="2750" spc="-25" dirty="0">
                <a:latin typeface="Arial"/>
                <a:cs typeface="Arial"/>
              </a:rPr>
              <a:t>HTML </a:t>
            </a:r>
            <a:r>
              <a:rPr sz="2750" spc="45" dirty="0">
                <a:latin typeface="Arial"/>
                <a:cs typeface="Arial"/>
              </a:rPr>
              <a:t>documents </a:t>
            </a:r>
            <a:r>
              <a:rPr sz="2750" spc="-10" dirty="0">
                <a:latin typeface="Arial"/>
                <a:cs typeface="Arial"/>
              </a:rPr>
              <a:t>are </a:t>
            </a:r>
            <a:r>
              <a:rPr sz="2750" spc="25" dirty="0">
                <a:latin typeface="Arial"/>
                <a:cs typeface="Arial"/>
              </a:rPr>
              <a:t>stored </a:t>
            </a:r>
            <a:r>
              <a:rPr sz="2750" spc="5" dirty="0">
                <a:latin typeface="Arial"/>
                <a:cs typeface="Arial"/>
              </a:rPr>
              <a:t>in </a:t>
            </a:r>
            <a:r>
              <a:rPr sz="2750" b="1" spc="10" dirty="0">
                <a:latin typeface="Arial"/>
                <a:cs typeface="Arial"/>
              </a:rPr>
              <a:t>web  servers </a:t>
            </a:r>
            <a:r>
              <a:rPr sz="2750" spc="60" dirty="0">
                <a:latin typeface="Arial"/>
                <a:cs typeface="Arial"/>
              </a:rPr>
              <a:t>and </a:t>
            </a:r>
            <a:r>
              <a:rPr sz="2750" spc="-10" dirty="0">
                <a:latin typeface="Arial"/>
                <a:cs typeface="Arial"/>
              </a:rPr>
              <a:t>are </a:t>
            </a:r>
            <a:r>
              <a:rPr sz="2750" spc="35" dirty="0">
                <a:latin typeface="Arial"/>
                <a:cs typeface="Arial"/>
              </a:rPr>
              <a:t>requested </a:t>
            </a:r>
            <a:r>
              <a:rPr sz="2750" spc="85" dirty="0">
                <a:latin typeface="Arial"/>
                <a:cs typeface="Arial"/>
              </a:rPr>
              <a:t>by </a:t>
            </a:r>
            <a:r>
              <a:rPr sz="2750" b="1" spc="5" dirty="0">
                <a:latin typeface="Arial"/>
                <a:cs typeface="Arial"/>
              </a:rPr>
              <a:t>clients</a:t>
            </a:r>
            <a:r>
              <a:rPr sz="2750" b="1" spc="-135" dirty="0">
                <a:latin typeface="Arial"/>
                <a:cs typeface="Arial"/>
              </a:rPr>
              <a:t> </a:t>
            </a:r>
            <a:r>
              <a:rPr sz="2750" spc="35" dirty="0">
                <a:latin typeface="Arial"/>
                <a:cs typeface="Arial"/>
              </a:rPr>
              <a:t>(e.g.  </a:t>
            </a:r>
            <a:r>
              <a:rPr sz="2750" spc="60" dirty="0">
                <a:latin typeface="Arial"/>
                <a:cs typeface="Arial"/>
              </a:rPr>
              <a:t>web </a:t>
            </a:r>
            <a:r>
              <a:rPr sz="2750" spc="20" dirty="0">
                <a:latin typeface="Arial"/>
                <a:cs typeface="Arial"/>
              </a:rPr>
              <a:t>browsers) </a:t>
            </a:r>
            <a:r>
              <a:rPr sz="2750" spc="30" dirty="0">
                <a:latin typeface="Arial"/>
                <a:cs typeface="Arial"/>
              </a:rPr>
              <a:t>running </a:t>
            </a:r>
            <a:r>
              <a:rPr sz="2750" spc="10" dirty="0">
                <a:latin typeface="Arial"/>
                <a:cs typeface="Arial"/>
              </a:rPr>
              <a:t>on </a:t>
            </a:r>
            <a:r>
              <a:rPr sz="2750" spc="35" dirty="0">
                <a:latin typeface="Arial"/>
                <a:cs typeface="Arial"/>
              </a:rPr>
              <a:t>local </a:t>
            </a:r>
            <a:r>
              <a:rPr sz="2750" spc="45" dirty="0">
                <a:latin typeface="Arial"/>
                <a:cs typeface="Arial"/>
              </a:rPr>
              <a:t>computers  </a:t>
            </a:r>
            <a:r>
              <a:rPr sz="2750" spc="5" dirty="0">
                <a:latin typeface="Arial"/>
                <a:cs typeface="Arial"/>
              </a:rPr>
              <a:t>or</a:t>
            </a:r>
            <a:r>
              <a:rPr sz="2750" spc="-60" dirty="0">
                <a:latin typeface="Arial"/>
                <a:cs typeface="Arial"/>
              </a:rPr>
              <a:t> </a:t>
            </a:r>
            <a:r>
              <a:rPr sz="2750" spc="25" dirty="0">
                <a:latin typeface="Arial"/>
                <a:cs typeface="Arial"/>
              </a:rPr>
              <a:t>smartphones.</a:t>
            </a:r>
            <a:endParaRPr sz="27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0910" y="4288989"/>
            <a:ext cx="157480" cy="334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spc="320" dirty="0">
                <a:latin typeface="Arial"/>
                <a:cs typeface="Arial"/>
              </a:rPr>
              <a:t>•</a:t>
            </a:r>
            <a:endParaRPr sz="20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3175" y="4231840"/>
            <a:ext cx="6259830" cy="249301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>
              <a:lnSpc>
                <a:spcPts val="3200"/>
              </a:lnSpc>
              <a:spcBef>
                <a:spcPts val="130"/>
              </a:spcBef>
            </a:pPr>
            <a:r>
              <a:rPr sz="2750" spc="-40" dirty="0">
                <a:latin typeface="Arial"/>
                <a:cs typeface="Arial"/>
              </a:rPr>
              <a:t>For </a:t>
            </a:r>
            <a:r>
              <a:rPr sz="2750" spc="30" dirty="0">
                <a:latin typeface="Arial"/>
                <a:cs typeface="Arial"/>
              </a:rPr>
              <a:t>example, </a:t>
            </a:r>
            <a:r>
              <a:rPr sz="2750" spc="60" dirty="0">
                <a:latin typeface="Arial"/>
                <a:cs typeface="Arial"/>
              </a:rPr>
              <a:t>typing </a:t>
            </a:r>
            <a:r>
              <a:rPr sz="2750" spc="20" dirty="0">
                <a:solidFill>
                  <a:srgbClr val="060B0F"/>
                </a:solidFill>
                <a:latin typeface="Arial"/>
                <a:cs typeface="Arial"/>
                <a:hlinkClick r:id="rId2"/>
              </a:rPr>
              <a:t>www.deitel.com/ </a:t>
            </a:r>
            <a:r>
              <a:rPr sz="2750" spc="20" dirty="0">
                <a:solidFill>
                  <a:srgbClr val="060B0F"/>
                </a:solidFill>
                <a:latin typeface="Arial"/>
                <a:cs typeface="Arial"/>
              </a:rPr>
              <a:t> </a:t>
            </a:r>
            <a:r>
              <a:rPr sz="2750" spc="30" dirty="0">
                <a:solidFill>
                  <a:srgbClr val="060B0F"/>
                </a:solidFill>
                <a:latin typeface="Arial"/>
                <a:cs typeface="Arial"/>
              </a:rPr>
              <a:t>books/downloads.html </a:t>
            </a:r>
            <a:r>
              <a:rPr sz="2750" spc="5" dirty="0">
                <a:latin typeface="Arial"/>
                <a:cs typeface="Arial"/>
              </a:rPr>
              <a:t>into </a:t>
            </a:r>
            <a:r>
              <a:rPr sz="2750" spc="10" dirty="0">
                <a:latin typeface="Arial"/>
                <a:cs typeface="Arial"/>
              </a:rPr>
              <a:t>a </a:t>
            </a:r>
            <a:r>
              <a:rPr sz="2750" spc="60" dirty="0">
                <a:latin typeface="Arial"/>
                <a:cs typeface="Arial"/>
              </a:rPr>
              <a:t>web  </a:t>
            </a:r>
            <a:r>
              <a:rPr sz="2750" spc="-5" dirty="0">
                <a:latin typeface="Arial"/>
                <a:cs typeface="Arial"/>
              </a:rPr>
              <a:t>browser’s </a:t>
            </a:r>
            <a:r>
              <a:rPr sz="2750" spc="45" dirty="0">
                <a:latin typeface="Arial"/>
                <a:cs typeface="Arial"/>
              </a:rPr>
              <a:t>address </a:t>
            </a:r>
            <a:r>
              <a:rPr sz="2750" spc="35" dirty="0">
                <a:latin typeface="Arial"/>
                <a:cs typeface="Arial"/>
              </a:rPr>
              <a:t>field </a:t>
            </a:r>
            <a:r>
              <a:rPr sz="2750" spc="20" dirty="0">
                <a:latin typeface="Arial"/>
                <a:cs typeface="Arial"/>
              </a:rPr>
              <a:t>requests </a:t>
            </a:r>
            <a:r>
              <a:rPr sz="2750" spc="10" dirty="0">
                <a:latin typeface="Arial"/>
                <a:cs typeface="Arial"/>
              </a:rPr>
              <a:t>the</a:t>
            </a:r>
            <a:r>
              <a:rPr sz="2750" spc="-75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file</a:t>
            </a:r>
            <a:endParaRPr sz="2750">
              <a:latin typeface="Arial"/>
              <a:cs typeface="Arial"/>
            </a:endParaRPr>
          </a:p>
          <a:p>
            <a:pPr marL="12700" marR="252095">
              <a:lnSpc>
                <a:spcPct val="97600"/>
              </a:lnSpc>
              <a:spcBef>
                <a:spcPts val="45"/>
              </a:spcBef>
            </a:pPr>
            <a:r>
              <a:rPr sz="2750" b="1" spc="10" dirty="0">
                <a:latin typeface="Courier New"/>
                <a:cs typeface="Courier New"/>
              </a:rPr>
              <a:t>downloads.html </a:t>
            </a:r>
            <a:r>
              <a:rPr sz="2750" spc="-5" dirty="0">
                <a:latin typeface="Arial"/>
                <a:cs typeface="Arial"/>
              </a:rPr>
              <a:t>from </a:t>
            </a:r>
            <a:r>
              <a:rPr sz="2750" spc="10" dirty="0">
                <a:latin typeface="Arial"/>
                <a:cs typeface="Arial"/>
              </a:rPr>
              <a:t>the </a:t>
            </a:r>
            <a:r>
              <a:rPr sz="2750" b="1" spc="10" dirty="0">
                <a:latin typeface="Courier New"/>
                <a:cs typeface="Courier New"/>
              </a:rPr>
              <a:t>books  </a:t>
            </a:r>
            <a:r>
              <a:rPr sz="2750" spc="40" dirty="0">
                <a:latin typeface="Arial"/>
                <a:cs typeface="Arial"/>
              </a:rPr>
              <a:t>directory </a:t>
            </a:r>
            <a:r>
              <a:rPr sz="2750" spc="10" dirty="0">
                <a:latin typeface="Arial"/>
                <a:cs typeface="Arial"/>
              </a:rPr>
              <a:t>on the </a:t>
            </a:r>
            <a:r>
              <a:rPr sz="2750" spc="60" dirty="0">
                <a:latin typeface="Arial"/>
                <a:cs typeface="Arial"/>
              </a:rPr>
              <a:t>web </a:t>
            </a:r>
            <a:r>
              <a:rPr sz="2750" spc="10" dirty="0">
                <a:latin typeface="Arial"/>
                <a:cs typeface="Arial"/>
              </a:rPr>
              <a:t>server </a:t>
            </a:r>
            <a:r>
              <a:rPr sz="2750" spc="30" dirty="0">
                <a:latin typeface="Arial"/>
                <a:cs typeface="Arial"/>
              </a:rPr>
              <a:t>running</a:t>
            </a:r>
            <a:r>
              <a:rPr sz="2750" spc="-14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at  </a:t>
            </a:r>
            <a:r>
              <a:rPr sz="2750" spc="20" dirty="0">
                <a:solidFill>
                  <a:srgbClr val="060B0F"/>
                </a:solidFill>
                <a:latin typeface="Arial"/>
                <a:cs typeface="Arial"/>
                <a:hlinkClick r:id="rId2"/>
              </a:rPr>
              <a:t>www.deitel.com</a:t>
            </a:r>
            <a:r>
              <a:rPr sz="2750" spc="20" dirty="0">
                <a:latin typeface="Arial"/>
                <a:cs typeface="Arial"/>
                <a:hlinkClick r:id="rId2"/>
              </a:rPr>
              <a:t>.</a:t>
            </a:r>
            <a:endParaRPr sz="27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0910" y="7163506"/>
            <a:ext cx="157480" cy="334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spc="320" dirty="0">
                <a:latin typeface="Arial"/>
                <a:cs typeface="Arial"/>
              </a:rPr>
              <a:t>•</a:t>
            </a:r>
            <a:endParaRPr sz="2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3175" y="7122945"/>
            <a:ext cx="6808470" cy="1231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200"/>
              </a:lnSpc>
            </a:pPr>
            <a:r>
              <a:rPr sz="2750" spc="-40" dirty="0">
                <a:latin typeface="Arial"/>
                <a:cs typeface="Arial"/>
              </a:rPr>
              <a:t>The </a:t>
            </a:r>
            <a:r>
              <a:rPr sz="2750" spc="25" dirty="0">
                <a:latin typeface="Arial"/>
                <a:cs typeface="Arial"/>
              </a:rPr>
              <a:t>browser </a:t>
            </a:r>
            <a:r>
              <a:rPr sz="2750" spc="60" dirty="0">
                <a:latin typeface="Arial"/>
                <a:cs typeface="Arial"/>
              </a:rPr>
              <a:t>places </a:t>
            </a:r>
            <a:r>
              <a:rPr sz="2750" spc="10" dirty="0">
                <a:latin typeface="Arial"/>
                <a:cs typeface="Arial"/>
              </a:rPr>
              <a:t>the </a:t>
            </a:r>
            <a:r>
              <a:rPr sz="2750" spc="-25" dirty="0">
                <a:latin typeface="Arial"/>
                <a:cs typeface="Arial"/>
              </a:rPr>
              <a:t>HTML </a:t>
            </a:r>
            <a:r>
              <a:rPr sz="2750" spc="50" dirty="0">
                <a:latin typeface="Arial"/>
                <a:cs typeface="Arial"/>
              </a:rPr>
              <a:t>document</a:t>
            </a:r>
            <a:r>
              <a:rPr sz="2750" spc="-7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in  </a:t>
            </a:r>
            <a:r>
              <a:rPr sz="2750" spc="10" dirty="0">
                <a:latin typeface="Arial"/>
                <a:cs typeface="Arial"/>
              </a:rPr>
              <a:t>the </a:t>
            </a:r>
            <a:r>
              <a:rPr sz="2750" spc="45" dirty="0">
                <a:latin typeface="Arial"/>
                <a:cs typeface="Arial"/>
              </a:rPr>
              <a:t>computer </a:t>
            </a:r>
            <a:r>
              <a:rPr sz="2750" spc="60" dirty="0">
                <a:latin typeface="Arial"/>
                <a:cs typeface="Arial"/>
              </a:rPr>
              <a:t>and </a:t>
            </a:r>
            <a:r>
              <a:rPr sz="2750" b="1" spc="10" dirty="0">
                <a:latin typeface="Arial"/>
                <a:cs typeface="Arial"/>
              </a:rPr>
              <a:t>renders/displays </a:t>
            </a:r>
            <a:r>
              <a:rPr sz="2750" spc="5" dirty="0">
                <a:latin typeface="Arial"/>
                <a:cs typeface="Arial"/>
              </a:rPr>
              <a:t>it  </a:t>
            </a:r>
            <a:r>
              <a:rPr sz="2750" spc="40" dirty="0">
                <a:latin typeface="Arial"/>
                <a:cs typeface="Arial"/>
              </a:rPr>
              <a:t>using </a:t>
            </a:r>
            <a:r>
              <a:rPr sz="2750" spc="10" dirty="0">
                <a:latin typeface="Arial"/>
                <a:cs typeface="Arial"/>
              </a:rPr>
              <a:t>the</a:t>
            </a:r>
            <a:r>
              <a:rPr sz="2750" spc="-120" dirty="0">
                <a:latin typeface="Arial"/>
                <a:cs typeface="Arial"/>
              </a:rPr>
              <a:t> </a:t>
            </a:r>
            <a:r>
              <a:rPr sz="2750" spc="-10" dirty="0">
                <a:latin typeface="Arial"/>
                <a:cs typeface="Arial"/>
              </a:rPr>
              <a:t>browser.</a:t>
            </a:r>
            <a:endParaRPr sz="27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128000" y="2921000"/>
            <a:ext cx="4368800" cy="4406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901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4" dirty="0"/>
              <a:t>HTML</a:t>
            </a:r>
            <a:r>
              <a:rPr spc="-75" dirty="0"/>
              <a:t> </a:t>
            </a:r>
            <a:r>
              <a:rPr spc="-225" dirty="0"/>
              <a:t>Tags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749128"/>
            <a:ext cx="151130" cy="31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30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1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5085" y="2691837"/>
            <a:ext cx="6554470" cy="419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1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markup </a:t>
            </a:r>
            <a:r>
              <a:rPr sz="2600" spc="50" dirty="0">
                <a:solidFill>
                  <a:srgbClr val="323332"/>
                </a:solidFill>
                <a:latin typeface="Arial"/>
                <a:cs typeface="Arial"/>
              </a:rPr>
              <a:t>language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600" spc="1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set of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markup</a:t>
            </a:r>
            <a:r>
              <a:rPr sz="2600" spc="-1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40" dirty="0">
                <a:solidFill>
                  <a:srgbClr val="323332"/>
                </a:solidFill>
                <a:latin typeface="Arial"/>
                <a:cs typeface="Arial"/>
              </a:rPr>
              <a:t>tags: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35100" y="3536531"/>
            <a:ext cx="151130" cy="31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30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1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59585" y="3494482"/>
            <a:ext cx="8953500" cy="798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100"/>
              </a:lnSpc>
            </a:pPr>
            <a:r>
              <a:rPr sz="2600" spc="-2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600" spc="45" dirty="0">
                <a:solidFill>
                  <a:srgbClr val="323332"/>
                </a:solidFill>
                <a:latin typeface="Arial"/>
                <a:cs typeface="Arial"/>
              </a:rPr>
              <a:t>tags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2600" b="1" spc="15" dirty="0">
                <a:solidFill>
                  <a:srgbClr val="323332"/>
                </a:solidFill>
                <a:latin typeface="Arial"/>
                <a:cs typeface="Arial"/>
              </a:rPr>
              <a:t>keywords </a:t>
            </a:r>
            <a:r>
              <a:rPr sz="2600" spc="45" dirty="0">
                <a:solidFill>
                  <a:srgbClr val="323332"/>
                </a:solidFill>
                <a:latin typeface="Arial"/>
                <a:cs typeface="Arial"/>
              </a:rPr>
              <a:t>(tag </a:t>
            </a:r>
            <a:r>
              <a:rPr sz="2600" spc="15" dirty="0">
                <a:solidFill>
                  <a:srgbClr val="323332"/>
                </a:solidFill>
                <a:latin typeface="Arial"/>
                <a:cs typeface="Arial"/>
              </a:rPr>
              <a:t>names)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surrounded </a:t>
            </a:r>
            <a:r>
              <a:rPr sz="2600" spc="85" dirty="0">
                <a:solidFill>
                  <a:srgbClr val="323332"/>
                </a:solidFill>
                <a:latin typeface="Arial"/>
                <a:cs typeface="Arial"/>
              </a:rPr>
              <a:t>by</a:t>
            </a:r>
            <a:r>
              <a:rPr sz="260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40" dirty="0">
                <a:solidFill>
                  <a:srgbClr val="323332"/>
                </a:solidFill>
                <a:latin typeface="Arial"/>
                <a:cs typeface="Arial"/>
              </a:rPr>
              <a:t>angle  </a:t>
            </a:r>
            <a:r>
              <a:rPr sz="2600" spc="55" dirty="0">
                <a:solidFill>
                  <a:srgbClr val="323332"/>
                </a:solidFill>
                <a:latin typeface="Arial"/>
                <a:cs typeface="Arial"/>
              </a:rPr>
              <a:t>brackets:</a:t>
            </a:r>
            <a:r>
              <a:rPr sz="2600" spc="5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600" spc="55" dirty="0">
                <a:solidFill>
                  <a:srgbClr val="C82506"/>
                </a:solidFill>
                <a:latin typeface="Arial"/>
                <a:cs typeface="Arial"/>
              </a:rPr>
              <a:t>tagname</a:t>
            </a:r>
            <a:r>
              <a:rPr sz="2600" spc="5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2600" spc="55" dirty="0">
                <a:solidFill>
                  <a:srgbClr val="323332"/>
                </a:solidFill>
                <a:latin typeface="Arial"/>
                <a:cs typeface="Arial"/>
              </a:rPr>
              <a:t>content</a:t>
            </a:r>
            <a:r>
              <a:rPr sz="2600" spc="5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600" spc="55" dirty="0">
                <a:solidFill>
                  <a:srgbClr val="323332"/>
                </a:solidFill>
                <a:latin typeface="Arial"/>
                <a:cs typeface="Arial"/>
              </a:rPr>
              <a:t>/</a:t>
            </a:r>
            <a:r>
              <a:rPr sz="2600" spc="55" dirty="0">
                <a:solidFill>
                  <a:srgbClr val="C82506"/>
                </a:solidFill>
                <a:latin typeface="Arial"/>
                <a:cs typeface="Arial"/>
              </a:rPr>
              <a:t>tagname</a:t>
            </a:r>
            <a:r>
              <a:rPr sz="2600" spc="5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35100" y="4717633"/>
            <a:ext cx="151130" cy="31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30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19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59585" y="4660342"/>
            <a:ext cx="10166985" cy="419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2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600" spc="45" dirty="0">
                <a:solidFill>
                  <a:srgbClr val="323332"/>
                </a:solidFill>
                <a:latin typeface="Arial"/>
                <a:cs typeface="Arial"/>
              </a:rPr>
              <a:t>tags </a:t>
            </a:r>
            <a:r>
              <a:rPr sz="2600" spc="15" dirty="0">
                <a:solidFill>
                  <a:srgbClr val="323332"/>
                </a:solidFill>
                <a:latin typeface="Arial"/>
                <a:cs typeface="Arial"/>
              </a:rPr>
              <a:t>normally </a:t>
            </a:r>
            <a:r>
              <a:rPr sz="2600" spc="-20" dirty="0">
                <a:solidFill>
                  <a:srgbClr val="323332"/>
                </a:solidFill>
                <a:latin typeface="Arial"/>
                <a:cs typeface="Arial"/>
              </a:rPr>
              <a:t>(NOT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always) </a:t>
            </a:r>
            <a:r>
              <a:rPr sz="2600" spc="50" dirty="0">
                <a:solidFill>
                  <a:srgbClr val="323332"/>
                </a:solidFill>
                <a:latin typeface="Arial"/>
                <a:cs typeface="Arial"/>
              </a:rPr>
              <a:t>come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600" spc="40" dirty="0">
                <a:solidFill>
                  <a:srgbClr val="323332"/>
                </a:solidFill>
                <a:latin typeface="Arial"/>
                <a:cs typeface="Arial"/>
              </a:rPr>
              <a:t>pairs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like </a:t>
            </a:r>
            <a:r>
              <a:rPr sz="2600" spc="195" dirty="0">
                <a:solidFill>
                  <a:srgbClr val="323332"/>
                </a:solidFill>
                <a:latin typeface="Arial"/>
                <a:cs typeface="Arial"/>
              </a:rPr>
              <a:t>&lt;p&gt; </a:t>
            </a:r>
            <a:r>
              <a:rPr sz="2600" spc="60" dirty="0">
                <a:solidFill>
                  <a:srgbClr val="323332"/>
                </a:solidFill>
                <a:latin typeface="Arial"/>
                <a:cs typeface="Arial"/>
              </a:rPr>
              <a:t>and</a:t>
            </a:r>
            <a:r>
              <a:rPr sz="2600" spc="-25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120" dirty="0">
                <a:solidFill>
                  <a:srgbClr val="323332"/>
                </a:solidFill>
                <a:latin typeface="Arial"/>
                <a:cs typeface="Arial"/>
              </a:rPr>
              <a:t>&lt;/p&gt;.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35100" y="5505036"/>
            <a:ext cx="151130" cy="31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30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19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59585" y="5462987"/>
            <a:ext cx="10022840" cy="798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100"/>
              </a:lnSpc>
            </a:pPr>
            <a:r>
              <a:rPr sz="260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first </a:t>
            </a:r>
            <a:r>
              <a:rPr sz="2600" spc="60" dirty="0">
                <a:solidFill>
                  <a:srgbClr val="323332"/>
                </a:solidFill>
                <a:latin typeface="Arial"/>
                <a:cs typeface="Arial"/>
              </a:rPr>
              <a:t>tag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600" spc="1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600" spc="45" dirty="0">
                <a:solidFill>
                  <a:srgbClr val="323332"/>
                </a:solidFill>
                <a:latin typeface="Arial"/>
                <a:cs typeface="Arial"/>
              </a:rPr>
              <a:t>pair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b="1" spc="10" dirty="0">
                <a:solidFill>
                  <a:srgbClr val="323332"/>
                </a:solidFill>
                <a:latin typeface="Arial"/>
                <a:cs typeface="Arial"/>
              </a:rPr>
              <a:t>start tag (opening tag)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, the </a:t>
            </a:r>
            <a:r>
              <a:rPr sz="2600" spc="60" dirty="0">
                <a:solidFill>
                  <a:srgbClr val="323332"/>
                </a:solidFill>
                <a:latin typeface="Arial"/>
                <a:cs typeface="Arial"/>
              </a:rPr>
              <a:t>second</a:t>
            </a:r>
            <a:r>
              <a:rPr sz="2600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60" dirty="0">
                <a:solidFill>
                  <a:srgbClr val="323332"/>
                </a:solidFill>
                <a:latin typeface="Arial"/>
                <a:cs typeface="Arial"/>
              </a:rPr>
              <a:t>tag 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b="1" spc="15" dirty="0">
                <a:solidFill>
                  <a:srgbClr val="323332"/>
                </a:solidFill>
                <a:latin typeface="Arial"/>
                <a:cs typeface="Arial"/>
              </a:rPr>
              <a:t>end </a:t>
            </a:r>
            <a:r>
              <a:rPr sz="2600" b="1" spc="10" dirty="0">
                <a:solidFill>
                  <a:srgbClr val="323332"/>
                </a:solidFill>
                <a:latin typeface="Arial"/>
                <a:cs typeface="Arial"/>
              </a:rPr>
              <a:t>tag (closing</a:t>
            </a:r>
            <a:r>
              <a:rPr sz="2600" b="1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b="1" spc="10" dirty="0">
                <a:solidFill>
                  <a:srgbClr val="323332"/>
                </a:solidFill>
                <a:latin typeface="Arial"/>
                <a:cs typeface="Arial"/>
              </a:rPr>
              <a:t>tag).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35100" y="6686146"/>
            <a:ext cx="151130" cy="31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30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19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59585" y="6644097"/>
            <a:ext cx="9894570" cy="798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100"/>
              </a:lnSpc>
            </a:pPr>
            <a:r>
              <a:rPr sz="260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spc="60" dirty="0">
                <a:solidFill>
                  <a:srgbClr val="323332"/>
                </a:solidFill>
                <a:latin typeface="Arial"/>
                <a:cs typeface="Arial"/>
              </a:rPr>
              <a:t>end tag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written like the </a:t>
            </a:r>
            <a:r>
              <a:rPr sz="2600" spc="20" dirty="0">
                <a:solidFill>
                  <a:srgbClr val="323332"/>
                </a:solidFill>
                <a:latin typeface="Arial"/>
                <a:cs typeface="Arial"/>
              </a:rPr>
              <a:t>start </a:t>
            </a:r>
            <a:r>
              <a:rPr sz="2600" spc="45" dirty="0">
                <a:solidFill>
                  <a:srgbClr val="323332"/>
                </a:solidFill>
                <a:latin typeface="Arial"/>
                <a:cs typeface="Arial"/>
              </a:rPr>
              <a:t>tag, </a:t>
            </a:r>
            <a:r>
              <a:rPr sz="2600" spc="60" dirty="0">
                <a:solidFill>
                  <a:srgbClr val="323332"/>
                </a:solidFill>
                <a:latin typeface="Arial"/>
                <a:cs typeface="Arial"/>
              </a:rPr>
              <a:t>but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2600" spc="1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600" b="1" spc="10" dirty="0">
                <a:solidFill>
                  <a:srgbClr val="323332"/>
                </a:solidFill>
                <a:latin typeface="Arial"/>
                <a:cs typeface="Arial"/>
              </a:rPr>
              <a:t>slash </a:t>
            </a:r>
            <a:r>
              <a:rPr sz="2600" spc="25" dirty="0">
                <a:solidFill>
                  <a:srgbClr val="323332"/>
                </a:solidFill>
                <a:latin typeface="Arial"/>
                <a:cs typeface="Arial"/>
              </a:rPr>
              <a:t>before</a:t>
            </a:r>
            <a:r>
              <a:rPr sz="2600" spc="-1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2600" spc="60" dirty="0">
                <a:solidFill>
                  <a:srgbClr val="323332"/>
                </a:solidFill>
                <a:latin typeface="Arial"/>
                <a:cs typeface="Arial"/>
              </a:rPr>
              <a:t>tag</a:t>
            </a:r>
            <a:r>
              <a:rPr sz="260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15" dirty="0">
                <a:solidFill>
                  <a:srgbClr val="323332"/>
                </a:solidFill>
                <a:latin typeface="Arial"/>
                <a:cs typeface="Arial"/>
              </a:rPr>
              <a:t>name.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35100" y="7867251"/>
            <a:ext cx="151130" cy="31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30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19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59585" y="7825202"/>
            <a:ext cx="10121265" cy="798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100"/>
              </a:lnSpc>
            </a:pPr>
            <a:r>
              <a:rPr sz="260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spc="-2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600" b="1" spc="10" dirty="0">
                <a:solidFill>
                  <a:srgbClr val="323332"/>
                </a:solidFill>
                <a:latin typeface="Arial"/>
                <a:cs typeface="Arial"/>
              </a:rPr>
              <a:t>element in </a:t>
            </a:r>
            <a:r>
              <a:rPr sz="2600" b="1" spc="1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600" b="1" spc="10" dirty="0">
                <a:solidFill>
                  <a:srgbClr val="323332"/>
                </a:solidFill>
                <a:latin typeface="Arial"/>
                <a:cs typeface="Arial"/>
              </a:rPr>
              <a:t>html document 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600" spc="30" dirty="0">
                <a:solidFill>
                  <a:srgbClr val="323332"/>
                </a:solidFill>
                <a:latin typeface="Arial"/>
                <a:cs typeface="Arial"/>
              </a:rPr>
              <a:t>everything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from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spc="20" dirty="0">
                <a:solidFill>
                  <a:srgbClr val="323332"/>
                </a:solidFill>
                <a:latin typeface="Arial"/>
                <a:cs typeface="Arial"/>
              </a:rPr>
              <a:t>start  </a:t>
            </a:r>
            <a:r>
              <a:rPr sz="2600" spc="60" dirty="0">
                <a:solidFill>
                  <a:srgbClr val="323332"/>
                </a:solidFill>
                <a:latin typeface="Arial"/>
                <a:cs typeface="Arial"/>
              </a:rPr>
              <a:t>tag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to the </a:t>
            </a:r>
            <a:r>
              <a:rPr sz="2600" spc="60" dirty="0">
                <a:solidFill>
                  <a:srgbClr val="323332"/>
                </a:solidFill>
                <a:latin typeface="Arial"/>
                <a:cs typeface="Arial"/>
              </a:rPr>
              <a:t>end</a:t>
            </a:r>
            <a:r>
              <a:rPr sz="2600" spc="-1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60" dirty="0">
                <a:solidFill>
                  <a:srgbClr val="323332"/>
                </a:solidFill>
                <a:latin typeface="Arial"/>
                <a:cs typeface="Arial"/>
              </a:rPr>
              <a:t>tag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1142" y="671753"/>
            <a:ext cx="8212455" cy="1262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4" dirty="0"/>
              <a:t>HTML</a:t>
            </a:r>
            <a:r>
              <a:rPr spc="-45" dirty="0"/>
              <a:t> </a:t>
            </a:r>
            <a:r>
              <a:rPr spc="45" dirty="0"/>
              <a:t>Documents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1142" y="3103097"/>
            <a:ext cx="1257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-10" dirty="0">
                <a:solidFill>
                  <a:srgbClr val="404040"/>
                </a:solidFill>
                <a:latin typeface="Verdana"/>
                <a:cs typeface="Verdana"/>
              </a:rPr>
              <a:t>•</a:t>
            </a:r>
            <a:endParaRPr sz="145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7578" y="3071248"/>
            <a:ext cx="5158105" cy="588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8425">
              <a:lnSpc>
                <a:spcPct val="100000"/>
              </a:lnSpc>
            </a:pPr>
            <a:r>
              <a:rPr sz="1900" spc="10" dirty="0">
                <a:solidFill>
                  <a:srgbClr val="404040"/>
                </a:solidFill>
                <a:latin typeface="Verdana"/>
                <a:cs typeface="Verdana"/>
              </a:rPr>
              <a:t>HTML </a:t>
            </a:r>
            <a:r>
              <a:rPr sz="1900" b="1" spc="10" dirty="0">
                <a:solidFill>
                  <a:srgbClr val="404040"/>
                </a:solidFill>
                <a:latin typeface="Verdana"/>
                <a:cs typeface="Verdana"/>
              </a:rPr>
              <a:t>documents </a:t>
            </a:r>
            <a:r>
              <a:rPr sz="1900" spc="10" dirty="0">
                <a:solidFill>
                  <a:srgbClr val="404040"/>
                </a:solidFill>
                <a:latin typeface="Verdana"/>
                <a:cs typeface="Verdana"/>
              </a:rPr>
              <a:t>are made up </a:t>
            </a:r>
            <a:r>
              <a:rPr sz="1900" spc="5" dirty="0">
                <a:solidFill>
                  <a:srgbClr val="404040"/>
                </a:solidFill>
                <a:latin typeface="Verdana"/>
                <a:cs typeface="Verdana"/>
              </a:rPr>
              <a:t>by</a:t>
            </a:r>
            <a:r>
              <a:rPr sz="1900" spc="-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900" spc="10" dirty="0">
                <a:solidFill>
                  <a:srgbClr val="404040"/>
                </a:solidFill>
                <a:latin typeface="Verdana"/>
                <a:cs typeface="Verdana"/>
              </a:rPr>
              <a:t>HTML</a:t>
            </a:r>
            <a:endParaRPr sz="19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900" b="1" spc="10" dirty="0">
                <a:solidFill>
                  <a:srgbClr val="404040"/>
                </a:solidFill>
                <a:latin typeface="Verdana"/>
                <a:cs typeface="Verdana"/>
              </a:rPr>
              <a:t>elements.</a:t>
            </a:r>
            <a:endParaRPr sz="19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1142" y="3986659"/>
            <a:ext cx="6128385" cy="1993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3679" marR="111125" indent="-220979">
              <a:lnSpc>
                <a:spcPts val="2600"/>
              </a:lnSpc>
              <a:buSzPct val="73333"/>
              <a:buChar char="•"/>
              <a:tabLst>
                <a:tab pos="234315" algn="l"/>
              </a:tabLst>
            </a:pPr>
            <a:r>
              <a:rPr sz="2250" spc="-10" dirty="0">
                <a:solidFill>
                  <a:srgbClr val="323332"/>
                </a:solidFill>
                <a:latin typeface="Arial"/>
                <a:cs typeface="Arial"/>
              </a:rPr>
              <a:t>Must </a:t>
            </a:r>
            <a:r>
              <a:rPr sz="2250" dirty="0">
                <a:solidFill>
                  <a:srgbClr val="323332"/>
                </a:solidFill>
                <a:latin typeface="Arial"/>
                <a:cs typeface="Arial"/>
              </a:rPr>
              <a:t>start </a:t>
            </a:r>
            <a:r>
              <a:rPr sz="2250" spc="-5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2250" b="1" spc="-10" dirty="0">
                <a:solidFill>
                  <a:srgbClr val="323332"/>
                </a:solidFill>
                <a:latin typeface="Arial"/>
                <a:cs typeface="Arial"/>
              </a:rPr>
              <a:t>a document type </a:t>
            </a:r>
            <a:r>
              <a:rPr sz="2250" b="1" spc="-5" dirty="0">
                <a:solidFill>
                  <a:srgbClr val="323332"/>
                </a:solidFill>
                <a:latin typeface="Arial"/>
                <a:cs typeface="Arial"/>
              </a:rPr>
              <a:t>declaration  tag</a:t>
            </a:r>
            <a:r>
              <a:rPr sz="2250" spc="-5" dirty="0">
                <a:solidFill>
                  <a:srgbClr val="323332"/>
                </a:solidFill>
                <a:latin typeface="Arial"/>
                <a:cs typeface="Arial"/>
              </a:rPr>
              <a:t>:</a:t>
            </a:r>
            <a:endParaRPr sz="2250">
              <a:latin typeface="Arial"/>
              <a:cs typeface="Arial"/>
            </a:endParaRPr>
          </a:p>
          <a:p>
            <a:pPr marL="170180">
              <a:lnSpc>
                <a:spcPts val="2530"/>
              </a:lnSpc>
            </a:pPr>
            <a:r>
              <a:rPr sz="2250" b="1" spc="-10" dirty="0">
                <a:solidFill>
                  <a:srgbClr val="00882B"/>
                </a:solidFill>
                <a:latin typeface="Arial"/>
                <a:cs typeface="Arial"/>
              </a:rPr>
              <a:t>&lt;!DOCTYPE</a:t>
            </a:r>
            <a:r>
              <a:rPr sz="2250" b="1" spc="-50" dirty="0">
                <a:solidFill>
                  <a:srgbClr val="00882B"/>
                </a:solidFill>
                <a:latin typeface="Arial"/>
                <a:cs typeface="Arial"/>
              </a:rPr>
              <a:t> </a:t>
            </a:r>
            <a:r>
              <a:rPr sz="2250" b="1" spc="-10" dirty="0">
                <a:solidFill>
                  <a:srgbClr val="00882B"/>
                </a:solidFill>
                <a:latin typeface="Arial"/>
                <a:cs typeface="Arial"/>
              </a:rPr>
              <a:t>html&gt;</a:t>
            </a:r>
            <a:endParaRPr sz="2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233679" indent="-220979">
              <a:lnSpc>
                <a:spcPts val="2650"/>
              </a:lnSpc>
              <a:buSzPct val="73333"/>
              <a:buChar char="•"/>
              <a:tabLst>
                <a:tab pos="234315" algn="l"/>
              </a:tabLst>
            </a:pPr>
            <a:r>
              <a:rPr sz="2250" spc="-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250" spc="-4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250" spc="25" dirty="0">
                <a:solidFill>
                  <a:srgbClr val="323332"/>
                </a:solidFill>
                <a:latin typeface="Arial"/>
                <a:cs typeface="Arial"/>
              </a:rPr>
              <a:t>document </a:t>
            </a:r>
            <a:r>
              <a:rPr sz="2250" spc="-5" dirty="0">
                <a:solidFill>
                  <a:srgbClr val="323332"/>
                </a:solidFill>
                <a:latin typeface="Arial"/>
                <a:cs typeface="Arial"/>
              </a:rPr>
              <a:t>itself </a:t>
            </a:r>
            <a:r>
              <a:rPr sz="2250" spc="35" dirty="0">
                <a:solidFill>
                  <a:srgbClr val="323332"/>
                </a:solidFill>
                <a:latin typeface="Arial"/>
                <a:cs typeface="Arial"/>
              </a:rPr>
              <a:t>begins </a:t>
            </a:r>
            <a:r>
              <a:rPr sz="2250" spc="-5" dirty="0">
                <a:solidFill>
                  <a:srgbClr val="323332"/>
                </a:solidFill>
                <a:latin typeface="Arial"/>
                <a:cs typeface="Arial"/>
              </a:rPr>
              <a:t>with</a:t>
            </a:r>
            <a:r>
              <a:rPr sz="2250" spc="-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b="1" spc="-10" dirty="0">
                <a:solidFill>
                  <a:srgbClr val="323332"/>
                </a:solidFill>
                <a:latin typeface="Arial"/>
                <a:cs typeface="Arial"/>
              </a:rPr>
              <a:t>&lt;html&gt;</a:t>
            </a:r>
            <a:endParaRPr sz="2250">
              <a:latin typeface="Arial"/>
              <a:cs typeface="Arial"/>
            </a:endParaRPr>
          </a:p>
          <a:p>
            <a:pPr marL="233679">
              <a:lnSpc>
                <a:spcPts val="2650"/>
              </a:lnSpc>
            </a:pPr>
            <a:r>
              <a:rPr sz="2250" spc="3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250" spc="25" dirty="0">
                <a:solidFill>
                  <a:srgbClr val="323332"/>
                </a:solidFill>
                <a:latin typeface="Arial"/>
                <a:cs typeface="Arial"/>
              </a:rPr>
              <a:t>ends </a:t>
            </a:r>
            <a:r>
              <a:rPr sz="2250" spc="-5" dirty="0">
                <a:solidFill>
                  <a:srgbClr val="323332"/>
                </a:solidFill>
                <a:latin typeface="Arial"/>
                <a:cs typeface="Arial"/>
              </a:rPr>
              <a:t>with</a:t>
            </a:r>
            <a:r>
              <a:rPr sz="2250" spc="-1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b="1" spc="-5" dirty="0">
                <a:solidFill>
                  <a:srgbClr val="323332"/>
                </a:solidFill>
                <a:latin typeface="Arial"/>
                <a:cs typeface="Arial"/>
              </a:rPr>
              <a:t>&lt;/html&gt;.</a:t>
            </a:r>
            <a:endParaRPr sz="22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1142" y="6330942"/>
            <a:ext cx="132080" cy="271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50" spc="26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1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2405" y="6298077"/>
            <a:ext cx="5991225" cy="1003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78740">
              <a:lnSpc>
                <a:spcPts val="2600"/>
              </a:lnSpc>
            </a:pPr>
            <a:r>
              <a:rPr sz="2200" b="1" spc="20" dirty="0">
                <a:solidFill>
                  <a:srgbClr val="323332"/>
                </a:solidFill>
                <a:latin typeface="Arial"/>
                <a:cs typeface="Arial"/>
              </a:rPr>
              <a:t>&lt;head&gt; </a:t>
            </a:r>
            <a:r>
              <a:rPr sz="2200" spc="55" dirty="0">
                <a:solidFill>
                  <a:srgbClr val="323332"/>
                </a:solidFill>
                <a:latin typeface="Arial"/>
                <a:cs typeface="Arial"/>
              </a:rPr>
              <a:t>tag </a:t>
            </a:r>
            <a:r>
              <a:rPr sz="2200" spc="30" dirty="0">
                <a:solidFill>
                  <a:srgbClr val="323332"/>
                </a:solidFill>
                <a:latin typeface="Arial"/>
                <a:cs typeface="Arial"/>
              </a:rPr>
              <a:t>contains </a:t>
            </a:r>
            <a:r>
              <a:rPr sz="2200" spc="20" dirty="0">
                <a:solidFill>
                  <a:srgbClr val="323332"/>
                </a:solidFill>
                <a:latin typeface="Arial"/>
                <a:cs typeface="Arial"/>
              </a:rPr>
              <a:t>meta </a:t>
            </a:r>
            <a:r>
              <a:rPr sz="2200" spc="50" dirty="0">
                <a:solidFill>
                  <a:srgbClr val="323332"/>
                </a:solidFill>
                <a:latin typeface="Arial"/>
                <a:cs typeface="Arial"/>
              </a:rPr>
              <a:t>data </a:t>
            </a:r>
            <a:r>
              <a:rPr sz="2200" spc="10" dirty="0">
                <a:solidFill>
                  <a:srgbClr val="323332"/>
                </a:solidFill>
                <a:latin typeface="Arial"/>
                <a:cs typeface="Arial"/>
              </a:rPr>
              <a:t>(i.e.  </a:t>
            </a:r>
            <a:r>
              <a:rPr sz="2200" spc="20" dirty="0">
                <a:solidFill>
                  <a:srgbClr val="323332"/>
                </a:solidFill>
                <a:latin typeface="Arial"/>
                <a:cs typeface="Arial"/>
              </a:rPr>
              <a:t>information </a:t>
            </a:r>
            <a:r>
              <a:rPr sz="2200" spc="40" dirty="0">
                <a:solidFill>
                  <a:srgbClr val="323332"/>
                </a:solidFill>
                <a:latin typeface="Arial"/>
                <a:cs typeface="Arial"/>
              </a:rPr>
              <a:t>about </a:t>
            </a:r>
            <a:r>
              <a:rPr sz="220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200" spc="45" dirty="0">
                <a:solidFill>
                  <a:srgbClr val="323332"/>
                </a:solidFill>
                <a:latin typeface="Arial"/>
                <a:cs typeface="Arial"/>
              </a:rPr>
              <a:t>document) </a:t>
            </a:r>
            <a:r>
              <a:rPr sz="2200" spc="6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200" spc="10" dirty="0">
                <a:solidFill>
                  <a:srgbClr val="323332"/>
                </a:solidFill>
                <a:latin typeface="Arial"/>
                <a:cs typeface="Arial"/>
              </a:rPr>
              <a:t>is</a:t>
            </a:r>
            <a:r>
              <a:rPr sz="2200" spc="-1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00" spc="80" dirty="0">
                <a:solidFill>
                  <a:srgbClr val="323332"/>
                </a:solidFill>
                <a:latin typeface="Arial"/>
                <a:cs typeface="Arial"/>
              </a:rPr>
              <a:t>placed  </a:t>
            </a:r>
            <a:r>
              <a:rPr sz="2200" spc="35" dirty="0">
                <a:solidFill>
                  <a:srgbClr val="323332"/>
                </a:solidFill>
                <a:latin typeface="Arial"/>
                <a:cs typeface="Arial"/>
              </a:rPr>
              <a:t>between </a:t>
            </a:r>
            <a:r>
              <a:rPr sz="220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200" spc="75" dirty="0">
                <a:solidFill>
                  <a:srgbClr val="323332"/>
                </a:solidFill>
                <a:latin typeface="Arial"/>
                <a:cs typeface="Arial"/>
              </a:rPr>
              <a:t>&lt;html&gt; </a:t>
            </a:r>
            <a:r>
              <a:rPr sz="2200" spc="55" dirty="0">
                <a:solidFill>
                  <a:srgbClr val="323332"/>
                </a:solidFill>
                <a:latin typeface="Arial"/>
                <a:cs typeface="Arial"/>
              </a:rPr>
              <a:t>tag </a:t>
            </a:r>
            <a:r>
              <a:rPr sz="2200" spc="6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20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200" spc="114" dirty="0">
                <a:solidFill>
                  <a:srgbClr val="323332"/>
                </a:solidFill>
                <a:latin typeface="Arial"/>
                <a:cs typeface="Arial"/>
              </a:rPr>
              <a:t>&lt;body&gt;</a:t>
            </a:r>
            <a:r>
              <a:rPr sz="2200" spc="-1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00" spc="45" dirty="0">
                <a:solidFill>
                  <a:srgbClr val="323332"/>
                </a:solidFill>
                <a:latin typeface="Arial"/>
                <a:cs typeface="Arial"/>
              </a:rPr>
              <a:t>tag.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1142" y="7618877"/>
            <a:ext cx="6233160" cy="1003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3679" marR="5080" indent="-220979">
              <a:lnSpc>
                <a:spcPts val="2600"/>
              </a:lnSpc>
              <a:buSzPct val="75000"/>
              <a:buChar char="•"/>
              <a:tabLst>
                <a:tab pos="234315" algn="l"/>
              </a:tabLst>
            </a:pPr>
            <a:r>
              <a:rPr sz="2200" spc="-2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200" spc="30" dirty="0">
                <a:solidFill>
                  <a:srgbClr val="323332"/>
                </a:solidFill>
                <a:latin typeface="Arial"/>
                <a:cs typeface="Arial"/>
              </a:rPr>
              <a:t>visible </a:t>
            </a:r>
            <a:r>
              <a:rPr sz="2200" spc="55" dirty="0">
                <a:solidFill>
                  <a:srgbClr val="323332"/>
                </a:solidFill>
                <a:latin typeface="Arial"/>
                <a:cs typeface="Arial"/>
              </a:rPr>
              <a:t>part </a:t>
            </a:r>
            <a:r>
              <a:rPr sz="2200" spc="15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2200" spc="-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200" spc="50" dirty="0">
                <a:solidFill>
                  <a:srgbClr val="323332"/>
                </a:solidFill>
                <a:latin typeface="Arial"/>
                <a:cs typeface="Arial"/>
              </a:rPr>
              <a:t>document </a:t>
            </a:r>
            <a:r>
              <a:rPr sz="2200" spc="10" dirty="0">
                <a:solidFill>
                  <a:srgbClr val="323332"/>
                </a:solidFill>
                <a:latin typeface="Arial"/>
                <a:cs typeface="Arial"/>
              </a:rPr>
              <a:t>(i.e.  </a:t>
            </a:r>
            <a:r>
              <a:rPr sz="2200" spc="20" dirty="0">
                <a:solidFill>
                  <a:srgbClr val="323332"/>
                </a:solidFill>
                <a:latin typeface="Arial"/>
                <a:cs typeface="Arial"/>
              </a:rPr>
              <a:t>seen </a:t>
            </a:r>
            <a:r>
              <a:rPr sz="2200" spc="1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200" spc="65" dirty="0">
                <a:solidFill>
                  <a:srgbClr val="323332"/>
                </a:solidFill>
                <a:latin typeface="Arial"/>
                <a:cs typeface="Arial"/>
              </a:rPr>
              <a:t>web </a:t>
            </a:r>
            <a:r>
              <a:rPr sz="2200" spc="25" dirty="0">
                <a:solidFill>
                  <a:srgbClr val="323332"/>
                </a:solidFill>
                <a:latin typeface="Arial"/>
                <a:cs typeface="Arial"/>
              </a:rPr>
              <a:t>browsers) </a:t>
            </a:r>
            <a:r>
              <a:rPr sz="2200" spc="1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200" spc="35" dirty="0">
                <a:solidFill>
                  <a:srgbClr val="323332"/>
                </a:solidFill>
                <a:latin typeface="Arial"/>
                <a:cs typeface="Arial"/>
              </a:rPr>
              <a:t>between </a:t>
            </a:r>
            <a:r>
              <a:rPr sz="2200" b="1" spc="20" dirty="0">
                <a:solidFill>
                  <a:srgbClr val="323332"/>
                </a:solidFill>
                <a:latin typeface="Arial"/>
                <a:cs typeface="Arial"/>
              </a:rPr>
              <a:t>&lt;body&gt;</a:t>
            </a:r>
            <a:r>
              <a:rPr sz="2200" b="1" spc="-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00" spc="60" dirty="0">
                <a:solidFill>
                  <a:srgbClr val="323332"/>
                </a:solidFill>
                <a:latin typeface="Arial"/>
                <a:cs typeface="Arial"/>
              </a:rPr>
              <a:t>and</a:t>
            </a:r>
            <a:endParaRPr sz="2200">
              <a:latin typeface="Arial"/>
              <a:cs typeface="Arial"/>
            </a:endParaRPr>
          </a:p>
          <a:p>
            <a:pPr marL="233679">
              <a:lnSpc>
                <a:spcPts val="2520"/>
              </a:lnSpc>
            </a:pPr>
            <a:r>
              <a:rPr sz="2200" b="1" spc="20" dirty="0">
                <a:solidFill>
                  <a:srgbClr val="323332"/>
                </a:solidFill>
                <a:latin typeface="Arial"/>
                <a:cs typeface="Arial"/>
              </a:rPr>
              <a:t>&lt;/body&gt;</a:t>
            </a:r>
            <a:r>
              <a:rPr sz="2200" spc="20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84568" y="3130805"/>
            <a:ext cx="2498090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85" dirty="0">
                <a:solidFill>
                  <a:srgbClr val="C82506"/>
                </a:solidFill>
                <a:latin typeface="Arial"/>
                <a:cs typeface="Arial"/>
              </a:rPr>
              <a:t>&lt;!doctype</a:t>
            </a:r>
            <a:r>
              <a:rPr sz="2600" spc="-75" dirty="0">
                <a:solidFill>
                  <a:srgbClr val="C82506"/>
                </a:solidFill>
                <a:latin typeface="Arial"/>
                <a:cs typeface="Arial"/>
              </a:rPr>
              <a:t> </a:t>
            </a:r>
            <a:r>
              <a:rPr sz="2600" spc="35" dirty="0">
                <a:solidFill>
                  <a:srgbClr val="C82506"/>
                </a:solidFill>
                <a:latin typeface="Arial"/>
                <a:cs typeface="Arial"/>
              </a:rPr>
              <a:t>html&gt;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84568" y="3613405"/>
            <a:ext cx="1085215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65" dirty="0">
                <a:solidFill>
                  <a:srgbClr val="0365C0"/>
                </a:solidFill>
                <a:latin typeface="Arial"/>
                <a:cs typeface="Arial"/>
              </a:rPr>
              <a:t>&lt;html&gt;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59954" y="4096005"/>
            <a:ext cx="1214120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85" dirty="0">
                <a:solidFill>
                  <a:srgbClr val="5F327C"/>
                </a:solidFill>
                <a:latin typeface="Arial"/>
                <a:cs typeface="Arial"/>
              </a:rPr>
              <a:t>&lt;head&gt;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27136" y="4578605"/>
            <a:ext cx="4534535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15" dirty="0">
                <a:latin typeface="Arial"/>
                <a:cs typeface="Arial"/>
              </a:rPr>
              <a:t>Document </a:t>
            </a:r>
            <a:r>
              <a:rPr sz="2600" spc="20" dirty="0">
                <a:latin typeface="Arial"/>
                <a:cs typeface="Arial"/>
              </a:rPr>
              <a:t>header </a:t>
            </a:r>
            <a:r>
              <a:rPr sz="2600" spc="10" dirty="0">
                <a:latin typeface="Arial"/>
                <a:cs typeface="Arial"/>
              </a:rPr>
              <a:t>related</a:t>
            </a:r>
            <a:r>
              <a:rPr sz="2600" spc="-70" dirty="0">
                <a:latin typeface="Arial"/>
                <a:cs typeface="Arial"/>
              </a:rPr>
              <a:t> </a:t>
            </a:r>
            <a:r>
              <a:rPr sz="2600" spc="35" dirty="0">
                <a:latin typeface="Arial"/>
                <a:cs typeface="Arial"/>
              </a:rPr>
              <a:t>tags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59954" y="5061205"/>
            <a:ext cx="1306195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75" dirty="0">
                <a:solidFill>
                  <a:srgbClr val="5F327C"/>
                </a:solidFill>
                <a:latin typeface="Arial"/>
                <a:cs typeface="Arial"/>
              </a:rPr>
              <a:t>&lt;/head&gt;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359954" y="6026405"/>
            <a:ext cx="1213485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110" dirty="0">
                <a:solidFill>
                  <a:srgbClr val="00882B"/>
                </a:solidFill>
                <a:latin typeface="Arial"/>
                <a:cs typeface="Arial"/>
              </a:rPr>
              <a:t>&lt;body&gt;</a:t>
            </a:r>
            <a:endParaRPr sz="2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43545" y="6509005"/>
            <a:ext cx="4240530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15" dirty="0">
                <a:latin typeface="Arial"/>
                <a:cs typeface="Arial"/>
              </a:rPr>
              <a:t>Document </a:t>
            </a:r>
            <a:r>
              <a:rPr sz="2600" spc="70" dirty="0">
                <a:latin typeface="Arial"/>
                <a:cs typeface="Arial"/>
              </a:rPr>
              <a:t>body </a:t>
            </a:r>
            <a:r>
              <a:rPr sz="2600" spc="10" dirty="0">
                <a:latin typeface="Arial"/>
                <a:cs typeface="Arial"/>
              </a:rPr>
              <a:t>related</a:t>
            </a:r>
            <a:r>
              <a:rPr sz="2600" spc="-135" dirty="0">
                <a:latin typeface="Arial"/>
                <a:cs typeface="Arial"/>
              </a:rPr>
              <a:t> </a:t>
            </a:r>
            <a:r>
              <a:rPr sz="2600" spc="35" dirty="0">
                <a:latin typeface="Arial"/>
                <a:cs typeface="Arial"/>
              </a:rPr>
              <a:t>tags</a:t>
            </a:r>
            <a:endParaRPr sz="2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59954" y="6991605"/>
            <a:ext cx="1305560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95" dirty="0">
                <a:solidFill>
                  <a:srgbClr val="00882B"/>
                </a:solidFill>
                <a:latin typeface="Arial"/>
                <a:cs typeface="Arial"/>
              </a:rPr>
              <a:t>&lt;/body&gt;</a:t>
            </a:r>
            <a:endParaRPr sz="2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84568" y="7956805"/>
            <a:ext cx="1177290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55" dirty="0">
                <a:solidFill>
                  <a:srgbClr val="0365C0"/>
                </a:solidFill>
                <a:latin typeface="Arial"/>
                <a:cs typeface="Arial"/>
              </a:rPr>
              <a:t>&lt;/html&gt;</a:t>
            </a:r>
            <a:endParaRPr sz="26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097268" y="3619500"/>
            <a:ext cx="5390515" cy="0"/>
          </a:xfrm>
          <a:custGeom>
            <a:avLst/>
            <a:gdLst/>
            <a:ahLst/>
            <a:cxnLst/>
            <a:rect l="l" t="t" r="r" b="b"/>
            <a:pathLst>
              <a:path w="5390515">
                <a:moveTo>
                  <a:pt x="0" y="0"/>
                </a:moveTo>
                <a:lnTo>
                  <a:pt x="539011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97268" y="4102100"/>
            <a:ext cx="5390515" cy="0"/>
          </a:xfrm>
          <a:custGeom>
            <a:avLst/>
            <a:gdLst/>
            <a:ahLst/>
            <a:cxnLst/>
            <a:rect l="l" t="t" r="r" b="b"/>
            <a:pathLst>
              <a:path w="5390515">
                <a:moveTo>
                  <a:pt x="0" y="0"/>
                </a:moveTo>
                <a:lnTo>
                  <a:pt x="539011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097268" y="4584700"/>
            <a:ext cx="5390515" cy="0"/>
          </a:xfrm>
          <a:custGeom>
            <a:avLst/>
            <a:gdLst/>
            <a:ahLst/>
            <a:cxnLst/>
            <a:rect l="l" t="t" r="r" b="b"/>
            <a:pathLst>
              <a:path w="5390515">
                <a:moveTo>
                  <a:pt x="0" y="0"/>
                </a:moveTo>
                <a:lnTo>
                  <a:pt x="539011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97268" y="5067300"/>
            <a:ext cx="5390515" cy="0"/>
          </a:xfrm>
          <a:custGeom>
            <a:avLst/>
            <a:gdLst/>
            <a:ahLst/>
            <a:cxnLst/>
            <a:rect l="l" t="t" r="r" b="b"/>
            <a:pathLst>
              <a:path w="5390515">
                <a:moveTo>
                  <a:pt x="0" y="0"/>
                </a:moveTo>
                <a:lnTo>
                  <a:pt x="539011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097268" y="5549900"/>
            <a:ext cx="5390515" cy="0"/>
          </a:xfrm>
          <a:custGeom>
            <a:avLst/>
            <a:gdLst/>
            <a:ahLst/>
            <a:cxnLst/>
            <a:rect l="l" t="t" r="r" b="b"/>
            <a:pathLst>
              <a:path w="5390515">
                <a:moveTo>
                  <a:pt x="0" y="0"/>
                </a:moveTo>
                <a:lnTo>
                  <a:pt x="539011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097268" y="6032500"/>
            <a:ext cx="5390515" cy="0"/>
          </a:xfrm>
          <a:custGeom>
            <a:avLst/>
            <a:gdLst/>
            <a:ahLst/>
            <a:cxnLst/>
            <a:rect l="l" t="t" r="r" b="b"/>
            <a:pathLst>
              <a:path w="5390515">
                <a:moveTo>
                  <a:pt x="0" y="0"/>
                </a:moveTo>
                <a:lnTo>
                  <a:pt x="539011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097268" y="6515100"/>
            <a:ext cx="5390515" cy="0"/>
          </a:xfrm>
          <a:custGeom>
            <a:avLst/>
            <a:gdLst/>
            <a:ahLst/>
            <a:cxnLst/>
            <a:rect l="l" t="t" r="r" b="b"/>
            <a:pathLst>
              <a:path w="5390515">
                <a:moveTo>
                  <a:pt x="0" y="0"/>
                </a:moveTo>
                <a:lnTo>
                  <a:pt x="539011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097268" y="6997700"/>
            <a:ext cx="5390515" cy="0"/>
          </a:xfrm>
          <a:custGeom>
            <a:avLst/>
            <a:gdLst/>
            <a:ahLst/>
            <a:cxnLst/>
            <a:rect l="l" t="t" r="r" b="b"/>
            <a:pathLst>
              <a:path w="5390515">
                <a:moveTo>
                  <a:pt x="0" y="0"/>
                </a:moveTo>
                <a:lnTo>
                  <a:pt x="539011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097268" y="7480300"/>
            <a:ext cx="5390515" cy="0"/>
          </a:xfrm>
          <a:custGeom>
            <a:avLst/>
            <a:gdLst/>
            <a:ahLst/>
            <a:cxnLst/>
            <a:rect l="l" t="t" r="r" b="b"/>
            <a:pathLst>
              <a:path w="5390515">
                <a:moveTo>
                  <a:pt x="0" y="0"/>
                </a:moveTo>
                <a:lnTo>
                  <a:pt x="539011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097268" y="7962900"/>
            <a:ext cx="5390515" cy="0"/>
          </a:xfrm>
          <a:custGeom>
            <a:avLst/>
            <a:gdLst/>
            <a:ahLst/>
            <a:cxnLst/>
            <a:rect l="l" t="t" r="r" b="b"/>
            <a:pathLst>
              <a:path w="5390515">
                <a:moveTo>
                  <a:pt x="0" y="0"/>
                </a:moveTo>
                <a:lnTo>
                  <a:pt x="539011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9010" rIns="0" bIns="0" rtlCol="0">
            <a:spAutoFit/>
          </a:bodyPr>
          <a:lstStyle/>
          <a:p>
            <a:pPr marL="147955">
              <a:lnSpc>
                <a:spcPct val="100000"/>
              </a:lnSpc>
            </a:pPr>
            <a:r>
              <a:rPr spc="70" dirty="0"/>
              <a:t>Nested </a:t>
            </a:r>
            <a:r>
              <a:rPr spc="-114" dirty="0"/>
              <a:t>HTML</a:t>
            </a:r>
            <a:r>
              <a:rPr spc="-110" dirty="0"/>
              <a:t> </a:t>
            </a:r>
            <a:r>
              <a:rPr spc="-60" dirty="0"/>
              <a:t>Elements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775710"/>
            <a:ext cx="148590" cy="31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300" dirty="0">
                <a:latin typeface="Arial"/>
                <a:cs typeface="Arial"/>
              </a:rPr>
              <a:t>•</a:t>
            </a:r>
            <a:endParaRPr sz="1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8417" y="2725164"/>
            <a:ext cx="10636250" cy="388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50" spc="10" dirty="0">
                <a:latin typeface="Arial"/>
                <a:cs typeface="Arial"/>
              </a:rPr>
              <a:t>Most </a:t>
            </a:r>
            <a:r>
              <a:rPr sz="2550" spc="-20" dirty="0">
                <a:latin typeface="Arial"/>
                <a:cs typeface="Arial"/>
              </a:rPr>
              <a:t>HTML </a:t>
            </a:r>
            <a:r>
              <a:rPr sz="2550" spc="10" dirty="0">
                <a:latin typeface="Arial"/>
                <a:cs typeface="Arial"/>
              </a:rPr>
              <a:t>elements </a:t>
            </a:r>
            <a:r>
              <a:rPr sz="2550" spc="60" dirty="0">
                <a:latin typeface="Arial"/>
                <a:cs typeface="Arial"/>
              </a:rPr>
              <a:t>can </a:t>
            </a:r>
            <a:r>
              <a:rPr sz="2550" spc="80" dirty="0">
                <a:latin typeface="Arial"/>
                <a:cs typeface="Arial"/>
              </a:rPr>
              <a:t>be </a:t>
            </a:r>
            <a:r>
              <a:rPr sz="2550" spc="35" dirty="0">
                <a:latin typeface="Arial"/>
                <a:cs typeface="Arial"/>
              </a:rPr>
              <a:t>nested </a:t>
            </a:r>
            <a:r>
              <a:rPr sz="2550" spc="45" dirty="0">
                <a:latin typeface="Arial"/>
                <a:cs typeface="Arial"/>
              </a:rPr>
              <a:t>(can </a:t>
            </a:r>
            <a:r>
              <a:rPr sz="2550" spc="30" dirty="0">
                <a:latin typeface="Arial"/>
                <a:cs typeface="Arial"/>
              </a:rPr>
              <a:t>contain </a:t>
            </a:r>
            <a:r>
              <a:rPr sz="2550" spc="10" dirty="0">
                <a:latin typeface="Arial"/>
                <a:cs typeface="Arial"/>
              </a:rPr>
              <a:t>other </a:t>
            </a:r>
            <a:r>
              <a:rPr sz="2550" spc="-20" dirty="0">
                <a:latin typeface="Arial"/>
                <a:cs typeface="Arial"/>
              </a:rPr>
              <a:t>HTML</a:t>
            </a:r>
            <a:r>
              <a:rPr sz="2550" spc="-229" dirty="0">
                <a:latin typeface="Arial"/>
                <a:cs typeface="Arial"/>
              </a:rPr>
              <a:t> </a:t>
            </a:r>
            <a:r>
              <a:rPr sz="2550" spc="10" dirty="0">
                <a:latin typeface="Arial"/>
                <a:cs typeface="Arial"/>
              </a:rPr>
              <a:t>elements).</a:t>
            </a:r>
            <a:endParaRPr sz="2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6712711"/>
            <a:ext cx="148590" cy="31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300" dirty="0">
                <a:latin typeface="Arial"/>
                <a:cs typeface="Arial"/>
              </a:rPr>
              <a:t>•</a:t>
            </a:r>
            <a:endParaRPr sz="1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08417" y="6662164"/>
            <a:ext cx="9968865" cy="2380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50" spc="-35" dirty="0">
                <a:latin typeface="Arial"/>
                <a:cs typeface="Arial"/>
              </a:rPr>
              <a:t>The </a:t>
            </a:r>
            <a:r>
              <a:rPr sz="2550" spc="30" dirty="0">
                <a:latin typeface="Arial"/>
                <a:cs typeface="Arial"/>
              </a:rPr>
              <a:t>example </a:t>
            </a:r>
            <a:r>
              <a:rPr sz="2550" spc="40" dirty="0">
                <a:latin typeface="Arial"/>
                <a:cs typeface="Arial"/>
              </a:rPr>
              <a:t>above </a:t>
            </a:r>
            <a:r>
              <a:rPr sz="2550" spc="25" dirty="0">
                <a:latin typeface="Arial"/>
                <a:cs typeface="Arial"/>
              </a:rPr>
              <a:t>contains </a:t>
            </a:r>
            <a:r>
              <a:rPr sz="2550" spc="10" dirty="0">
                <a:latin typeface="Arial"/>
                <a:cs typeface="Arial"/>
              </a:rPr>
              <a:t>3 </a:t>
            </a:r>
            <a:r>
              <a:rPr sz="2550" spc="-20" dirty="0">
                <a:latin typeface="Arial"/>
                <a:cs typeface="Arial"/>
              </a:rPr>
              <a:t>HTML</a:t>
            </a:r>
            <a:r>
              <a:rPr sz="2550" spc="-60" dirty="0">
                <a:latin typeface="Arial"/>
                <a:cs typeface="Arial"/>
              </a:rPr>
              <a:t> </a:t>
            </a:r>
            <a:r>
              <a:rPr sz="2550" spc="10" dirty="0">
                <a:latin typeface="Arial"/>
                <a:cs typeface="Arial"/>
              </a:rPr>
              <a:t>elements.</a:t>
            </a:r>
            <a:endParaRPr sz="2550">
              <a:latin typeface="Arial"/>
              <a:cs typeface="Arial"/>
            </a:endParaRPr>
          </a:p>
          <a:p>
            <a:pPr marL="151765" marR="6742430">
              <a:lnSpc>
                <a:spcPct val="101299"/>
              </a:lnSpc>
            </a:pPr>
            <a:r>
              <a:rPr sz="2550" spc="-35" dirty="0">
                <a:latin typeface="Arial"/>
                <a:cs typeface="Arial"/>
              </a:rPr>
              <a:t>The </a:t>
            </a:r>
            <a:r>
              <a:rPr sz="2550" spc="190" dirty="0">
                <a:latin typeface="Arial"/>
                <a:cs typeface="Arial"/>
              </a:rPr>
              <a:t>&lt;p&gt; </a:t>
            </a:r>
            <a:r>
              <a:rPr sz="2550" spc="10" dirty="0">
                <a:latin typeface="Arial"/>
                <a:cs typeface="Arial"/>
              </a:rPr>
              <a:t>element  </a:t>
            </a:r>
            <a:r>
              <a:rPr sz="2550" spc="-35" dirty="0">
                <a:latin typeface="Arial"/>
                <a:cs typeface="Arial"/>
              </a:rPr>
              <a:t>The </a:t>
            </a:r>
            <a:r>
              <a:rPr sz="2550" spc="125" dirty="0">
                <a:latin typeface="Arial"/>
                <a:cs typeface="Arial"/>
              </a:rPr>
              <a:t>&lt;body&gt;</a:t>
            </a:r>
            <a:r>
              <a:rPr sz="2550" spc="-35" dirty="0">
                <a:latin typeface="Arial"/>
                <a:cs typeface="Arial"/>
              </a:rPr>
              <a:t> </a:t>
            </a:r>
            <a:r>
              <a:rPr sz="2550" spc="10" dirty="0">
                <a:latin typeface="Arial"/>
                <a:cs typeface="Arial"/>
              </a:rPr>
              <a:t>element  </a:t>
            </a:r>
            <a:r>
              <a:rPr sz="2550" spc="-35" dirty="0">
                <a:latin typeface="Arial"/>
                <a:cs typeface="Arial"/>
              </a:rPr>
              <a:t>The </a:t>
            </a:r>
            <a:r>
              <a:rPr sz="2550" spc="75" dirty="0">
                <a:latin typeface="Arial"/>
                <a:cs typeface="Arial"/>
              </a:rPr>
              <a:t>&lt;html&gt;</a:t>
            </a:r>
            <a:r>
              <a:rPr sz="2550" spc="-25" dirty="0">
                <a:latin typeface="Arial"/>
                <a:cs typeface="Arial"/>
              </a:rPr>
              <a:t> </a:t>
            </a:r>
            <a:r>
              <a:rPr sz="2550" spc="10" dirty="0">
                <a:latin typeface="Arial"/>
                <a:cs typeface="Arial"/>
              </a:rPr>
              <a:t>element</a:t>
            </a:r>
            <a:endParaRPr sz="2550">
              <a:latin typeface="Arial"/>
              <a:cs typeface="Arial"/>
            </a:endParaRPr>
          </a:p>
          <a:p>
            <a:pPr marL="437515" marR="5080" indent="-285750">
              <a:lnSpc>
                <a:spcPct val="101299"/>
              </a:lnSpc>
            </a:pPr>
            <a:r>
              <a:rPr sz="2550" b="1" spc="10" dirty="0">
                <a:latin typeface="Arial"/>
                <a:cs typeface="Arial"/>
              </a:rPr>
              <a:t>Note: </a:t>
            </a:r>
            <a:r>
              <a:rPr sz="2550" spc="25" dirty="0">
                <a:latin typeface="Arial"/>
                <a:cs typeface="Arial"/>
              </a:rPr>
              <a:t>Don't </a:t>
            </a:r>
            <a:r>
              <a:rPr sz="2550" spc="10" dirty="0">
                <a:latin typeface="Arial"/>
                <a:cs typeface="Arial"/>
              </a:rPr>
              <a:t>Forget the End </a:t>
            </a:r>
            <a:r>
              <a:rPr sz="2550" spc="-85" dirty="0">
                <a:latin typeface="Arial"/>
                <a:cs typeface="Arial"/>
              </a:rPr>
              <a:t>Tag </a:t>
            </a:r>
            <a:r>
              <a:rPr sz="2550" spc="10" dirty="0">
                <a:latin typeface="Arial"/>
                <a:cs typeface="Arial"/>
              </a:rPr>
              <a:t>(Many </a:t>
            </a:r>
            <a:r>
              <a:rPr sz="2550" spc="-20" dirty="0">
                <a:latin typeface="Arial"/>
                <a:cs typeface="Arial"/>
              </a:rPr>
              <a:t>HTML </a:t>
            </a:r>
            <a:r>
              <a:rPr sz="2550" spc="10" dirty="0">
                <a:latin typeface="Arial"/>
                <a:cs typeface="Arial"/>
              </a:rPr>
              <a:t>elements </a:t>
            </a:r>
            <a:r>
              <a:rPr sz="2550" spc="5" dirty="0">
                <a:latin typeface="Arial"/>
                <a:cs typeface="Arial"/>
              </a:rPr>
              <a:t>will </a:t>
            </a:r>
            <a:r>
              <a:rPr sz="2550" spc="65" dirty="0">
                <a:latin typeface="Arial"/>
                <a:cs typeface="Arial"/>
              </a:rPr>
              <a:t>produce  </a:t>
            </a:r>
            <a:r>
              <a:rPr sz="2550" spc="55" dirty="0">
                <a:latin typeface="Arial"/>
                <a:cs typeface="Arial"/>
              </a:rPr>
              <a:t>unexpected </a:t>
            </a:r>
            <a:r>
              <a:rPr sz="2550" dirty="0">
                <a:latin typeface="Arial"/>
                <a:cs typeface="Arial"/>
              </a:rPr>
              <a:t>results </a:t>
            </a:r>
            <a:r>
              <a:rPr sz="2550" spc="30" dirty="0">
                <a:latin typeface="Arial"/>
                <a:cs typeface="Arial"/>
              </a:rPr>
              <a:t>and/or </a:t>
            </a:r>
            <a:r>
              <a:rPr sz="2550" dirty="0">
                <a:latin typeface="Arial"/>
                <a:cs typeface="Arial"/>
              </a:rPr>
              <a:t>errors </a:t>
            </a:r>
            <a:r>
              <a:rPr sz="2550" spc="5" dirty="0">
                <a:latin typeface="Arial"/>
                <a:cs typeface="Arial"/>
              </a:rPr>
              <a:t>if </a:t>
            </a:r>
            <a:r>
              <a:rPr sz="2550" spc="10" dirty="0">
                <a:latin typeface="Arial"/>
                <a:cs typeface="Arial"/>
              </a:rPr>
              <a:t>you </a:t>
            </a:r>
            <a:r>
              <a:rPr sz="2550" spc="30" dirty="0">
                <a:latin typeface="Arial"/>
                <a:cs typeface="Arial"/>
              </a:rPr>
              <a:t>forget </a:t>
            </a:r>
            <a:r>
              <a:rPr sz="2550" spc="10" dirty="0">
                <a:latin typeface="Arial"/>
                <a:cs typeface="Arial"/>
              </a:rPr>
              <a:t>the </a:t>
            </a:r>
            <a:r>
              <a:rPr sz="2550" spc="60" dirty="0">
                <a:latin typeface="Arial"/>
                <a:cs typeface="Arial"/>
              </a:rPr>
              <a:t>end</a:t>
            </a:r>
            <a:r>
              <a:rPr sz="2550" spc="-85" dirty="0">
                <a:latin typeface="Arial"/>
                <a:cs typeface="Arial"/>
              </a:rPr>
              <a:t> </a:t>
            </a:r>
            <a:r>
              <a:rPr sz="2550" spc="35" dirty="0">
                <a:latin typeface="Arial"/>
                <a:cs typeface="Arial"/>
              </a:rPr>
              <a:t>tag).</a:t>
            </a:r>
            <a:endParaRPr sz="25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62038" rIns="0" bIns="0" rtlCol="0">
            <a:spAutoFit/>
          </a:bodyPr>
          <a:lstStyle/>
          <a:p>
            <a:pPr marL="514350">
              <a:lnSpc>
                <a:spcPct val="100000"/>
              </a:lnSpc>
            </a:pPr>
            <a:r>
              <a:rPr sz="2550" b="1" spc="15" dirty="0">
                <a:solidFill>
                  <a:srgbClr val="00882B"/>
                </a:solidFill>
                <a:latin typeface="Arial"/>
                <a:cs typeface="Arial"/>
              </a:rPr>
              <a:t>HTML </a:t>
            </a:r>
            <a:r>
              <a:rPr sz="2550" b="1" spc="10" dirty="0">
                <a:solidFill>
                  <a:srgbClr val="00882B"/>
                </a:solidFill>
                <a:latin typeface="Arial"/>
                <a:cs typeface="Arial"/>
              </a:rPr>
              <a:t>Document</a:t>
            </a:r>
            <a:r>
              <a:rPr sz="2550" b="1" spc="-105" dirty="0">
                <a:solidFill>
                  <a:srgbClr val="00882B"/>
                </a:solidFill>
                <a:latin typeface="Arial"/>
                <a:cs typeface="Arial"/>
              </a:rPr>
              <a:t> </a:t>
            </a:r>
            <a:r>
              <a:rPr sz="2550" b="1" spc="10" dirty="0">
                <a:solidFill>
                  <a:srgbClr val="00882B"/>
                </a:solidFill>
                <a:latin typeface="Arial"/>
                <a:cs typeface="Arial"/>
              </a:rPr>
              <a:t>Example</a:t>
            </a:r>
            <a:endParaRPr sz="2550">
              <a:latin typeface="Arial"/>
              <a:cs typeface="Arial"/>
            </a:endParaRPr>
          </a:p>
          <a:p>
            <a:pPr marL="1714500">
              <a:lnSpc>
                <a:spcPct val="100000"/>
              </a:lnSpc>
              <a:spcBef>
                <a:spcPts val="630"/>
              </a:spcBef>
            </a:pPr>
            <a:r>
              <a:rPr sz="2600" spc="65" dirty="0">
                <a:solidFill>
                  <a:srgbClr val="C82506"/>
                </a:solidFill>
              </a:rPr>
              <a:t>&lt;html&gt;</a:t>
            </a:r>
            <a:endParaRPr sz="2600"/>
          </a:p>
          <a:p>
            <a:pPr marL="2265045">
              <a:lnSpc>
                <a:spcPct val="100000"/>
              </a:lnSpc>
              <a:spcBef>
                <a:spcPts val="680"/>
              </a:spcBef>
            </a:pPr>
            <a:r>
              <a:rPr sz="2600" spc="110" dirty="0">
                <a:solidFill>
                  <a:srgbClr val="00882B"/>
                </a:solidFill>
              </a:rPr>
              <a:t>&lt;body&gt;</a:t>
            </a:r>
            <a:endParaRPr sz="2600"/>
          </a:p>
          <a:p>
            <a:pPr marL="2265045">
              <a:lnSpc>
                <a:spcPct val="100000"/>
              </a:lnSpc>
              <a:spcBef>
                <a:spcPts val="680"/>
              </a:spcBef>
            </a:pPr>
            <a:r>
              <a:rPr sz="2600" spc="55" dirty="0">
                <a:solidFill>
                  <a:srgbClr val="0365C0"/>
                </a:solidFill>
              </a:rPr>
              <a:t>&lt;p&gt;</a:t>
            </a:r>
            <a:r>
              <a:rPr sz="2600" spc="55" dirty="0"/>
              <a:t>This </a:t>
            </a:r>
            <a:r>
              <a:rPr sz="2600" spc="-5" dirty="0"/>
              <a:t>is </a:t>
            </a:r>
            <a:r>
              <a:rPr sz="2600" dirty="0"/>
              <a:t>my first</a:t>
            </a:r>
            <a:r>
              <a:rPr sz="2600" spc="-80" dirty="0"/>
              <a:t> </a:t>
            </a:r>
            <a:r>
              <a:rPr sz="2600" spc="65" dirty="0"/>
              <a:t>paragraph.</a:t>
            </a:r>
            <a:r>
              <a:rPr sz="2600" spc="65" dirty="0">
                <a:solidFill>
                  <a:srgbClr val="0365C0"/>
                </a:solidFill>
              </a:rPr>
              <a:t>&lt;/p&gt;</a:t>
            </a:r>
            <a:endParaRPr sz="2600"/>
          </a:p>
          <a:p>
            <a:pPr marL="2265045">
              <a:lnSpc>
                <a:spcPct val="100000"/>
              </a:lnSpc>
              <a:spcBef>
                <a:spcPts val="680"/>
              </a:spcBef>
            </a:pPr>
            <a:r>
              <a:rPr sz="2600" spc="95" dirty="0">
                <a:solidFill>
                  <a:srgbClr val="70BF41"/>
                </a:solidFill>
              </a:rPr>
              <a:t>&lt;/body&gt;</a:t>
            </a:r>
            <a:endParaRPr sz="2600"/>
          </a:p>
          <a:p>
            <a:pPr marL="1714500">
              <a:lnSpc>
                <a:spcPct val="100000"/>
              </a:lnSpc>
              <a:spcBef>
                <a:spcPts val="680"/>
              </a:spcBef>
            </a:pPr>
            <a:r>
              <a:rPr sz="2600" spc="55" dirty="0">
                <a:solidFill>
                  <a:srgbClr val="C82506"/>
                </a:solidFill>
              </a:rPr>
              <a:t>&lt;/html&gt;</a:t>
            </a:r>
            <a:endParaRPr sz="2600"/>
          </a:p>
        </p:txBody>
      </p:sp>
      <p:sp>
        <p:nvSpPr>
          <p:cNvPr id="8" name="object 8"/>
          <p:cNvSpPr/>
          <p:nvPr/>
        </p:nvSpPr>
        <p:spPr>
          <a:xfrm>
            <a:off x="2203450" y="4470400"/>
            <a:ext cx="5857240" cy="0"/>
          </a:xfrm>
          <a:custGeom>
            <a:avLst/>
            <a:gdLst/>
            <a:ahLst/>
            <a:cxnLst/>
            <a:rect l="l" t="t" r="r" b="b"/>
            <a:pathLst>
              <a:path w="5857240">
                <a:moveTo>
                  <a:pt x="0" y="0"/>
                </a:moveTo>
                <a:lnTo>
                  <a:pt x="58569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03450" y="4953000"/>
            <a:ext cx="5857240" cy="0"/>
          </a:xfrm>
          <a:custGeom>
            <a:avLst/>
            <a:gdLst/>
            <a:ahLst/>
            <a:cxnLst/>
            <a:rect l="l" t="t" r="r" b="b"/>
            <a:pathLst>
              <a:path w="5857240">
                <a:moveTo>
                  <a:pt x="0" y="0"/>
                </a:moveTo>
                <a:lnTo>
                  <a:pt x="58569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03450" y="5435600"/>
            <a:ext cx="5857240" cy="0"/>
          </a:xfrm>
          <a:custGeom>
            <a:avLst/>
            <a:gdLst/>
            <a:ahLst/>
            <a:cxnLst/>
            <a:rect l="l" t="t" r="r" b="b"/>
            <a:pathLst>
              <a:path w="5857240">
                <a:moveTo>
                  <a:pt x="0" y="0"/>
                </a:moveTo>
                <a:lnTo>
                  <a:pt x="58569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03450" y="5918200"/>
            <a:ext cx="5857240" cy="0"/>
          </a:xfrm>
          <a:custGeom>
            <a:avLst/>
            <a:gdLst/>
            <a:ahLst/>
            <a:cxnLst/>
            <a:rect l="l" t="t" r="r" b="b"/>
            <a:pathLst>
              <a:path w="5857240">
                <a:moveTo>
                  <a:pt x="0" y="0"/>
                </a:moveTo>
                <a:lnTo>
                  <a:pt x="58569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03450" y="6400800"/>
            <a:ext cx="5857240" cy="0"/>
          </a:xfrm>
          <a:custGeom>
            <a:avLst/>
            <a:gdLst/>
            <a:ahLst/>
            <a:cxnLst/>
            <a:rect l="l" t="t" r="r" b="b"/>
            <a:pathLst>
              <a:path w="5857240">
                <a:moveTo>
                  <a:pt x="0" y="0"/>
                </a:moveTo>
                <a:lnTo>
                  <a:pt x="58569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55" dirty="0"/>
              <a:t>Document </a:t>
            </a:r>
            <a:r>
              <a:rPr sz="6700" spc="-135" dirty="0"/>
              <a:t>Type </a:t>
            </a:r>
            <a:r>
              <a:rPr sz="6700" spc="40" dirty="0"/>
              <a:t>Declaration  </a:t>
            </a:r>
            <a:r>
              <a:rPr sz="6700" spc="-240" dirty="0"/>
              <a:t>Tag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1088251" y="2847487"/>
            <a:ext cx="141605" cy="295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28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46061" y="2804298"/>
            <a:ext cx="1963420" cy="389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15" dirty="0">
                <a:latin typeface="Arial"/>
                <a:cs typeface="Arial"/>
              </a:rPr>
              <a:t>&lt;!DOCTYPE&gt;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88251" y="3537859"/>
            <a:ext cx="141605" cy="295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28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46061" y="3494670"/>
            <a:ext cx="7051675" cy="389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40" dirty="0">
                <a:latin typeface="Arial"/>
                <a:cs typeface="Arial"/>
              </a:rPr>
              <a:t>Helps </a:t>
            </a:r>
            <a:r>
              <a:rPr sz="2400" spc="15" dirty="0">
                <a:latin typeface="Arial"/>
                <a:cs typeface="Arial"/>
              </a:rPr>
              <a:t>the </a:t>
            </a:r>
            <a:r>
              <a:rPr sz="2400" spc="30" dirty="0">
                <a:latin typeface="Arial"/>
                <a:cs typeface="Arial"/>
              </a:rPr>
              <a:t>browser </a:t>
            </a:r>
            <a:r>
              <a:rPr sz="2400" spc="15" dirty="0">
                <a:latin typeface="Arial"/>
                <a:cs typeface="Arial"/>
              </a:rPr>
              <a:t>to </a:t>
            </a:r>
            <a:r>
              <a:rPr sz="2400" spc="50" dirty="0">
                <a:latin typeface="Arial"/>
                <a:cs typeface="Arial"/>
              </a:rPr>
              <a:t>display </a:t>
            </a:r>
            <a:r>
              <a:rPr sz="2400" spc="15" dirty="0">
                <a:latin typeface="Arial"/>
                <a:cs typeface="Arial"/>
              </a:rPr>
              <a:t>a </a:t>
            </a:r>
            <a:r>
              <a:rPr sz="2400" spc="65" dirty="0">
                <a:latin typeface="Arial"/>
                <a:cs typeface="Arial"/>
              </a:rPr>
              <a:t>web </a:t>
            </a:r>
            <a:r>
              <a:rPr sz="2400" spc="85" dirty="0">
                <a:latin typeface="Arial"/>
                <a:cs typeface="Arial"/>
              </a:rPr>
              <a:t>page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correctly.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88251" y="4228231"/>
            <a:ext cx="141605" cy="295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28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46061" y="4185042"/>
            <a:ext cx="6572250" cy="389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20" dirty="0">
                <a:latin typeface="Arial"/>
                <a:cs typeface="Arial"/>
              </a:rPr>
              <a:t>There </a:t>
            </a:r>
            <a:r>
              <a:rPr sz="2400" dirty="0">
                <a:latin typeface="Arial"/>
                <a:cs typeface="Arial"/>
              </a:rPr>
              <a:t>are </a:t>
            </a:r>
            <a:r>
              <a:rPr sz="2400" spc="15" dirty="0">
                <a:latin typeface="Arial"/>
                <a:cs typeface="Arial"/>
              </a:rPr>
              <a:t>different </a:t>
            </a:r>
            <a:r>
              <a:rPr sz="2400" spc="50" dirty="0">
                <a:latin typeface="Arial"/>
                <a:cs typeface="Arial"/>
              </a:rPr>
              <a:t>document </a:t>
            </a:r>
            <a:r>
              <a:rPr sz="2400" spc="40" dirty="0">
                <a:latin typeface="Arial"/>
                <a:cs typeface="Arial"/>
              </a:rPr>
              <a:t>types </a:t>
            </a:r>
            <a:r>
              <a:rPr sz="2400" spc="15" dirty="0">
                <a:latin typeface="Arial"/>
                <a:cs typeface="Arial"/>
              </a:rPr>
              <a:t>on the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50" dirty="0">
                <a:latin typeface="Arial"/>
                <a:cs typeface="Arial"/>
              </a:rPr>
              <a:t>web.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88251" y="4918603"/>
            <a:ext cx="141605" cy="295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28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46061" y="4875414"/>
            <a:ext cx="10955655" cy="389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85" dirty="0">
                <a:latin typeface="Arial"/>
                <a:cs typeface="Arial"/>
              </a:rPr>
              <a:t>To </a:t>
            </a:r>
            <a:r>
              <a:rPr sz="2400" spc="50" dirty="0">
                <a:latin typeface="Arial"/>
                <a:cs typeface="Arial"/>
              </a:rPr>
              <a:t>display </a:t>
            </a:r>
            <a:r>
              <a:rPr sz="2400" spc="15" dirty="0">
                <a:latin typeface="Arial"/>
                <a:cs typeface="Arial"/>
              </a:rPr>
              <a:t>a </a:t>
            </a:r>
            <a:r>
              <a:rPr sz="2400" spc="50" dirty="0">
                <a:latin typeface="Arial"/>
                <a:cs typeface="Arial"/>
              </a:rPr>
              <a:t>document </a:t>
            </a:r>
            <a:r>
              <a:rPr sz="2400" spc="10" dirty="0">
                <a:latin typeface="Arial"/>
                <a:cs typeface="Arial"/>
              </a:rPr>
              <a:t>correctly, </a:t>
            </a:r>
            <a:r>
              <a:rPr sz="2400" spc="15" dirty="0">
                <a:latin typeface="Arial"/>
                <a:cs typeface="Arial"/>
              </a:rPr>
              <a:t>the </a:t>
            </a:r>
            <a:r>
              <a:rPr sz="2400" spc="30" dirty="0">
                <a:latin typeface="Arial"/>
                <a:cs typeface="Arial"/>
              </a:rPr>
              <a:t>browser </a:t>
            </a:r>
            <a:r>
              <a:rPr sz="2400" spc="15" dirty="0">
                <a:latin typeface="Arial"/>
                <a:cs typeface="Arial"/>
              </a:rPr>
              <a:t>must </a:t>
            </a:r>
            <a:r>
              <a:rPr sz="2400" spc="20" dirty="0">
                <a:latin typeface="Arial"/>
                <a:cs typeface="Arial"/>
              </a:rPr>
              <a:t>know </a:t>
            </a:r>
            <a:r>
              <a:rPr sz="2400" spc="50" dirty="0">
                <a:latin typeface="Arial"/>
                <a:cs typeface="Arial"/>
              </a:rPr>
              <a:t>both type </a:t>
            </a:r>
            <a:r>
              <a:rPr sz="2400" spc="60" dirty="0">
                <a:latin typeface="Arial"/>
                <a:cs typeface="Arial"/>
              </a:rPr>
              <a:t>and </a:t>
            </a:r>
            <a:r>
              <a:rPr sz="2400" spc="15" dirty="0">
                <a:latin typeface="Arial"/>
                <a:cs typeface="Arial"/>
              </a:rPr>
              <a:t>version.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88251" y="5608975"/>
            <a:ext cx="141605" cy="295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28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46061" y="5550424"/>
            <a:ext cx="10624185" cy="1166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2400" spc="-185" dirty="0">
                <a:latin typeface="Arial"/>
                <a:cs typeface="Arial"/>
              </a:rPr>
              <a:t>To </a:t>
            </a:r>
            <a:r>
              <a:rPr sz="2400" spc="10" dirty="0">
                <a:latin typeface="Arial"/>
                <a:cs typeface="Arial"/>
              </a:rPr>
              <a:t>tell </a:t>
            </a:r>
            <a:r>
              <a:rPr sz="2400" spc="15" dirty="0">
                <a:latin typeface="Arial"/>
                <a:cs typeface="Arial"/>
              </a:rPr>
              <a:t>the </a:t>
            </a:r>
            <a:r>
              <a:rPr sz="2400" spc="30" dirty="0">
                <a:latin typeface="Arial"/>
                <a:cs typeface="Arial"/>
              </a:rPr>
              <a:t>browser </a:t>
            </a:r>
            <a:r>
              <a:rPr sz="2400" spc="15" dirty="0">
                <a:latin typeface="Arial"/>
                <a:cs typeface="Arial"/>
              </a:rPr>
              <a:t>that the </a:t>
            </a:r>
            <a:r>
              <a:rPr sz="2400" spc="50" dirty="0">
                <a:latin typeface="Arial"/>
                <a:cs typeface="Arial"/>
              </a:rPr>
              <a:t>document </a:t>
            </a:r>
            <a:r>
              <a:rPr sz="2400" spc="10" dirty="0">
                <a:latin typeface="Arial"/>
                <a:cs typeface="Arial"/>
              </a:rPr>
              <a:t>is </a:t>
            </a:r>
            <a:r>
              <a:rPr sz="2400" spc="15" dirty="0">
                <a:solidFill>
                  <a:srgbClr val="0B5D18"/>
                </a:solidFill>
                <a:latin typeface="Arial"/>
                <a:cs typeface="Arial"/>
              </a:rPr>
              <a:t>a html 5 </a:t>
            </a:r>
            <a:r>
              <a:rPr sz="2400" spc="50" dirty="0">
                <a:solidFill>
                  <a:srgbClr val="0B5D18"/>
                </a:solidFill>
                <a:latin typeface="Arial"/>
                <a:cs typeface="Arial"/>
              </a:rPr>
              <a:t>document </a:t>
            </a:r>
            <a:r>
              <a:rPr sz="2400" spc="15" dirty="0">
                <a:latin typeface="Arial"/>
                <a:cs typeface="Arial"/>
              </a:rPr>
              <a:t>to </a:t>
            </a:r>
            <a:r>
              <a:rPr sz="2400" spc="85" dirty="0">
                <a:latin typeface="Arial"/>
                <a:cs typeface="Arial"/>
              </a:rPr>
              <a:t>be </a:t>
            </a:r>
            <a:r>
              <a:rPr sz="2400" spc="40" dirty="0">
                <a:latin typeface="Arial"/>
                <a:cs typeface="Arial"/>
              </a:rPr>
              <a:t>rendered  </a:t>
            </a:r>
            <a:r>
              <a:rPr sz="2400" spc="70" dirty="0">
                <a:latin typeface="Arial"/>
                <a:cs typeface="Arial"/>
              </a:rPr>
              <a:t>according </a:t>
            </a:r>
            <a:r>
              <a:rPr sz="2400" spc="15" dirty="0">
                <a:latin typeface="Arial"/>
                <a:cs typeface="Arial"/>
              </a:rPr>
              <a:t>to html 5 </a:t>
            </a:r>
            <a:r>
              <a:rPr sz="2400" spc="40" dirty="0">
                <a:latin typeface="Arial"/>
                <a:cs typeface="Arial"/>
              </a:rPr>
              <a:t>specifications, </a:t>
            </a:r>
            <a:r>
              <a:rPr sz="2400" spc="15" dirty="0">
                <a:latin typeface="Arial"/>
                <a:cs typeface="Arial"/>
              </a:rPr>
              <a:t>you </a:t>
            </a:r>
            <a:r>
              <a:rPr sz="2400" spc="50" dirty="0">
                <a:latin typeface="Arial"/>
                <a:cs typeface="Arial"/>
              </a:rPr>
              <a:t>need </a:t>
            </a:r>
            <a:r>
              <a:rPr sz="2400" spc="15" dirty="0">
                <a:latin typeface="Arial"/>
                <a:cs typeface="Arial"/>
              </a:rPr>
              <a:t>to </a:t>
            </a:r>
            <a:r>
              <a:rPr sz="2400" spc="50" dirty="0">
                <a:latin typeface="Arial"/>
                <a:cs typeface="Arial"/>
              </a:rPr>
              <a:t>include </a:t>
            </a:r>
            <a:r>
              <a:rPr sz="2400" spc="-5" dirty="0">
                <a:latin typeface="Arial"/>
                <a:cs typeface="Arial"/>
              </a:rPr>
              <a:t>&lt;!DOCTYPE </a:t>
            </a:r>
            <a:r>
              <a:rPr sz="2400" spc="50" dirty="0">
                <a:latin typeface="Arial"/>
                <a:cs typeface="Arial"/>
              </a:rPr>
              <a:t>html&gt;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in  </a:t>
            </a:r>
            <a:r>
              <a:rPr sz="2400" spc="50" dirty="0">
                <a:latin typeface="Arial"/>
                <a:cs typeface="Arial"/>
              </a:rPr>
              <a:t>each document </a:t>
            </a:r>
            <a:r>
              <a:rPr sz="2400" spc="15" dirty="0">
                <a:latin typeface="Arial"/>
                <a:cs typeface="Arial"/>
              </a:rPr>
              <a:t>you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25" dirty="0">
                <a:latin typeface="Arial"/>
                <a:cs typeface="Arial"/>
              </a:rPr>
              <a:t>create.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88251" y="7061347"/>
            <a:ext cx="141605" cy="295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28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46061" y="7018158"/>
            <a:ext cx="9958705" cy="389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25" dirty="0">
                <a:latin typeface="Arial"/>
                <a:cs typeface="Arial"/>
              </a:rPr>
              <a:t>The </a:t>
            </a:r>
            <a:r>
              <a:rPr sz="2400" spc="75" dirty="0">
                <a:latin typeface="Arial"/>
                <a:cs typeface="Arial"/>
              </a:rPr>
              <a:t>doctype </a:t>
            </a:r>
            <a:r>
              <a:rPr sz="2400" spc="40" dirty="0">
                <a:latin typeface="Arial"/>
                <a:cs typeface="Arial"/>
              </a:rPr>
              <a:t>declaration </a:t>
            </a:r>
            <a:r>
              <a:rPr sz="2400" spc="10" dirty="0">
                <a:latin typeface="Arial"/>
                <a:cs typeface="Arial"/>
              </a:rPr>
              <a:t>is </a:t>
            </a:r>
            <a:r>
              <a:rPr sz="2400" spc="15" dirty="0">
                <a:latin typeface="Arial"/>
                <a:cs typeface="Arial"/>
              </a:rPr>
              <a:t>not </a:t>
            </a:r>
            <a:r>
              <a:rPr sz="2400" spc="50" dirty="0">
                <a:latin typeface="Arial"/>
                <a:cs typeface="Arial"/>
              </a:rPr>
              <a:t>case </a:t>
            </a:r>
            <a:r>
              <a:rPr sz="2400" spc="10" dirty="0">
                <a:latin typeface="Arial"/>
                <a:cs typeface="Arial"/>
              </a:rPr>
              <a:t>sensitive. All </a:t>
            </a:r>
            <a:r>
              <a:rPr sz="2400" spc="45" dirty="0">
                <a:latin typeface="Arial"/>
                <a:cs typeface="Arial"/>
              </a:rPr>
              <a:t>cases </a:t>
            </a:r>
            <a:r>
              <a:rPr sz="2400" dirty="0">
                <a:latin typeface="Arial"/>
                <a:cs typeface="Arial"/>
              </a:rPr>
              <a:t>are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65" dirty="0">
                <a:latin typeface="Arial"/>
                <a:cs typeface="Arial"/>
              </a:rPr>
              <a:t>acceptable: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1289" y="8017628"/>
            <a:ext cx="2539365" cy="3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87830" algn="l"/>
              </a:tabLst>
            </a:pPr>
            <a:r>
              <a:rPr sz="24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400" dirty="0">
                <a:solidFill>
                  <a:srgbClr val="A52A2A"/>
                </a:solidFill>
                <a:latin typeface="Consolas"/>
                <a:cs typeface="Consolas"/>
              </a:rPr>
              <a:t>!DOCTYPE	</a:t>
            </a:r>
            <a:r>
              <a:rPr sz="2400" dirty="0">
                <a:solidFill>
                  <a:srgbClr val="DC213C"/>
                </a:solidFill>
                <a:latin typeface="Consolas"/>
                <a:cs typeface="Consolas"/>
              </a:rPr>
              <a:t>html</a:t>
            </a:r>
            <a:r>
              <a:rPr sz="24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2400">
              <a:latin typeface="Consolas"/>
              <a:cs typeface="Consola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45317" y="8017628"/>
            <a:ext cx="2539365" cy="3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87830" algn="l"/>
              </a:tabLst>
            </a:pPr>
            <a:r>
              <a:rPr sz="24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400" dirty="0">
                <a:solidFill>
                  <a:srgbClr val="A52A2A"/>
                </a:solidFill>
                <a:latin typeface="Consolas"/>
                <a:cs typeface="Consolas"/>
              </a:rPr>
              <a:t>!DOCTYPE	</a:t>
            </a:r>
            <a:r>
              <a:rPr sz="2400" dirty="0">
                <a:solidFill>
                  <a:srgbClr val="DC213C"/>
                </a:solidFill>
                <a:latin typeface="Consolas"/>
                <a:cs typeface="Consolas"/>
              </a:rPr>
              <a:t>HTML</a:t>
            </a:r>
            <a:r>
              <a:rPr sz="24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2400">
              <a:latin typeface="Consolas"/>
              <a:cs typeface="Consola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61767" y="8017628"/>
            <a:ext cx="5220970" cy="3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87830" algn="l"/>
                <a:tab pos="2693670" algn="l"/>
                <a:tab pos="4369435" algn="l"/>
              </a:tabLst>
            </a:pPr>
            <a:r>
              <a:rPr sz="2400"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sz="2400" dirty="0">
                <a:solidFill>
                  <a:srgbClr val="A52A2A"/>
                </a:solidFill>
                <a:latin typeface="Consolas"/>
                <a:cs typeface="Consolas"/>
              </a:rPr>
              <a:t>!doctype	</a:t>
            </a:r>
            <a:r>
              <a:rPr sz="2400" dirty="0">
                <a:solidFill>
                  <a:srgbClr val="DC213C"/>
                </a:solidFill>
                <a:latin typeface="Consolas"/>
                <a:cs typeface="Consolas"/>
              </a:rPr>
              <a:t>html</a:t>
            </a:r>
            <a:r>
              <a:rPr sz="2400" dirty="0">
                <a:solidFill>
                  <a:srgbClr val="0433FF"/>
                </a:solidFill>
                <a:latin typeface="Consolas"/>
                <a:cs typeface="Consolas"/>
              </a:rPr>
              <a:t>&gt;	&lt;</a:t>
            </a:r>
            <a:r>
              <a:rPr sz="2400" dirty="0">
                <a:solidFill>
                  <a:srgbClr val="A52A2A"/>
                </a:solidFill>
                <a:latin typeface="Consolas"/>
                <a:cs typeface="Consolas"/>
              </a:rPr>
              <a:t>!Doctype	</a:t>
            </a:r>
            <a:r>
              <a:rPr sz="2400" dirty="0">
                <a:solidFill>
                  <a:srgbClr val="DC213C"/>
                </a:solidFill>
                <a:latin typeface="Consolas"/>
                <a:cs typeface="Consolas"/>
              </a:rPr>
              <a:t>Html</a:t>
            </a:r>
            <a:r>
              <a:rPr sz="2400"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  <a:endParaRPr sz="24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6792" rIns="0" bIns="0" rtlCol="0">
            <a:spAutoFit/>
          </a:bodyPr>
          <a:lstStyle/>
          <a:p>
            <a:pPr marL="5340350">
              <a:lnSpc>
                <a:spcPts val="1845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5" dirty="0"/>
              <a:t>html, </a:t>
            </a:r>
            <a:r>
              <a:rPr sz="6700" spc="100" dirty="0"/>
              <a:t>head </a:t>
            </a:r>
            <a:r>
              <a:rPr sz="6700" spc="130" dirty="0"/>
              <a:t>and</a:t>
            </a:r>
            <a:r>
              <a:rPr sz="6700" spc="-135" dirty="0"/>
              <a:t> </a:t>
            </a:r>
            <a:r>
              <a:rPr sz="6700" spc="190" dirty="0"/>
              <a:t>body  </a:t>
            </a:r>
            <a:r>
              <a:rPr sz="6700" spc="-40" dirty="0"/>
              <a:t>Elements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990600" y="2819802"/>
            <a:ext cx="10903585" cy="6099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530" indent="-163830">
              <a:lnSpc>
                <a:spcPct val="100000"/>
              </a:lnSpc>
              <a:buSzPct val="76000"/>
              <a:buChar char="•"/>
              <a:tabLst>
                <a:tab pos="177165" algn="l"/>
              </a:tabLst>
            </a:pPr>
            <a:r>
              <a:rPr sz="250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html</a:t>
            </a:r>
            <a:r>
              <a:rPr sz="2500" b="1" spc="-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element:</a:t>
            </a:r>
            <a:endParaRPr sz="2500" dirty="0">
              <a:latin typeface="Arial"/>
              <a:cs typeface="Arial"/>
            </a:endParaRPr>
          </a:p>
          <a:p>
            <a:pPr marL="709930" lvl="1" indent="-252729">
              <a:lnSpc>
                <a:spcPct val="100000"/>
              </a:lnSpc>
              <a:buSzPct val="74000"/>
              <a:buChar char="•"/>
              <a:tabLst>
                <a:tab pos="709930" algn="l"/>
                <a:tab pos="710565" algn="l"/>
              </a:tabLst>
            </a:pP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encloses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head </a:t>
            </a: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section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body</a:t>
            </a:r>
            <a:r>
              <a:rPr sz="2500" b="1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section.</a:t>
            </a:r>
            <a:endParaRPr sz="25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har char="•"/>
            </a:pPr>
            <a:endParaRPr sz="2600" dirty="0">
              <a:latin typeface="Times New Roman"/>
              <a:cs typeface="Times New Roman"/>
            </a:endParaRPr>
          </a:p>
          <a:p>
            <a:pPr marL="176530" indent="-163830">
              <a:lnSpc>
                <a:spcPct val="100000"/>
              </a:lnSpc>
              <a:buSzPct val="74000"/>
              <a:buChar char="•"/>
              <a:tabLst>
                <a:tab pos="177165" algn="l"/>
              </a:tabLst>
            </a:pPr>
            <a:r>
              <a:rPr sz="250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head</a:t>
            </a:r>
            <a:r>
              <a:rPr sz="2500" b="1" spc="-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element:</a:t>
            </a:r>
            <a:endParaRPr sz="2500" dirty="0">
              <a:latin typeface="Arial"/>
              <a:cs typeface="Arial"/>
            </a:endParaRPr>
          </a:p>
          <a:p>
            <a:pPr marL="621030" marR="5080" lvl="1" indent="-163830">
              <a:lnSpc>
                <a:spcPct val="100000"/>
              </a:lnSpc>
              <a:buSzPct val="76000"/>
              <a:buChar char="•"/>
              <a:tabLst>
                <a:tab pos="621665" algn="l"/>
              </a:tabLst>
            </a:pP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contains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information </a:t>
            </a:r>
            <a:r>
              <a:rPr sz="2500" spc="35" dirty="0">
                <a:solidFill>
                  <a:srgbClr val="323332"/>
                </a:solidFill>
                <a:latin typeface="Arial"/>
                <a:cs typeface="Arial"/>
              </a:rPr>
              <a:t>about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spc="-2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500" spc="45" dirty="0">
                <a:solidFill>
                  <a:srgbClr val="323332"/>
                </a:solidFill>
                <a:latin typeface="Arial"/>
                <a:cs typeface="Arial"/>
              </a:rPr>
              <a:t>document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(i.e.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metadata), </a:t>
            </a:r>
            <a:r>
              <a:rPr sz="2500" spc="45" dirty="0">
                <a:solidFill>
                  <a:srgbClr val="323332"/>
                </a:solidFill>
                <a:latin typeface="Arial"/>
                <a:cs typeface="Arial"/>
              </a:rPr>
              <a:t>such</a:t>
            </a:r>
            <a:r>
              <a:rPr sz="2500" spc="-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as 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spc="40" dirty="0">
                <a:solidFill>
                  <a:srgbClr val="323332"/>
                </a:solidFill>
                <a:latin typeface="Arial"/>
                <a:cs typeface="Arial"/>
              </a:rPr>
              <a:t>character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set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2500" spc="-1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b="1" spc="10" dirty="0">
                <a:solidFill>
                  <a:srgbClr val="323332"/>
                </a:solidFill>
                <a:latin typeface="Courier New"/>
                <a:cs typeface="Courier New"/>
              </a:rPr>
              <a:t>title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500" dirty="0">
              <a:latin typeface="Arial"/>
              <a:cs typeface="Arial"/>
            </a:endParaRPr>
          </a:p>
          <a:p>
            <a:pPr marL="621030" marR="111760" lvl="1" indent="-163830">
              <a:lnSpc>
                <a:spcPct val="100000"/>
              </a:lnSpc>
              <a:spcBef>
                <a:spcPts val="40"/>
              </a:spcBef>
              <a:buSzPct val="74000"/>
              <a:buChar char="•"/>
              <a:tabLst>
                <a:tab pos="621665" algn="l"/>
              </a:tabLst>
            </a:pP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also </a:t>
            </a: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contain </a:t>
            </a:r>
            <a:r>
              <a:rPr sz="2500" spc="45" dirty="0">
                <a:solidFill>
                  <a:srgbClr val="323332"/>
                </a:solidFill>
                <a:latin typeface="Arial"/>
                <a:cs typeface="Arial"/>
              </a:rPr>
              <a:t>special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document-formatting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instructions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called</a:t>
            </a:r>
            <a:r>
              <a:rPr sz="2500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b="1" spc="10" dirty="0">
                <a:solidFill>
                  <a:srgbClr val="323332"/>
                </a:solidFill>
                <a:latin typeface="Arial"/>
                <a:cs typeface="Arial"/>
              </a:rPr>
              <a:t>CSS3 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style sheets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client-side </a:t>
            </a:r>
            <a:r>
              <a:rPr sz="2500" spc="35" dirty="0">
                <a:solidFill>
                  <a:srgbClr val="323332"/>
                </a:solidFill>
                <a:latin typeface="Arial"/>
                <a:cs typeface="Arial"/>
              </a:rPr>
              <a:t>programs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called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scripts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2500" spc="35" dirty="0">
                <a:solidFill>
                  <a:srgbClr val="323332"/>
                </a:solidFill>
                <a:latin typeface="Arial"/>
                <a:cs typeface="Arial"/>
              </a:rPr>
              <a:t>creating  </a:t>
            </a:r>
            <a:r>
              <a:rPr sz="2500" spc="50" dirty="0">
                <a:solidFill>
                  <a:srgbClr val="323332"/>
                </a:solidFill>
                <a:latin typeface="Arial"/>
                <a:cs typeface="Arial"/>
              </a:rPr>
              <a:t>dynamic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web </a:t>
            </a:r>
            <a:r>
              <a:rPr sz="2500" spc="65" dirty="0">
                <a:solidFill>
                  <a:srgbClr val="323332"/>
                </a:solidFill>
                <a:latin typeface="Arial"/>
                <a:cs typeface="Arial"/>
              </a:rPr>
              <a:t>pages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(will </a:t>
            </a:r>
            <a:r>
              <a:rPr sz="2500" spc="80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500" spc="40" dirty="0">
                <a:solidFill>
                  <a:srgbClr val="323332"/>
                </a:solidFill>
                <a:latin typeface="Arial"/>
                <a:cs typeface="Arial"/>
              </a:rPr>
              <a:t>covered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in other</a:t>
            </a:r>
            <a:r>
              <a:rPr sz="2500" spc="-2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lectures).</a:t>
            </a:r>
            <a:endParaRPr sz="2500" dirty="0">
              <a:latin typeface="Arial"/>
              <a:cs typeface="Arial"/>
            </a:endParaRPr>
          </a:p>
          <a:p>
            <a:pPr marL="621030" lvl="1" indent="-163830">
              <a:lnSpc>
                <a:spcPct val="100000"/>
              </a:lnSpc>
              <a:buSzPct val="76000"/>
              <a:buChar char="•"/>
              <a:tabLst>
                <a:tab pos="621665" algn="l"/>
              </a:tabLst>
            </a:pP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examples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meta </a:t>
            </a:r>
            <a:r>
              <a:rPr sz="2500" spc="40" dirty="0">
                <a:solidFill>
                  <a:srgbClr val="323332"/>
                </a:solidFill>
                <a:latin typeface="Arial"/>
                <a:cs typeface="Arial"/>
              </a:rPr>
              <a:t>data tags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also </a:t>
            </a:r>
            <a:r>
              <a:rPr sz="2500" spc="45" dirty="0">
                <a:solidFill>
                  <a:srgbClr val="323332"/>
                </a:solidFill>
                <a:latin typeface="Arial"/>
                <a:cs typeface="Arial"/>
              </a:rPr>
              <a:t>include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&lt;style&gt;, </a:t>
            </a:r>
            <a:r>
              <a:rPr sz="2500" b="1" spc="10" dirty="0">
                <a:solidFill>
                  <a:srgbClr val="323332"/>
                </a:solidFill>
                <a:latin typeface="Arial"/>
                <a:cs typeface="Arial"/>
              </a:rPr>
              <a:t>&lt;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meta&gt;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,</a:t>
            </a:r>
            <a:r>
              <a:rPr sz="2500" spc="-11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60" dirty="0">
                <a:solidFill>
                  <a:srgbClr val="323332"/>
                </a:solidFill>
                <a:latin typeface="Arial"/>
                <a:cs typeface="Arial"/>
              </a:rPr>
              <a:t>&lt;link&gt;,</a:t>
            </a:r>
            <a:endParaRPr sz="2500" dirty="0">
              <a:latin typeface="Arial"/>
              <a:cs typeface="Arial"/>
            </a:endParaRPr>
          </a:p>
          <a:p>
            <a:pPr marL="621030">
              <a:lnSpc>
                <a:spcPct val="100000"/>
              </a:lnSpc>
            </a:pPr>
            <a:r>
              <a:rPr sz="2500" spc="80" dirty="0">
                <a:solidFill>
                  <a:srgbClr val="323332"/>
                </a:solidFill>
                <a:latin typeface="Arial"/>
                <a:cs typeface="Arial"/>
              </a:rPr>
              <a:t>&lt;script&gt;,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500" spc="95" dirty="0">
                <a:solidFill>
                  <a:srgbClr val="323332"/>
                </a:solidFill>
                <a:latin typeface="Arial"/>
                <a:cs typeface="Arial"/>
              </a:rPr>
              <a:t>&lt;base&gt;</a:t>
            </a:r>
            <a:r>
              <a:rPr sz="2500" spc="-1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35" dirty="0">
                <a:solidFill>
                  <a:srgbClr val="323332"/>
                </a:solidFill>
                <a:latin typeface="Arial"/>
                <a:cs typeface="Arial"/>
              </a:rPr>
              <a:t>tags.</a:t>
            </a:r>
            <a:endParaRPr sz="2500" dirty="0">
              <a:latin typeface="Arial"/>
              <a:cs typeface="Arial"/>
            </a:endParaRPr>
          </a:p>
          <a:p>
            <a:pPr marL="621030" lvl="1" indent="-163830">
              <a:lnSpc>
                <a:spcPct val="100000"/>
              </a:lnSpc>
              <a:buSzPct val="76000"/>
              <a:buChar char="•"/>
              <a:tabLst>
                <a:tab pos="621665" algn="l"/>
              </a:tabLst>
            </a:pP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in the </a:t>
            </a:r>
            <a:r>
              <a:rPr sz="2500" spc="-15" dirty="0">
                <a:solidFill>
                  <a:srgbClr val="323332"/>
                </a:solidFill>
                <a:latin typeface="Arial"/>
                <a:cs typeface="Arial"/>
              </a:rPr>
              <a:t>HTML5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standard,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spc="95" dirty="0">
                <a:solidFill>
                  <a:srgbClr val="323332"/>
                </a:solidFill>
                <a:latin typeface="Arial"/>
                <a:cs typeface="Arial"/>
              </a:rPr>
              <a:t>&lt;head&gt;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tag can </a:t>
            </a:r>
            <a:r>
              <a:rPr sz="2500" spc="80" dirty="0">
                <a:solidFill>
                  <a:srgbClr val="323332"/>
                </a:solidFill>
                <a:latin typeface="Arial"/>
                <a:cs typeface="Arial"/>
              </a:rPr>
              <a:t>be</a:t>
            </a:r>
            <a:r>
              <a:rPr sz="2500" spc="-1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omitted.</a:t>
            </a:r>
            <a:endParaRPr sz="25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har char="•"/>
            </a:pPr>
            <a:endParaRPr sz="2400" dirty="0">
              <a:latin typeface="Times New Roman"/>
              <a:cs typeface="Times New Roman"/>
            </a:endParaRPr>
          </a:p>
          <a:p>
            <a:pPr marL="176530" indent="-163830">
              <a:lnSpc>
                <a:spcPct val="100000"/>
              </a:lnSpc>
              <a:buSzPct val="76000"/>
              <a:buChar char="•"/>
              <a:tabLst>
                <a:tab pos="177165" algn="l"/>
              </a:tabLst>
            </a:pPr>
            <a:r>
              <a:rPr sz="250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body</a:t>
            </a:r>
            <a:r>
              <a:rPr sz="2500" b="1" spc="-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element:</a:t>
            </a:r>
            <a:endParaRPr sz="2500" dirty="0">
              <a:latin typeface="Arial"/>
              <a:cs typeface="Arial"/>
            </a:endParaRPr>
          </a:p>
          <a:p>
            <a:pPr marL="621030" marR="165100" lvl="1" indent="-163830">
              <a:lnSpc>
                <a:spcPct val="100000"/>
              </a:lnSpc>
              <a:buSzPct val="76000"/>
              <a:buChar char="•"/>
              <a:tabLst>
                <a:tab pos="621665" algn="l"/>
              </a:tabLst>
            </a:pP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contains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page’s </a:t>
            </a: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content, </a:t>
            </a:r>
            <a:r>
              <a:rPr sz="2500" spc="35" dirty="0">
                <a:solidFill>
                  <a:srgbClr val="323332"/>
                </a:solidFill>
                <a:latin typeface="Arial"/>
                <a:cs typeface="Arial"/>
              </a:rPr>
              <a:t>which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browser </a:t>
            </a:r>
            <a:r>
              <a:rPr sz="2500" spc="40" dirty="0">
                <a:solidFill>
                  <a:srgbClr val="323332"/>
                </a:solidFill>
                <a:latin typeface="Arial"/>
                <a:cs typeface="Arial"/>
              </a:rPr>
              <a:t>displays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2500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user  visits the </a:t>
            </a:r>
            <a:r>
              <a:rPr sz="2500" spc="55" dirty="0">
                <a:solidFill>
                  <a:srgbClr val="323332"/>
                </a:solidFill>
                <a:latin typeface="Arial"/>
                <a:cs typeface="Arial"/>
              </a:rPr>
              <a:t>web</a:t>
            </a:r>
            <a:r>
              <a:rPr sz="2500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65" dirty="0">
                <a:solidFill>
                  <a:srgbClr val="323332"/>
                </a:solidFill>
                <a:latin typeface="Arial"/>
                <a:cs typeface="Arial"/>
              </a:rPr>
              <a:t>page.</a:t>
            </a:r>
            <a:endParaRPr sz="25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</TotalTime>
  <Words>2413</Words>
  <Application>Microsoft Office PowerPoint</Application>
  <PresentationFormat>Custom</PresentationFormat>
  <Paragraphs>334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Aptos</vt:lpstr>
      <vt:lpstr>Arial</vt:lpstr>
      <vt:lpstr>Calibri</vt:lpstr>
      <vt:lpstr>Consolas</vt:lpstr>
      <vt:lpstr>Courier New</vt:lpstr>
      <vt:lpstr>Times New Roman</vt:lpstr>
      <vt:lpstr>Trebuchet MS</vt:lpstr>
      <vt:lpstr>Verdana</vt:lpstr>
      <vt:lpstr>Office Theme</vt:lpstr>
      <vt:lpstr>PowerPoint Presentation</vt:lpstr>
      <vt:lpstr>In today’s lecture you will  learn ..</vt:lpstr>
      <vt:lpstr>What is HTML?</vt:lpstr>
      <vt:lpstr>How it all works ..</vt:lpstr>
      <vt:lpstr>HTML Tags</vt:lpstr>
      <vt:lpstr>HTML Documents</vt:lpstr>
      <vt:lpstr>Nested HTML Elements</vt:lpstr>
      <vt:lpstr>Document Type Declaration  Tag</vt:lpstr>
      <vt:lpstr>html, head and body  Elements</vt:lpstr>
      <vt:lpstr>PowerPoint Presentation</vt:lpstr>
      <vt:lpstr>The meta Element</vt:lpstr>
      <vt:lpstr>HTML Example</vt:lpstr>
      <vt:lpstr>Web Browser</vt:lpstr>
      <vt:lpstr>HTML Titles</vt:lpstr>
      <vt:lpstr>HTML Headings</vt:lpstr>
      <vt:lpstr>HTML Headings</vt:lpstr>
      <vt:lpstr>HTML Paragraphs</vt:lpstr>
      <vt:lpstr>HTML Comments</vt:lpstr>
      <vt:lpstr>Empty HTML Elements</vt:lpstr>
      <vt:lpstr>HTML Line Breaks</vt:lpstr>
      <vt:lpstr>The &lt;pre&gt; Element</vt:lpstr>
      <vt:lpstr>HTML Horizontal Rules</vt:lpstr>
      <vt:lpstr>HTML Style</vt:lpstr>
      <vt:lpstr>HTML Formatting Elements</vt:lpstr>
      <vt:lpstr>Tips: HTML Tips: Use Lowercase  Tags &amp; Use Lowercase Attributes</vt:lpstr>
      <vt:lpstr>PowerPoint Presentation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Natheer Gharaibeh</dc:creator>
  <cp:lastModifiedBy>Nazeer Garaibeh</cp:lastModifiedBy>
  <cp:revision>8</cp:revision>
  <dcterms:created xsi:type="dcterms:W3CDTF">2017-02-10T18:21:54Z</dcterms:created>
  <dcterms:modified xsi:type="dcterms:W3CDTF">2024-10-17T06:45:15Z</dcterms:modified>
</cp:coreProperties>
</file>