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83100" y="787400"/>
            <a:ext cx="4267200" cy="817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461500" y="927100"/>
            <a:ext cx="2819400" cy="7924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334500" y="838200"/>
            <a:ext cx="3073400" cy="8255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570" y="530859"/>
            <a:ext cx="12265660" cy="2013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1720" y="2679700"/>
            <a:ext cx="10881359" cy="61188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_links.htm#tip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304757"/>
            <a:ext cx="10360025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z="7750" spc="-45"/>
              <a:t>Introduction to Web Programming </a:t>
            </a:r>
            <a:endParaRPr lang="en-US"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89600"/>
            <a:ext cx="9662795" cy="1646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700" b="1" dirty="0">
                <a:latin typeface="Arial"/>
                <a:cs typeface="Arial"/>
              </a:rPr>
              <a:t>Lecture 2: </a:t>
            </a:r>
            <a:r>
              <a:rPr sz="3700" b="1" spc="-5" dirty="0">
                <a:latin typeface="Arial"/>
                <a:cs typeface="Arial"/>
              </a:rPr>
              <a:t>Introduction </a:t>
            </a:r>
            <a:r>
              <a:rPr sz="3700" b="1" dirty="0">
                <a:latin typeface="Arial"/>
                <a:cs typeface="Arial"/>
              </a:rPr>
              <a:t>to HTML5: </a:t>
            </a:r>
            <a:r>
              <a:rPr sz="3700" b="1" spc="-70" dirty="0">
                <a:latin typeface="Arial"/>
                <a:cs typeface="Arial"/>
              </a:rPr>
              <a:t>PART</a:t>
            </a:r>
            <a:r>
              <a:rPr sz="3700" b="1" spc="5" dirty="0">
                <a:latin typeface="Arial"/>
                <a:cs typeface="Arial"/>
              </a:rPr>
              <a:t> </a:t>
            </a:r>
            <a:r>
              <a:rPr sz="3700" b="1" dirty="0">
                <a:latin typeface="Arial"/>
                <a:cs typeface="Arial"/>
              </a:rPr>
              <a:t>(2)</a:t>
            </a:r>
            <a:endParaRPr sz="3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3700" i="1" spc="30" dirty="0">
                <a:latin typeface="Arial"/>
                <a:cs typeface="Arial"/>
              </a:rPr>
              <a:t>Images, </a:t>
            </a:r>
            <a:r>
              <a:rPr sz="3700" i="1" spc="20" dirty="0">
                <a:latin typeface="Arial"/>
                <a:cs typeface="Arial"/>
              </a:rPr>
              <a:t>hyperlinks, </a:t>
            </a:r>
            <a:r>
              <a:rPr sz="3700" i="1" dirty="0">
                <a:latin typeface="Arial"/>
                <a:cs typeface="Arial"/>
              </a:rPr>
              <a:t>lists </a:t>
            </a:r>
            <a:r>
              <a:rPr sz="3700" i="1" spc="70" dirty="0">
                <a:latin typeface="Arial"/>
                <a:cs typeface="Arial"/>
              </a:rPr>
              <a:t>and</a:t>
            </a:r>
            <a:r>
              <a:rPr sz="3700" i="1" spc="-125" dirty="0">
                <a:latin typeface="Arial"/>
                <a:cs typeface="Arial"/>
              </a:rPr>
              <a:t> </a:t>
            </a:r>
            <a:r>
              <a:rPr sz="3700" i="1" spc="35" dirty="0">
                <a:latin typeface="Arial"/>
                <a:cs typeface="Arial"/>
              </a:rPr>
              <a:t>tables</a:t>
            </a:r>
            <a:endParaRPr sz="3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359400" y="8296753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840" rIns="0" bIns="0" rtlCol="0">
            <a:spAutoFit/>
          </a:bodyPr>
          <a:lstStyle/>
          <a:p>
            <a:pPr marL="659130">
              <a:lnSpc>
                <a:spcPct val="100000"/>
              </a:lnSpc>
            </a:pPr>
            <a:r>
              <a:rPr sz="7900" spc="-100" dirty="0"/>
              <a:t>HTML</a:t>
            </a:r>
            <a:r>
              <a:rPr sz="7900" spc="-80" dirty="0"/>
              <a:t> </a:t>
            </a:r>
            <a:r>
              <a:rPr sz="7900" spc="-20" dirty="0"/>
              <a:t>Elements–Images</a:t>
            </a:r>
            <a:endParaRPr sz="7900"/>
          </a:p>
        </p:txBody>
      </p:sp>
      <p:sp>
        <p:nvSpPr>
          <p:cNvPr id="3" name="object 3"/>
          <p:cNvSpPr txBox="1"/>
          <p:nvPr/>
        </p:nvSpPr>
        <p:spPr>
          <a:xfrm>
            <a:off x="990600" y="2801620"/>
            <a:ext cx="11016615" cy="3472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marR="125095" indent="-203200">
              <a:lnSpc>
                <a:spcPts val="3800"/>
              </a:lnSpc>
              <a:buSzPct val="75000"/>
              <a:buChar char="•"/>
              <a:tabLst>
                <a:tab pos="328930" algn="l"/>
                <a:tab pos="329565" algn="l"/>
              </a:tabLst>
            </a:pPr>
            <a:r>
              <a:rPr sz="3200" spc="-50" dirty="0">
                <a:solidFill>
                  <a:srgbClr val="323332"/>
                </a:solidFill>
                <a:latin typeface="Arial"/>
                <a:cs typeface="Arial"/>
              </a:rPr>
              <a:t>We’ve 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shown how to mark </a:t>
            </a:r>
            <a:r>
              <a:rPr sz="3200" spc="85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3200" spc="40" dirty="0">
                <a:solidFill>
                  <a:srgbClr val="323332"/>
                </a:solidFill>
                <a:latin typeface="Arial"/>
                <a:cs typeface="Arial"/>
              </a:rPr>
              <a:t>documents 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200" spc="25" dirty="0">
                <a:solidFill>
                  <a:srgbClr val="323332"/>
                </a:solidFill>
                <a:latin typeface="Arial"/>
                <a:cs typeface="Arial"/>
              </a:rPr>
              <a:t>contain</a:t>
            </a:r>
            <a:r>
              <a:rPr sz="32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only  text, </a:t>
            </a:r>
            <a:r>
              <a:rPr sz="3200" spc="60" dirty="0">
                <a:solidFill>
                  <a:srgbClr val="323332"/>
                </a:solidFill>
                <a:latin typeface="Arial"/>
                <a:cs typeface="Arial"/>
              </a:rPr>
              <a:t>but web </a:t>
            </a:r>
            <a:r>
              <a:rPr sz="3200" spc="70" dirty="0">
                <a:solidFill>
                  <a:srgbClr val="323332"/>
                </a:solidFill>
                <a:latin typeface="Arial"/>
                <a:cs typeface="Arial"/>
              </a:rPr>
              <a:t>pages </a:t>
            </a:r>
            <a:r>
              <a:rPr sz="3200" b="1" dirty="0">
                <a:solidFill>
                  <a:srgbClr val="323332"/>
                </a:solidFill>
                <a:latin typeface="Arial"/>
                <a:cs typeface="Arial"/>
              </a:rPr>
              <a:t>may also </a:t>
            </a:r>
            <a:r>
              <a:rPr sz="3200" b="1" spc="-5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200" b="1" dirty="0">
                <a:solidFill>
                  <a:srgbClr val="323332"/>
                </a:solidFill>
                <a:latin typeface="Arial"/>
                <a:cs typeface="Arial"/>
              </a:rPr>
              <a:t>images,  </a:t>
            </a:r>
            <a:r>
              <a:rPr sz="3200" b="1" spc="-5" dirty="0">
                <a:solidFill>
                  <a:srgbClr val="323332"/>
                </a:solidFill>
                <a:latin typeface="Arial"/>
                <a:cs typeface="Arial"/>
              </a:rPr>
              <a:t>animations, graphics, audios </a:t>
            </a:r>
            <a:r>
              <a:rPr sz="3200" b="1" dirty="0">
                <a:solidFill>
                  <a:srgbClr val="323332"/>
                </a:solidFill>
                <a:latin typeface="Arial"/>
                <a:cs typeface="Arial"/>
              </a:rPr>
              <a:t>and even</a:t>
            </a:r>
            <a:r>
              <a:rPr sz="3200" b="1" spc="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323332"/>
                </a:solidFill>
                <a:latin typeface="Arial"/>
                <a:cs typeface="Arial"/>
              </a:rPr>
              <a:t>videos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23332"/>
              </a:buClr>
              <a:buFont typeface="Arial"/>
              <a:buChar char="•"/>
            </a:pPr>
            <a:endParaRPr sz="3150">
              <a:latin typeface="Times New Roman"/>
              <a:cs typeface="Times New Roman"/>
            </a:endParaRPr>
          </a:p>
          <a:p>
            <a:pPr marL="328930" indent="-316230">
              <a:lnSpc>
                <a:spcPct val="100000"/>
              </a:lnSpc>
              <a:buSzPct val="75000"/>
              <a:buFont typeface="Arial"/>
              <a:buChar char="•"/>
              <a:tabLst>
                <a:tab pos="328930" algn="l"/>
                <a:tab pos="329565" algn="l"/>
              </a:tabLst>
            </a:pPr>
            <a:r>
              <a:rPr sz="3200" b="1" dirty="0">
                <a:solidFill>
                  <a:srgbClr val="323332"/>
                </a:solidFill>
                <a:latin typeface="Arial"/>
                <a:cs typeface="Arial"/>
              </a:rPr>
              <a:t>img </a:t>
            </a:r>
            <a:r>
              <a:rPr sz="3200" b="1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2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200" spc="50" dirty="0">
                <a:solidFill>
                  <a:srgbClr val="323332"/>
                </a:solidFill>
                <a:latin typeface="Arial"/>
                <a:cs typeface="Arial"/>
              </a:rPr>
              <a:t>include 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200" spc="3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in the</a:t>
            </a:r>
            <a:r>
              <a:rPr sz="320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00" spc="40" dirty="0">
                <a:solidFill>
                  <a:srgbClr val="323332"/>
                </a:solidFill>
                <a:latin typeface="Arial"/>
                <a:cs typeface="Arial"/>
              </a:rPr>
              <a:t>document.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50">
              <a:latin typeface="Times New Roman"/>
              <a:cs typeface="Times New Roman"/>
            </a:endParaRPr>
          </a:p>
          <a:p>
            <a:pPr marL="328930" indent="-316230">
              <a:lnSpc>
                <a:spcPct val="100000"/>
              </a:lnSpc>
              <a:buSzPct val="134375"/>
              <a:buChar char="•"/>
              <a:tabLst>
                <a:tab pos="328930" algn="l"/>
              </a:tabLst>
            </a:pPr>
            <a:r>
              <a:rPr sz="3200" b="1" dirty="0">
                <a:solidFill>
                  <a:srgbClr val="00882B"/>
                </a:solidFill>
                <a:latin typeface="Arial"/>
                <a:cs typeface="Arial"/>
              </a:rPr>
              <a:t>HTML Images</a:t>
            </a:r>
            <a:r>
              <a:rPr sz="3200" b="1" spc="-14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882B"/>
                </a:solidFill>
                <a:latin typeface="Arial"/>
                <a:cs typeface="Arial"/>
              </a:rPr>
              <a:t>Syntax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6697930"/>
            <a:ext cx="114935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5300" y="6648450"/>
            <a:ext cx="7413625" cy="427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650" spc="10" dirty="0">
                <a:solidFill>
                  <a:srgbClr val="323332"/>
                </a:solidFill>
                <a:latin typeface="Arial"/>
                <a:cs typeface="Arial"/>
              </a:rPr>
              <a:t>HTML, images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are defined with the </a:t>
            </a:r>
            <a:r>
              <a:rPr sz="2650" b="1" spc="10" dirty="0">
                <a:solidFill>
                  <a:srgbClr val="323332"/>
                </a:solidFill>
                <a:latin typeface="Arial"/>
                <a:cs typeface="Arial"/>
              </a:rPr>
              <a:t>&lt;img&gt;</a:t>
            </a:r>
            <a:r>
              <a:rPr sz="2650" b="1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tag.</a:t>
            </a:r>
            <a:endParaRPr sz="2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7510730"/>
            <a:ext cx="114935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5300" y="7458826"/>
            <a:ext cx="10050780" cy="83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50" spc="10" dirty="0">
                <a:solidFill>
                  <a:srgbClr val="323332"/>
                </a:solidFill>
                <a:latin typeface="Arial"/>
                <a:cs typeface="Arial"/>
              </a:rPr>
              <a:t>&lt;img&gt;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tag is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empty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, it contains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attributes only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, and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does not  </a:t>
            </a:r>
            <a:r>
              <a:rPr sz="2650" b="1" spc="10" dirty="0">
                <a:solidFill>
                  <a:srgbClr val="323332"/>
                </a:solidFill>
                <a:latin typeface="Arial"/>
                <a:cs typeface="Arial"/>
              </a:rPr>
              <a:t>have a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closing</a:t>
            </a:r>
            <a:r>
              <a:rPr sz="2650" b="1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2130">
              <a:lnSpc>
                <a:spcPct val="100000"/>
              </a:lnSpc>
            </a:pPr>
            <a:r>
              <a:rPr spc="85" dirty="0"/>
              <a:t>Image</a:t>
            </a:r>
            <a:r>
              <a:rPr spc="-50" dirty="0"/>
              <a:t> </a:t>
            </a:r>
            <a:r>
              <a:rPr spc="40" dirty="0"/>
              <a:t>Attributes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0687" y="2246234"/>
            <a:ext cx="114300" cy="325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B5D1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2190750"/>
            <a:ext cx="2523490" cy="427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50" spc="5" dirty="0">
                <a:solidFill>
                  <a:srgbClr val="0B5D18"/>
                </a:solidFill>
                <a:latin typeface="Arial"/>
                <a:cs typeface="Arial"/>
              </a:rPr>
              <a:t>The </a:t>
            </a:r>
            <a:r>
              <a:rPr sz="2650" b="1" spc="5" dirty="0">
                <a:solidFill>
                  <a:srgbClr val="0B5D18"/>
                </a:solidFill>
                <a:latin typeface="Arial"/>
                <a:cs typeface="Arial"/>
              </a:rPr>
              <a:t>src</a:t>
            </a:r>
            <a:r>
              <a:rPr sz="2650" b="1" spc="-7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0B5D18"/>
                </a:solidFill>
                <a:latin typeface="Arial"/>
                <a:cs typeface="Arial"/>
              </a:rPr>
              <a:t>attribute</a:t>
            </a:r>
            <a:endParaRPr sz="2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25187" y="2639934"/>
            <a:ext cx="114300" cy="71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00" spc="-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7500" y="2584450"/>
            <a:ext cx="10727690" cy="821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40"/>
              </a:lnSpc>
            </a:pPr>
            <a:r>
              <a:rPr sz="2650" spc="-55" dirty="0">
                <a:solidFill>
                  <a:srgbClr val="323332"/>
                </a:solidFill>
                <a:latin typeface="Arial"/>
                <a:cs typeface="Arial"/>
              </a:rPr>
              <a:t>Tells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browser where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find the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file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ts val="3140"/>
              </a:lnSpc>
            </a:pP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It is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good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practice to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create a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folder for all of the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images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site</a:t>
            </a:r>
            <a:r>
              <a:rPr sz="2650" spc="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uses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0687" y="3821034"/>
            <a:ext cx="114300" cy="325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B5D1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3000" y="3765550"/>
            <a:ext cx="2410460" cy="427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50" spc="5" dirty="0">
                <a:solidFill>
                  <a:srgbClr val="0B5D18"/>
                </a:solidFill>
                <a:latin typeface="Arial"/>
                <a:cs typeface="Arial"/>
              </a:rPr>
              <a:t>The </a:t>
            </a:r>
            <a:r>
              <a:rPr sz="2650" b="1" dirty="0">
                <a:solidFill>
                  <a:srgbClr val="0B5D18"/>
                </a:solidFill>
                <a:latin typeface="Arial"/>
                <a:cs typeface="Arial"/>
              </a:rPr>
              <a:t>alt</a:t>
            </a:r>
            <a:r>
              <a:rPr sz="2650" b="1" spc="-5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0B5D18"/>
                </a:solidFill>
                <a:latin typeface="Arial"/>
                <a:cs typeface="Arial"/>
              </a:rPr>
              <a:t>attribute</a:t>
            </a:r>
            <a:endParaRPr sz="2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25187" y="4214734"/>
            <a:ext cx="114300" cy="71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00" spc="-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7500" y="4159250"/>
            <a:ext cx="10974070" cy="1214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40"/>
              </a:lnSpc>
            </a:pP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Specifies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alternate text for the image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, if it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cannot be</a:t>
            </a:r>
            <a:r>
              <a:rPr sz="2650" spc="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displayed</a:t>
            </a:r>
            <a:endParaRPr sz="2650">
              <a:latin typeface="Arial"/>
              <a:cs typeface="Arial"/>
            </a:endParaRPr>
          </a:p>
          <a:p>
            <a:pPr marL="12700" marR="5080">
              <a:lnSpc>
                <a:spcPts val="3100"/>
              </a:lnSpc>
              <a:spcBef>
                <a:spcPts val="130"/>
              </a:spcBef>
            </a:pP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value of the alt attribute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describe the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words, hence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it  is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useful for accessibility</a:t>
            </a:r>
            <a:r>
              <a:rPr sz="2650" b="1" spc="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applications</a:t>
            </a:r>
            <a:endParaRPr sz="2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0687" y="5789534"/>
            <a:ext cx="114300" cy="325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B5D1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3000" y="5734050"/>
            <a:ext cx="4752975" cy="427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50" spc="5" dirty="0">
                <a:solidFill>
                  <a:srgbClr val="0B5D18"/>
                </a:solidFill>
                <a:latin typeface="Arial"/>
                <a:cs typeface="Arial"/>
              </a:rPr>
              <a:t>Image </a:t>
            </a:r>
            <a:r>
              <a:rPr sz="2650" dirty="0">
                <a:solidFill>
                  <a:srgbClr val="0B5D18"/>
                </a:solidFill>
                <a:latin typeface="Arial"/>
                <a:cs typeface="Arial"/>
              </a:rPr>
              <a:t>Size - </a:t>
            </a:r>
            <a:r>
              <a:rPr sz="2650" b="1" spc="-5" dirty="0">
                <a:solidFill>
                  <a:srgbClr val="0B5D18"/>
                </a:solidFill>
                <a:latin typeface="Arial"/>
                <a:cs typeface="Arial"/>
              </a:rPr>
              <a:t>Width </a:t>
            </a:r>
            <a:r>
              <a:rPr sz="2650" dirty="0">
                <a:solidFill>
                  <a:srgbClr val="0B5D18"/>
                </a:solidFill>
                <a:latin typeface="Arial"/>
                <a:cs typeface="Arial"/>
              </a:rPr>
              <a:t>and</a:t>
            </a:r>
            <a:r>
              <a:rPr sz="2650" spc="-4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650" b="1" spc="5" dirty="0">
                <a:solidFill>
                  <a:srgbClr val="0B5D18"/>
                </a:solidFill>
                <a:latin typeface="Arial"/>
                <a:cs typeface="Arial"/>
              </a:rPr>
              <a:t>Height</a:t>
            </a:r>
            <a:endParaRPr sz="2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25187" y="6183234"/>
            <a:ext cx="114300" cy="325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25187" y="6970634"/>
            <a:ext cx="114300" cy="71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00" spc="-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7500" y="6149340"/>
            <a:ext cx="10774045" cy="31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94665">
              <a:lnSpc>
                <a:spcPts val="3100"/>
              </a:lnSpc>
            </a:pPr>
            <a:r>
              <a:rPr sz="2650" spc="-8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can use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attributes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height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to specify the size of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an  image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ts val="2970"/>
              </a:lnSpc>
            </a:pP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values are specified in</a:t>
            </a:r>
            <a:r>
              <a:rPr sz="2650" spc="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pixels</a:t>
            </a:r>
            <a:endParaRPr sz="2650">
              <a:latin typeface="Arial"/>
              <a:cs typeface="Arial"/>
            </a:endParaRPr>
          </a:p>
          <a:p>
            <a:pPr marL="12700" marR="5080">
              <a:lnSpc>
                <a:spcPts val="3100"/>
              </a:lnSpc>
              <a:spcBef>
                <a:spcPts val="130"/>
              </a:spcBef>
            </a:pP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Images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often take longer to load than the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HTML code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makes up</a:t>
            </a:r>
            <a:r>
              <a:rPr sz="26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 rest of the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page.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It is, therefore,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 good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idea to specify the size of the 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so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that the browser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render the rest of the text on the  page while leaving the right amount of space for the image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that is  still</a:t>
            </a:r>
            <a:r>
              <a:rPr sz="265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loading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990600" y="4419600"/>
            <a:ext cx="5769610" cy="1169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400" spc="80" dirty="0">
                <a:latin typeface="Arial"/>
                <a:cs typeface="Arial"/>
              </a:rPr>
              <a:t>Image</a:t>
            </a:r>
            <a:r>
              <a:rPr sz="7400" spc="-95" dirty="0">
                <a:latin typeface="Arial"/>
                <a:cs typeface="Arial"/>
              </a:rPr>
              <a:t> </a:t>
            </a:r>
            <a:r>
              <a:rPr sz="7400" spc="80" dirty="0">
                <a:latin typeface="Arial"/>
                <a:cs typeface="Arial"/>
              </a:rPr>
              <a:t>Demo!</a:t>
            </a:r>
            <a:endParaRPr sz="7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520700"/>
            <a:ext cx="8372475" cy="203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-50" dirty="0"/>
              <a:t>HTML5: </a:t>
            </a:r>
            <a:r>
              <a:rPr sz="6700" spc="-175" dirty="0"/>
              <a:t>FIGURE </a:t>
            </a:r>
            <a:r>
              <a:rPr sz="6700" spc="10" dirty="0"/>
              <a:t>AND  </a:t>
            </a:r>
            <a:r>
              <a:rPr sz="6700" spc="-175" dirty="0"/>
              <a:t>FIGURE</a:t>
            </a:r>
            <a:r>
              <a:rPr sz="6700" spc="-75" dirty="0"/>
              <a:t> </a:t>
            </a:r>
            <a:r>
              <a:rPr sz="6700" spc="-95" dirty="0"/>
              <a:t>CAPTION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622300" y="3116579"/>
            <a:ext cx="6492240" cy="321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4200"/>
              </a:lnSpc>
              <a:buChar char="•"/>
              <a:tabLst>
                <a:tab pos="367665" algn="l"/>
              </a:tabLst>
            </a:pPr>
            <a:r>
              <a:rPr sz="3550" spc="40" dirty="0">
                <a:solidFill>
                  <a:srgbClr val="323332"/>
                </a:solidFill>
                <a:latin typeface="Arial"/>
                <a:cs typeface="Arial"/>
              </a:rPr>
              <a:t>Images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often </a:t>
            </a:r>
            <a:r>
              <a:rPr sz="3550" spc="55" dirty="0">
                <a:solidFill>
                  <a:srgbClr val="323332"/>
                </a:solidFill>
                <a:latin typeface="Arial"/>
                <a:cs typeface="Arial"/>
              </a:rPr>
              <a:t>come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with  </a:t>
            </a:r>
            <a:r>
              <a:rPr sz="3550" spc="50" dirty="0">
                <a:solidFill>
                  <a:srgbClr val="323332"/>
                </a:solidFill>
                <a:latin typeface="Arial"/>
                <a:cs typeface="Arial"/>
              </a:rPr>
              <a:t>captions. </a:t>
            </a:r>
            <a:r>
              <a:rPr sz="3550" b="1" spc="5" dirty="0">
                <a:solidFill>
                  <a:srgbClr val="323332"/>
                </a:solidFill>
                <a:latin typeface="Arial"/>
                <a:cs typeface="Arial"/>
              </a:rPr>
              <a:t>HTML5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has  </a:t>
            </a:r>
            <a:r>
              <a:rPr sz="3550" spc="55" dirty="0">
                <a:solidFill>
                  <a:srgbClr val="323332"/>
                </a:solidFill>
                <a:latin typeface="Arial"/>
                <a:cs typeface="Arial"/>
              </a:rPr>
              <a:t>introduced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 new </a:t>
            </a:r>
            <a:r>
              <a:rPr sz="3550" b="1" spc="5" dirty="0">
                <a:solidFill>
                  <a:srgbClr val="323332"/>
                </a:solidFill>
                <a:latin typeface="Arial"/>
                <a:cs typeface="Arial"/>
              </a:rPr>
              <a:t>&lt;figure&gt;  element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550" spc="30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550" spc="35" dirty="0">
                <a:solidFill>
                  <a:srgbClr val="323332"/>
                </a:solidFill>
                <a:latin typeface="Arial"/>
                <a:cs typeface="Arial"/>
              </a:rPr>
              <a:t>images  </a:t>
            </a:r>
            <a:r>
              <a:rPr sz="3550" spc="7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their </a:t>
            </a:r>
            <a:r>
              <a:rPr sz="3550" spc="60" dirty="0">
                <a:solidFill>
                  <a:srgbClr val="323332"/>
                </a:solidFill>
                <a:latin typeface="Arial"/>
                <a:cs typeface="Arial"/>
              </a:rPr>
              <a:t>caption</a:t>
            </a:r>
            <a:r>
              <a:rPr sz="355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b="1" dirty="0">
                <a:solidFill>
                  <a:srgbClr val="323332"/>
                </a:solidFill>
                <a:latin typeface="Arial"/>
                <a:cs typeface="Arial"/>
              </a:rPr>
              <a:t>&lt;figcaption&gt; 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so that the two </a:t>
            </a:r>
            <a:r>
              <a:rPr sz="3550" spc="-20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355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spc="45" dirty="0">
                <a:solidFill>
                  <a:srgbClr val="323332"/>
                </a:solidFill>
                <a:latin typeface="Arial"/>
                <a:cs typeface="Arial"/>
              </a:rPr>
              <a:t>associated</a:t>
            </a:r>
            <a:endParaRPr sz="3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300" y="6850380"/>
            <a:ext cx="6350635" cy="2143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4200"/>
              </a:lnSpc>
              <a:buSzPct val="91549"/>
              <a:buChar char="•"/>
              <a:tabLst>
                <a:tab pos="367665" algn="l"/>
              </a:tabLst>
            </a:pPr>
            <a:r>
              <a:rPr sz="3550" spc="-17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55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have </a:t>
            </a:r>
            <a:r>
              <a:rPr sz="3550" b="1" spc="5" dirty="0">
                <a:solidFill>
                  <a:srgbClr val="323332"/>
                </a:solidFill>
                <a:latin typeface="Arial"/>
                <a:cs typeface="Arial"/>
              </a:rPr>
              <a:t>more than one  </a:t>
            </a:r>
            <a:r>
              <a:rPr sz="3550" spc="4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3550" spc="35" dirty="0">
                <a:solidFill>
                  <a:srgbClr val="323332"/>
                </a:solidFill>
                <a:latin typeface="Arial"/>
                <a:cs typeface="Arial"/>
              </a:rPr>
              <a:t>inside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50" spc="90" dirty="0">
                <a:solidFill>
                  <a:srgbClr val="323332"/>
                </a:solidFill>
                <a:latin typeface="Arial"/>
                <a:cs typeface="Arial"/>
              </a:rPr>
              <a:t>&lt;figure&gt; 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element as </a:t>
            </a:r>
            <a:r>
              <a:rPr sz="3550" spc="55" dirty="0">
                <a:solidFill>
                  <a:srgbClr val="323332"/>
                </a:solidFill>
                <a:latin typeface="Arial"/>
                <a:cs typeface="Arial"/>
              </a:rPr>
              <a:t>long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as they </a:t>
            </a:r>
            <a:r>
              <a:rPr sz="3550" dirty="0">
                <a:solidFill>
                  <a:srgbClr val="323332"/>
                </a:solidFill>
                <a:latin typeface="Arial"/>
                <a:cs typeface="Arial"/>
              </a:rPr>
              <a:t>all  </a:t>
            </a:r>
            <a:r>
              <a:rPr sz="3550" spc="-10" dirty="0">
                <a:solidFill>
                  <a:srgbClr val="323332"/>
                </a:solidFill>
                <a:latin typeface="Arial"/>
                <a:cs typeface="Arial"/>
              </a:rPr>
              <a:t>share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the same</a:t>
            </a:r>
            <a:r>
              <a:rPr sz="35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spc="60" dirty="0">
                <a:solidFill>
                  <a:srgbClr val="323332"/>
                </a:solidFill>
                <a:latin typeface="Arial"/>
                <a:cs typeface="Arial"/>
              </a:rPr>
              <a:t>caption</a:t>
            </a:r>
            <a:endParaRPr sz="3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75500" y="3149600"/>
            <a:ext cx="278384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95" dirty="0">
                <a:latin typeface="Arial"/>
                <a:cs typeface="Arial"/>
              </a:rPr>
              <a:t>&lt;!doctype</a:t>
            </a:r>
            <a:r>
              <a:rPr sz="2900" spc="-75" dirty="0">
                <a:latin typeface="Arial"/>
                <a:cs typeface="Arial"/>
              </a:rPr>
              <a:t> </a:t>
            </a:r>
            <a:r>
              <a:rPr sz="2900" spc="40" dirty="0">
                <a:latin typeface="Arial"/>
                <a:cs typeface="Arial"/>
              </a:rPr>
              <a:t>html&gt;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75500" y="3683000"/>
            <a:ext cx="120777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70" dirty="0">
                <a:latin typeface="Arial"/>
                <a:cs typeface="Arial"/>
              </a:rPr>
              <a:t>&lt;html&gt;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82661" y="4216400"/>
            <a:ext cx="135064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125" dirty="0">
                <a:latin typeface="Arial"/>
                <a:cs typeface="Arial"/>
              </a:rPr>
              <a:t>&lt;body&gt;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59700" y="4749800"/>
            <a:ext cx="144653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65" dirty="0">
                <a:solidFill>
                  <a:srgbClr val="C82506"/>
                </a:solidFill>
                <a:latin typeface="Arial"/>
                <a:cs typeface="Arial"/>
              </a:rPr>
              <a:t>&lt;figu</a:t>
            </a:r>
            <a:r>
              <a:rPr sz="2900" spc="-10" dirty="0">
                <a:solidFill>
                  <a:srgbClr val="C82506"/>
                </a:solidFill>
                <a:latin typeface="Arial"/>
                <a:cs typeface="Arial"/>
              </a:rPr>
              <a:t>r</a:t>
            </a:r>
            <a:r>
              <a:rPr sz="2900" spc="110" dirty="0">
                <a:solidFill>
                  <a:srgbClr val="C82506"/>
                </a:solidFill>
                <a:latin typeface="Arial"/>
                <a:cs typeface="Arial"/>
              </a:rPr>
              <a:t>e&gt;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96986" y="5283200"/>
            <a:ext cx="2005964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90" dirty="0">
                <a:solidFill>
                  <a:srgbClr val="0365C0"/>
                </a:solidFill>
                <a:latin typeface="Arial"/>
                <a:cs typeface="Arial"/>
              </a:rPr>
              <a:t>&lt;img </a:t>
            </a:r>
            <a:r>
              <a:rPr sz="2900" dirty="0">
                <a:solidFill>
                  <a:srgbClr val="0365C0"/>
                </a:solidFill>
                <a:latin typeface="Arial"/>
                <a:cs typeface="Arial"/>
              </a:rPr>
              <a:t>…..</a:t>
            </a:r>
            <a:r>
              <a:rPr sz="2900" spc="-170" dirty="0">
                <a:solidFill>
                  <a:srgbClr val="0365C0"/>
                </a:solidFill>
                <a:latin typeface="Arial"/>
                <a:cs typeface="Arial"/>
              </a:rPr>
              <a:t> </a:t>
            </a:r>
            <a:r>
              <a:rPr sz="2900" spc="110" dirty="0">
                <a:solidFill>
                  <a:srgbClr val="0365C0"/>
                </a:solidFill>
                <a:latin typeface="Arial"/>
                <a:cs typeface="Arial"/>
              </a:rPr>
              <a:t>/&gt;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96986" y="5816600"/>
            <a:ext cx="214947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75" dirty="0">
                <a:solidFill>
                  <a:srgbClr val="0B5D18"/>
                </a:solidFill>
                <a:latin typeface="Arial"/>
                <a:cs typeface="Arial"/>
              </a:rPr>
              <a:t>&lt;figcaption&gt;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99373" y="6350000"/>
            <a:ext cx="414718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15" dirty="0">
                <a:latin typeface="Arial"/>
                <a:cs typeface="Arial"/>
              </a:rPr>
              <a:t>figure </a:t>
            </a:r>
            <a:r>
              <a:rPr sz="2900" spc="45" dirty="0">
                <a:latin typeface="Arial"/>
                <a:cs typeface="Arial"/>
              </a:rPr>
              <a:t>caption </a:t>
            </a:r>
            <a:r>
              <a:rPr sz="2900" spc="35" dirty="0">
                <a:latin typeface="Arial"/>
                <a:cs typeface="Arial"/>
              </a:rPr>
              <a:t>goes</a:t>
            </a:r>
            <a:r>
              <a:rPr sz="2900" spc="-105" dirty="0">
                <a:latin typeface="Arial"/>
                <a:cs typeface="Arial"/>
              </a:rPr>
              <a:t> </a:t>
            </a:r>
            <a:r>
              <a:rPr sz="2900" spc="-15" dirty="0">
                <a:latin typeface="Arial"/>
                <a:cs typeface="Arial"/>
              </a:rPr>
              <a:t>here.</a:t>
            </a:r>
            <a:endParaRPr sz="2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96986" y="6883400"/>
            <a:ext cx="225171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70" dirty="0">
                <a:solidFill>
                  <a:srgbClr val="0B5D18"/>
                </a:solidFill>
                <a:latin typeface="Arial"/>
                <a:cs typeface="Arial"/>
              </a:rPr>
              <a:t>&lt;/figcaption&gt;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89824" y="7416800"/>
            <a:ext cx="154876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55" dirty="0">
                <a:solidFill>
                  <a:srgbClr val="C82506"/>
                </a:solidFill>
                <a:latin typeface="Arial"/>
                <a:cs typeface="Arial"/>
              </a:rPr>
              <a:t>&lt;/figu</a:t>
            </a:r>
            <a:r>
              <a:rPr sz="2900" spc="-10" dirty="0">
                <a:solidFill>
                  <a:srgbClr val="C82506"/>
                </a:solidFill>
                <a:latin typeface="Arial"/>
                <a:cs typeface="Arial"/>
              </a:rPr>
              <a:t>r</a:t>
            </a:r>
            <a:r>
              <a:rPr sz="2900" spc="110" dirty="0">
                <a:solidFill>
                  <a:srgbClr val="C82506"/>
                </a:solidFill>
                <a:latin typeface="Arial"/>
                <a:cs typeface="Arial"/>
              </a:rPr>
              <a:t>e&gt;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82661" y="7950200"/>
            <a:ext cx="145351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105" dirty="0">
                <a:latin typeface="Arial"/>
                <a:cs typeface="Arial"/>
              </a:rPr>
              <a:t>&lt;/body&gt;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75500" y="8483600"/>
            <a:ext cx="131000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60" dirty="0">
                <a:latin typeface="Arial"/>
                <a:cs typeface="Arial"/>
              </a:rPr>
              <a:t>&lt;/html&gt;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191386" y="36893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91386" y="42227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91386" y="47561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91386" y="52895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91386" y="58229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91386" y="63563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191386" y="68897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91386" y="74231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191386" y="79565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191386" y="8489950"/>
            <a:ext cx="5685790" cy="0"/>
          </a:xfrm>
          <a:custGeom>
            <a:avLst/>
            <a:gdLst/>
            <a:ahLst/>
            <a:cxnLst/>
            <a:rect l="l" t="t" r="r" b="b"/>
            <a:pathLst>
              <a:path w="5685790">
                <a:moveTo>
                  <a:pt x="0" y="0"/>
                </a:moveTo>
                <a:lnTo>
                  <a:pt x="56853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7990" rIns="0" bIns="0" rtlCol="0">
            <a:spAutoFit/>
          </a:bodyPr>
          <a:lstStyle/>
          <a:p>
            <a:pPr marL="646430">
              <a:lnSpc>
                <a:spcPct val="100000"/>
              </a:lnSpc>
            </a:pPr>
            <a:r>
              <a:rPr sz="7050" spc="-105" dirty="0"/>
              <a:t>HTML</a:t>
            </a:r>
            <a:r>
              <a:rPr sz="7050" spc="-40" dirty="0"/>
              <a:t> </a:t>
            </a:r>
            <a:r>
              <a:rPr sz="7050" spc="-30" dirty="0"/>
              <a:t>Elements–Hyperlinks</a:t>
            </a:r>
            <a:endParaRPr sz="705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180" marR="1364615" indent="-246379">
              <a:lnSpc>
                <a:spcPct val="100000"/>
              </a:lnSpc>
              <a:buSzPct val="74000"/>
              <a:buChar char="•"/>
              <a:tabLst>
                <a:tab pos="297180" algn="l"/>
              </a:tabLst>
            </a:pPr>
            <a:r>
              <a:rPr sz="2500" spc="10" dirty="0"/>
              <a:t>A </a:t>
            </a:r>
            <a:r>
              <a:rPr sz="2500" spc="20" dirty="0"/>
              <a:t>hyperlink </a:t>
            </a:r>
            <a:r>
              <a:rPr sz="2500" spc="10" dirty="0"/>
              <a:t>references </a:t>
            </a:r>
            <a:r>
              <a:rPr sz="2500" spc="5" dirty="0"/>
              <a:t>or links to other </a:t>
            </a:r>
            <a:r>
              <a:rPr sz="2500" spc="10" dirty="0"/>
              <a:t>resources, </a:t>
            </a:r>
            <a:r>
              <a:rPr sz="2500" spc="40" dirty="0"/>
              <a:t>such </a:t>
            </a:r>
            <a:r>
              <a:rPr sz="2500" spc="5" dirty="0"/>
              <a:t>as</a:t>
            </a:r>
            <a:r>
              <a:rPr sz="2500" spc="-114" dirty="0"/>
              <a:t> </a:t>
            </a:r>
            <a:r>
              <a:rPr sz="2500" spc="-25" dirty="0"/>
              <a:t>HTML  </a:t>
            </a:r>
            <a:r>
              <a:rPr sz="2500" spc="35" dirty="0"/>
              <a:t>documents, </a:t>
            </a:r>
            <a:r>
              <a:rPr sz="2500" spc="20" dirty="0"/>
              <a:t>sections </a:t>
            </a:r>
            <a:r>
              <a:rPr sz="2500" spc="5" dirty="0"/>
              <a:t>within </a:t>
            </a:r>
            <a:r>
              <a:rPr sz="2500" spc="35" dirty="0"/>
              <a:t>documents,</a:t>
            </a:r>
            <a:r>
              <a:rPr sz="2500" spc="-75" dirty="0"/>
              <a:t> </a:t>
            </a:r>
            <a:r>
              <a:rPr sz="2500" spc="35" dirty="0"/>
              <a:t>images…etc</a:t>
            </a:r>
            <a:endParaRPr sz="2500"/>
          </a:p>
          <a:p>
            <a:pPr marL="38100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97180" marR="683260" indent="-246379">
              <a:lnSpc>
                <a:spcPct val="100000"/>
              </a:lnSpc>
              <a:buSzPct val="74000"/>
              <a:buChar char="•"/>
              <a:tabLst>
                <a:tab pos="297180" algn="l"/>
              </a:tabLst>
            </a:pPr>
            <a:r>
              <a:rPr sz="2500" spc="5" dirty="0"/>
              <a:t>Can </a:t>
            </a:r>
            <a:r>
              <a:rPr sz="2500" spc="75" dirty="0"/>
              <a:t>be </a:t>
            </a:r>
            <a:r>
              <a:rPr sz="2500" spc="5" dirty="0"/>
              <a:t>a text, or an </a:t>
            </a:r>
            <a:r>
              <a:rPr sz="2500" spc="35" dirty="0"/>
              <a:t>image </a:t>
            </a:r>
            <a:r>
              <a:rPr sz="2500" spc="5" dirty="0"/>
              <a:t>that you </a:t>
            </a:r>
            <a:r>
              <a:rPr sz="2500" spc="55" dirty="0"/>
              <a:t>can </a:t>
            </a:r>
            <a:r>
              <a:rPr sz="2500" spc="60" dirty="0"/>
              <a:t>click </a:t>
            </a:r>
            <a:r>
              <a:rPr sz="2500" spc="5" dirty="0"/>
              <a:t>on, </a:t>
            </a:r>
            <a:r>
              <a:rPr sz="2500" spc="50" dirty="0"/>
              <a:t>and </a:t>
            </a:r>
            <a:r>
              <a:rPr sz="2500" spc="40" dirty="0"/>
              <a:t>jump </a:t>
            </a:r>
            <a:r>
              <a:rPr sz="2500" spc="5" dirty="0"/>
              <a:t>to</a:t>
            </a:r>
            <a:r>
              <a:rPr sz="2500" spc="-330" dirty="0"/>
              <a:t> </a:t>
            </a:r>
            <a:r>
              <a:rPr sz="2500" spc="5" dirty="0"/>
              <a:t>another  </a:t>
            </a:r>
            <a:r>
              <a:rPr sz="2500" spc="40" dirty="0"/>
              <a:t>document</a:t>
            </a:r>
            <a:endParaRPr sz="2500"/>
          </a:p>
          <a:p>
            <a:pPr marL="38100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97180" marR="5080" indent="-246379">
              <a:lnSpc>
                <a:spcPct val="100000"/>
              </a:lnSpc>
              <a:buSzPct val="74000"/>
              <a:buChar char="•"/>
              <a:tabLst>
                <a:tab pos="297180" algn="l"/>
              </a:tabLst>
            </a:pPr>
            <a:r>
              <a:rPr sz="2500" spc="-10" dirty="0"/>
              <a:t>Web </a:t>
            </a:r>
            <a:r>
              <a:rPr sz="2500" spc="15" dirty="0"/>
              <a:t>browsers </a:t>
            </a:r>
            <a:r>
              <a:rPr sz="2500" spc="35" dirty="0"/>
              <a:t>typically </a:t>
            </a:r>
            <a:r>
              <a:rPr sz="2500" b="1" spc="5" dirty="0">
                <a:latin typeface="Arial"/>
                <a:cs typeface="Arial"/>
              </a:rPr>
              <a:t>underline text hyperlinks </a:t>
            </a:r>
            <a:r>
              <a:rPr sz="2500" spc="50" dirty="0"/>
              <a:t>and </a:t>
            </a:r>
            <a:r>
              <a:rPr sz="2500" spc="30" dirty="0"/>
              <a:t>color </a:t>
            </a:r>
            <a:r>
              <a:rPr sz="2500" spc="5" dirty="0"/>
              <a:t>them </a:t>
            </a:r>
            <a:r>
              <a:rPr sz="2500" spc="40" dirty="0"/>
              <a:t>blue</a:t>
            </a:r>
            <a:r>
              <a:rPr sz="2500" spc="-80" dirty="0"/>
              <a:t> </a:t>
            </a:r>
            <a:r>
              <a:rPr sz="2500" spc="75" dirty="0"/>
              <a:t>by  </a:t>
            </a:r>
            <a:r>
              <a:rPr sz="2500" spc="25" dirty="0"/>
              <a:t>default</a:t>
            </a:r>
            <a:endParaRPr sz="25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97180" indent="-246379">
              <a:lnSpc>
                <a:spcPct val="100000"/>
              </a:lnSpc>
              <a:buSzPct val="74000"/>
              <a:buChar char="•"/>
              <a:tabLst>
                <a:tab pos="297180" algn="l"/>
              </a:tabLst>
            </a:pPr>
            <a:r>
              <a:rPr sz="2500" spc="5" dirty="0"/>
              <a:t>In </a:t>
            </a:r>
            <a:r>
              <a:rPr sz="2500" spc="-20" dirty="0"/>
              <a:t>HTML, </a:t>
            </a:r>
            <a:r>
              <a:rPr sz="2500" spc="5" dirty="0"/>
              <a:t>links </a:t>
            </a:r>
            <a:r>
              <a:rPr sz="2500" spc="-10" dirty="0"/>
              <a:t>are </a:t>
            </a:r>
            <a:r>
              <a:rPr sz="2500" spc="45" dirty="0"/>
              <a:t>defined </a:t>
            </a:r>
            <a:r>
              <a:rPr sz="2500" spc="5" dirty="0"/>
              <a:t>with the </a:t>
            </a:r>
            <a:r>
              <a:rPr sz="2500" b="1" spc="5" dirty="0">
                <a:latin typeface="Arial"/>
                <a:cs typeface="Arial"/>
              </a:rPr>
              <a:t>&lt;a&gt;</a:t>
            </a:r>
            <a:r>
              <a:rPr sz="2500" b="1" spc="-65" dirty="0">
                <a:latin typeface="Arial"/>
                <a:cs typeface="Arial"/>
              </a:rPr>
              <a:t> </a:t>
            </a:r>
            <a:r>
              <a:rPr sz="2500" spc="50" dirty="0"/>
              <a:t>tag</a:t>
            </a:r>
            <a:endParaRPr sz="25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97180" indent="-246379">
              <a:lnSpc>
                <a:spcPct val="100000"/>
              </a:lnSpc>
              <a:buClr>
                <a:srgbClr val="000000"/>
              </a:buClr>
              <a:buSzPct val="74000"/>
              <a:buFont typeface="Arial"/>
              <a:buChar char="•"/>
              <a:tabLst>
                <a:tab pos="297180" algn="l"/>
              </a:tabLst>
            </a:pPr>
            <a:r>
              <a:rPr sz="2500" b="1" spc="5" dirty="0">
                <a:solidFill>
                  <a:srgbClr val="0B5D18"/>
                </a:solidFill>
                <a:latin typeface="Arial"/>
                <a:cs typeface="Arial"/>
              </a:rPr>
              <a:t>Link Syntax: </a:t>
            </a:r>
            <a:r>
              <a:rPr sz="2500" spc="100" dirty="0">
                <a:solidFill>
                  <a:srgbClr val="0433FF"/>
                </a:solidFill>
              </a:rPr>
              <a:t>&lt;</a:t>
            </a:r>
            <a:r>
              <a:rPr sz="2500" spc="100" dirty="0">
                <a:solidFill>
                  <a:srgbClr val="A52A2A"/>
                </a:solidFill>
              </a:rPr>
              <a:t>a </a:t>
            </a:r>
            <a:r>
              <a:rPr sz="2500" dirty="0">
                <a:solidFill>
                  <a:srgbClr val="DC213C"/>
                </a:solidFill>
              </a:rPr>
              <a:t>href=</a:t>
            </a:r>
            <a:r>
              <a:rPr sz="2500" dirty="0">
                <a:solidFill>
                  <a:srgbClr val="0327CD"/>
                </a:solidFill>
              </a:rPr>
              <a:t>"</a:t>
            </a:r>
            <a:r>
              <a:rPr sz="2500" i="1" dirty="0">
                <a:solidFill>
                  <a:srgbClr val="0327CD"/>
                </a:solidFill>
                <a:latin typeface="Arial"/>
                <a:cs typeface="Arial"/>
              </a:rPr>
              <a:t>url</a:t>
            </a:r>
            <a:r>
              <a:rPr sz="2500" dirty="0">
                <a:solidFill>
                  <a:srgbClr val="0327CD"/>
                </a:solidFill>
              </a:rPr>
              <a:t>"</a:t>
            </a:r>
            <a:r>
              <a:rPr sz="2500" dirty="0">
                <a:solidFill>
                  <a:srgbClr val="0433FF"/>
                </a:solidFill>
              </a:rPr>
              <a:t>&gt;</a:t>
            </a:r>
            <a:r>
              <a:rPr sz="2500" i="1" dirty="0">
                <a:latin typeface="Arial"/>
                <a:cs typeface="Arial"/>
              </a:rPr>
              <a:t>link</a:t>
            </a:r>
            <a:r>
              <a:rPr sz="2500" i="1" spc="-140" dirty="0">
                <a:latin typeface="Arial"/>
                <a:cs typeface="Arial"/>
              </a:rPr>
              <a:t> </a:t>
            </a:r>
            <a:r>
              <a:rPr sz="2500" i="1" spc="55" dirty="0">
                <a:latin typeface="Arial"/>
                <a:cs typeface="Arial"/>
              </a:rPr>
              <a:t>text</a:t>
            </a:r>
            <a:r>
              <a:rPr sz="2500" spc="55" dirty="0">
                <a:solidFill>
                  <a:srgbClr val="0433FF"/>
                </a:solidFill>
              </a:rPr>
              <a:t>&lt;</a:t>
            </a:r>
            <a:r>
              <a:rPr sz="2500" spc="55" dirty="0">
                <a:solidFill>
                  <a:srgbClr val="A52A2A"/>
                </a:solidFill>
              </a:rPr>
              <a:t>/a</a:t>
            </a:r>
            <a:r>
              <a:rPr sz="2500" spc="55" dirty="0">
                <a:solidFill>
                  <a:srgbClr val="0433FF"/>
                </a:solidFill>
              </a:rPr>
              <a:t>&gt;</a:t>
            </a:r>
            <a:endParaRPr sz="25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741680" lvl="1" indent="-246379">
              <a:lnSpc>
                <a:spcPct val="100000"/>
              </a:lnSpc>
              <a:buSzPct val="74000"/>
              <a:buChar char="•"/>
              <a:tabLst>
                <a:tab pos="741680" algn="l"/>
              </a:tabLst>
            </a:pPr>
            <a:r>
              <a:rPr sz="2500" spc="-40" dirty="0">
                <a:latin typeface="Arial"/>
                <a:cs typeface="Arial"/>
              </a:rPr>
              <a:t>The </a:t>
            </a:r>
            <a:r>
              <a:rPr sz="2500" b="1" dirty="0">
                <a:latin typeface="Arial"/>
                <a:cs typeface="Arial"/>
              </a:rPr>
              <a:t>href </a:t>
            </a:r>
            <a:r>
              <a:rPr sz="2500" spc="20" dirty="0">
                <a:latin typeface="Arial"/>
                <a:cs typeface="Arial"/>
              </a:rPr>
              <a:t>attribute </a:t>
            </a:r>
            <a:r>
              <a:rPr sz="2500" spc="35" dirty="0">
                <a:latin typeface="Arial"/>
                <a:cs typeface="Arial"/>
              </a:rPr>
              <a:t>specifies </a:t>
            </a:r>
            <a:r>
              <a:rPr sz="2500" spc="5" dirty="0">
                <a:latin typeface="Arial"/>
                <a:cs typeface="Arial"/>
              </a:rPr>
              <a:t>the </a:t>
            </a:r>
            <a:r>
              <a:rPr sz="2500" spc="15" dirty="0">
                <a:latin typeface="Arial"/>
                <a:cs typeface="Arial"/>
              </a:rPr>
              <a:t>destination </a:t>
            </a:r>
            <a:r>
              <a:rPr sz="2500" spc="5" dirty="0">
                <a:latin typeface="Arial"/>
                <a:cs typeface="Arial"/>
              </a:rPr>
              <a:t>of a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5" dirty="0">
                <a:latin typeface="Arial"/>
                <a:cs typeface="Arial"/>
              </a:rPr>
              <a:t>link</a:t>
            </a:r>
            <a:endParaRPr sz="2500">
              <a:latin typeface="Arial"/>
              <a:cs typeface="Arial"/>
            </a:endParaRPr>
          </a:p>
          <a:p>
            <a:pPr marL="741680" marR="393065" lvl="1" indent="-246379">
              <a:lnSpc>
                <a:spcPct val="100000"/>
              </a:lnSpc>
              <a:buSzPct val="74000"/>
              <a:buChar char="•"/>
              <a:tabLst>
                <a:tab pos="741680" algn="l"/>
              </a:tabLst>
            </a:pPr>
            <a:r>
              <a:rPr sz="2500" spc="-40" dirty="0">
                <a:latin typeface="Arial"/>
                <a:cs typeface="Arial"/>
              </a:rPr>
              <a:t>The </a:t>
            </a:r>
            <a:r>
              <a:rPr sz="2500" b="1" spc="5" dirty="0">
                <a:latin typeface="Arial"/>
                <a:cs typeface="Arial"/>
              </a:rPr>
              <a:t>link text </a:t>
            </a:r>
            <a:r>
              <a:rPr sz="2500" spc="5" dirty="0">
                <a:latin typeface="Arial"/>
                <a:cs typeface="Arial"/>
              </a:rPr>
              <a:t>is the </a:t>
            </a:r>
            <a:r>
              <a:rPr sz="2500" spc="25" dirty="0">
                <a:latin typeface="Arial"/>
                <a:cs typeface="Arial"/>
              </a:rPr>
              <a:t>visible </a:t>
            </a:r>
            <a:r>
              <a:rPr sz="2500" spc="50" dirty="0">
                <a:latin typeface="Arial"/>
                <a:cs typeface="Arial"/>
              </a:rPr>
              <a:t>part and </a:t>
            </a:r>
            <a:r>
              <a:rPr sz="2500" dirty="0">
                <a:latin typeface="Arial"/>
                <a:cs typeface="Arial"/>
              </a:rPr>
              <a:t>it </a:t>
            </a:r>
            <a:r>
              <a:rPr sz="2500" spc="40" dirty="0">
                <a:latin typeface="Arial"/>
                <a:cs typeface="Arial"/>
              </a:rPr>
              <a:t>does </a:t>
            </a:r>
            <a:r>
              <a:rPr sz="2500" spc="5" dirty="0">
                <a:latin typeface="Arial"/>
                <a:cs typeface="Arial"/>
              </a:rPr>
              <a:t>not have to </a:t>
            </a:r>
            <a:r>
              <a:rPr sz="2500" spc="75" dirty="0">
                <a:latin typeface="Arial"/>
                <a:cs typeface="Arial"/>
              </a:rPr>
              <a:t>be </a:t>
            </a:r>
            <a:r>
              <a:rPr sz="2500" spc="5" dirty="0">
                <a:latin typeface="Arial"/>
                <a:cs typeface="Arial"/>
              </a:rPr>
              <a:t>text. </a:t>
            </a:r>
            <a:r>
              <a:rPr sz="2500" dirty="0">
                <a:latin typeface="Arial"/>
                <a:cs typeface="Arial"/>
              </a:rPr>
              <a:t>It</a:t>
            </a:r>
            <a:r>
              <a:rPr sz="2500" spc="-220" dirty="0">
                <a:latin typeface="Arial"/>
                <a:cs typeface="Arial"/>
              </a:rPr>
              <a:t> </a:t>
            </a:r>
            <a:r>
              <a:rPr sz="2500" spc="55" dirty="0">
                <a:latin typeface="Arial"/>
                <a:cs typeface="Arial"/>
              </a:rPr>
              <a:t>can  </a:t>
            </a:r>
            <a:r>
              <a:rPr sz="2500" spc="75" dirty="0">
                <a:latin typeface="Arial"/>
                <a:cs typeface="Arial"/>
              </a:rPr>
              <a:t>be </a:t>
            </a:r>
            <a:r>
              <a:rPr sz="2500" spc="5" dirty="0">
                <a:latin typeface="Arial"/>
                <a:cs typeface="Arial"/>
              </a:rPr>
              <a:t>an </a:t>
            </a:r>
            <a:r>
              <a:rPr sz="2500" spc="-25" dirty="0">
                <a:latin typeface="Arial"/>
                <a:cs typeface="Arial"/>
              </a:rPr>
              <a:t>HTML </a:t>
            </a:r>
            <a:r>
              <a:rPr sz="2500" spc="35" dirty="0">
                <a:latin typeface="Arial"/>
                <a:cs typeface="Arial"/>
              </a:rPr>
              <a:t>image </a:t>
            </a:r>
            <a:r>
              <a:rPr sz="2500" spc="5" dirty="0">
                <a:latin typeface="Arial"/>
                <a:cs typeface="Arial"/>
              </a:rPr>
              <a:t>or any other </a:t>
            </a:r>
            <a:r>
              <a:rPr sz="2500" spc="-25" dirty="0">
                <a:latin typeface="Arial"/>
                <a:cs typeface="Arial"/>
              </a:rPr>
              <a:t>HTML</a:t>
            </a:r>
            <a:r>
              <a:rPr sz="2500" spc="-135" dirty="0">
                <a:latin typeface="Arial"/>
                <a:cs typeface="Arial"/>
              </a:rPr>
              <a:t> </a:t>
            </a:r>
            <a:r>
              <a:rPr sz="2500" spc="5" dirty="0">
                <a:latin typeface="Arial"/>
                <a:cs typeface="Arial"/>
              </a:rPr>
              <a:t>element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0730" marR="5080" indent="-3746500">
              <a:lnSpc>
                <a:spcPts val="8000"/>
              </a:lnSpc>
            </a:pPr>
            <a:r>
              <a:rPr sz="6700" spc="-80" dirty="0"/>
              <a:t>HTML </a:t>
            </a:r>
            <a:r>
              <a:rPr sz="6700" spc="5" dirty="0"/>
              <a:t>Hyperlinks–the </a:t>
            </a:r>
            <a:r>
              <a:rPr sz="6700" spc="70" dirty="0"/>
              <a:t>target  </a:t>
            </a:r>
            <a:r>
              <a:rPr sz="6700" spc="45" dirty="0"/>
              <a:t>attribute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2635250"/>
            <a:ext cx="11009630" cy="6132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00" indent="-622300">
              <a:lnSpc>
                <a:spcPct val="100000"/>
              </a:lnSpc>
              <a:buChar char="•"/>
              <a:tabLst>
                <a:tab pos="288925" algn="l"/>
              </a:tabLst>
            </a:pPr>
            <a:r>
              <a:rPr sz="2750" spc="-40" dirty="0">
                <a:latin typeface="Arial"/>
                <a:cs typeface="Arial"/>
              </a:rPr>
              <a:t>The </a:t>
            </a:r>
            <a:r>
              <a:rPr sz="2750" spc="35" dirty="0">
                <a:latin typeface="Arial"/>
                <a:cs typeface="Arial"/>
              </a:rPr>
              <a:t>target </a:t>
            </a:r>
            <a:r>
              <a:rPr sz="2750" spc="25" dirty="0">
                <a:latin typeface="Arial"/>
                <a:cs typeface="Arial"/>
              </a:rPr>
              <a:t>attribute </a:t>
            </a:r>
            <a:r>
              <a:rPr sz="2750" b="1" spc="10" dirty="0">
                <a:latin typeface="Arial"/>
                <a:cs typeface="Arial"/>
              </a:rPr>
              <a:t>specifies where to open the linked</a:t>
            </a:r>
            <a:r>
              <a:rPr sz="2750" b="1" spc="-5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document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850">
              <a:latin typeface="Times New Roman"/>
              <a:cs typeface="Times New Roman"/>
            </a:endParaRPr>
          </a:p>
          <a:p>
            <a:pPr marL="635000" marR="2138045" indent="-622300">
              <a:lnSpc>
                <a:spcPts val="3200"/>
              </a:lnSpc>
              <a:buChar char="•"/>
              <a:tabLst>
                <a:tab pos="288925" algn="l"/>
              </a:tabLst>
            </a:pPr>
            <a:r>
              <a:rPr sz="2750" spc="-220" dirty="0">
                <a:latin typeface="Arial"/>
                <a:cs typeface="Arial"/>
              </a:rPr>
              <a:t>To </a:t>
            </a:r>
            <a:r>
              <a:rPr sz="2750" spc="50" dirty="0">
                <a:latin typeface="Arial"/>
                <a:cs typeface="Arial"/>
              </a:rPr>
              <a:t>open </a:t>
            </a:r>
            <a:r>
              <a:rPr sz="2750" spc="10" dirty="0">
                <a:latin typeface="Arial"/>
                <a:cs typeface="Arial"/>
              </a:rPr>
              <a:t>the </a:t>
            </a:r>
            <a:r>
              <a:rPr sz="2750" spc="35" dirty="0">
                <a:latin typeface="Arial"/>
                <a:cs typeface="Arial"/>
              </a:rPr>
              <a:t>linked </a:t>
            </a:r>
            <a:r>
              <a:rPr sz="2750" spc="50" dirty="0">
                <a:latin typeface="Arial"/>
                <a:cs typeface="Arial"/>
              </a:rPr>
              <a:t>document </a:t>
            </a:r>
            <a:r>
              <a:rPr sz="2750" spc="5" dirty="0">
                <a:latin typeface="Arial"/>
                <a:cs typeface="Arial"/>
              </a:rPr>
              <a:t>in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b="1" spc="10" dirty="0">
                <a:latin typeface="Arial"/>
                <a:cs typeface="Arial"/>
              </a:rPr>
              <a:t>new window </a:t>
            </a:r>
            <a:r>
              <a:rPr sz="2750" b="1" spc="5" dirty="0">
                <a:latin typeface="Arial"/>
                <a:cs typeface="Arial"/>
              </a:rPr>
              <a:t>or </a:t>
            </a:r>
            <a:r>
              <a:rPr sz="2750" b="1" spc="10" dirty="0">
                <a:latin typeface="Arial"/>
                <a:cs typeface="Arial"/>
              </a:rPr>
              <a:t>tab</a:t>
            </a:r>
            <a:r>
              <a:rPr sz="2750" spc="10" dirty="0">
                <a:latin typeface="Arial"/>
                <a:cs typeface="Arial"/>
              </a:rPr>
              <a:t>:  </a:t>
            </a:r>
            <a:r>
              <a:rPr sz="2750" spc="55" dirty="0">
                <a:latin typeface="Arial"/>
                <a:cs typeface="Arial"/>
              </a:rPr>
              <a:t>target=“_blank“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635000">
              <a:lnSpc>
                <a:spcPts val="3250"/>
              </a:lnSpc>
            </a:pPr>
            <a:r>
              <a:rPr sz="2750" spc="10" dirty="0">
                <a:solidFill>
                  <a:srgbClr val="00882B"/>
                </a:solidFill>
                <a:latin typeface="Arial"/>
                <a:cs typeface="Arial"/>
              </a:rPr>
              <a:t>Example:</a:t>
            </a:r>
            <a:endParaRPr sz="2750">
              <a:latin typeface="Arial"/>
              <a:cs typeface="Arial"/>
            </a:endParaRPr>
          </a:p>
          <a:p>
            <a:pPr marL="977900" marR="1167765" indent="-342900">
              <a:lnSpc>
                <a:spcPts val="3200"/>
              </a:lnSpc>
              <a:spcBef>
                <a:spcPts val="140"/>
              </a:spcBef>
            </a:pPr>
            <a:r>
              <a:rPr sz="2750" spc="114" dirty="0">
                <a:latin typeface="Arial"/>
                <a:cs typeface="Arial"/>
              </a:rPr>
              <a:t>&lt;a </a:t>
            </a:r>
            <a:r>
              <a:rPr sz="2750" spc="10" dirty="0">
                <a:latin typeface="Arial"/>
                <a:cs typeface="Arial"/>
              </a:rPr>
              <a:t>hr</a:t>
            </a:r>
            <a:r>
              <a:rPr sz="2750" spc="10" dirty="0">
                <a:latin typeface="Arial"/>
                <a:cs typeface="Arial"/>
                <a:hlinkClick r:id="rId2"/>
              </a:rPr>
              <a:t>ef="http://ww</a:t>
            </a:r>
            <a:r>
              <a:rPr sz="2750" spc="10" dirty="0">
                <a:latin typeface="Arial"/>
                <a:cs typeface="Arial"/>
              </a:rPr>
              <a:t>w</a:t>
            </a:r>
            <a:r>
              <a:rPr sz="2750" spc="10" dirty="0">
                <a:latin typeface="Arial"/>
                <a:cs typeface="Arial"/>
                <a:hlinkClick r:id="rId2"/>
              </a:rPr>
              <a:t>.w3schools.com/"</a:t>
            </a:r>
            <a:r>
              <a:rPr sz="2750" spc="-65" dirty="0"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FF2600"/>
                </a:solidFill>
                <a:latin typeface="Arial"/>
                <a:cs typeface="Arial"/>
              </a:rPr>
              <a:t>target="_blank"</a:t>
            </a:r>
            <a:r>
              <a:rPr sz="2750" spc="5" dirty="0">
                <a:latin typeface="Arial"/>
                <a:cs typeface="Arial"/>
              </a:rPr>
              <a:t>&gt;Visit  </a:t>
            </a:r>
            <a:r>
              <a:rPr sz="2750" spc="40" dirty="0">
                <a:latin typeface="Arial"/>
                <a:cs typeface="Arial"/>
              </a:rPr>
              <a:t>W3Schools!&lt;/a&gt;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471170" marR="5080" indent="-458470">
              <a:lnSpc>
                <a:spcPts val="3200"/>
              </a:lnSpc>
              <a:buChar char="•"/>
              <a:tabLst>
                <a:tab pos="288925" algn="l"/>
              </a:tabLst>
            </a:pPr>
            <a:r>
              <a:rPr sz="2750" spc="-220" dirty="0">
                <a:latin typeface="Arial"/>
                <a:cs typeface="Arial"/>
              </a:rPr>
              <a:t>To </a:t>
            </a:r>
            <a:r>
              <a:rPr sz="2750" spc="50" dirty="0">
                <a:latin typeface="Arial"/>
                <a:cs typeface="Arial"/>
              </a:rPr>
              <a:t>open </a:t>
            </a:r>
            <a:r>
              <a:rPr sz="2750" spc="10" dirty="0">
                <a:latin typeface="Arial"/>
                <a:cs typeface="Arial"/>
              </a:rPr>
              <a:t>the </a:t>
            </a:r>
            <a:r>
              <a:rPr sz="2750" spc="35" dirty="0">
                <a:latin typeface="Arial"/>
                <a:cs typeface="Arial"/>
              </a:rPr>
              <a:t>linked </a:t>
            </a:r>
            <a:r>
              <a:rPr sz="2750" spc="50" dirty="0">
                <a:latin typeface="Arial"/>
                <a:cs typeface="Arial"/>
              </a:rPr>
              <a:t>document </a:t>
            </a:r>
            <a:r>
              <a:rPr sz="2750" spc="5" dirty="0">
                <a:latin typeface="Arial"/>
                <a:cs typeface="Arial"/>
              </a:rPr>
              <a:t>in </a:t>
            </a:r>
            <a:r>
              <a:rPr sz="2750" spc="10" dirty="0">
                <a:latin typeface="Arial"/>
                <a:cs typeface="Arial"/>
              </a:rPr>
              <a:t>the </a:t>
            </a:r>
            <a:r>
              <a:rPr sz="2750" b="1" spc="5" dirty="0">
                <a:latin typeface="Arial"/>
                <a:cs typeface="Arial"/>
              </a:rPr>
              <a:t>full </a:t>
            </a:r>
            <a:r>
              <a:rPr sz="2750" b="1" spc="10" dirty="0">
                <a:latin typeface="Arial"/>
                <a:cs typeface="Arial"/>
              </a:rPr>
              <a:t>body </a:t>
            </a:r>
            <a:r>
              <a:rPr sz="2750" b="1" spc="5" dirty="0">
                <a:latin typeface="Arial"/>
                <a:cs typeface="Arial"/>
              </a:rPr>
              <a:t>of </a:t>
            </a:r>
            <a:r>
              <a:rPr sz="2750" b="1" spc="10" dirty="0">
                <a:latin typeface="Arial"/>
                <a:cs typeface="Arial"/>
              </a:rPr>
              <a:t>the window </a:t>
            </a:r>
            <a:r>
              <a:rPr sz="2750" b="1" spc="5" dirty="0">
                <a:latin typeface="Arial"/>
                <a:cs typeface="Arial"/>
              </a:rPr>
              <a:t>or </a:t>
            </a:r>
            <a:r>
              <a:rPr sz="2750" b="1" spc="10" dirty="0">
                <a:latin typeface="Arial"/>
                <a:cs typeface="Arial"/>
              </a:rPr>
              <a:t>tab</a:t>
            </a:r>
            <a:r>
              <a:rPr sz="2750" spc="10" dirty="0">
                <a:latin typeface="Arial"/>
                <a:cs typeface="Arial"/>
              </a:rPr>
              <a:t>:  </a:t>
            </a:r>
            <a:r>
              <a:rPr sz="2750" spc="30" dirty="0">
                <a:latin typeface="Arial"/>
                <a:cs typeface="Arial"/>
              </a:rPr>
              <a:t>target=“_top"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567690">
              <a:lnSpc>
                <a:spcPts val="3250"/>
              </a:lnSpc>
            </a:pPr>
            <a:r>
              <a:rPr sz="2750" spc="10" dirty="0">
                <a:solidFill>
                  <a:srgbClr val="00882B"/>
                </a:solidFill>
                <a:latin typeface="Arial"/>
                <a:cs typeface="Arial"/>
              </a:rPr>
              <a:t>Example:</a:t>
            </a:r>
            <a:endParaRPr sz="2750">
              <a:latin typeface="Arial"/>
              <a:cs typeface="Arial"/>
            </a:endParaRPr>
          </a:p>
          <a:p>
            <a:pPr marL="762000" marR="1489075" indent="-194310">
              <a:lnSpc>
                <a:spcPts val="3200"/>
              </a:lnSpc>
              <a:spcBef>
                <a:spcPts val="140"/>
              </a:spcBef>
            </a:pPr>
            <a:r>
              <a:rPr sz="2750" spc="114" dirty="0">
                <a:latin typeface="Arial"/>
                <a:cs typeface="Arial"/>
              </a:rPr>
              <a:t>&lt;a </a:t>
            </a:r>
            <a:r>
              <a:rPr sz="2750" spc="10" dirty="0">
                <a:latin typeface="Arial"/>
                <a:cs typeface="Arial"/>
              </a:rPr>
              <a:t>hr</a:t>
            </a:r>
            <a:r>
              <a:rPr sz="2750" spc="10" dirty="0">
                <a:latin typeface="Arial"/>
                <a:cs typeface="Arial"/>
                <a:hlinkClick r:id="rId2"/>
              </a:rPr>
              <a:t>ef="http://ww</a:t>
            </a:r>
            <a:r>
              <a:rPr sz="2750" spc="10" dirty="0">
                <a:latin typeface="Arial"/>
                <a:cs typeface="Arial"/>
              </a:rPr>
              <a:t>w</a:t>
            </a:r>
            <a:r>
              <a:rPr sz="2750" spc="10" dirty="0">
                <a:latin typeface="Arial"/>
                <a:cs typeface="Arial"/>
                <a:hlinkClick r:id="rId2"/>
              </a:rPr>
              <a:t>.w3schools.com/"</a:t>
            </a:r>
            <a:r>
              <a:rPr sz="2750" spc="10" dirty="0"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FF2600"/>
                </a:solidFill>
                <a:latin typeface="Arial"/>
                <a:cs typeface="Arial"/>
              </a:rPr>
              <a:t>target="_top"</a:t>
            </a:r>
            <a:r>
              <a:rPr sz="2750" spc="-110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&gt;Visit  </a:t>
            </a:r>
            <a:r>
              <a:rPr sz="2750" spc="40" dirty="0">
                <a:latin typeface="Arial"/>
                <a:cs typeface="Arial"/>
              </a:rPr>
              <a:t>W3Schools!&lt;/a&gt;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990600" y="2335682"/>
            <a:ext cx="11022330" cy="6512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662305" indent="-215900">
              <a:lnSpc>
                <a:spcPct val="102000"/>
              </a:lnSpc>
              <a:buChar char="•"/>
              <a:tabLst>
                <a:tab pos="228600" algn="l"/>
              </a:tabLst>
            </a:pP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bookmarks are used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allow readers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jump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to specific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parts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245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a  </a:t>
            </a:r>
            <a:r>
              <a:rPr sz="2450" spc="5" dirty="0">
                <a:solidFill>
                  <a:srgbClr val="323332"/>
                </a:solidFill>
                <a:latin typeface="Arial"/>
                <a:cs typeface="Arial"/>
              </a:rPr>
              <a:t>Web</a:t>
            </a:r>
            <a:r>
              <a:rPr sz="2450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228600" indent="-215900">
              <a:lnSpc>
                <a:spcPct val="100000"/>
              </a:lnSpc>
              <a:buChar char="•"/>
              <a:tabLst>
                <a:tab pos="228600" algn="l"/>
              </a:tabLst>
            </a:pP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450" b="1" spc="15" dirty="0">
                <a:solidFill>
                  <a:srgbClr val="323332"/>
                </a:solidFill>
                <a:latin typeface="Arial"/>
                <a:cs typeface="Arial"/>
              </a:rPr>
              <a:t>id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can be used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create bookmarks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inside </a:t>
            </a: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245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documents.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28600" marR="591185" indent="-215900">
              <a:lnSpc>
                <a:spcPct val="102000"/>
              </a:lnSpc>
              <a:buChar char="•"/>
              <a:tabLst>
                <a:tab pos="228600" algn="l"/>
              </a:tabLst>
            </a:pP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Bookmarks are not displayed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any special </a:t>
            </a:r>
            <a:r>
              <a:rPr sz="2450" spc="-30" dirty="0">
                <a:solidFill>
                  <a:srgbClr val="323332"/>
                </a:solidFill>
                <a:latin typeface="Arial"/>
                <a:cs typeface="Arial"/>
              </a:rPr>
              <a:t>way.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They are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invisible to</a:t>
            </a:r>
            <a:r>
              <a:rPr sz="245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reader.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228600" indent="-215900">
              <a:lnSpc>
                <a:spcPct val="100000"/>
              </a:lnSpc>
              <a:buChar char="•"/>
              <a:tabLst>
                <a:tab pos="228600" algn="l"/>
              </a:tabLst>
            </a:pPr>
            <a:r>
              <a:rPr sz="2600" b="1" spc="10" dirty="0">
                <a:solidFill>
                  <a:srgbClr val="00882B"/>
                </a:solidFill>
                <a:latin typeface="Arial"/>
                <a:cs typeface="Arial"/>
              </a:rPr>
              <a:t>Example</a:t>
            </a:r>
            <a:endParaRPr sz="26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30"/>
              </a:spcBef>
            </a:pP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id attribute to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any html</a:t>
            </a:r>
            <a:r>
              <a:rPr sz="245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element:</a:t>
            </a:r>
            <a:endParaRPr sz="245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60"/>
              </a:spcBef>
            </a:pP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450" spc="15" dirty="0">
                <a:solidFill>
                  <a:srgbClr val="A52A2A"/>
                </a:solidFill>
                <a:latin typeface="Arial"/>
                <a:cs typeface="Arial"/>
              </a:rPr>
              <a:t>h1 </a:t>
            </a:r>
            <a:r>
              <a:rPr sz="2450" spc="10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450" spc="10" dirty="0">
                <a:solidFill>
                  <a:srgbClr val="0327CD"/>
                </a:solidFill>
                <a:latin typeface="Arial"/>
                <a:cs typeface="Arial"/>
              </a:rPr>
              <a:t>"tips"</a:t>
            </a:r>
            <a:r>
              <a:rPr sz="245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Useful </a:t>
            </a:r>
            <a:r>
              <a:rPr sz="2450" spc="-10" dirty="0">
                <a:solidFill>
                  <a:srgbClr val="323332"/>
                </a:solidFill>
                <a:latin typeface="Arial"/>
                <a:cs typeface="Arial"/>
              </a:rPr>
              <a:t>Tips</a:t>
            </a:r>
            <a:r>
              <a:rPr sz="24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Section</a:t>
            </a: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450" spc="15" dirty="0">
                <a:solidFill>
                  <a:srgbClr val="A52A2A"/>
                </a:solidFill>
                <a:latin typeface="Arial"/>
                <a:cs typeface="Arial"/>
              </a:rPr>
              <a:t>/h1</a:t>
            </a: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450">
              <a:latin typeface="Arial"/>
              <a:cs typeface="Arial"/>
            </a:endParaRPr>
          </a:p>
          <a:p>
            <a:pPr marL="698500" marR="443865">
              <a:lnSpc>
                <a:spcPct val="102000"/>
              </a:lnSpc>
            </a:pP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Then create a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link to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bookmark (Useful </a:t>
            </a:r>
            <a:r>
              <a:rPr sz="2450" spc="-10" dirty="0">
                <a:solidFill>
                  <a:srgbClr val="323332"/>
                </a:solidFill>
                <a:latin typeface="Arial"/>
                <a:cs typeface="Arial"/>
              </a:rPr>
              <a:t>Tips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Section)from the</a:t>
            </a:r>
            <a:r>
              <a:rPr sz="245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same 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page:</a:t>
            </a:r>
            <a:endParaRPr sz="245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60"/>
              </a:spcBef>
            </a:pP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450" spc="15" dirty="0">
                <a:solidFill>
                  <a:srgbClr val="A52A2A"/>
                </a:solidFill>
                <a:latin typeface="Arial"/>
                <a:cs typeface="Arial"/>
              </a:rPr>
              <a:t>a </a:t>
            </a:r>
            <a:r>
              <a:rPr sz="2450" spc="10" dirty="0">
                <a:solidFill>
                  <a:srgbClr val="DC213C"/>
                </a:solidFill>
                <a:latin typeface="Arial"/>
                <a:cs typeface="Arial"/>
              </a:rPr>
              <a:t>href=</a:t>
            </a:r>
            <a:r>
              <a:rPr sz="2450" spc="10" dirty="0">
                <a:solidFill>
                  <a:srgbClr val="0327CD"/>
                </a:solidFill>
                <a:latin typeface="Arial"/>
                <a:cs typeface="Arial"/>
              </a:rPr>
              <a:t>"#tips"</a:t>
            </a:r>
            <a:r>
              <a:rPr sz="245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Visit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Useful </a:t>
            </a:r>
            <a:r>
              <a:rPr sz="2450" spc="-10" dirty="0">
                <a:solidFill>
                  <a:srgbClr val="323332"/>
                </a:solidFill>
                <a:latin typeface="Arial"/>
                <a:cs typeface="Arial"/>
              </a:rPr>
              <a:t>Tips</a:t>
            </a:r>
            <a:r>
              <a:rPr sz="245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Section</a:t>
            </a: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450" spc="15" dirty="0">
                <a:solidFill>
                  <a:srgbClr val="A52A2A"/>
                </a:solidFill>
                <a:latin typeface="Arial"/>
                <a:cs typeface="Arial"/>
              </a:rPr>
              <a:t>/a</a:t>
            </a: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45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60"/>
              </a:spcBef>
            </a:pPr>
            <a:r>
              <a:rPr sz="2450" spc="-35" dirty="0">
                <a:solidFill>
                  <a:srgbClr val="323332"/>
                </a:solidFill>
                <a:latin typeface="Arial"/>
                <a:cs typeface="Arial"/>
              </a:rPr>
              <a:t>Or,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create a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link to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bookmark (Useful </a:t>
            </a:r>
            <a:r>
              <a:rPr sz="2450" spc="-10" dirty="0">
                <a:solidFill>
                  <a:srgbClr val="323332"/>
                </a:solidFill>
                <a:latin typeface="Arial"/>
                <a:cs typeface="Arial"/>
              </a:rPr>
              <a:t>Tips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Section) from another</a:t>
            </a:r>
            <a:r>
              <a:rPr sz="24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page:</a:t>
            </a:r>
            <a:endParaRPr sz="2450">
              <a:latin typeface="Arial"/>
              <a:cs typeface="Arial"/>
            </a:endParaRPr>
          </a:p>
          <a:p>
            <a:pPr marL="698500" marR="164465">
              <a:lnSpc>
                <a:spcPct val="102000"/>
              </a:lnSpc>
            </a:pP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450" spc="15" dirty="0">
                <a:solidFill>
                  <a:srgbClr val="A52A2A"/>
                </a:solidFill>
                <a:latin typeface="Arial"/>
                <a:cs typeface="Arial"/>
              </a:rPr>
              <a:t>a </a:t>
            </a:r>
            <a:r>
              <a:rPr sz="2450" spc="10" dirty="0">
                <a:solidFill>
                  <a:srgbClr val="DC213C"/>
                </a:solidFill>
                <a:latin typeface="Arial"/>
                <a:cs typeface="Arial"/>
              </a:rPr>
              <a:t>href=</a:t>
            </a:r>
            <a:r>
              <a:rPr sz="2450" spc="10" dirty="0">
                <a:solidFill>
                  <a:srgbClr val="0327CD"/>
                </a:solidFill>
                <a:latin typeface="Arial"/>
                <a:cs typeface="Arial"/>
                <a:hlinkClick r:id="rId2"/>
              </a:rPr>
              <a:t>"h</a:t>
            </a:r>
            <a:r>
              <a:rPr sz="2450" spc="10" dirty="0">
                <a:solidFill>
                  <a:srgbClr val="0327CD"/>
                </a:solidFill>
                <a:latin typeface="Arial"/>
                <a:cs typeface="Arial"/>
              </a:rPr>
              <a:t>t</a:t>
            </a:r>
            <a:r>
              <a:rPr sz="2450" spc="10" dirty="0">
                <a:solidFill>
                  <a:srgbClr val="0327CD"/>
                </a:solidFill>
                <a:latin typeface="Arial"/>
                <a:cs typeface="Arial"/>
                <a:hlinkClick r:id="rId2"/>
              </a:rPr>
              <a:t>tp://www.w3schools.com/html_links.htm#tips"</a:t>
            </a:r>
            <a:r>
              <a:rPr sz="245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Visit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Useful  </a:t>
            </a:r>
            <a:r>
              <a:rPr sz="2450" spc="-10" dirty="0">
                <a:solidFill>
                  <a:srgbClr val="323332"/>
                </a:solidFill>
                <a:latin typeface="Arial"/>
                <a:cs typeface="Arial"/>
              </a:rPr>
              <a:t>Tips</a:t>
            </a:r>
            <a:r>
              <a:rPr sz="245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Section</a:t>
            </a: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450" spc="15" dirty="0">
                <a:solidFill>
                  <a:srgbClr val="A52A2A"/>
                </a:solidFill>
                <a:latin typeface="Arial"/>
                <a:cs typeface="Arial"/>
              </a:rPr>
              <a:t>/a</a:t>
            </a:r>
            <a:r>
              <a:rPr sz="2450" spc="1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4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799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z="7050" spc="-105" dirty="0"/>
              <a:t>HTML </a:t>
            </a:r>
            <a:r>
              <a:rPr sz="7050" spc="-50" dirty="0"/>
              <a:t>Links–the </a:t>
            </a:r>
            <a:r>
              <a:rPr sz="7050" spc="185" dirty="0"/>
              <a:t>id</a:t>
            </a:r>
            <a:r>
              <a:rPr sz="7050" spc="90" dirty="0"/>
              <a:t> </a:t>
            </a:r>
            <a:r>
              <a:rPr sz="7050" spc="35" dirty="0"/>
              <a:t>attribute</a:t>
            </a:r>
            <a:endParaRPr sz="705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3136869"/>
            <a:ext cx="163830" cy="349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spc="330" dirty="0">
                <a:latin typeface="Arial"/>
                <a:cs typeface="Arial"/>
              </a:rPr>
              <a:t>•</a:t>
            </a:r>
            <a:endParaRPr sz="2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5100" y="3073400"/>
            <a:ext cx="521144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-40" dirty="0">
                <a:latin typeface="Arial"/>
                <a:cs typeface="Arial"/>
              </a:rPr>
              <a:t>HTML </a:t>
            </a:r>
            <a:r>
              <a:rPr sz="2900" spc="-10" dirty="0">
                <a:latin typeface="Arial"/>
                <a:cs typeface="Arial"/>
              </a:rPr>
              <a:t>offers </a:t>
            </a:r>
            <a:r>
              <a:rPr sz="2900" spc="-15" dirty="0">
                <a:latin typeface="Arial"/>
                <a:cs typeface="Arial"/>
              </a:rPr>
              <a:t>three </a:t>
            </a:r>
            <a:r>
              <a:rPr sz="2900" spc="30" dirty="0">
                <a:latin typeface="Arial"/>
                <a:cs typeface="Arial"/>
              </a:rPr>
              <a:t>types </a:t>
            </a:r>
            <a:r>
              <a:rPr sz="2900" dirty="0">
                <a:latin typeface="Arial"/>
                <a:cs typeface="Arial"/>
              </a:rPr>
              <a:t>of</a:t>
            </a:r>
            <a:r>
              <a:rPr sz="2900" spc="-3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lists: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4114773"/>
            <a:ext cx="122555" cy="349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b="1" spc="5" dirty="0">
                <a:latin typeface="Arial"/>
                <a:cs typeface="Arial"/>
              </a:rPr>
              <a:t>•</a:t>
            </a:r>
            <a:endParaRPr sz="2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79600" y="4051300"/>
            <a:ext cx="272732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b="1" spc="-5" dirty="0">
                <a:latin typeface="Arial"/>
                <a:cs typeface="Arial"/>
              </a:rPr>
              <a:t>Unordered</a:t>
            </a:r>
            <a:r>
              <a:rPr sz="2900" b="1" spc="-75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lists</a:t>
            </a:r>
            <a:endParaRPr sz="2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6070573"/>
            <a:ext cx="122555" cy="349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b="1" spc="5" dirty="0">
                <a:latin typeface="Arial"/>
                <a:cs typeface="Arial"/>
              </a:rPr>
              <a:t>•</a:t>
            </a:r>
            <a:endParaRPr sz="2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79600" y="6007100"/>
            <a:ext cx="229743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b="1" spc="-5" dirty="0">
                <a:latin typeface="Arial"/>
                <a:cs typeface="Arial"/>
              </a:rPr>
              <a:t>Ordered</a:t>
            </a:r>
            <a:r>
              <a:rPr sz="2900" b="1" spc="-75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lists</a:t>
            </a:r>
            <a:endParaRPr sz="2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8026373"/>
            <a:ext cx="122555" cy="349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b="1" spc="5" dirty="0">
                <a:latin typeface="Arial"/>
                <a:cs typeface="Arial"/>
              </a:rPr>
              <a:t>•</a:t>
            </a:r>
            <a:endParaRPr sz="21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79600" y="7962900"/>
            <a:ext cx="289115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b="1" spc="-5" dirty="0">
                <a:latin typeface="Arial"/>
                <a:cs typeface="Arial"/>
              </a:rPr>
              <a:t>Description</a:t>
            </a:r>
            <a:r>
              <a:rPr sz="2900" b="1" spc="-60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lists</a:t>
            </a:r>
            <a:endParaRPr sz="29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1243330">
              <a:lnSpc>
                <a:spcPct val="100000"/>
              </a:lnSpc>
            </a:pPr>
            <a:r>
              <a:rPr spc="-114" dirty="0"/>
              <a:t>HTML</a:t>
            </a:r>
            <a:r>
              <a:rPr spc="-75" dirty="0"/>
              <a:t> </a:t>
            </a:r>
            <a:r>
              <a:rPr spc="-65" dirty="0"/>
              <a:t>Elements–Lists</a:t>
            </a:r>
          </a:p>
        </p:txBody>
      </p:sp>
      <p:sp>
        <p:nvSpPr>
          <p:cNvPr id="11" name="object 11"/>
          <p:cNvSpPr/>
          <p:nvPr/>
        </p:nvSpPr>
        <p:spPr>
          <a:xfrm>
            <a:off x="6083300" y="3683000"/>
            <a:ext cx="2870200" cy="171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56300" y="3594100"/>
            <a:ext cx="3124200" cy="2044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34100" y="5803900"/>
            <a:ext cx="2857500" cy="1587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07100" y="5715000"/>
            <a:ext cx="3111500" cy="1917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32500" y="7797800"/>
            <a:ext cx="3060700" cy="1600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9086" y="7709453"/>
            <a:ext cx="3308330" cy="19242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60" dirty="0"/>
              <a:t>Unordered</a:t>
            </a:r>
            <a:r>
              <a:rPr spc="-60" dirty="0"/>
              <a:t> </a:t>
            </a:r>
            <a:r>
              <a:rPr dirty="0"/>
              <a:t>Lists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946400"/>
            <a:ext cx="11263630" cy="3070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0" indent="-127000">
              <a:lnSpc>
                <a:spcPct val="100000"/>
              </a:lnSpc>
              <a:buSzPct val="74000"/>
              <a:buChar char="•"/>
              <a:tabLst>
                <a:tab pos="210820" algn="l"/>
              </a:tabLst>
            </a:pP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An unordered list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starts with the &lt;ul&gt;</a:t>
            </a:r>
            <a:r>
              <a:rPr sz="2500" b="1" spc="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27965" indent="-215265">
              <a:lnSpc>
                <a:spcPct val="100000"/>
              </a:lnSpc>
              <a:buSzPct val="74000"/>
              <a:buChar char="•"/>
              <a:tabLst>
                <a:tab pos="227965" algn="l"/>
                <a:tab pos="228600" algn="l"/>
              </a:tabLst>
            </a:pP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list item starts with the &lt;li&gt;</a:t>
            </a:r>
            <a:r>
              <a:rPr sz="2500" b="1" spc="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22250" indent="-209550">
              <a:lnSpc>
                <a:spcPct val="100000"/>
              </a:lnSpc>
              <a:buSzPct val="74000"/>
              <a:buChar char="•"/>
              <a:tabLst>
                <a:tab pos="222885" algn="l"/>
              </a:tabLst>
            </a:pP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The list items will be marked with bullets which are small black circles</a:t>
            </a:r>
            <a:r>
              <a:rPr sz="2500" spc="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(default)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39700" marR="297180" indent="-127000">
              <a:lnSpc>
                <a:spcPct val="100000"/>
              </a:lnSpc>
              <a:buSzPct val="74000"/>
              <a:buChar char="•"/>
              <a:tabLst>
                <a:tab pos="227965" algn="l"/>
                <a:tab pos="228600" algn="l"/>
              </a:tabLst>
            </a:pPr>
            <a:r>
              <a:rPr sz="2500" dirty="0">
                <a:latin typeface="Arial"/>
                <a:cs typeface="Arial"/>
              </a:rPr>
              <a:t>Style attribute might be added to the &lt;ul&gt; tag to define how the list items will  be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marked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03300" y="6629400"/>
            <a:ext cx="9499600" cy="250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0729" marR="5080" indent="-2374900">
              <a:lnSpc>
                <a:spcPts val="8000"/>
              </a:lnSpc>
            </a:pPr>
            <a:r>
              <a:rPr sz="6700" spc="-30" dirty="0">
                <a:solidFill>
                  <a:srgbClr val="C82506"/>
                </a:solidFill>
              </a:rPr>
              <a:t>Example–Different </a:t>
            </a:r>
            <a:r>
              <a:rPr sz="6700" spc="-55" dirty="0">
                <a:solidFill>
                  <a:srgbClr val="C82506"/>
                </a:solidFill>
              </a:rPr>
              <a:t>Styles </a:t>
            </a:r>
            <a:r>
              <a:rPr sz="6700" spc="5" dirty="0">
                <a:solidFill>
                  <a:srgbClr val="C82506"/>
                </a:solidFill>
              </a:rPr>
              <a:t>of  </a:t>
            </a:r>
            <a:r>
              <a:rPr sz="6700" spc="60" dirty="0">
                <a:solidFill>
                  <a:srgbClr val="C82506"/>
                </a:solidFill>
              </a:rPr>
              <a:t>Unordered</a:t>
            </a:r>
            <a:r>
              <a:rPr sz="6700" spc="-50" dirty="0">
                <a:solidFill>
                  <a:srgbClr val="C82506"/>
                </a:solidFill>
              </a:rPr>
              <a:t> </a:t>
            </a:r>
            <a:r>
              <a:rPr sz="6700" spc="5" dirty="0">
                <a:solidFill>
                  <a:srgbClr val="C82506"/>
                </a:solidFill>
              </a:rPr>
              <a:t>List</a:t>
            </a:r>
            <a:endParaRPr sz="6700"/>
          </a:p>
        </p:txBody>
      </p:sp>
      <p:sp>
        <p:nvSpPr>
          <p:cNvPr id="3" name="object 3"/>
          <p:cNvSpPr/>
          <p:nvPr/>
        </p:nvSpPr>
        <p:spPr>
          <a:xfrm>
            <a:off x="7848600" y="2844800"/>
            <a:ext cx="2451100" cy="5651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21600" y="2755900"/>
            <a:ext cx="2705100" cy="5981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7800" y="2552700"/>
            <a:ext cx="5410200" cy="6388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2590" rIns="0" bIns="0" rtlCol="0">
            <a:spAutoFit/>
          </a:bodyPr>
          <a:lstStyle/>
          <a:p>
            <a:pPr marL="68453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990600" y="3369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302000"/>
            <a:ext cx="37096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30" dirty="0">
                <a:latin typeface="Arial"/>
                <a:cs typeface="Arial"/>
              </a:rPr>
              <a:t>Element</a:t>
            </a:r>
            <a:r>
              <a:rPr sz="3600" spc="-50" dirty="0">
                <a:latin typeface="Arial"/>
                <a:cs typeface="Arial"/>
              </a:rPr>
              <a:t> </a:t>
            </a:r>
            <a:r>
              <a:rPr sz="3600" spc="15" dirty="0">
                <a:latin typeface="Arial"/>
                <a:cs typeface="Arial"/>
              </a:rPr>
              <a:t>attributes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381500"/>
            <a:ext cx="49542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elements–images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5461000"/>
            <a:ext cx="55384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elements–hyperlinks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6540500"/>
            <a:ext cx="42430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95" dirty="0">
                <a:latin typeface="Arial"/>
                <a:cs typeface="Arial"/>
              </a:rPr>
              <a:t> </a:t>
            </a:r>
            <a:r>
              <a:rPr sz="3600" spc="-15" dirty="0">
                <a:latin typeface="Arial"/>
                <a:cs typeface="Arial"/>
              </a:rPr>
              <a:t>elements–lists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600" y="7687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35100" y="7620000"/>
            <a:ext cx="47002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elements–tables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0" dirty="0"/>
              <a:t>Ordered</a:t>
            </a:r>
            <a:r>
              <a:rPr spc="-75" dirty="0"/>
              <a:t> </a:t>
            </a:r>
            <a:r>
              <a:rPr dirty="0"/>
              <a:t>Lists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543300"/>
            <a:ext cx="10939780" cy="4398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0" indent="-190500">
              <a:lnSpc>
                <a:spcPct val="100000"/>
              </a:lnSpc>
              <a:buSzPct val="75000"/>
              <a:buChar char="•"/>
              <a:tabLst>
                <a:tab pos="330200" algn="l"/>
                <a:tab pos="330835" algn="l"/>
              </a:tabLst>
            </a:pP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ordered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starts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with the &lt;ol&gt;</a:t>
            </a:r>
            <a:r>
              <a:rPr sz="3600" b="1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30200" indent="-317500">
              <a:lnSpc>
                <a:spcPct val="100000"/>
              </a:lnSpc>
              <a:buSzPct val="75000"/>
              <a:buChar char="•"/>
              <a:tabLst>
                <a:tab pos="330200" algn="l"/>
                <a:tab pos="330835" algn="l"/>
              </a:tabLst>
            </a:pP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list item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starts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with the &lt;li&gt;</a:t>
            </a:r>
            <a:r>
              <a:rPr sz="3600" b="1" spc="-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30200" indent="-317500">
              <a:lnSpc>
                <a:spcPct val="100000"/>
              </a:lnSpc>
              <a:buSzPct val="75000"/>
              <a:buChar char="•"/>
              <a:tabLst>
                <a:tab pos="330200" algn="l"/>
                <a:tab pos="330835" algn="l"/>
              </a:tabLst>
            </a:pP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items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marked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numbers</a:t>
            </a:r>
            <a:r>
              <a:rPr sz="3600" spc="-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(default)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3850">
              <a:latin typeface="Times New Roman"/>
              <a:cs typeface="Times New Roman"/>
            </a:endParaRPr>
          </a:p>
          <a:p>
            <a:pPr marL="203200" marR="5080" indent="-190500">
              <a:lnSpc>
                <a:spcPts val="4300"/>
              </a:lnSpc>
              <a:buSzPct val="75000"/>
              <a:buChar char="•"/>
              <a:tabLst>
                <a:tab pos="330200" algn="l"/>
                <a:tab pos="330835" algn="l"/>
              </a:tabLst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type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600" spc="114" dirty="0">
                <a:solidFill>
                  <a:srgbClr val="323332"/>
                </a:solidFill>
                <a:latin typeface="Arial"/>
                <a:cs typeface="Arial"/>
              </a:rPr>
              <a:t>added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ordered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list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,</a:t>
            </a:r>
            <a:r>
              <a:rPr sz="3600" spc="-3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define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type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36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marker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300" y="3545840"/>
            <a:ext cx="3354070" cy="285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" algn="ctr">
              <a:lnSpc>
                <a:spcPts val="5600"/>
              </a:lnSpc>
            </a:pPr>
            <a:r>
              <a:rPr sz="4700" spc="-35" dirty="0">
                <a:solidFill>
                  <a:srgbClr val="C82506"/>
                </a:solidFill>
                <a:latin typeface="Arial"/>
                <a:cs typeface="Arial"/>
              </a:rPr>
              <a:t>Example–  </a:t>
            </a:r>
            <a:r>
              <a:rPr sz="4700" spc="-20" dirty="0">
                <a:solidFill>
                  <a:srgbClr val="C82506"/>
                </a:solidFill>
                <a:latin typeface="Arial"/>
                <a:cs typeface="Arial"/>
              </a:rPr>
              <a:t>Different  </a:t>
            </a:r>
            <a:r>
              <a:rPr sz="4700" spc="-45" dirty="0">
                <a:solidFill>
                  <a:srgbClr val="C82506"/>
                </a:solidFill>
                <a:latin typeface="Arial"/>
                <a:cs typeface="Arial"/>
              </a:rPr>
              <a:t>Styles </a:t>
            </a:r>
            <a:r>
              <a:rPr sz="4700" dirty="0">
                <a:solidFill>
                  <a:srgbClr val="C82506"/>
                </a:solidFill>
                <a:latin typeface="Arial"/>
                <a:cs typeface="Arial"/>
              </a:rPr>
              <a:t>of  </a:t>
            </a:r>
            <a:r>
              <a:rPr sz="4700" spc="45" dirty="0">
                <a:solidFill>
                  <a:srgbClr val="C82506"/>
                </a:solidFill>
                <a:latin typeface="Arial"/>
                <a:cs typeface="Arial"/>
              </a:rPr>
              <a:t>Ordered</a:t>
            </a:r>
            <a:r>
              <a:rPr sz="4700" spc="-75" dirty="0">
                <a:solidFill>
                  <a:srgbClr val="C82506"/>
                </a:solidFill>
                <a:latin typeface="Arial"/>
                <a:cs typeface="Arial"/>
              </a:rPr>
              <a:t> </a:t>
            </a:r>
            <a:r>
              <a:rPr sz="4700" dirty="0">
                <a:solidFill>
                  <a:srgbClr val="C82506"/>
                </a:solidFill>
                <a:latin typeface="Arial"/>
                <a:cs typeface="Arial"/>
              </a:rPr>
              <a:t>List</a:t>
            </a:r>
            <a:endParaRPr sz="47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1529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z="7250" spc="45" dirty="0"/>
              <a:t>Description/Definition</a:t>
            </a:r>
            <a:r>
              <a:rPr sz="7250" dirty="0"/>
              <a:t> </a:t>
            </a:r>
            <a:r>
              <a:rPr sz="7250" spc="10" dirty="0"/>
              <a:t>Lists</a:t>
            </a:r>
            <a:endParaRPr sz="7250"/>
          </a:p>
        </p:txBody>
      </p:sp>
      <p:sp>
        <p:nvSpPr>
          <p:cNvPr id="3" name="object 3"/>
          <p:cNvSpPr txBox="1"/>
          <p:nvPr/>
        </p:nvSpPr>
        <p:spPr>
          <a:xfrm>
            <a:off x="990600" y="2679700"/>
            <a:ext cx="10772775" cy="3433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0" marR="5080" indent="-190500">
              <a:lnSpc>
                <a:spcPct val="100000"/>
              </a:lnSpc>
              <a:buSzPct val="74000"/>
              <a:buChar char="•"/>
              <a:tabLst>
                <a:tab pos="203200" algn="l"/>
              </a:tabLst>
            </a:pP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A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description/definition </a:t>
            </a: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list, is a list of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terms, with </a:t>
            </a: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a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description </a:t>
            </a: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of  each</a:t>
            </a:r>
            <a:r>
              <a:rPr sz="2500" spc="-8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term</a:t>
            </a:r>
            <a:endParaRPr sz="2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Verdana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buSzPct val="74000"/>
              <a:buChar char="•"/>
              <a:tabLst>
                <a:tab pos="203200" algn="l"/>
              </a:tabLst>
            </a:pP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The </a:t>
            </a:r>
            <a:r>
              <a:rPr sz="2500" b="1" dirty="0">
                <a:solidFill>
                  <a:srgbClr val="323332"/>
                </a:solidFill>
                <a:latin typeface="Verdana"/>
                <a:cs typeface="Verdana"/>
              </a:rPr>
              <a:t>&lt;dl&gt;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tag defines </a:t>
            </a: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a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description</a:t>
            </a:r>
            <a:r>
              <a:rPr sz="2500" spc="1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list</a:t>
            </a:r>
            <a:endParaRPr sz="2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Verdana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03200" marR="805815" indent="-190500">
              <a:lnSpc>
                <a:spcPct val="100000"/>
              </a:lnSpc>
              <a:buSzPct val="74000"/>
              <a:buChar char="•"/>
              <a:tabLst>
                <a:tab pos="203200" algn="l"/>
              </a:tabLst>
            </a:pP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The </a:t>
            </a:r>
            <a:r>
              <a:rPr sz="2500" b="1" spc="-5" dirty="0">
                <a:solidFill>
                  <a:srgbClr val="323332"/>
                </a:solidFill>
                <a:latin typeface="Verdana"/>
                <a:cs typeface="Verdana"/>
              </a:rPr>
              <a:t>&lt;dt&gt;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tag defines the definition term, </a:t>
            </a:r>
            <a:r>
              <a:rPr sz="2500" dirty="0">
                <a:solidFill>
                  <a:srgbClr val="323332"/>
                </a:solidFill>
                <a:latin typeface="Verdana"/>
                <a:cs typeface="Verdana"/>
              </a:rPr>
              <a:t>and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the </a:t>
            </a:r>
            <a:r>
              <a:rPr sz="2500" b="1" dirty="0">
                <a:solidFill>
                  <a:srgbClr val="323332"/>
                </a:solidFill>
                <a:latin typeface="Verdana"/>
                <a:cs typeface="Verdana"/>
              </a:rPr>
              <a:t>&lt;dd&gt;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tag  defines the data</a:t>
            </a:r>
            <a:r>
              <a:rPr sz="2500" spc="1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500" spc="-5" dirty="0">
                <a:solidFill>
                  <a:srgbClr val="323332"/>
                </a:solidFill>
                <a:latin typeface="Verdana"/>
                <a:cs typeface="Verdana"/>
              </a:rPr>
              <a:t>(description)</a:t>
            </a:r>
            <a:endParaRPr sz="2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775" b="1" spc="22" baseline="7507" dirty="0">
                <a:solidFill>
                  <a:srgbClr val="0B5D18"/>
                </a:solidFill>
                <a:latin typeface="Verdana"/>
                <a:cs typeface="Verdana"/>
              </a:rPr>
              <a:t>•</a:t>
            </a:r>
            <a:r>
              <a:rPr sz="2775" b="1" spc="-802" baseline="7507" dirty="0">
                <a:solidFill>
                  <a:srgbClr val="0B5D18"/>
                </a:solidFill>
                <a:latin typeface="Verdana"/>
                <a:cs typeface="Verdana"/>
              </a:rPr>
              <a:t> </a:t>
            </a:r>
            <a:r>
              <a:rPr sz="2500" b="1" spc="-5" dirty="0">
                <a:solidFill>
                  <a:srgbClr val="0B5D18"/>
                </a:solidFill>
                <a:latin typeface="Verdana"/>
                <a:cs typeface="Verdana"/>
              </a:rPr>
              <a:t>Example: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8407400"/>
            <a:ext cx="10222865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b="1" spc="-5" dirty="0">
                <a:latin typeface="Calibri"/>
                <a:cs typeface="Calibri"/>
              </a:rPr>
              <a:t>Tip: </a:t>
            </a:r>
            <a:r>
              <a:rPr sz="2500" dirty="0">
                <a:latin typeface="Calibri"/>
                <a:cs typeface="Calibri"/>
              </a:rPr>
              <a:t>Inside a </a:t>
            </a:r>
            <a:r>
              <a:rPr sz="2500" spc="-10" dirty="0">
                <a:latin typeface="Calibri"/>
                <a:cs typeface="Calibri"/>
              </a:rPr>
              <a:t>list item </a:t>
            </a:r>
            <a:r>
              <a:rPr sz="2500" spc="-15" dirty="0">
                <a:latin typeface="Calibri"/>
                <a:cs typeface="Calibri"/>
              </a:rPr>
              <a:t>you </a:t>
            </a:r>
            <a:r>
              <a:rPr sz="2500" spc="-10" dirty="0">
                <a:latin typeface="Calibri"/>
                <a:cs typeface="Calibri"/>
              </a:rPr>
              <a:t>can </a:t>
            </a:r>
            <a:r>
              <a:rPr sz="2500" dirty="0">
                <a:latin typeface="Calibri"/>
                <a:cs typeface="Calibri"/>
              </a:rPr>
              <a:t>put </a:t>
            </a:r>
            <a:r>
              <a:rPr sz="2500" spc="-15" dirty="0">
                <a:latin typeface="Calibri"/>
                <a:cs typeface="Calibri"/>
              </a:rPr>
              <a:t>text, </a:t>
            </a:r>
            <a:r>
              <a:rPr sz="2500" dirty="0">
                <a:latin typeface="Calibri"/>
                <a:cs typeface="Calibri"/>
              </a:rPr>
              <a:t>line </a:t>
            </a:r>
            <a:r>
              <a:rPr sz="2500" spc="-10" dirty="0">
                <a:latin typeface="Calibri"/>
                <a:cs typeface="Calibri"/>
              </a:rPr>
              <a:t>breaks, </a:t>
            </a:r>
            <a:r>
              <a:rPr sz="2500" spc="-5" dirty="0">
                <a:latin typeface="Calibri"/>
                <a:cs typeface="Calibri"/>
              </a:rPr>
              <a:t>images, links, other lists,</a:t>
            </a:r>
            <a:r>
              <a:rPr sz="2500" spc="1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etc.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90700" y="6311900"/>
            <a:ext cx="4660900" cy="165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35900" y="6286500"/>
            <a:ext cx="2997200" cy="1562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08900" y="6197600"/>
            <a:ext cx="3251200" cy="1892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1332230">
              <a:lnSpc>
                <a:spcPct val="100000"/>
              </a:lnSpc>
            </a:pPr>
            <a:r>
              <a:rPr spc="-5" dirty="0"/>
              <a:t>Example–Nested</a:t>
            </a:r>
            <a:r>
              <a:rPr spc="-60" dirty="0"/>
              <a:t> </a:t>
            </a:r>
            <a:r>
              <a:rPr dirty="0"/>
              <a:t>List</a:t>
            </a:r>
          </a:p>
        </p:txBody>
      </p:sp>
      <p:sp>
        <p:nvSpPr>
          <p:cNvPr id="3" name="object 3"/>
          <p:cNvSpPr/>
          <p:nvPr/>
        </p:nvSpPr>
        <p:spPr>
          <a:xfrm>
            <a:off x="7035800" y="3492500"/>
            <a:ext cx="3886200" cy="414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08800" y="3403600"/>
            <a:ext cx="4140200" cy="4470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6800" y="3238500"/>
            <a:ext cx="4965700" cy="4533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3505200"/>
            <a:ext cx="9518650" cy="9347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900" spc="30" dirty="0"/>
              <a:t>HyperLinks </a:t>
            </a:r>
            <a:r>
              <a:rPr sz="5900" spc="105" dirty="0"/>
              <a:t>and </a:t>
            </a:r>
            <a:r>
              <a:rPr sz="5900" dirty="0"/>
              <a:t>Lists</a:t>
            </a:r>
            <a:r>
              <a:rPr sz="5900" spc="-190" dirty="0"/>
              <a:t> </a:t>
            </a:r>
            <a:r>
              <a:rPr sz="5900" spc="60" dirty="0"/>
              <a:t>Demo!</a:t>
            </a:r>
            <a:endParaRPr sz="5900"/>
          </a:p>
        </p:txBody>
      </p:sp>
      <p:sp>
        <p:nvSpPr>
          <p:cNvPr id="3" name="object 3"/>
          <p:cNvSpPr/>
          <p:nvPr/>
        </p:nvSpPr>
        <p:spPr>
          <a:xfrm>
            <a:off x="7505700" y="5638800"/>
            <a:ext cx="3822700" cy="2273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78700" y="5549900"/>
            <a:ext cx="4076700" cy="2603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990600" y="3314700"/>
            <a:ext cx="10922000" cy="48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0" indent="-317500">
              <a:lnSpc>
                <a:spcPct val="100000"/>
              </a:lnSpc>
              <a:buChar char="•"/>
              <a:tabLst>
                <a:tab pos="354330" algn="l"/>
              </a:tabLst>
            </a:pPr>
            <a:r>
              <a:rPr sz="3200" spc="-65" dirty="0">
                <a:latin typeface="Arial"/>
                <a:cs typeface="Arial"/>
              </a:rPr>
              <a:t>Tables </a:t>
            </a:r>
            <a:r>
              <a:rPr sz="3200" spc="-25" dirty="0">
                <a:latin typeface="Arial"/>
                <a:cs typeface="Arial"/>
              </a:rPr>
              <a:t>are </a:t>
            </a:r>
            <a:r>
              <a:rPr sz="3200" spc="50" dirty="0">
                <a:latin typeface="Arial"/>
                <a:cs typeface="Arial"/>
              </a:rPr>
              <a:t>defined </a:t>
            </a:r>
            <a:r>
              <a:rPr sz="3200" spc="-5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90" dirty="0">
                <a:latin typeface="Arial"/>
                <a:cs typeface="Arial"/>
              </a:rPr>
              <a:t>&lt;table&gt;</a:t>
            </a:r>
            <a:r>
              <a:rPr sz="3200" spc="45" dirty="0">
                <a:latin typeface="Arial"/>
                <a:cs typeface="Arial"/>
              </a:rPr>
              <a:t> </a:t>
            </a:r>
            <a:r>
              <a:rPr sz="3200" spc="55" dirty="0">
                <a:latin typeface="Arial"/>
                <a:cs typeface="Arial"/>
              </a:rPr>
              <a:t>tag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330200" marR="5080" indent="-317500">
              <a:lnSpc>
                <a:spcPts val="3800"/>
              </a:lnSpc>
              <a:buChar char="•"/>
              <a:tabLst>
                <a:tab pos="35433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30" dirty="0">
                <a:latin typeface="Arial"/>
                <a:cs typeface="Arial"/>
              </a:rPr>
              <a:t>table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spc="75" dirty="0">
                <a:latin typeface="Arial"/>
                <a:cs typeface="Arial"/>
              </a:rPr>
              <a:t>divided </a:t>
            </a:r>
            <a:r>
              <a:rPr sz="3200" spc="-5" dirty="0">
                <a:latin typeface="Arial"/>
                <a:cs typeface="Arial"/>
              </a:rPr>
              <a:t>into </a:t>
            </a:r>
            <a:r>
              <a:rPr sz="3200" spc="-20" dirty="0">
                <a:latin typeface="Arial"/>
                <a:cs typeface="Arial"/>
              </a:rPr>
              <a:t>rows </a:t>
            </a:r>
            <a:r>
              <a:rPr sz="3200" spc="-5" dirty="0">
                <a:latin typeface="Arial"/>
                <a:cs typeface="Arial"/>
              </a:rPr>
              <a:t>(with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120" dirty="0">
                <a:latin typeface="Arial"/>
                <a:cs typeface="Arial"/>
              </a:rPr>
              <a:t>&lt;tr&gt; </a:t>
            </a:r>
            <a:r>
              <a:rPr sz="3200" spc="35" dirty="0">
                <a:latin typeface="Arial"/>
                <a:cs typeface="Arial"/>
              </a:rPr>
              <a:t>tag), </a:t>
            </a:r>
            <a:r>
              <a:rPr sz="3200" spc="55" dirty="0">
                <a:latin typeface="Arial"/>
                <a:cs typeface="Arial"/>
              </a:rPr>
              <a:t>and </a:t>
            </a:r>
            <a:r>
              <a:rPr sz="3200" spc="40" dirty="0">
                <a:latin typeface="Arial"/>
                <a:cs typeface="Arial"/>
              </a:rPr>
              <a:t>each  </a:t>
            </a:r>
            <a:r>
              <a:rPr sz="3200" spc="-25" dirty="0">
                <a:latin typeface="Arial"/>
                <a:cs typeface="Arial"/>
              </a:rPr>
              <a:t>row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spc="75" dirty="0">
                <a:latin typeface="Arial"/>
                <a:cs typeface="Arial"/>
              </a:rPr>
              <a:t>divided </a:t>
            </a:r>
            <a:r>
              <a:rPr sz="3200" spc="-5" dirty="0">
                <a:latin typeface="Arial"/>
                <a:cs typeface="Arial"/>
              </a:rPr>
              <a:t>into </a:t>
            </a:r>
            <a:r>
              <a:rPr sz="3200" spc="40" dirty="0">
                <a:latin typeface="Arial"/>
                <a:cs typeface="Arial"/>
              </a:rPr>
              <a:t>data </a:t>
            </a:r>
            <a:r>
              <a:rPr sz="3200" spc="35" dirty="0">
                <a:latin typeface="Arial"/>
                <a:cs typeface="Arial"/>
              </a:rPr>
              <a:t>cells </a:t>
            </a:r>
            <a:r>
              <a:rPr sz="3200" spc="-5" dirty="0">
                <a:latin typeface="Arial"/>
                <a:cs typeface="Arial"/>
              </a:rPr>
              <a:t>(with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165" dirty="0">
                <a:latin typeface="Arial"/>
                <a:cs typeface="Arial"/>
              </a:rPr>
              <a:t>&lt;td&gt; </a:t>
            </a:r>
            <a:r>
              <a:rPr sz="3200" spc="35" dirty="0">
                <a:latin typeface="Arial"/>
                <a:cs typeface="Arial"/>
              </a:rPr>
              <a:t>tag). </a:t>
            </a:r>
            <a:r>
              <a:rPr sz="3200" spc="85" dirty="0">
                <a:latin typeface="Arial"/>
                <a:cs typeface="Arial"/>
              </a:rPr>
              <a:t>td</a:t>
            </a:r>
            <a:r>
              <a:rPr sz="3200" spc="-295" dirty="0">
                <a:latin typeface="Arial"/>
                <a:cs typeface="Arial"/>
              </a:rPr>
              <a:t> </a:t>
            </a:r>
            <a:r>
              <a:rPr sz="3200" spc="25" dirty="0">
                <a:latin typeface="Arial"/>
                <a:cs typeface="Arial"/>
              </a:rPr>
              <a:t>stands  </a:t>
            </a:r>
            <a:r>
              <a:rPr sz="3200" dirty="0">
                <a:latin typeface="Arial"/>
                <a:cs typeface="Arial"/>
              </a:rPr>
              <a:t>for </a:t>
            </a:r>
            <a:r>
              <a:rPr sz="3200" spc="-15" dirty="0">
                <a:latin typeface="Arial"/>
                <a:cs typeface="Arial"/>
              </a:rPr>
              <a:t>"table data," </a:t>
            </a:r>
            <a:r>
              <a:rPr sz="3200" spc="55" dirty="0">
                <a:latin typeface="Arial"/>
                <a:cs typeface="Arial"/>
              </a:rPr>
              <a:t>and </a:t>
            </a:r>
            <a:r>
              <a:rPr sz="3200" spc="30" dirty="0">
                <a:latin typeface="Arial"/>
                <a:cs typeface="Arial"/>
              </a:rPr>
              <a:t>holds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25" dirty="0">
                <a:latin typeface="Arial"/>
                <a:cs typeface="Arial"/>
              </a:rPr>
              <a:t>content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a </a:t>
            </a:r>
            <a:r>
              <a:rPr sz="3200" spc="40" dirty="0">
                <a:latin typeface="Arial"/>
                <a:cs typeface="Arial"/>
              </a:rPr>
              <a:t>data </a:t>
            </a:r>
            <a:r>
              <a:rPr sz="3200" spc="35" dirty="0">
                <a:latin typeface="Arial"/>
                <a:cs typeface="Arial"/>
              </a:rPr>
              <a:t>cell.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330200" marR="56515">
              <a:lnSpc>
                <a:spcPts val="3800"/>
              </a:lnSpc>
            </a:pPr>
            <a:r>
              <a:rPr sz="3200" spc="165" dirty="0">
                <a:latin typeface="Arial"/>
                <a:cs typeface="Arial"/>
              </a:rPr>
              <a:t>&lt;td&gt; </a:t>
            </a:r>
            <a:r>
              <a:rPr sz="3200" spc="55" dirty="0">
                <a:latin typeface="Arial"/>
                <a:cs typeface="Arial"/>
              </a:rPr>
              <a:t>tag can </a:t>
            </a:r>
            <a:r>
              <a:rPr sz="3200" spc="25" dirty="0">
                <a:latin typeface="Arial"/>
                <a:cs typeface="Arial"/>
              </a:rPr>
              <a:t>contain </a:t>
            </a:r>
            <a:r>
              <a:rPr sz="3200" dirty="0">
                <a:latin typeface="Arial"/>
                <a:cs typeface="Arial"/>
              </a:rPr>
              <a:t>text, </a:t>
            </a:r>
            <a:r>
              <a:rPr sz="3200" spc="-5" dirty="0">
                <a:latin typeface="Arial"/>
                <a:cs typeface="Arial"/>
              </a:rPr>
              <a:t>links, </a:t>
            </a:r>
            <a:r>
              <a:rPr sz="3200" spc="25" dirty="0">
                <a:latin typeface="Arial"/>
                <a:cs typeface="Arial"/>
              </a:rPr>
              <a:t>images, </a:t>
            </a:r>
            <a:r>
              <a:rPr sz="3200" dirty="0">
                <a:latin typeface="Arial"/>
                <a:cs typeface="Arial"/>
              </a:rPr>
              <a:t>lists, </a:t>
            </a:r>
            <a:r>
              <a:rPr sz="3200" spc="5" dirty="0">
                <a:latin typeface="Arial"/>
                <a:cs typeface="Arial"/>
              </a:rPr>
              <a:t>forms,</a:t>
            </a:r>
            <a:r>
              <a:rPr sz="3200" spc="-3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other  </a:t>
            </a:r>
            <a:r>
              <a:rPr sz="3200" spc="25" dirty="0">
                <a:latin typeface="Arial"/>
                <a:cs typeface="Arial"/>
              </a:rPr>
              <a:t>tables,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55" dirty="0">
                <a:latin typeface="Arial"/>
                <a:cs typeface="Arial"/>
              </a:rPr>
              <a:t>etc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Times New Roman"/>
              <a:cs typeface="Times New Roman"/>
            </a:endParaRPr>
          </a:p>
          <a:p>
            <a:pPr marL="330200" marR="463550" indent="-317500">
              <a:lnSpc>
                <a:spcPts val="3800"/>
              </a:lnSpc>
              <a:buChar char="•"/>
              <a:tabLst>
                <a:tab pos="354330" algn="l"/>
              </a:tabLst>
            </a:pPr>
            <a:r>
              <a:rPr sz="3200" dirty="0">
                <a:latin typeface="Arial"/>
                <a:cs typeface="Arial"/>
              </a:rPr>
              <a:t>If </a:t>
            </a:r>
            <a:r>
              <a:rPr sz="3200" spc="-5" dirty="0">
                <a:latin typeface="Arial"/>
                <a:cs typeface="Arial"/>
              </a:rPr>
              <a:t>you </a:t>
            </a:r>
            <a:r>
              <a:rPr sz="3200" spc="85" dirty="0">
                <a:latin typeface="Arial"/>
                <a:cs typeface="Arial"/>
              </a:rPr>
              <a:t>do </a:t>
            </a:r>
            <a:r>
              <a:rPr sz="3200" dirty="0">
                <a:latin typeface="Arial"/>
                <a:cs typeface="Arial"/>
              </a:rPr>
              <a:t>not </a:t>
            </a:r>
            <a:r>
              <a:rPr sz="3200" spc="50" dirty="0">
                <a:latin typeface="Arial"/>
                <a:cs typeface="Arial"/>
              </a:rPr>
              <a:t>specify </a:t>
            </a:r>
            <a:r>
              <a:rPr sz="3200" spc="-5" dirty="0">
                <a:latin typeface="Arial"/>
                <a:cs typeface="Arial"/>
              </a:rPr>
              <a:t>a </a:t>
            </a:r>
            <a:r>
              <a:rPr sz="3200" b="1" spc="-5" dirty="0">
                <a:latin typeface="Arial"/>
                <a:cs typeface="Arial"/>
              </a:rPr>
              <a:t>border </a:t>
            </a:r>
            <a:r>
              <a:rPr sz="3200" spc="15" dirty="0">
                <a:latin typeface="Arial"/>
                <a:cs typeface="Arial"/>
              </a:rPr>
              <a:t>attribute,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30" dirty="0">
                <a:latin typeface="Arial"/>
                <a:cs typeface="Arial"/>
              </a:rPr>
              <a:t>table </a:t>
            </a:r>
            <a:r>
              <a:rPr sz="3200" spc="-5" dirty="0">
                <a:latin typeface="Arial"/>
                <a:cs typeface="Arial"/>
              </a:rPr>
              <a:t>will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85" dirty="0">
                <a:latin typeface="Arial"/>
                <a:cs typeface="Arial"/>
              </a:rPr>
              <a:t>be  </a:t>
            </a:r>
            <a:r>
              <a:rPr sz="3200" spc="55" dirty="0">
                <a:latin typeface="Arial"/>
                <a:cs typeface="Arial"/>
              </a:rPr>
              <a:t>displayed </a:t>
            </a:r>
            <a:r>
              <a:rPr sz="3200" spc="-5" dirty="0">
                <a:latin typeface="Arial"/>
                <a:cs typeface="Arial"/>
              </a:rPr>
              <a:t>without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40" dirty="0">
                <a:latin typeface="Arial"/>
                <a:cs typeface="Arial"/>
              </a:rPr>
              <a:t>borders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824230">
              <a:lnSpc>
                <a:spcPct val="100000"/>
              </a:lnSpc>
            </a:pPr>
            <a:r>
              <a:rPr spc="-114" dirty="0"/>
              <a:t>HTML</a:t>
            </a:r>
            <a:r>
              <a:rPr spc="-80" dirty="0"/>
              <a:t> </a:t>
            </a:r>
            <a:r>
              <a:rPr spc="-120" dirty="0"/>
              <a:t>Elements–Tables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80" dirty="0"/>
              <a:t>Table</a:t>
            </a:r>
            <a:r>
              <a:rPr spc="-85" dirty="0"/>
              <a:t> </a:t>
            </a:r>
            <a:r>
              <a:rPr spc="-225" dirty="0"/>
              <a:t>Tags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079750" y="2889250"/>
          <a:ext cx="7583338" cy="571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8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5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Tag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E77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Description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E77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75" dirty="0">
                          <a:latin typeface="Arial"/>
                          <a:cs typeface="Arial"/>
                        </a:rPr>
                        <a:t>&lt;table&gt;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-5" dirty="0">
                          <a:latin typeface="Arial"/>
                          <a:cs typeface="Arial"/>
                        </a:rPr>
                        <a:t>Defines a</a:t>
                      </a:r>
                      <a:r>
                        <a:rPr sz="2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table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95" dirty="0">
                          <a:latin typeface="Arial"/>
                          <a:cs typeface="Arial"/>
                        </a:rPr>
                        <a:t>&lt;th&gt;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-5" dirty="0">
                          <a:latin typeface="Arial"/>
                          <a:cs typeface="Arial"/>
                        </a:rPr>
                        <a:t>Defines a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table</a:t>
                      </a:r>
                      <a:r>
                        <a:rPr sz="2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20" dirty="0">
                          <a:latin typeface="Arial"/>
                          <a:cs typeface="Arial"/>
                        </a:rPr>
                        <a:t>header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95" dirty="0">
                          <a:latin typeface="Arial"/>
                          <a:cs typeface="Arial"/>
                        </a:rPr>
                        <a:t>&lt;tr&gt;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-5" dirty="0">
                          <a:latin typeface="Arial"/>
                          <a:cs typeface="Arial"/>
                        </a:rPr>
                        <a:t>Defines a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table</a:t>
                      </a:r>
                      <a:r>
                        <a:rPr sz="2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-20" dirty="0">
                          <a:latin typeface="Arial"/>
                          <a:cs typeface="Arial"/>
                        </a:rPr>
                        <a:t>row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130" dirty="0">
                          <a:latin typeface="Arial"/>
                          <a:cs typeface="Arial"/>
                        </a:rPr>
                        <a:t>&lt;td&gt;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-5" dirty="0">
                          <a:latin typeface="Arial"/>
                          <a:cs typeface="Arial"/>
                        </a:rPr>
                        <a:t>Defines a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table</a:t>
                      </a:r>
                      <a:r>
                        <a:rPr sz="2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35" dirty="0">
                          <a:latin typeface="Arial"/>
                          <a:cs typeface="Arial"/>
                        </a:rPr>
                        <a:t>cell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75" dirty="0">
                          <a:latin typeface="Arial"/>
                          <a:cs typeface="Arial"/>
                        </a:rPr>
                        <a:t>&lt;caption&gt;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600" spc="-5" dirty="0">
                          <a:latin typeface="Arial"/>
                          <a:cs typeface="Arial"/>
                        </a:rPr>
                        <a:t>Define a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table</a:t>
                      </a:r>
                      <a:r>
                        <a:rPr sz="2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40" dirty="0">
                          <a:latin typeface="Arial"/>
                          <a:cs typeface="Arial"/>
                        </a:rPr>
                        <a:t>caption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370077"/>
            <a:ext cx="10962640" cy="3223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>
              <a:latin typeface="Arial"/>
              <a:cs typeface="Arial"/>
            </a:endParaRPr>
          </a:p>
          <a:p>
            <a:pPr marL="241300" marR="245745" indent="-228600">
              <a:lnSpc>
                <a:spcPts val="3590"/>
              </a:lnSpc>
              <a:spcBef>
                <a:spcPts val="125"/>
              </a:spcBef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Robson, E., &amp;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Freeman,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E. (2012).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Head first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</a:t>
            </a:r>
            <a:r>
              <a:rPr sz="3000" i="1" spc="-16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CSS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O'Reilly Media,</a:t>
            </a:r>
            <a:r>
              <a:rPr sz="3000" spc="-10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Inc.</a:t>
            </a:r>
            <a:endParaRPr sz="3000">
              <a:latin typeface="Arial"/>
              <a:cs typeface="Arial"/>
            </a:endParaRPr>
          </a:p>
          <a:p>
            <a:pPr marL="241300" marR="508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Duckett, J.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 CSS: Design and Build</a:t>
            </a:r>
            <a:r>
              <a:rPr sz="3000" i="1" spc="-1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2323"/>
                </a:solidFill>
                <a:latin typeface="Arial"/>
                <a:cs typeface="Arial"/>
              </a:rPr>
              <a:t>Websites</a:t>
            </a:r>
            <a:r>
              <a:rPr sz="3000" spc="-10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-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3730" marR="5080">
              <a:lnSpc>
                <a:spcPts val="7900"/>
              </a:lnSpc>
            </a:pPr>
            <a:r>
              <a:rPr sz="6650" spc="10" dirty="0"/>
              <a:t>But </a:t>
            </a:r>
            <a:r>
              <a:rPr sz="6650" spc="5" dirty="0"/>
              <a:t>first </a:t>
            </a:r>
            <a:r>
              <a:rPr sz="6650" spc="20" dirty="0"/>
              <a:t>… </a:t>
            </a:r>
            <a:r>
              <a:rPr sz="6650" spc="10" dirty="0"/>
              <a:t>what we</a:t>
            </a:r>
            <a:r>
              <a:rPr sz="6650" spc="-80" dirty="0"/>
              <a:t> </a:t>
            </a:r>
            <a:r>
              <a:rPr sz="6650" spc="120" dirty="0"/>
              <a:t>addressed  </a:t>
            </a:r>
            <a:r>
              <a:rPr sz="6650" spc="5" dirty="0"/>
              <a:t>last</a:t>
            </a:r>
            <a:r>
              <a:rPr sz="6650" spc="-70" dirty="0"/>
              <a:t> </a:t>
            </a:r>
            <a:r>
              <a:rPr sz="6650" spc="10" dirty="0"/>
              <a:t>week</a:t>
            </a:r>
            <a:endParaRPr sz="6650"/>
          </a:p>
        </p:txBody>
      </p:sp>
      <p:sp>
        <p:nvSpPr>
          <p:cNvPr id="3" name="object 3"/>
          <p:cNvSpPr txBox="1"/>
          <p:nvPr/>
        </p:nvSpPr>
        <p:spPr>
          <a:xfrm>
            <a:off x="990600" y="392163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848100"/>
            <a:ext cx="31000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What </a:t>
            </a:r>
            <a:r>
              <a:rPr sz="3600" spc="-5" dirty="0">
                <a:latin typeface="Arial"/>
                <a:cs typeface="Arial"/>
              </a:rPr>
              <a:t>is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spc="-85" dirty="0">
                <a:latin typeface="Arial"/>
                <a:cs typeface="Arial"/>
              </a:rPr>
              <a:t>HTML?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500113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927600"/>
            <a:ext cx="3735704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70" dirty="0">
                <a:latin typeface="Arial"/>
                <a:cs typeface="Arial"/>
              </a:rPr>
              <a:t>Why </a:t>
            </a:r>
            <a:r>
              <a:rPr sz="3600" spc="95" dirty="0">
                <a:latin typeface="Arial"/>
                <a:cs typeface="Arial"/>
              </a:rPr>
              <a:t>do </a:t>
            </a:r>
            <a:r>
              <a:rPr sz="3600" spc="-5" dirty="0">
                <a:latin typeface="Arial"/>
                <a:cs typeface="Arial"/>
              </a:rPr>
              <a:t>we use</a:t>
            </a:r>
            <a:r>
              <a:rPr sz="3600" spc="-75" dirty="0">
                <a:latin typeface="Arial"/>
                <a:cs typeface="Arial"/>
              </a:rPr>
              <a:t> </a:t>
            </a:r>
            <a:r>
              <a:rPr sz="3600" spc="-70" dirty="0">
                <a:latin typeface="Arial"/>
                <a:cs typeface="Arial"/>
              </a:rPr>
              <a:t>it?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08063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6007100"/>
            <a:ext cx="1038479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What </a:t>
            </a:r>
            <a:r>
              <a:rPr sz="3600" spc="-5" dirty="0">
                <a:latin typeface="Arial"/>
                <a:cs typeface="Arial"/>
              </a:rPr>
              <a:t>is </a:t>
            </a:r>
            <a:r>
              <a:rPr sz="3600" dirty="0">
                <a:latin typeface="Arial"/>
                <a:cs typeface="Arial"/>
              </a:rPr>
              <a:t>the </a:t>
            </a:r>
            <a:r>
              <a:rPr sz="3600" spc="25" dirty="0">
                <a:latin typeface="Arial"/>
                <a:cs typeface="Arial"/>
              </a:rPr>
              <a:t>general </a:t>
            </a:r>
            <a:r>
              <a:rPr sz="3600" spc="15" dirty="0">
                <a:latin typeface="Arial"/>
                <a:cs typeface="Arial"/>
              </a:rPr>
              <a:t>structure </a:t>
            </a:r>
            <a:r>
              <a:rPr sz="3600" dirty="0">
                <a:latin typeface="Arial"/>
                <a:cs typeface="Arial"/>
              </a:rPr>
              <a:t>of </a:t>
            </a: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sz="3600" spc="15" dirty="0">
                <a:latin typeface="Arial"/>
                <a:cs typeface="Arial"/>
              </a:rPr>
              <a:t>documents?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716013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7086600"/>
            <a:ext cx="604774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What </a:t>
            </a:r>
            <a:r>
              <a:rPr sz="3600" spc="-5" dirty="0">
                <a:latin typeface="Arial"/>
                <a:cs typeface="Arial"/>
              </a:rPr>
              <a:t>elements </a:t>
            </a:r>
            <a:r>
              <a:rPr sz="3600" spc="130" dirty="0">
                <a:latin typeface="Arial"/>
                <a:cs typeface="Arial"/>
              </a:rPr>
              <a:t>did </a:t>
            </a:r>
            <a:r>
              <a:rPr sz="3600" spc="-5" dirty="0">
                <a:latin typeface="Arial"/>
                <a:cs typeface="Arial"/>
              </a:rPr>
              <a:t>we</a:t>
            </a:r>
            <a:r>
              <a:rPr sz="3600" spc="-9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cover?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4000" y="-304800"/>
            <a:ext cx="12036377" cy="1036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368300"/>
            <a:ext cx="7714615" cy="637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65" dirty="0"/>
              <a:t>Let’s </a:t>
            </a:r>
            <a:r>
              <a:rPr sz="4000" spc="-5" dirty="0"/>
              <a:t>look </a:t>
            </a:r>
            <a:r>
              <a:rPr sz="4000" dirty="0"/>
              <a:t>at the </a:t>
            </a:r>
            <a:r>
              <a:rPr sz="4000" spc="145" dirty="0"/>
              <a:t>big </a:t>
            </a:r>
            <a:r>
              <a:rPr sz="4000" spc="50" dirty="0"/>
              <a:t>picture</a:t>
            </a:r>
            <a:r>
              <a:rPr sz="4000" spc="-100" dirty="0"/>
              <a:t> </a:t>
            </a:r>
            <a:r>
              <a:rPr sz="4000" spc="70" dirty="0"/>
              <a:t>again!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603500" y="9289616"/>
            <a:ext cx="6569075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From </a:t>
            </a:r>
            <a:r>
              <a:rPr sz="1300" i="1" dirty="0">
                <a:solidFill>
                  <a:srgbClr val="A6AAA9"/>
                </a:solidFill>
                <a:latin typeface="Arial"/>
                <a:cs typeface="Arial"/>
              </a:rPr>
              <a:t>Head first HTML and </a:t>
            </a:r>
            <a:r>
              <a:rPr sz="1300" i="1" spc="-5" dirty="0">
                <a:solidFill>
                  <a:srgbClr val="A6AAA9"/>
                </a:solidFill>
                <a:latin typeface="Arial"/>
                <a:cs typeface="Arial"/>
              </a:rPr>
              <a:t>CSS</a:t>
            </a:r>
            <a:r>
              <a:rPr sz="1300" spc="-5" dirty="0">
                <a:solidFill>
                  <a:srgbClr val="A6AAA9"/>
                </a:solidFill>
                <a:latin typeface="Arial"/>
                <a:cs typeface="Arial"/>
              </a:rPr>
              <a:t>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by Robson, E., &amp; </a:t>
            </a:r>
            <a:r>
              <a:rPr sz="1300" spc="-114" dirty="0">
                <a:solidFill>
                  <a:srgbClr val="A6AAA9"/>
                </a:solidFill>
                <a:latin typeface="Arial"/>
                <a:cs typeface="Arial"/>
              </a:rPr>
              <a:t>F</a:t>
            </a:r>
            <a:r>
              <a:rPr sz="2700" spc="-172" baseline="-21604" dirty="0">
                <a:latin typeface="Arial"/>
                <a:cs typeface="Arial"/>
              </a:rPr>
              <a:t>4</a:t>
            </a:r>
            <a:r>
              <a:rPr sz="1300" spc="-114" dirty="0">
                <a:solidFill>
                  <a:srgbClr val="A6AAA9"/>
                </a:solidFill>
                <a:latin typeface="Arial"/>
                <a:cs typeface="Arial"/>
              </a:rPr>
              <a:t>reeman,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E., 2012, O'Reilly Media,</a:t>
            </a:r>
            <a:r>
              <a:rPr sz="1300" spc="30" dirty="0">
                <a:solidFill>
                  <a:srgbClr val="A6AAA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Inc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379730">
              <a:lnSpc>
                <a:spcPct val="100000"/>
              </a:lnSpc>
            </a:pPr>
            <a:r>
              <a:rPr sz="4400" spc="-65" dirty="0">
                <a:solidFill>
                  <a:srgbClr val="4A3C31"/>
                </a:solidFill>
              </a:rPr>
              <a:t>What </a:t>
            </a:r>
            <a:r>
              <a:rPr sz="4400" spc="60" dirty="0">
                <a:solidFill>
                  <a:srgbClr val="4A3C31"/>
                </a:solidFill>
              </a:rPr>
              <a:t>does </a:t>
            </a:r>
            <a:r>
              <a:rPr sz="4400" dirty="0">
                <a:solidFill>
                  <a:srgbClr val="4A3C31"/>
                </a:solidFill>
              </a:rPr>
              <a:t>the </a:t>
            </a:r>
            <a:r>
              <a:rPr sz="4400" spc="80" dirty="0">
                <a:solidFill>
                  <a:srgbClr val="4A3C31"/>
                </a:solidFill>
              </a:rPr>
              <a:t>web </a:t>
            </a:r>
            <a:r>
              <a:rPr sz="4400" spc="-5" dirty="0">
                <a:solidFill>
                  <a:srgbClr val="4A3C31"/>
                </a:solidFill>
              </a:rPr>
              <a:t>server</a:t>
            </a:r>
            <a:r>
              <a:rPr sz="4400" spc="-120" dirty="0">
                <a:solidFill>
                  <a:srgbClr val="4A3C31"/>
                </a:solidFill>
              </a:rPr>
              <a:t> </a:t>
            </a:r>
            <a:r>
              <a:rPr sz="4400" spc="-5" dirty="0">
                <a:solidFill>
                  <a:srgbClr val="4A3C31"/>
                </a:solidFill>
              </a:rPr>
              <a:t>do?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003300" y="2108200"/>
            <a:ext cx="11620500" cy="581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9500" y="8153400"/>
            <a:ext cx="6569075" cy="209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From </a:t>
            </a:r>
            <a:r>
              <a:rPr sz="1300" i="1" dirty="0">
                <a:solidFill>
                  <a:srgbClr val="A6AAA9"/>
                </a:solidFill>
                <a:latin typeface="Arial"/>
                <a:cs typeface="Arial"/>
              </a:rPr>
              <a:t>Head first HTML and </a:t>
            </a:r>
            <a:r>
              <a:rPr sz="1300" i="1" spc="-5" dirty="0">
                <a:solidFill>
                  <a:srgbClr val="A6AAA9"/>
                </a:solidFill>
                <a:latin typeface="Arial"/>
                <a:cs typeface="Arial"/>
              </a:rPr>
              <a:t>CSS</a:t>
            </a:r>
            <a:r>
              <a:rPr sz="1300" spc="-5" dirty="0">
                <a:solidFill>
                  <a:srgbClr val="A6AAA9"/>
                </a:solidFill>
                <a:latin typeface="Arial"/>
                <a:cs typeface="Arial"/>
              </a:rPr>
              <a:t>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by Robson, E., &amp; Freeman, E., 2012, O'Reilly Media,</a:t>
            </a:r>
            <a:r>
              <a:rPr sz="1300" spc="-110" dirty="0">
                <a:solidFill>
                  <a:srgbClr val="A6AAA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Inc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z="4400" spc="-65" dirty="0">
                <a:solidFill>
                  <a:srgbClr val="4A3C31"/>
                </a:solidFill>
              </a:rPr>
              <a:t>What </a:t>
            </a:r>
            <a:r>
              <a:rPr sz="4400" spc="60" dirty="0">
                <a:solidFill>
                  <a:srgbClr val="4A3C31"/>
                </a:solidFill>
              </a:rPr>
              <a:t>does </a:t>
            </a:r>
            <a:r>
              <a:rPr sz="4400" dirty="0">
                <a:solidFill>
                  <a:srgbClr val="4A3C31"/>
                </a:solidFill>
              </a:rPr>
              <a:t>the </a:t>
            </a:r>
            <a:r>
              <a:rPr sz="4400" spc="20" dirty="0">
                <a:solidFill>
                  <a:srgbClr val="4A3C31"/>
                </a:solidFill>
              </a:rPr>
              <a:t>browser</a:t>
            </a:r>
            <a:r>
              <a:rPr sz="4400" spc="-50" dirty="0">
                <a:solidFill>
                  <a:srgbClr val="4A3C31"/>
                </a:solidFill>
              </a:rPr>
              <a:t> </a:t>
            </a:r>
            <a:r>
              <a:rPr sz="4400" spc="-5" dirty="0">
                <a:solidFill>
                  <a:srgbClr val="4A3C31"/>
                </a:solidFill>
              </a:rPr>
              <a:t>do?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381000" y="3009900"/>
            <a:ext cx="12623800" cy="405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65200" y="7696200"/>
            <a:ext cx="6569075" cy="209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From </a:t>
            </a:r>
            <a:r>
              <a:rPr sz="1300" i="1" dirty="0">
                <a:solidFill>
                  <a:srgbClr val="A6AAA9"/>
                </a:solidFill>
                <a:latin typeface="Arial"/>
                <a:cs typeface="Arial"/>
              </a:rPr>
              <a:t>Head first HTML and </a:t>
            </a:r>
            <a:r>
              <a:rPr sz="1300" i="1" spc="-5" dirty="0">
                <a:solidFill>
                  <a:srgbClr val="A6AAA9"/>
                </a:solidFill>
                <a:latin typeface="Arial"/>
                <a:cs typeface="Arial"/>
              </a:rPr>
              <a:t>CSS</a:t>
            </a:r>
            <a:r>
              <a:rPr sz="1300" spc="-5" dirty="0">
                <a:solidFill>
                  <a:srgbClr val="A6AAA9"/>
                </a:solidFill>
                <a:latin typeface="Arial"/>
                <a:cs typeface="Arial"/>
              </a:rPr>
              <a:t>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by Robson, E., &amp; Freeman, E., 2012, O'Reilly Media,</a:t>
            </a:r>
            <a:r>
              <a:rPr sz="1300" spc="-110" dirty="0">
                <a:solidFill>
                  <a:srgbClr val="A6AAA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Inc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14" dirty="0"/>
              <a:t>HTML</a:t>
            </a:r>
            <a:r>
              <a:rPr spc="-45" dirty="0"/>
              <a:t> </a:t>
            </a:r>
            <a:r>
              <a:rPr spc="40" dirty="0"/>
              <a:t>Attributes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3221387"/>
            <a:ext cx="17335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spc="35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2700" y="3149600"/>
            <a:ext cx="6261735" cy="49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have</a:t>
            </a:r>
            <a:r>
              <a:rPr sz="3100" spc="-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spc="15" dirty="0">
                <a:solidFill>
                  <a:srgbClr val="323332"/>
                </a:solidFill>
                <a:latin typeface="Arial"/>
                <a:cs typeface="Arial"/>
              </a:rPr>
              <a:t>attributes</a:t>
            </a:r>
            <a:endParaRPr sz="3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4107179"/>
            <a:ext cx="9457055" cy="949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5080" indent="-330200">
              <a:lnSpc>
                <a:spcPts val="3700"/>
              </a:lnSpc>
              <a:buSzPct val="74193"/>
              <a:buChar char="•"/>
              <a:tabLst>
                <a:tab pos="329565" algn="l"/>
                <a:tab pos="330200" algn="l"/>
              </a:tabLst>
            </a:pPr>
            <a:r>
              <a:rPr sz="3100" spc="15" dirty="0">
                <a:solidFill>
                  <a:srgbClr val="323332"/>
                </a:solidFill>
                <a:latin typeface="Arial"/>
                <a:cs typeface="Arial"/>
              </a:rPr>
              <a:t>Attributes </a:t>
            </a:r>
            <a:r>
              <a:rPr sz="3100" spc="35" dirty="0">
                <a:solidFill>
                  <a:srgbClr val="323332"/>
                </a:solidFill>
                <a:latin typeface="Arial"/>
                <a:cs typeface="Arial"/>
              </a:rPr>
              <a:t>provide </a:t>
            </a:r>
            <a:r>
              <a:rPr sz="3100" b="1" spc="-5" dirty="0">
                <a:solidFill>
                  <a:srgbClr val="323332"/>
                </a:solidFill>
                <a:latin typeface="Arial"/>
                <a:cs typeface="Arial"/>
              </a:rPr>
              <a:t>additional information about </a:t>
            </a:r>
            <a:r>
              <a:rPr sz="3100" b="1" dirty="0">
                <a:solidFill>
                  <a:srgbClr val="323332"/>
                </a:solidFill>
                <a:latin typeface="Arial"/>
                <a:cs typeface="Arial"/>
              </a:rPr>
              <a:t>an  element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5570896"/>
            <a:ext cx="17335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spc="35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82700" y="5499100"/>
            <a:ext cx="8157845" cy="49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00" spc="15" dirty="0">
                <a:solidFill>
                  <a:srgbClr val="323332"/>
                </a:solidFill>
                <a:latin typeface="Arial"/>
                <a:cs typeface="Arial"/>
              </a:rPr>
              <a:t>Attributes </a:t>
            </a:r>
            <a:r>
              <a:rPr sz="3100" spc="-2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always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specified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00" b="1" dirty="0">
                <a:solidFill>
                  <a:srgbClr val="323332"/>
                </a:solidFill>
                <a:latin typeface="Arial"/>
                <a:cs typeface="Arial"/>
              </a:rPr>
              <a:t>start</a:t>
            </a:r>
            <a:r>
              <a:rPr sz="3100" b="1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endParaRPr sz="3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6510703"/>
            <a:ext cx="17335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spc="35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2700" y="6438900"/>
            <a:ext cx="9935210" cy="49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00" spc="15" dirty="0">
                <a:solidFill>
                  <a:srgbClr val="323332"/>
                </a:solidFill>
                <a:latin typeface="Arial"/>
                <a:cs typeface="Arial"/>
              </a:rPr>
              <a:t>Attributes </a:t>
            </a:r>
            <a:r>
              <a:rPr sz="3100" spc="40" dirty="0">
                <a:solidFill>
                  <a:srgbClr val="323332"/>
                </a:solidFill>
                <a:latin typeface="Arial"/>
                <a:cs typeface="Arial"/>
              </a:rPr>
              <a:t>come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100" b="1" dirty="0">
                <a:solidFill>
                  <a:srgbClr val="323332"/>
                </a:solidFill>
                <a:latin typeface="Arial"/>
                <a:cs typeface="Arial"/>
              </a:rPr>
              <a:t>name/value </a:t>
            </a:r>
            <a:r>
              <a:rPr sz="3100" b="1" spc="-5" dirty="0">
                <a:solidFill>
                  <a:srgbClr val="323332"/>
                </a:solidFill>
                <a:latin typeface="Arial"/>
                <a:cs typeface="Arial"/>
              </a:rPr>
              <a:t>pairs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like:</a:t>
            </a:r>
            <a:r>
              <a:rPr sz="31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spc="45" dirty="0">
                <a:solidFill>
                  <a:srgbClr val="323332"/>
                </a:solidFill>
                <a:latin typeface="Arial"/>
                <a:cs typeface="Arial"/>
              </a:rPr>
              <a:t>name=“value”</a:t>
            </a:r>
            <a:endParaRPr sz="3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7450509"/>
            <a:ext cx="17335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spc="35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82700" y="7378700"/>
            <a:ext cx="9674860" cy="49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Always use </a:t>
            </a:r>
            <a:r>
              <a:rPr sz="3100" b="1" dirty="0">
                <a:solidFill>
                  <a:srgbClr val="323332"/>
                </a:solidFill>
                <a:latin typeface="Arial"/>
                <a:cs typeface="Arial"/>
              </a:rPr>
              <a:t>lowercase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100" b="1" spc="-5" dirty="0">
                <a:solidFill>
                  <a:srgbClr val="323332"/>
                </a:solidFill>
                <a:latin typeface="Arial"/>
                <a:cs typeface="Arial"/>
              </a:rPr>
              <a:t>quote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your </a:t>
            </a:r>
            <a:r>
              <a:rPr sz="3100" spc="15" dirty="0">
                <a:solidFill>
                  <a:srgbClr val="323332"/>
                </a:solidFill>
                <a:latin typeface="Arial"/>
                <a:cs typeface="Arial"/>
              </a:rPr>
              <a:t>attribute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values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41630">
              <a:lnSpc>
                <a:spcPct val="100000"/>
              </a:lnSpc>
            </a:pPr>
            <a:r>
              <a:rPr spc="-5" dirty="0"/>
              <a:t>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427" y="2508250"/>
            <a:ext cx="2520950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1145" indent="-258445">
              <a:lnSpc>
                <a:spcPct val="100000"/>
              </a:lnSpc>
              <a:buSzPct val="141463"/>
              <a:buChar char="•"/>
              <a:tabLst>
                <a:tab pos="271780" algn="l"/>
              </a:tabLst>
            </a:pPr>
            <a:r>
              <a:rPr sz="2050" b="1" spc="10" dirty="0">
                <a:latin typeface="Arial"/>
                <a:cs typeface="Arial"/>
              </a:rPr>
              <a:t>The </a:t>
            </a:r>
            <a:r>
              <a:rPr sz="2050" b="1" spc="5" dirty="0">
                <a:latin typeface="Arial"/>
                <a:cs typeface="Arial"/>
              </a:rPr>
              <a:t>lang</a:t>
            </a:r>
            <a:r>
              <a:rPr sz="2050" b="1" spc="-145" dirty="0">
                <a:latin typeface="Arial"/>
                <a:cs typeface="Arial"/>
              </a:rPr>
              <a:t> </a:t>
            </a:r>
            <a:r>
              <a:rPr sz="2050" b="1" spc="5" dirty="0">
                <a:latin typeface="Arial"/>
                <a:cs typeface="Arial"/>
              </a:rPr>
              <a:t>Attribute</a:t>
            </a:r>
            <a:endParaRPr sz="2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9927" y="3140348"/>
            <a:ext cx="116839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2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3500" y="3098800"/>
            <a:ext cx="7110095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35" dirty="0">
                <a:latin typeface="Arial"/>
                <a:cs typeface="Arial"/>
              </a:rPr>
              <a:t>The </a:t>
            </a:r>
            <a:r>
              <a:rPr sz="1900" spc="25" dirty="0">
                <a:latin typeface="Arial"/>
                <a:cs typeface="Arial"/>
              </a:rPr>
              <a:t>lang </a:t>
            </a:r>
            <a:r>
              <a:rPr sz="1900" spc="10" dirty="0">
                <a:latin typeface="Arial"/>
                <a:cs typeface="Arial"/>
              </a:rPr>
              <a:t>attribute </a:t>
            </a:r>
            <a:r>
              <a:rPr sz="1900" spc="25" dirty="0">
                <a:latin typeface="Arial"/>
                <a:cs typeface="Arial"/>
              </a:rPr>
              <a:t>specifies </a:t>
            </a:r>
            <a:r>
              <a:rPr sz="1900" dirty="0">
                <a:latin typeface="Arial"/>
                <a:cs typeface="Arial"/>
              </a:rPr>
              <a:t>the </a:t>
            </a:r>
            <a:r>
              <a:rPr sz="1900" spc="30" dirty="0">
                <a:latin typeface="Arial"/>
                <a:cs typeface="Arial"/>
              </a:rPr>
              <a:t>language </a:t>
            </a:r>
            <a:r>
              <a:rPr sz="1900" dirty="0">
                <a:latin typeface="Arial"/>
                <a:cs typeface="Arial"/>
              </a:rPr>
              <a:t>of the </a:t>
            </a:r>
            <a:r>
              <a:rPr sz="1900" spc="10" dirty="0">
                <a:latin typeface="Arial"/>
                <a:cs typeface="Arial"/>
              </a:rPr>
              <a:t>element's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15" dirty="0">
                <a:latin typeface="Arial"/>
                <a:cs typeface="Arial"/>
              </a:rPr>
              <a:t>content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9927" y="3715149"/>
            <a:ext cx="116839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2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3500" y="3670300"/>
            <a:ext cx="4653280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15" dirty="0">
                <a:solidFill>
                  <a:srgbClr val="00882B"/>
                </a:solidFill>
                <a:latin typeface="Arial"/>
                <a:cs typeface="Arial"/>
              </a:rPr>
              <a:t>Syntax: </a:t>
            </a:r>
            <a:r>
              <a:rPr sz="1900" i="1" spc="20" dirty="0">
                <a:latin typeface="Arial"/>
                <a:cs typeface="Arial"/>
              </a:rPr>
              <a:t>&lt;element</a:t>
            </a:r>
            <a:r>
              <a:rPr sz="1900" i="1" spc="15" dirty="0">
                <a:latin typeface="Arial"/>
                <a:cs typeface="Arial"/>
              </a:rPr>
              <a:t> </a:t>
            </a:r>
            <a:r>
              <a:rPr sz="1900" i="1" spc="45" dirty="0">
                <a:latin typeface="Arial"/>
                <a:cs typeface="Arial"/>
              </a:rPr>
              <a:t>lang=“language_code”&gt;</a:t>
            </a:r>
            <a:endParaRPr sz="1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9927" y="4289952"/>
            <a:ext cx="116839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2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3500" y="4254500"/>
            <a:ext cx="2845435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u="sng" spc="30" dirty="0">
                <a:latin typeface="Arial"/>
                <a:cs typeface="Arial"/>
              </a:rPr>
              <a:t>Language </a:t>
            </a:r>
            <a:r>
              <a:rPr sz="1900" u="sng" spc="55" dirty="0">
                <a:latin typeface="Arial"/>
                <a:cs typeface="Arial"/>
              </a:rPr>
              <a:t>code</a:t>
            </a:r>
            <a:r>
              <a:rPr sz="1900" u="sng" spc="-95" dirty="0">
                <a:latin typeface="Arial"/>
                <a:cs typeface="Arial"/>
              </a:rPr>
              <a:t> </a:t>
            </a:r>
            <a:r>
              <a:rPr sz="1900" u="sng" spc="5" dirty="0">
                <a:latin typeface="Arial"/>
                <a:cs typeface="Arial"/>
              </a:rPr>
              <a:t>reference</a:t>
            </a:r>
            <a:endParaRPr sz="1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9927" y="4864755"/>
            <a:ext cx="116839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2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33500" y="4826000"/>
            <a:ext cx="6472555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35" dirty="0">
                <a:latin typeface="Arial"/>
                <a:cs typeface="Arial"/>
              </a:rPr>
              <a:t>The </a:t>
            </a:r>
            <a:r>
              <a:rPr sz="1900" spc="30" dirty="0">
                <a:latin typeface="Arial"/>
                <a:cs typeface="Arial"/>
              </a:rPr>
              <a:t>document language </a:t>
            </a:r>
            <a:r>
              <a:rPr sz="1900" spc="35" dirty="0">
                <a:latin typeface="Arial"/>
                <a:cs typeface="Arial"/>
              </a:rPr>
              <a:t>can </a:t>
            </a:r>
            <a:r>
              <a:rPr sz="1900" spc="55" dirty="0">
                <a:latin typeface="Arial"/>
                <a:cs typeface="Arial"/>
              </a:rPr>
              <a:t>be </a:t>
            </a:r>
            <a:r>
              <a:rPr sz="1900" spc="35" dirty="0">
                <a:latin typeface="Arial"/>
                <a:cs typeface="Arial"/>
              </a:rPr>
              <a:t>declared </a:t>
            </a:r>
            <a:r>
              <a:rPr sz="1900" dirty="0">
                <a:latin typeface="Arial"/>
                <a:cs typeface="Arial"/>
              </a:rPr>
              <a:t>in the </a:t>
            </a:r>
            <a:r>
              <a:rPr sz="1900" b="1" dirty="0">
                <a:latin typeface="Arial"/>
                <a:cs typeface="Arial"/>
              </a:rPr>
              <a:t>&lt;html&gt;</a:t>
            </a:r>
            <a:r>
              <a:rPr sz="1900" b="1" spc="-130" dirty="0">
                <a:latin typeface="Arial"/>
                <a:cs typeface="Arial"/>
              </a:rPr>
              <a:t> </a:t>
            </a:r>
            <a:r>
              <a:rPr sz="1900" spc="35" dirty="0">
                <a:latin typeface="Arial"/>
                <a:cs typeface="Arial"/>
              </a:rPr>
              <a:t>tag</a:t>
            </a:r>
            <a:endParaRPr sz="1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9927" y="5439559"/>
            <a:ext cx="116839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2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33500" y="5397500"/>
            <a:ext cx="3413760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latin typeface="Arial"/>
                <a:cs typeface="Arial"/>
              </a:rPr>
              <a:t>Example: </a:t>
            </a:r>
            <a:r>
              <a:rPr sz="1900" spc="3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1900" spc="30" dirty="0">
                <a:solidFill>
                  <a:srgbClr val="A52A2A"/>
                </a:solidFill>
                <a:latin typeface="Arial"/>
                <a:cs typeface="Arial"/>
              </a:rPr>
              <a:t>html</a:t>
            </a:r>
            <a:r>
              <a:rPr sz="1900" spc="-2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1900" spc="20" dirty="0">
                <a:solidFill>
                  <a:srgbClr val="DC213C"/>
                </a:solidFill>
                <a:latin typeface="Arial"/>
                <a:cs typeface="Arial"/>
              </a:rPr>
              <a:t>lang=</a:t>
            </a:r>
            <a:r>
              <a:rPr sz="1900" spc="20" dirty="0">
                <a:latin typeface="Arial"/>
                <a:cs typeface="Arial"/>
              </a:rPr>
              <a:t>“en-US"</a:t>
            </a:r>
            <a:r>
              <a:rPr sz="1900" spc="2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1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9927" y="6014363"/>
            <a:ext cx="116839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2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33500" y="5969000"/>
            <a:ext cx="10965815" cy="601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25" dirty="0">
                <a:latin typeface="Arial"/>
                <a:cs typeface="Arial"/>
              </a:rPr>
              <a:t>Declaring </a:t>
            </a:r>
            <a:r>
              <a:rPr sz="1900" dirty="0">
                <a:latin typeface="Arial"/>
                <a:cs typeface="Arial"/>
              </a:rPr>
              <a:t>a </a:t>
            </a:r>
            <a:r>
              <a:rPr sz="1900" spc="30" dirty="0">
                <a:latin typeface="Arial"/>
                <a:cs typeface="Arial"/>
              </a:rPr>
              <a:t>language </a:t>
            </a:r>
            <a:r>
              <a:rPr sz="1900" dirty="0">
                <a:latin typeface="Arial"/>
                <a:cs typeface="Arial"/>
              </a:rPr>
              <a:t>is </a:t>
            </a:r>
            <a:r>
              <a:rPr sz="1900" spc="15" dirty="0">
                <a:latin typeface="Arial"/>
                <a:cs typeface="Arial"/>
              </a:rPr>
              <a:t>important </a:t>
            </a:r>
            <a:r>
              <a:rPr sz="1900" dirty="0">
                <a:latin typeface="Arial"/>
                <a:cs typeface="Arial"/>
              </a:rPr>
              <a:t>for </a:t>
            </a:r>
            <a:r>
              <a:rPr sz="1900" b="1" dirty="0">
                <a:latin typeface="Arial"/>
                <a:cs typeface="Arial"/>
              </a:rPr>
              <a:t>accessibility applications </a:t>
            </a:r>
            <a:r>
              <a:rPr sz="1900" spc="25" dirty="0">
                <a:latin typeface="Arial"/>
                <a:cs typeface="Arial"/>
              </a:rPr>
              <a:t>(such </a:t>
            </a:r>
            <a:r>
              <a:rPr sz="1900" dirty="0">
                <a:latin typeface="Arial"/>
                <a:cs typeface="Arial"/>
              </a:rPr>
              <a:t>as </a:t>
            </a:r>
            <a:r>
              <a:rPr sz="1900" spc="15" dirty="0">
                <a:latin typeface="Arial"/>
                <a:cs typeface="Arial"/>
              </a:rPr>
              <a:t>screen </a:t>
            </a:r>
            <a:r>
              <a:rPr sz="1900" spc="10" dirty="0">
                <a:latin typeface="Arial"/>
                <a:cs typeface="Arial"/>
              </a:rPr>
              <a:t>readers)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35" dirty="0">
                <a:latin typeface="Arial"/>
                <a:cs typeface="Arial"/>
              </a:rPr>
              <a:t>and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900" b="1" dirty="0">
                <a:latin typeface="Arial"/>
                <a:cs typeface="Arial"/>
              </a:rPr>
              <a:t>search </a:t>
            </a:r>
            <a:r>
              <a:rPr sz="1900" b="1" spc="-10" dirty="0">
                <a:latin typeface="Arial"/>
                <a:cs typeface="Arial"/>
              </a:rPr>
              <a:t>engines</a:t>
            </a:r>
            <a:r>
              <a:rPr sz="1900" spc="-10" dirty="0">
                <a:latin typeface="Arial"/>
                <a:cs typeface="Arial"/>
              </a:rPr>
              <a:t>–it </a:t>
            </a:r>
            <a:r>
              <a:rPr sz="1900" spc="20" dirty="0">
                <a:latin typeface="Arial"/>
                <a:cs typeface="Arial"/>
              </a:rPr>
              <a:t>helps </a:t>
            </a:r>
            <a:r>
              <a:rPr sz="1900" spc="15" dirty="0">
                <a:latin typeface="Arial"/>
                <a:cs typeface="Arial"/>
              </a:rPr>
              <a:t>search engines </a:t>
            </a:r>
            <a:r>
              <a:rPr sz="1900" dirty="0">
                <a:latin typeface="Arial"/>
                <a:cs typeface="Arial"/>
              </a:rPr>
              <a:t>in </a:t>
            </a:r>
            <a:r>
              <a:rPr sz="1900" spc="10" dirty="0">
                <a:latin typeface="Arial"/>
                <a:cs typeface="Arial"/>
              </a:rPr>
              <a:t>filtering </a:t>
            </a:r>
            <a:r>
              <a:rPr sz="1900" spc="-5" dirty="0">
                <a:latin typeface="Arial"/>
                <a:cs typeface="Arial"/>
              </a:rPr>
              <a:t>results </a:t>
            </a:r>
            <a:r>
              <a:rPr sz="1900" spc="45" dirty="0">
                <a:latin typeface="Arial"/>
                <a:cs typeface="Arial"/>
              </a:rPr>
              <a:t>based </a:t>
            </a:r>
            <a:r>
              <a:rPr sz="1900" dirty="0">
                <a:latin typeface="Arial"/>
                <a:cs typeface="Arial"/>
              </a:rPr>
              <a:t>on the </a:t>
            </a:r>
            <a:r>
              <a:rPr sz="1900" spc="-25" dirty="0">
                <a:latin typeface="Arial"/>
                <a:cs typeface="Arial"/>
              </a:rPr>
              <a:t>user’s </a:t>
            </a:r>
            <a:r>
              <a:rPr sz="1900" spc="20" dirty="0">
                <a:latin typeface="Arial"/>
                <a:cs typeface="Arial"/>
              </a:rPr>
              <a:t>linguistic</a:t>
            </a:r>
            <a:r>
              <a:rPr sz="1900" spc="85" dirty="0">
                <a:latin typeface="Arial"/>
                <a:cs typeface="Arial"/>
              </a:rPr>
              <a:t> </a:t>
            </a:r>
            <a:r>
              <a:rPr sz="1900" spc="15" dirty="0">
                <a:latin typeface="Arial"/>
                <a:cs typeface="Arial"/>
              </a:rPr>
              <a:t>preferences.</a:t>
            </a:r>
            <a:endParaRPr sz="1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5427" y="6845300"/>
            <a:ext cx="2367280" cy="408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5745" indent="-233045">
              <a:lnSpc>
                <a:spcPct val="100000"/>
              </a:lnSpc>
              <a:buSzPct val="152500"/>
              <a:buChar char="•"/>
              <a:tabLst>
                <a:tab pos="246379" algn="l"/>
              </a:tabLst>
            </a:pPr>
            <a:r>
              <a:rPr sz="2000" b="1" spc="5" dirty="0">
                <a:latin typeface="Arial"/>
                <a:cs typeface="Arial"/>
              </a:rPr>
              <a:t>The title</a:t>
            </a:r>
            <a:r>
              <a:rPr sz="2000" b="1" spc="-15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Attribute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99927" y="7498631"/>
            <a:ext cx="106680" cy="208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200" dirty="0">
                <a:latin typeface="Arial"/>
                <a:cs typeface="Arial"/>
              </a:rPr>
              <a:t>•</a:t>
            </a:r>
            <a:endParaRPr sz="12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33500" y="7442200"/>
            <a:ext cx="4851400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15" dirty="0">
                <a:latin typeface="Arial"/>
                <a:cs typeface="Arial"/>
              </a:rPr>
              <a:t>Specifies </a:t>
            </a:r>
            <a:r>
              <a:rPr sz="1900" dirty="0">
                <a:latin typeface="Arial"/>
                <a:cs typeface="Arial"/>
              </a:rPr>
              <a:t>extra </a:t>
            </a:r>
            <a:r>
              <a:rPr sz="1900" spc="5" dirty="0">
                <a:latin typeface="Arial"/>
                <a:cs typeface="Arial"/>
              </a:rPr>
              <a:t>information </a:t>
            </a:r>
            <a:r>
              <a:rPr sz="1900" spc="20" dirty="0">
                <a:latin typeface="Arial"/>
                <a:cs typeface="Arial"/>
              </a:rPr>
              <a:t>about </a:t>
            </a:r>
            <a:r>
              <a:rPr sz="1900" dirty="0">
                <a:latin typeface="Arial"/>
                <a:cs typeface="Arial"/>
              </a:rPr>
              <a:t>an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element</a:t>
            </a:r>
            <a:endParaRPr sz="1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99927" y="8073432"/>
            <a:ext cx="106680" cy="208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200" dirty="0">
                <a:latin typeface="Arial"/>
                <a:cs typeface="Arial"/>
              </a:rPr>
              <a:t>•</a:t>
            </a:r>
            <a:endParaRPr sz="12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33500" y="8013700"/>
            <a:ext cx="10117455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35" dirty="0">
                <a:latin typeface="Arial"/>
                <a:cs typeface="Arial"/>
              </a:rPr>
              <a:t>The </a:t>
            </a:r>
            <a:r>
              <a:rPr sz="1900" spc="5" dirty="0">
                <a:latin typeface="Arial"/>
                <a:cs typeface="Arial"/>
              </a:rPr>
              <a:t>information </a:t>
            </a:r>
            <a:r>
              <a:rPr sz="1900" dirty="0">
                <a:latin typeface="Arial"/>
                <a:cs typeface="Arial"/>
              </a:rPr>
              <a:t>is most often shown as a </a:t>
            </a:r>
            <a:r>
              <a:rPr sz="1900" spc="15" dirty="0">
                <a:latin typeface="Arial"/>
                <a:cs typeface="Arial"/>
              </a:rPr>
              <a:t>tooltip </a:t>
            </a:r>
            <a:r>
              <a:rPr sz="1900" dirty="0">
                <a:latin typeface="Arial"/>
                <a:cs typeface="Arial"/>
              </a:rPr>
              <a:t>text when the mouse moves over the</a:t>
            </a:r>
            <a:r>
              <a:rPr sz="1900" spc="17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element</a:t>
            </a:r>
            <a:endParaRPr sz="1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99927" y="8631077"/>
            <a:ext cx="116839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2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33500" y="8597900"/>
            <a:ext cx="4814570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latin typeface="Arial"/>
                <a:cs typeface="Arial"/>
              </a:rPr>
              <a:t>Example: </a:t>
            </a:r>
            <a:r>
              <a:rPr sz="1900" spc="12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1900" spc="125" dirty="0">
                <a:solidFill>
                  <a:srgbClr val="A52A2A"/>
                </a:solidFill>
                <a:latin typeface="Arial"/>
                <a:cs typeface="Arial"/>
              </a:rPr>
              <a:t>p </a:t>
            </a:r>
            <a:r>
              <a:rPr sz="1900" spc="25" dirty="0">
                <a:solidFill>
                  <a:srgbClr val="DC213C"/>
                </a:solidFill>
                <a:latin typeface="Arial"/>
                <a:cs typeface="Arial"/>
              </a:rPr>
              <a:t>title=</a:t>
            </a:r>
            <a:r>
              <a:rPr sz="1900" spc="25" dirty="0">
                <a:latin typeface="Arial"/>
                <a:cs typeface="Arial"/>
              </a:rPr>
              <a:t>“this </a:t>
            </a:r>
            <a:r>
              <a:rPr sz="1900" dirty="0">
                <a:latin typeface="Arial"/>
                <a:cs typeface="Arial"/>
              </a:rPr>
              <a:t>is a </a:t>
            </a:r>
            <a:r>
              <a:rPr sz="1900" spc="35" dirty="0">
                <a:latin typeface="Arial"/>
                <a:cs typeface="Arial"/>
              </a:rPr>
              <a:t>paragraph</a:t>
            </a:r>
            <a:r>
              <a:rPr sz="1900" spc="-1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title"</a:t>
            </a:r>
            <a:r>
              <a:rPr sz="190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10" dirty="0"/>
              <a:t>What</a:t>
            </a:r>
            <a:r>
              <a:rPr spc="-90" dirty="0"/>
              <a:t> </a:t>
            </a:r>
            <a:r>
              <a:rPr spc="-5" dirty="0"/>
              <a:t>if?!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3564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289300"/>
            <a:ext cx="919924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25" dirty="0">
                <a:latin typeface="Arial"/>
                <a:cs typeface="Arial"/>
              </a:rPr>
              <a:t>Are </a:t>
            </a:r>
            <a:r>
              <a:rPr sz="3600" spc="15" dirty="0">
                <a:latin typeface="Arial"/>
                <a:cs typeface="Arial"/>
              </a:rPr>
              <a:t>quotations </a:t>
            </a:r>
            <a:r>
              <a:rPr sz="3600" spc="25" dirty="0">
                <a:latin typeface="Arial"/>
                <a:cs typeface="Arial"/>
              </a:rPr>
              <a:t>necessary </a:t>
            </a:r>
            <a:r>
              <a:rPr sz="3600" spc="-5" dirty="0">
                <a:latin typeface="Arial"/>
                <a:cs typeface="Arial"/>
              </a:rPr>
              <a:t>in </a:t>
            </a:r>
            <a:r>
              <a:rPr sz="3600" spc="20" dirty="0">
                <a:latin typeface="Arial"/>
                <a:cs typeface="Arial"/>
              </a:rPr>
              <a:t>attribute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30" dirty="0">
                <a:latin typeface="Arial"/>
                <a:cs typeface="Arial"/>
              </a:rPr>
              <a:t>values?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5100" y="4500417"/>
            <a:ext cx="153670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05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79600" y="4389120"/>
            <a:ext cx="8740140" cy="1101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00"/>
              </a:lnSpc>
            </a:pPr>
            <a:r>
              <a:rPr sz="3600" spc="20" dirty="0">
                <a:latin typeface="Arial"/>
                <a:cs typeface="Arial"/>
              </a:rPr>
              <a:t>Omitting </a:t>
            </a:r>
            <a:r>
              <a:rPr sz="3600" spc="30" dirty="0">
                <a:latin typeface="Arial"/>
                <a:cs typeface="Arial"/>
              </a:rPr>
              <a:t>quotes </a:t>
            </a:r>
            <a:r>
              <a:rPr sz="3600" spc="35" dirty="0">
                <a:latin typeface="Arial"/>
                <a:cs typeface="Arial"/>
              </a:rPr>
              <a:t>might </a:t>
            </a:r>
            <a:r>
              <a:rPr sz="3600" b="1" dirty="0">
                <a:latin typeface="Arial"/>
                <a:cs typeface="Arial"/>
              </a:rPr>
              <a:t>produce </a:t>
            </a:r>
            <a:r>
              <a:rPr sz="3600" b="1" spc="25" dirty="0">
                <a:latin typeface="Arial"/>
                <a:cs typeface="Arial"/>
              </a:rPr>
              <a:t>errors</a:t>
            </a:r>
            <a:r>
              <a:rPr sz="3600" spc="25" dirty="0">
                <a:latin typeface="Arial"/>
                <a:cs typeface="Arial"/>
              </a:rPr>
              <a:t>!</a:t>
            </a:r>
            <a:r>
              <a:rPr sz="3600" spc="-105" dirty="0">
                <a:latin typeface="Arial"/>
                <a:cs typeface="Arial"/>
              </a:rPr>
              <a:t> So  </a:t>
            </a:r>
            <a:r>
              <a:rPr sz="3600" spc="-5" dirty="0">
                <a:latin typeface="Arial"/>
                <a:cs typeface="Arial"/>
              </a:rPr>
              <a:t>always use </a:t>
            </a:r>
            <a:r>
              <a:rPr sz="3600" dirty="0">
                <a:latin typeface="Arial"/>
                <a:cs typeface="Arial"/>
              </a:rPr>
              <a:t>them.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Example?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061598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5994400"/>
            <a:ext cx="513270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Single or </a:t>
            </a:r>
            <a:r>
              <a:rPr sz="3600" spc="65" dirty="0">
                <a:latin typeface="Arial"/>
                <a:cs typeface="Arial"/>
              </a:rPr>
              <a:t>double</a:t>
            </a:r>
            <a:r>
              <a:rPr sz="3600" spc="-3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quotes?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5100" y="7201281"/>
            <a:ext cx="149225" cy="317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285" dirty="0"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9600" y="7073900"/>
            <a:ext cx="8056245" cy="1121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310"/>
              </a:lnSpc>
            </a:pPr>
            <a:r>
              <a:rPr sz="3600" dirty="0">
                <a:latin typeface="Arial"/>
                <a:cs typeface="Arial"/>
              </a:rPr>
              <a:t>It </a:t>
            </a:r>
            <a:r>
              <a:rPr sz="3600" spc="80" dirty="0">
                <a:latin typeface="Arial"/>
                <a:cs typeface="Arial"/>
              </a:rPr>
              <a:t>depends </a:t>
            </a:r>
            <a:r>
              <a:rPr sz="3600" spc="-5" dirty="0">
                <a:latin typeface="Arial"/>
                <a:cs typeface="Arial"/>
              </a:rPr>
              <a:t>on </a:t>
            </a:r>
            <a:r>
              <a:rPr sz="3600" dirty="0">
                <a:latin typeface="Arial"/>
                <a:cs typeface="Arial"/>
              </a:rPr>
              <a:t>the </a:t>
            </a:r>
            <a:r>
              <a:rPr sz="3600" spc="-5" dirty="0">
                <a:latin typeface="Arial"/>
                <a:cs typeface="Arial"/>
              </a:rPr>
              <a:t>value </a:t>
            </a:r>
            <a:r>
              <a:rPr sz="3600" dirty="0">
                <a:latin typeface="Arial"/>
                <a:cs typeface="Arial"/>
              </a:rPr>
              <a:t>of the</a:t>
            </a:r>
            <a:r>
              <a:rPr sz="3600" spc="-60" dirty="0">
                <a:latin typeface="Arial"/>
                <a:cs typeface="Arial"/>
              </a:rPr>
              <a:t> </a:t>
            </a:r>
            <a:r>
              <a:rPr sz="3600" spc="15" dirty="0">
                <a:latin typeface="Arial"/>
                <a:cs typeface="Arial"/>
              </a:rPr>
              <a:t>attribute.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ts val="4310"/>
              </a:lnSpc>
            </a:pPr>
            <a:r>
              <a:rPr sz="3600" b="1" spc="-5" dirty="0">
                <a:latin typeface="Arial"/>
                <a:cs typeface="Arial"/>
              </a:rPr>
              <a:t>Example?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1576</Words>
  <Application>Microsoft Office PowerPoint</Application>
  <PresentationFormat>Custom</PresentationFormat>
  <Paragraphs>246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Verdana</vt:lpstr>
      <vt:lpstr>Office Theme</vt:lpstr>
      <vt:lpstr>Introduction to Web Programming </vt:lpstr>
      <vt:lpstr>Outlines of today’s lecture</vt:lpstr>
      <vt:lpstr>But first … what we addressed  last week</vt:lpstr>
      <vt:lpstr>Let’s look at the big picture again!</vt:lpstr>
      <vt:lpstr>What does the web server do?</vt:lpstr>
      <vt:lpstr>What does the browser do?</vt:lpstr>
      <vt:lpstr>HTML Attributes</vt:lpstr>
      <vt:lpstr>Examples</vt:lpstr>
      <vt:lpstr>What if?!</vt:lpstr>
      <vt:lpstr>HTML Elements–Images</vt:lpstr>
      <vt:lpstr>Image Attributes</vt:lpstr>
      <vt:lpstr>PowerPoint Presentation</vt:lpstr>
      <vt:lpstr>HTML5: FIGURE AND  FIGURE CAPTION</vt:lpstr>
      <vt:lpstr>HTML Elements–Hyperlinks</vt:lpstr>
      <vt:lpstr>HTML Hyperlinks–the target  attribute</vt:lpstr>
      <vt:lpstr>HTML Links–the id attribute</vt:lpstr>
      <vt:lpstr>HTML Elements–Lists</vt:lpstr>
      <vt:lpstr>Unordered Lists</vt:lpstr>
      <vt:lpstr>Example–Different Styles of  Unordered List</vt:lpstr>
      <vt:lpstr>Ordered Lists</vt:lpstr>
      <vt:lpstr>PowerPoint Presentation</vt:lpstr>
      <vt:lpstr>Description/Definition Lists</vt:lpstr>
      <vt:lpstr>Example–Nested List</vt:lpstr>
      <vt:lpstr>HyperLinks and Lists Demo!</vt:lpstr>
      <vt:lpstr>HTML Elements–Tables</vt:lpstr>
      <vt:lpstr>Table Tags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</dc:title>
  <dc:creator>Natheer Gharaibeh</dc:creator>
  <cp:lastModifiedBy>Nazeer Garaibeh</cp:lastModifiedBy>
  <cp:revision>6</cp:revision>
  <dcterms:created xsi:type="dcterms:W3CDTF">2017-02-10T18:26:29Z</dcterms:created>
  <dcterms:modified xsi:type="dcterms:W3CDTF">2024-10-17T06:45:32Z</dcterms:modified>
</cp:coreProperties>
</file>