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4A3C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700" y="539750"/>
            <a:ext cx="12217400" cy="1840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5145" y="2409520"/>
            <a:ext cx="11954510" cy="6152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4A3C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" TargetMode="External"/><Relationship Id="rId2" Type="http://schemas.openxmlformats.org/officeDocument/2006/relationships/hyperlink" Target="http://www.w3schools.com/html/html_iframe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orldwildlife.org/who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ildlife.org/who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89600"/>
            <a:ext cx="9662795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b="1" dirty="0">
                <a:latin typeface="Arial"/>
                <a:cs typeface="Arial"/>
              </a:rPr>
              <a:t>Lecture 4: </a:t>
            </a:r>
            <a:r>
              <a:rPr sz="3700" b="1" spc="-5" dirty="0">
                <a:latin typeface="Arial"/>
                <a:cs typeface="Arial"/>
              </a:rPr>
              <a:t>Introduction </a:t>
            </a:r>
            <a:r>
              <a:rPr sz="3700" b="1" dirty="0">
                <a:latin typeface="Arial"/>
                <a:cs typeface="Arial"/>
              </a:rPr>
              <a:t>to HTML5: </a:t>
            </a:r>
            <a:r>
              <a:rPr sz="3700" b="1" spc="-70" dirty="0">
                <a:latin typeface="Arial"/>
                <a:cs typeface="Arial"/>
              </a:rPr>
              <a:t>PART</a:t>
            </a:r>
            <a:r>
              <a:rPr sz="3700" b="1" spc="5" dirty="0">
                <a:latin typeface="Arial"/>
                <a:cs typeface="Arial"/>
              </a:rPr>
              <a:t> </a:t>
            </a:r>
            <a:r>
              <a:rPr sz="3700" b="1" dirty="0">
                <a:latin typeface="Arial"/>
                <a:cs typeface="Arial"/>
              </a:rPr>
              <a:t>(4)</a:t>
            </a:r>
            <a:endParaRPr sz="3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8656320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80" dirty="0"/>
              <a:t>HTML </a:t>
            </a:r>
            <a:r>
              <a:rPr sz="6700" spc="55" dirty="0"/>
              <a:t>Computer</a:t>
            </a:r>
            <a:r>
              <a:rPr sz="6700" spc="20" dirty="0"/>
              <a:t> </a:t>
            </a:r>
            <a:r>
              <a:rPr sz="6700" spc="100" dirty="0"/>
              <a:t>Code  </a:t>
            </a:r>
            <a:r>
              <a:rPr sz="6700" spc="-40" dirty="0"/>
              <a:t>Elements</a:t>
            </a:r>
            <a:r>
              <a:rPr sz="6700" spc="-50" dirty="0"/>
              <a:t> </a:t>
            </a:r>
            <a:r>
              <a:rPr sz="6700" spc="5" dirty="0"/>
              <a:t>(Cont.)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3403600"/>
            <a:ext cx="10970895" cy="327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10" dirty="0">
                <a:solidFill>
                  <a:srgbClr val="FF2600"/>
                </a:solidFill>
                <a:latin typeface="Calibri"/>
                <a:cs typeface="Calibri"/>
              </a:rPr>
              <a:t>&lt;var&gt; </a:t>
            </a:r>
            <a:r>
              <a:rPr sz="3000" b="1" dirty="0">
                <a:solidFill>
                  <a:srgbClr val="FF2600"/>
                </a:solidFill>
                <a:latin typeface="Calibri"/>
                <a:cs typeface="Calibri"/>
              </a:rPr>
              <a:t>- </a:t>
            </a:r>
            <a:r>
              <a:rPr sz="3000" b="1" spc="-5" dirty="0">
                <a:latin typeface="Calibri"/>
                <a:cs typeface="Calibri"/>
              </a:rPr>
              <a:t>Deﬁnes </a:t>
            </a:r>
            <a:r>
              <a:rPr sz="3000" b="1" dirty="0">
                <a:latin typeface="Calibri"/>
                <a:cs typeface="Calibri"/>
              </a:rPr>
              <a:t>a</a:t>
            </a:r>
            <a:r>
              <a:rPr sz="3000" b="1" spc="-8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variable</a:t>
            </a:r>
            <a:endParaRPr sz="3000">
              <a:latin typeface="Calibri"/>
              <a:cs typeface="Calibri"/>
            </a:endParaRPr>
          </a:p>
          <a:p>
            <a:pPr marL="647700" marR="1717675" indent="-190500">
              <a:lnSpc>
                <a:spcPct val="100000"/>
              </a:lnSpc>
              <a:spcBef>
                <a:spcPts val="100"/>
              </a:spcBef>
            </a:pPr>
            <a:r>
              <a:rPr sz="3375" baseline="7407" dirty="0">
                <a:latin typeface="Arial"/>
                <a:cs typeface="Arial"/>
              </a:rPr>
              <a:t>- </a:t>
            </a:r>
            <a:r>
              <a:rPr sz="3000" spc="-60" dirty="0">
                <a:latin typeface="Arial"/>
                <a:cs typeface="Arial"/>
              </a:rPr>
              <a:t>The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65" dirty="0">
                <a:latin typeface="Arial"/>
                <a:cs typeface="Arial"/>
              </a:rPr>
              <a:t>could </a:t>
            </a:r>
            <a:r>
              <a:rPr sz="3000" spc="80" dirty="0">
                <a:latin typeface="Arial"/>
                <a:cs typeface="Arial"/>
              </a:rPr>
              <a:t>be </a:t>
            </a:r>
            <a:r>
              <a:rPr sz="3000" spc="-5" dirty="0">
                <a:latin typeface="Arial"/>
                <a:cs typeface="Arial"/>
              </a:rPr>
              <a:t>a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-5" dirty="0">
                <a:latin typeface="Arial"/>
                <a:cs typeface="Arial"/>
              </a:rPr>
              <a:t>in a </a:t>
            </a:r>
            <a:r>
              <a:rPr sz="3000" spc="10" dirty="0">
                <a:solidFill>
                  <a:srgbClr val="00882B"/>
                </a:solidFill>
                <a:latin typeface="Arial"/>
                <a:cs typeface="Arial"/>
              </a:rPr>
              <a:t>mathematical  expression </a:t>
            </a:r>
            <a:r>
              <a:rPr sz="3000" spc="-5" dirty="0">
                <a:latin typeface="Arial"/>
                <a:cs typeface="Arial"/>
              </a:rPr>
              <a:t>or a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-5" dirty="0">
                <a:latin typeface="Arial"/>
                <a:cs typeface="Arial"/>
              </a:rPr>
              <a:t>in </a:t>
            </a:r>
            <a:r>
              <a:rPr sz="3000" spc="35" dirty="0">
                <a:solidFill>
                  <a:srgbClr val="00882B"/>
                </a:solidFill>
                <a:latin typeface="Arial"/>
                <a:cs typeface="Arial"/>
              </a:rPr>
              <a:t>programming</a:t>
            </a:r>
            <a:r>
              <a:rPr sz="3000" spc="-2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00882B"/>
                </a:solidFill>
                <a:latin typeface="Arial"/>
                <a:cs typeface="Arial"/>
              </a:rPr>
              <a:t>context</a:t>
            </a:r>
            <a:r>
              <a:rPr sz="3000" spc="20" dirty="0"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3000" b="1" spc="-10" dirty="0">
                <a:solidFill>
                  <a:srgbClr val="00882B"/>
                </a:solidFill>
                <a:latin typeface="Calibri"/>
                <a:cs typeface="Calibri"/>
              </a:rPr>
              <a:t>Example:</a:t>
            </a:r>
            <a:endParaRPr sz="3000">
              <a:latin typeface="Calibri"/>
              <a:cs typeface="Calibri"/>
            </a:endParaRPr>
          </a:p>
          <a:p>
            <a:pPr marL="812800" marR="5080" indent="-342900">
              <a:lnSpc>
                <a:spcPct val="102800"/>
              </a:lnSpc>
            </a:pPr>
            <a:r>
              <a:rPr sz="3000" spc="-10" dirty="0">
                <a:latin typeface="Calibri"/>
                <a:cs typeface="Calibri"/>
              </a:rPr>
              <a:t>Einstein </a:t>
            </a:r>
            <a:r>
              <a:rPr sz="3000" spc="-20" dirty="0">
                <a:latin typeface="Calibri"/>
                <a:cs typeface="Calibri"/>
              </a:rPr>
              <a:t>wrote: </a:t>
            </a:r>
            <a:r>
              <a:rPr sz="3000" spc="-10" dirty="0">
                <a:latin typeface="Calibri"/>
                <a:cs typeface="Calibri"/>
              </a:rPr>
              <a:t>&lt;var&gt;E&lt;/var&gt; </a:t>
            </a:r>
            <a:r>
              <a:rPr sz="3000" dirty="0">
                <a:latin typeface="Calibri"/>
                <a:cs typeface="Calibri"/>
              </a:rPr>
              <a:t>= </a:t>
            </a:r>
            <a:r>
              <a:rPr sz="3000" spc="-10" dirty="0">
                <a:latin typeface="Calibri"/>
                <a:cs typeface="Calibri"/>
              </a:rPr>
              <a:t>&lt;var&gt;m&lt;/var&gt;&lt;var&gt;c&lt;/var&gt;&lt;sup&gt;2&lt;/  </a:t>
            </a:r>
            <a:r>
              <a:rPr sz="3000" spc="-5" dirty="0">
                <a:latin typeface="Calibri"/>
                <a:cs typeface="Calibri"/>
              </a:rPr>
              <a:t>sup&gt;.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4200" y="7620000"/>
            <a:ext cx="7048500" cy="81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60960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dirty="0"/>
              <a:t>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697479"/>
            <a:ext cx="10829290" cy="612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50165" indent="-203200">
              <a:lnSpc>
                <a:spcPts val="3700"/>
              </a:lnSpc>
              <a:buChar char="•"/>
              <a:tabLst>
                <a:tab pos="328295" algn="l"/>
              </a:tabLst>
            </a:pPr>
            <a:r>
              <a:rPr sz="3150" spc="-15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150" spc="125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comments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to your </a:t>
            </a:r>
            <a:r>
              <a:rPr sz="3150" spc="-3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source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315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following</a:t>
            </a:r>
            <a:r>
              <a:rPr sz="315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syntax: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15900">
              <a:lnSpc>
                <a:spcPct val="100000"/>
              </a:lnSpc>
            </a:pPr>
            <a:r>
              <a:rPr sz="3150" spc="110" dirty="0">
                <a:solidFill>
                  <a:srgbClr val="018000"/>
                </a:solidFill>
                <a:latin typeface="Arial"/>
                <a:cs typeface="Arial"/>
              </a:rPr>
              <a:t>&lt;!-- </a:t>
            </a:r>
            <a:r>
              <a:rPr sz="3150" spc="-40" dirty="0">
                <a:solidFill>
                  <a:srgbClr val="018000"/>
                </a:solidFill>
                <a:latin typeface="Arial"/>
                <a:cs typeface="Arial"/>
              </a:rPr>
              <a:t>Write </a:t>
            </a:r>
            <a:r>
              <a:rPr sz="3150" spc="5" dirty="0">
                <a:solidFill>
                  <a:srgbClr val="018000"/>
                </a:solidFill>
                <a:latin typeface="Arial"/>
                <a:cs typeface="Arial"/>
              </a:rPr>
              <a:t>your </a:t>
            </a:r>
            <a:r>
              <a:rPr sz="3150" spc="30" dirty="0">
                <a:solidFill>
                  <a:srgbClr val="018000"/>
                </a:solidFill>
                <a:latin typeface="Arial"/>
                <a:cs typeface="Arial"/>
              </a:rPr>
              <a:t>comments </a:t>
            </a:r>
            <a:r>
              <a:rPr sz="3150" spc="-10" dirty="0">
                <a:solidFill>
                  <a:srgbClr val="018000"/>
                </a:solidFill>
                <a:latin typeface="Arial"/>
                <a:cs typeface="Arial"/>
              </a:rPr>
              <a:t>here</a:t>
            </a:r>
            <a:r>
              <a:rPr sz="3150" spc="-114" dirty="0">
                <a:solidFill>
                  <a:srgbClr val="018000"/>
                </a:solidFill>
                <a:latin typeface="Arial"/>
                <a:cs typeface="Arial"/>
              </a:rPr>
              <a:t> </a:t>
            </a:r>
            <a:r>
              <a:rPr sz="3150" spc="85" dirty="0">
                <a:solidFill>
                  <a:srgbClr val="018000"/>
                </a:solidFill>
                <a:latin typeface="Arial"/>
                <a:cs typeface="Arial"/>
              </a:rPr>
              <a:t>--&gt;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00">
              <a:latin typeface="Times New Roman"/>
              <a:cs typeface="Times New Roman"/>
            </a:endParaRPr>
          </a:p>
          <a:p>
            <a:pPr marL="215900" marR="5080" indent="-203200">
              <a:lnSpc>
                <a:spcPts val="3700"/>
              </a:lnSpc>
              <a:buChar char="•"/>
              <a:tabLst>
                <a:tab pos="328295" algn="l"/>
              </a:tabLst>
            </a:pPr>
            <a:r>
              <a:rPr sz="3150" spc="10" dirty="0">
                <a:solidFill>
                  <a:srgbClr val="323332"/>
                </a:solidFill>
                <a:latin typeface="Arial"/>
                <a:cs typeface="Arial"/>
              </a:rPr>
              <a:t>Comments </a:t>
            </a:r>
            <a:r>
              <a:rPr sz="3150" spc="-1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great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150" spc="105" dirty="0">
                <a:solidFill>
                  <a:srgbClr val="323332"/>
                </a:solidFill>
                <a:latin typeface="Arial"/>
                <a:cs typeface="Arial"/>
              </a:rPr>
              <a:t>debugging </a:t>
            </a:r>
            <a:r>
              <a:rPr sz="3150" spc="-25" dirty="0">
                <a:solidFill>
                  <a:srgbClr val="323332"/>
                </a:solidFill>
                <a:latin typeface="Arial"/>
                <a:cs typeface="Arial"/>
              </a:rPr>
              <a:t>HTML, </a:t>
            </a:r>
            <a:r>
              <a:rPr sz="3150" spc="55" dirty="0">
                <a:solidFill>
                  <a:srgbClr val="323332"/>
                </a:solidFill>
                <a:latin typeface="Arial"/>
                <a:cs typeface="Arial"/>
              </a:rPr>
              <a:t>because 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comment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out </a:t>
            </a:r>
            <a:r>
              <a:rPr sz="3150" spc="-3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lines of </a:t>
            </a:r>
            <a:r>
              <a:rPr sz="3150" spc="75" dirty="0">
                <a:solidFill>
                  <a:srgbClr val="323332"/>
                </a:solidFill>
                <a:latin typeface="Arial"/>
                <a:cs typeface="Arial"/>
              </a:rPr>
              <a:t>code,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one at a time,</a:t>
            </a:r>
            <a:r>
              <a:rPr sz="31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search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for</a:t>
            </a:r>
            <a:r>
              <a:rPr sz="31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-5" dirty="0">
                <a:solidFill>
                  <a:srgbClr val="323332"/>
                </a:solidFill>
                <a:latin typeface="Arial"/>
                <a:cs typeface="Arial"/>
              </a:rPr>
              <a:t>errors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050">
              <a:latin typeface="Times New Roman"/>
              <a:cs typeface="Times New Roman"/>
            </a:endParaRPr>
          </a:p>
          <a:p>
            <a:pPr marL="327660">
              <a:lnSpc>
                <a:spcPts val="3740"/>
              </a:lnSpc>
            </a:pPr>
            <a:r>
              <a:rPr sz="3150" b="1" spc="5" dirty="0">
                <a:solidFill>
                  <a:srgbClr val="861001"/>
                </a:solidFill>
                <a:latin typeface="Arial"/>
                <a:cs typeface="Arial"/>
              </a:rPr>
              <a:t>Example</a:t>
            </a:r>
            <a:endParaRPr sz="3150">
              <a:latin typeface="Arial"/>
              <a:cs typeface="Arial"/>
            </a:endParaRPr>
          </a:p>
          <a:p>
            <a:pPr marL="215900">
              <a:lnSpc>
                <a:spcPts val="3700"/>
              </a:lnSpc>
            </a:pPr>
            <a:r>
              <a:rPr sz="3150" spc="110" dirty="0">
                <a:solidFill>
                  <a:srgbClr val="018000"/>
                </a:solidFill>
                <a:latin typeface="Arial"/>
                <a:cs typeface="Arial"/>
              </a:rPr>
              <a:t>&lt;!-- </a:t>
            </a:r>
            <a:r>
              <a:rPr sz="3150" spc="10" dirty="0">
                <a:solidFill>
                  <a:srgbClr val="018000"/>
                </a:solidFill>
                <a:latin typeface="Arial"/>
                <a:cs typeface="Arial"/>
              </a:rPr>
              <a:t>Do </a:t>
            </a:r>
            <a:r>
              <a:rPr sz="3150" spc="5" dirty="0">
                <a:solidFill>
                  <a:srgbClr val="018000"/>
                </a:solidFill>
                <a:latin typeface="Arial"/>
                <a:cs typeface="Arial"/>
              </a:rPr>
              <a:t>not </a:t>
            </a:r>
            <a:r>
              <a:rPr sz="3150" spc="55" dirty="0">
                <a:solidFill>
                  <a:srgbClr val="018000"/>
                </a:solidFill>
                <a:latin typeface="Arial"/>
                <a:cs typeface="Arial"/>
              </a:rPr>
              <a:t>display </a:t>
            </a:r>
            <a:r>
              <a:rPr sz="3150" spc="5" dirty="0">
                <a:solidFill>
                  <a:srgbClr val="018000"/>
                </a:solidFill>
                <a:latin typeface="Arial"/>
                <a:cs typeface="Arial"/>
              </a:rPr>
              <a:t>this at the</a:t>
            </a:r>
            <a:r>
              <a:rPr sz="3150" spc="-200" dirty="0">
                <a:solidFill>
                  <a:srgbClr val="018000"/>
                </a:solidFill>
                <a:latin typeface="Arial"/>
                <a:cs typeface="Arial"/>
              </a:rPr>
              <a:t> </a:t>
            </a:r>
            <a:r>
              <a:rPr sz="3150" spc="10" dirty="0">
                <a:solidFill>
                  <a:srgbClr val="018000"/>
                </a:solidFill>
                <a:latin typeface="Arial"/>
                <a:cs typeface="Arial"/>
              </a:rPr>
              <a:t>moment</a:t>
            </a:r>
            <a:endParaRPr sz="3150">
              <a:latin typeface="Arial"/>
              <a:cs typeface="Arial"/>
            </a:endParaRPr>
          </a:p>
          <a:p>
            <a:pPr marL="215900">
              <a:lnSpc>
                <a:spcPts val="3700"/>
              </a:lnSpc>
            </a:pPr>
            <a:r>
              <a:rPr sz="3150" spc="110" dirty="0">
                <a:solidFill>
                  <a:srgbClr val="018000"/>
                </a:solidFill>
                <a:latin typeface="Arial"/>
                <a:cs typeface="Arial"/>
              </a:rPr>
              <a:t>&lt;img </a:t>
            </a:r>
            <a:r>
              <a:rPr sz="3150" spc="10" dirty="0">
                <a:solidFill>
                  <a:srgbClr val="018000"/>
                </a:solidFill>
                <a:latin typeface="Arial"/>
                <a:cs typeface="Arial"/>
              </a:rPr>
              <a:t>border="0" </a:t>
            </a:r>
            <a:r>
              <a:rPr sz="3150" spc="25" dirty="0">
                <a:solidFill>
                  <a:srgbClr val="018000"/>
                </a:solidFill>
                <a:latin typeface="Arial"/>
                <a:cs typeface="Arial"/>
              </a:rPr>
              <a:t>src="pic_mountain.jpg" </a:t>
            </a:r>
            <a:r>
              <a:rPr sz="3150" spc="20" dirty="0">
                <a:solidFill>
                  <a:srgbClr val="018000"/>
                </a:solidFill>
                <a:latin typeface="Arial"/>
                <a:cs typeface="Arial"/>
              </a:rPr>
              <a:t>alt=“Mountain"</a:t>
            </a:r>
            <a:r>
              <a:rPr sz="3150" spc="-155" dirty="0">
                <a:solidFill>
                  <a:srgbClr val="018000"/>
                </a:solidFill>
                <a:latin typeface="Arial"/>
                <a:cs typeface="Arial"/>
              </a:rPr>
              <a:t> </a:t>
            </a:r>
            <a:r>
              <a:rPr sz="3150" spc="125" dirty="0">
                <a:solidFill>
                  <a:srgbClr val="018000"/>
                </a:solidFill>
                <a:latin typeface="Arial"/>
                <a:cs typeface="Arial"/>
              </a:rPr>
              <a:t>/&gt;</a:t>
            </a:r>
            <a:endParaRPr sz="3150">
              <a:latin typeface="Arial"/>
              <a:cs typeface="Arial"/>
            </a:endParaRPr>
          </a:p>
          <a:p>
            <a:pPr marL="215900">
              <a:lnSpc>
                <a:spcPts val="3740"/>
              </a:lnSpc>
            </a:pPr>
            <a:r>
              <a:rPr sz="3150" spc="85" dirty="0">
                <a:solidFill>
                  <a:srgbClr val="018000"/>
                </a:solidFill>
                <a:latin typeface="Arial"/>
                <a:cs typeface="Arial"/>
              </a:rPr>
              <a:t>--&gt;</a:t>
            </a:r>
            <a:endParaRPr sz="3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60960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dirty="0"/>
              <a:t>iframes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682294"/>
            <a:ext cx="10191115" cy="611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500" spc="10" dirty="0">
                <a:solidFill>
                  <a:srgbClr val="404040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404040"/>
                </a:solidFill>
                <a:latin typeface="Arial"/>
                <a:cs typeface="Arial"/>
              </a:rPr>
              <a:t>iframe is </a:t>
            </a:r>
            <a:r>
              <a:rPr sz="2500" spc="45" dirty="0">
                <a:solidFill>
                  <a:srgbClr val="404040"/>
                </a:solidFill>
                <a:latin typeface="Arial"/>
                <a:cs typeface="Arial"/>
              </a:rPr>
              <a:t>used </a:t>
            </a:r>
            <a:r>
              <a:rPr sz="2500" spc="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500" b="1" spc="5" dirty="0">
                <a:solidFill>
                  <a:srgbClr val="404040"/>
                </a:solidFill>
                <a:latin typeface="Arial"/>
                <a:cs typeface="Arial"/>
              </a:rPr>
              <a:t>display </a:t>
            </a:r>
            <a:r>
              <a:rPr sz="2500" b="1" spc="10" dirty="0">
                <a:solidFill>
                  <a:srgbClr val="404040"/>
                </a:solidFill>
                <a:latin typeface="Arial"/>
                <a:cs typeface="Arial"/>
              </a:rPr>
              <a:t>a web </a:t>
            </a:r>
            <a:r>
              <a:rPr sz="2500" b="1" spc="5" dirty="0">
                <a:solidFill>
                  <a:srgbClr val="404040"/>
                </a:solidFill>
                <a:latin typeface="Arial"/>
                <a:cs typeface="Arial"/>
              </a:rPr>
              <a:t>page within </a:t>
            </a:r>
            <a:r>
              <a:rPr sz="2500" b="1" spc="10" dirty="0">
                <a:solidFill>
                  <a:srgbClr val="404040"/>
                </a:solidFill>
                <a:latin typeface="Arial"/>
                <a:cs typeface="Arial"/>
              </a:rPr>
              <a:t>a web</a:t>
            </a:r>
            <a:r>
              <a:rPr sz="2500" b="1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404040"/>
                </a:solidFill>
                <a:latin typeface="Arial"/>
                <a:cs typeface="Arial"/>
              </a:rPr>
              <a:t>page.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lr>
                <a:srgbClr val="404040"/>
              </a:buClr>
              <a:buFont typeface="Arial"/>
              <a:buChar char="•"/>
              <a:tabLst>
                <a:tab pos="241300" algn="l"/>
              </a:tabLst>
            </a:pPr>
            <a:r>
              <a:rPr sz="2500" b="1" spc="10" dirty="0">
                <a:solidFill>
                  <a:srgbClr val="0B5D18"/>
                </a:solidFill>
                <a:latin typeface="Arial"/>
                <a:cs typeface="Arial"/>
              </a:rPr>
              <a:t>Example:</a:t>
            </a:r>
            <a:r>
              <a:rPr sz="2500" b="1" spc="-6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404040"/>
                </a:solidFill>
                <a:latin typeface="Arial"/>
                <a:cs typeface="Arial"/>
                <a:hlinkClick r:id="rId2"/>
              </a:rPr>
              <a:t>http://www.w3schools.com/html/html_iframe.asp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8600" indent="-215900">
              <a:lnSpc>
                <a:spcPts val="2990"/>
              </a:lnSpc>
              <a:buChar char="•"/>
              <a:tabLst>
                <a:tab pos="228600" algn="l"/>
              </a:tabLst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syntax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75" dirty="0">
                <a:solidFill>
                  <a:srgbClr val="323332"/>
                </a:solidFill>
                <a:latin typeface="Arial"/>
                <a:cs typeface="Arial"/>
              </a:rPr>
              <a:t>adding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iframe</a:t>
            </a:r>
            <a:r>
              <a:rPr sz="25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is:</a:t>
            </a:r>
            <a:endParaRPr sz="2500">
              <a:latin typeface="Arial"/>
              <a:cs typeface="Arial"/>
            </a:endParaRPr>
          </a:p>
          <a:p>
            <a:pPr marL="241300">
              <a:lnSpc>
                <a:spcPts val="2990"/>
              </a:lnSpc>
            </a:pPr>
            <a:r>
              <a:rPr sz="2500" spc="3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35" dirty="0">
                <a:solidFill>
                  <a:srgbClr val="A52A2A"/>
                </a:solidFill>
                <a:latin typeface="Arial"/>
                <a:cs typeface="Arial"/>
              </a:rPr>
              <a:t>iframe</a:t>
            </a:r>
            <a:r>
              <a:rPr sz="2500" spc="-4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500" spc="25" dirty="0">
                <a:solidFill>
                  <a:srgbClr val="DC213C"/>
                </a:solidFill>
                <a:latin typeface="Arial"/>
                <a:cs typeface="Arial"/>
              </a:rPr>
              <a:t>src=</a:t>
            </a:r>
            <a:r>
              <a:rPr sz="2500" spc="25" dirty="0">
                <a:solidFill>
                  <a:srgbClr val="0327CD"/>
                </a:solidFill>
                <a:latin typeface="Arial"/>
                <a:cs typeface="Arial"/>
              </a:rPr>
              <a:t>"URL"</a:t>
            </a:r>
            <a:r>
              <a:rPr sz="2500" spc="25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500" spc="25" dirty="0">
                <a:solidFill>
                  <a:srgbClr val="A52A2A"/>
                </a:solidFill>
                <a:latin typeface="Arial"/>
                <a:cs typeface="Arial"/>
              </a:rPr>
              <a:t>/iframe</a:t>
            </a:r>
            <a:r>
              <a:rPr sz="2500" spc="2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10" dirty="0">
                <a:solidFill>
                  <a:srgbClr val="323332"/>
                </a:solidFill>
                <a:latin typeface="Arial"/>
                <a:cs typeface="Arial"/>
              </a:rPr>
              <a:t>src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(web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address)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of the iframe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266700" indent="-254000">
              <a:lnSpc>
                <a:spcPct val="100000"/>
              </a:lnSpc>
              <a:buChar char="•"/>
              <a:tabLst>
                <a:tab pos="267335" algn="l"/>
              </a:tabLst>
            </a:pP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iframe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target </a:t>
            </a:r>
            <a:r>
              <a:rPr sz="2500" b="1" spc="10" dirty="0">
                <a:solidFill>
                  <a:srgbClr val="323332"/>
                </a:solidFill>
                <a:latin typeface="Arial"/>
                <a:cs typeface="Arial"/>
              </a:rPr>
              <a:t>frame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500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link.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406400" marR="52069" lvl="1" indent="-165100">
              <a:lnSpc>
                <a:spcPts val="2980"/>
              </a:lnSpc>
              <a:buChar char="•"/>
              <a:tabLst>
                <a:tab pos="495934" algn="l"/>
              </a:tabLst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target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of the link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refer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name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of the  iframe:</a:t>
            </a:r>
            <a:endParaRPr sz="2500">
              <a:latin typeface="Arial"/>
              <a:cs typeface="Arial"/>
            </a:endParaRPr>
          </a:p>
          <a:p>
            <a:pPr marL="495300">
              <a:lnSpc>
                <a:spcPts val="2905"/>
              </a:lnSpc>
            </a:pPr>
            <a:r>
              <a:rPr sz="2500" b="1" spc="10" dirty="0">
                <a:solidFill>
                  <a:srgbClr val="0B5D18"/>
                </a:solidFill>
                <a:latin typeface="Arial"/>
                <a:cs typeface="Arial"/>
              </a:rPr>
              <a:t>Example:</a:t>
            </a:r>
            <a:endParaRPr sz="25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500" spc="3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35" dirty="0">
                <a:solidFill>
                  <a:srgbClr val="A52A2A"/>
                </a:solidFill>
                <a:latin typeface="Arial"/>
                <a:cs typeface="Arial"/>
              </a:rPr>
              <a:t>iframe </a:t>
            </a:r>
            <a:r>
              <a:rPr sz="2500" dirty="0">
                <a:solidFill>
                  <a:srgbClr val="DC213C"/>
                </a:solidFill>
                <a:latin typeface="Arial"/>
                <a:cs typeface="Arial"/>
              </a:rPr>
              <a:t>src=</a:t>
            </a:r>
            <a:r>
              <a:rPr sz="2500" dirty="0">
                <a:solidFill>
                  <a:srgbClr val="0327CD"/>
                </a:solidFill>
                <a:latin typeface="Arial"/>
                <a:cs typeface="Arial"/>
              </a:rPr>
              <a:t>"demo_iframe.htm"</a:t>
            </a:r>
            <a:r>
              <a:rPr sz="2500" spc="95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DC213C"/>
                </a:solidFill>
                <a:latin typeface="Arial"/>
                <a:cs typeface="Arial"/>
              </a:rPr>
              <a:t>name=</a:t>
            </a:r>
            <a:r>
              <a:rPr sz="2500" spc="15" dirty="0">
                <a:solidFill>
                  <a:srgbClr val="0327CD"/>
                </a:solidFill>
                <a:latin typeface="Arial"/>
                <a:cs typeface="Arial"/>
              </a:rPr>
              <a:t>"iframe_a"</a:t>
            </a:r>
            <a:r>
              <a:rPr sz="2500" spc="15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500" spc="15" dirty="0">
                <a:solidFill>
                  <a:srgbClr val="A52A2A"/>
                </a:solidFill>
                <a:latin typeface="Arial"/>
                <a:cs typeface="Arial"/>
              </a:rPr>
              <a:t>/iframe</a:t>
            </a:r>
            <a:r>
              <a:rPr sz="250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  <a:p>
            <a:pPr marL="469900" marR="3341370">
              <a:lnSpc>
                <a:spcPct val="100000"/>
              </a:lnSpc>
            </a:pPr>
            <a:r>
              <a:rPr sz="2500" spc="1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15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500" spc="150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500" spc="150" dirty="0">
                <a:solidFill>
                  <a:srgbClr val="A52A2A"/>
                </a:solidFill>
                <a:latin typeface="Arial"/>
                <a:cs typeface="Arial"/>
              </a:rPr>
              <a:t>a </a:t>
            </a:r>
            <a:r>
              <a:rPr sz="2500" spc="10" dirty="0">
                <a:solidFill>
                  <a:srgbClr val="DC213C"/>
                </a:solidFill>
                <a:latin typeface="Arial"/>
                <a:cs typeface="Arial"/>
              </a:rPr>
              <a:t>href=</a:t>
            </a:r>
            <a:r>
              <a:rPr sz="2500" spc="10" dirty="0">
                <a:solidFill>
                  <a:srgbClr val="0327CD"/>
                </a:solidFill>
                <a:latin typeface="Arial"/>
                <a:cs typeface="Arial"/>
                <a:hlinkClick r:id="rId3"/>
              </a:rPr>
              <a:t>"http://ww</a:t>
            </a:r>
            <a:r>
              <a:rPr sz="2500" spc="10" dirty="0">
                <a:solidFill>
                  <a:srgbClr val="0327CD"/>
                </a:solidFill>
                <a:latin typeface="Arial"/>
                <a:cs typeface="Arial"/>
              </a:rPr>
              <a:t>w</a:t>
            </a:r>
            <a:r>
              <a:rPr sz="2500" spc="10" dirty="0">
                <a:solidFill>
                  <a:srgbClr val="0327CD"/>
                </a:solidFill>
                <a:latin typeface="Arial"/>
                <a:cs typeface="Arial"/>
                <a:hlinkClick r:id="rId3"/>
              </a:rPr>
              <a:t>.w3schools.com" </a:t>
            </a:r>
            <a:r>
              <a:rPr sz="2500" spc="1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500" spc="30" dirty="0">
                <a:solidFill>
                  <a:srgbClr val="DC213C"/>
                </a:solidFill>
                <a:latin typeface="Arial"/>
                <a:cs typeface="Arial"/>
              </a:rPr>
              <a:t>target=</a:t>
            </a:r>
            <a:r>
              <a:rPr sz="2500" spc="30" dirty="0">
                <a:solidFill>
                  <a:srgbClr val="0327CD"/>
                </a:solidFill>
                <a:latin typeface="Arial"/>
                <a:cs typeface="Arial"/>
              </a:rPr>
              <a:t>"iframe_a"</a:t>
            </a:r>
            <a:r>
              <a:rPr sz="2500" spc="3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500" u="heavy" spc="30" dirty="0">
                <a:solidFill>
                  <a:srgbClr val="0327CD"/>
                </a:solidFill>
                <a:latin typeface="Arial"/>
                <a:cs typeface="Arial"/>
              </a:rPr>
              <a:t>W3Schools.com</a:t>
            </a:r>
            <a:r>
              <a:rPr sz="2500" spc="3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30" dirty="0">
                <a:solidFill>
                  <a:srgbClr val="A52A2A"/>
                </a:solidFill>
                <a:latin typeface="Arial"/>
                <a:cs typeface="Arial"/>
              </a:rPr>
              <a:t>/a</a:t>
            </a:r>
            <a:r>
              <a:rPr sz="2500" spc="30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500" spc="3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500" spc="3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482600"/>
            <a:ext cx="9971405" cy="2037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020"/>
              </a:lnSpc>
            </a:pPr>
            <a:r>
              <a:rPr sz="6700" spc="-95" dirty="0"/>
              <a:t>Let’s </a:t>
            </a:r>
            <a:r>
              <a:rPr sz="6700" spc="190" dirty="0"/>
              <a:t>go </a:t>
            </a:r>
            <a:r>
              <a:rPr sz="6700" spc="195" dirty="0"/>
              <a:t>back </a:t>
            </a:r>
            <a:r>
              <a:rPr sz="6700" spc="5" dirty="0"/>
              <a:t>to the</a:t>
            </a:r>
            <a:r>
              <a:rPr sz="6700" spc="-325" dirty="0"/>
              <a:t> </a:t>
            </a:r>
            <a:r>
              <a:rPr sz="6700" i="1" spc="70" dirty="0">
                <a:latin typeface="Arial"/>
                <a:cs typeface="Arial"/>
              </a:rPr>
              <a:t>target</a:t>
            </a:r>
            <a:endParaRPr sz="6700">
              <a:latin typeface="Arial"/>
              <a:cs typeface="Arial"/>
            </a:endParaRPr>
          </a:p>
          <a:p>
            <a:pPr marL="9525" algn="ctr">
              <a:lnSpc>
                <a:spcPts val="8020"/>
              </a:lnSpc>
            </a:pPr>
            <a:r>
              <a:rPr sz="6700" spc="45" dirty="0"/>
              <a:t>attribute </a:t>
            </a:r>
            <a:r>
              <a:rPr sz="6700" spc="5" dirty="0"/>
              <a:t>in </a:t>
            </a:r>
            <a:r>
              <a:rPr sz="6700" spc="350" dirty="0"/>
              <a:t>&lt;a&gt;</a:t>
            </a:r>
            <a:r>
              <a:rPr sz="6700" spc="-60" dirty="0"/>
              <a:t> </a:t>
            </a:r>
            <a:r>
              <a:rPr sz="6700" spc="5" dirty="0"/>
              <a:t>element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901950"/>
            <a:ext cx="10910570" cy="5026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50" i="1" u="heavy" spc="-15" dirty="0">
                <a:latin typeface="Arial"/>
                <a:cs typeface="Arial"/>
              </a:rPr>
              <a:t>Syntax</a:t>
            </a:r>
            <a:endParaRPr sz="2250">
              <a:latin typeface="Arial"/>
              <a:cs typeface="Arial"/>
            </a:endParaRPr>
          </a:p>
          <a:p>
            <a:pPr marL="12700" marR="4482465">
              <a:lnSpc>
                <a:spcPts val="5300"/>
              </a:lnSpc>
              <a:spcBef>
                <a:spcPts val="509"/>
              </a:spcBef>
            </a:pPr>
            <a:r>
              <a:rPr sz="2250" spc="95" dirty="0">
                <a:latin typeface="Arial"/>
                <a:cs typeface="Arial"/>
              </a:rPr>
              <a:t>&lt;a </a:t>
            </a:r>
            <a:r>
              <a:rPr sz="2250" spc="-5" dirty="0">
                <a:latin typeface="Arial"/>
                <a:cs typeface="Arial"/>
              </a:rPr>
              <a:t>target="_blank|_self|_parent|_top|framename"&gt;  </a:t>
            </a:r>
            <a:r>
              <a:rPr sz="2250" u="heavy" spc="20" dirty="0">
                <a:latin typeface="Arial"/>
                <a:cs typeface="Arial"/>
              </a:rPr>
              <a:t>Attribute</a:t>
            </a:r>
            <a:r>
              <a:rPr sz="2250" u="heavy" spc="-70" dirty="0">
                <a:latin typeface="Arial"/>
                <a:cs typeface="Arial"/>
              </a:rPr>
              <a:t> </a:t>
            </a:r>
            <a:r>
              <a:rPr sz="2250" u="heavy" spc="-30" dirty="0">
                <a:latin typeface="Arial"/>
                <a:cs typeface="Arial"/>
              </a:rPr>
              <a:t>Values:</a:t>
            </a:r>
            <a:endParaRPr sz="2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90"/>
              </a:spcBef>
            </a:pPr>
            <a:r>
              <a:rPr sz="2250" spc="5" dirty="0">
                <a:latin typeface="Arial"/>
                <a:cs typeface="Arial"/>
              </a:rPr>
              <a:t>_blank: </a:t>
            </a:r>
            <a:r>
              <a:rPr sz="2250" spc="35" dirty="0">
                <a:latin typeface="Arial"/>
                <a:cs typeface="Arial"/>
              </a:rPr>
              <a:t>Opens </a:t>
            </a:r>
            <a:r>
              <a:rPr sz="2250" spc="5" dirty="0">
                <a:latin typeface="Arial"/>
                <a:cs typeface="Arial"/>
              </a:rPr>
              <a:t>the </a:t>
            </a:r>
            <a:r>
              <a:rPr sz="2250" spc="25" dirty="0">
                <a:latin typeface="Arial"/>
                <a:cs typeface="Arial"/>
              </a:rPr>
              <a:t>linked </a:t>
            </a:r>
            <a:r>
              <a:rPr sz="2250" spc="40" dirty="0">
                <a:latin typeface="Arial"/>
                <a:cs typeface="Arial"/>
              </a:rPr>
              <a:t>document </a:t>
            </a:r>
            <a:r>
              <a:rPr sz="2250" spc="5" dirty="0">
                <a:latin typeface="Arial"/>
                <a:cs typeface="Arial"/>
              </a:rPr>
              <a:t>in a </a:t>
            </a:r>
            <a:r>
              <a:rPr sz="2250" spc="10" dirty="0">
                <a:latin typeface="Arial"/>
                <a:cs typeface="Arial"/>
              </a:rPr>
              <a:t>new </a:t>
            </a:r>
            <a:r>
              <a:rPr sz="2250" spc="30" dirty="0">
                <a:latin typeface="Arial"/>
                <a:cs typeface="Arial"/>
              </a:rPr>
              <a:t>window </a:t>
            </a:r>
            <a:r>
              <a:rPr sz="2250" spc="5" dirty="0">
                <a:latin typeface="Arial"/>
                <a:cs typeface="Arial"/>
              </a:rPr>
              <a:t>or</a:t>
            </a:r>
            <a:r>
              <a:rPr sz="2250" spc="-120" dirty="0">
                <a:latin typeface="Arial"/>
                <a:cs typeface="Arial"/>
              </a:rPr>
              <a:t> </a:t>
            </a:r>
            <a:r>
              <a:rPr sz="2250" spc="45" dirty="0">
                <a:latin typeface="Arial"/>
                <a:cs typeface="Arial"/>
              </a:rPr>
              <a:t>tab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50" spc="-15" dirty="0">
                <a:latin typeface="Arial"/>
                <a:cs typeface="Arial"/>
              </a:rPr>
              <a:t>_self: </a:t>
            </a:r>
            <a:r>
              <a:rPr sz="2250" spc="35" dirty="0">
                <a:latin typeface="Arial"/>
                <a:cs typeface="Arial"/>
              </a:rPr>
              <a:t>Opens </a:t>
            </a:r>
            <a:r>
              <a:rPr sz="2250" spc="5" dirty="0">
                <a:latin typeface="Arial"/>
                <a:cs typeface="Arial"/>
              </a:rPr>
              <a:t>the </a:t>
            </a:r>
            <a:r>
              <a:rPr sz="2250" spc="25" dirty="0">
                <a:latin typeface="Arial"/>
                <a:cs typeface="Arial"/>
              </a:rPr>
              <a:t>linked </a:t>
            </a:r>
            <a:r>
              <a:rPr sz="2250" spc="40" dirty="0">
                <a:latin typeface="Arial"/>
                <a:cs typeface="Arial"/>
              </a:rPr>
              <a:t>document </a:t>
            </a:r>
            <a:r>
              <a:rPr sz="2250" spc="5" dirty="0">
                <a:latin typeface="Arial"/>
                <a:cs typeface="Arial"/>
              </a:rPr>
              <a:t>in the </a:t>
            </a:r>
            <a:r>
              <a:rPr sz="2250" spc="10" dirty="0">
                <a:latin typeface="Arial"/>
                <a:cs typeface="Arial"/>
              </a:rPr>
              <a:t>same </a:t>
            </a:r>
            <a:r>
              <a:rPr sz="2250" spc="5" dirty="0">
                <a:latin typeface="Arial"/>
                <a:cs typeface="Arial"/>
              </a:rPr>
              <a:t>frame as </a:t>
            </a:r>
            <a:r>
              <a:rPr sz="2250" dirty="0">
                <a:latin typeface="Arial"/>
                <a:cs typeface="Arial"/>
              </a:rPr>
              <a:t>it </a:t>
            </a:r>
            <a:r>
              <a:rPr sz="2250" spc="10" dirty="0">
                <a:latin typeface="Arial"/>
                <a:cs typeface="Arial"/>
              </a:rPr>
              <a:t>was </a:t>
            </a:r>
            <a:r>
              <a:rPr sz="2250" spc="60" dirty="0">
                <a:latin typeface="Arial"/>
                <a:cs typeface="Arial"/>
              </a:rPr>
              <a:t>clicked </a:t>
            </a:r>
            <a:r>
              <a:rPr sz="2250" spc="5" dirty="0">
                <a:latin typeface="Arial"/>
                <a:cs typeface="Arial"/>
              </a:rPr>
              <a:t>(this is</a:t>
            </a:r>
            <a:r>
              <a:rPr sz="2250" spc="-75" dirty="0">
                <a:latin typeface="Arial"/>
                <a:cs typeface="Arial"/>
              </a:rPr>
              <a:t> </a:t>
            </a:r>
            <a:r>
              <a:rPr sz="2250" spc="20" dirty="0">
                <a:latin typeface="Arial"/>
                <a:cs typeface="Arial"/>
              </a:rPr>
              <a:t>default)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50" dirty="0">
                <a:latin typeface="Arial"/>
                <a:cs typeface="Arial"/>
              </a:rPr>
              <a:t>_parent: </a:t>
            </a:r>
            <a:r>
              <a:rPr sz="2250" spc="35" dirty="0">
                <a:latin typeface="Arial"/>
                <a:cs typeface="Arial"/>
              </a:rPr>
              <a:t>Opens </a:t>
            </a:r>
            <a:r>
              <a:rPr sz="2250" spc="5" dirty="0">
                <a:latin typeface="Arial"/>
                <a:cs typeface="Arial"/>
              </a:rPr>
              <a:t>the </a:t>
            </a:r>
            <a:r>
              <a:rPr sz="2250" spc="25" dirty="0">
                <a:latin typeface="Arial"/>
                <a:cs typeface="Arial"/>
              </a:rPr>
              <a:t>linked </a:t>
            </a:r>
            <a:r>
              <a:rPr sz="2250" spc="40" dirty="0">
                <a:latin typeface="Arial"/>
                <a:cs typeface="Arial"/>
              </a:rPr>
              <a:t>document </a:t>
            </a:r>
            <a:r>
              <a:rPr sz="2250" spc="5" dirty="0">
                <a:latin typeface="Arial"/>
                <a:cs typeface="Arial"/>
              </a:rPr>
              <a:t>in the </a:t>
            </a:r>
            <a:r>
              <a:rPr sz="2250" spc="20" dirty="0">
                <a:latin typeface="Arial"/>
                <a:cs typeface="Arial"/>
              </a:rPr>
              <a:t>parent</a:t>
            </a:r>
            <a:r>
              <a:rPr sz="2250" spc="-75" dirty="0">
                <a:latin typeface="Arial"/>
                <a:cs typeface="Arial"/>
              </a:rPr>
              <a:t> </a:t>
            </a:r>
            <a:r>
              <a:rPr sz="2250" spc="5" dirty="0">
                <a:latin typeface="Arial"/>
                <a:cs typeface="Arial"/>
              </a:rPr>
              <a:t>frame</a:t>
            </a:r>
            <a:endParaRPr sz="2250">
              <a:latin typeface="Arial"/>
              <a:cs typeface="Arial"/>
            </a:endParaRPr>
          </a:p>
          <a:p>
            <a:pPr marL="12700" marR="2773680">
              <a:lnSpc>
                <a:spcPct val="192600"/>
              </a:lnSpc>
              <a:spcBef>
                <a:spcPts val="100"/>
              </a:spcBef>
            </a:pPr>
            <a:r>
              <a:rPr sz="2250" spc="5" dirty="0">
                <a:latin typeface="Arial"/>
                <a:cs typeface="Arial"/>
              </a:rPr>
              <a:t>_top: </a:t>
            </a:r>
            <a:r>
              <a:rPr sz="2250" spc="35" dirty="0">
                <a:latin typeface="Arial"/>
                <a:cs typeface="Arial"/>
              </a:rPr>
              <a:t>Opens </a:t>
            </a:r>
            <a:r>
              <a:rPr sz="2250" spc="5" dirty="0">
                <a:latin typeface="Arial"/>
                <a:cs typeface="Arial"/>
              </a:rPr>
              <a:t>the </a:t>
            </a:r>
            <a:r>
              <a:rPr sz="2250" spc="25" dirty="0">
                <a:latin typeface="Arial"/>
                <a:cs typeface="Arial"/>
              </a:rPr>
              <a:t>linked </a:t>
            </a:r>
            <a:r>
              <a:rPr sz="2250" spc="40" dirty="0">
                <a:latin typeface="Arial"/>
                <a:cs typeface="Arial"/>
              </a:rPr>
              <a:t>document </a:t>
            </a:r>
            <a:r>
              <a:rPr sz="2250" spc="5" dirty="0">
                <a:latin typeface="Arial"/>
                <a:cs typeface="Arial"/>
              </a:rPr>
              <a:t>in the full </a:t>
            </a:r>
            <a:r>
              <a:rPr sz="2250" spc="70" dirty="0">
                <a:latin typeface="Arial"/>
                <a:cs typeface="Arial"/>
              </a:rPr>
              <a:t>body </a:t>
            </a:r>
            <a:r>
              <a:rPr sz="2250" spc="5" dirty="0">
                <a:latin typeface="Arial"/>
                <a:cs typeface="Arial"/>
              </a:rPr>
              <a:t>of the</a:t>
            </a:r>
            <a:r>
              <a:rPr sz="2250" spc="-155" dirty="0">
                <a:latin typeface="Arial"/>
                <a:cs typeface="Arial"/>
              </a:rPr>
              <a:t> </a:t>
            </a:r>
            <a:r>
              <a:rPr sz="2250" spc="30" dirty="0">
                <a:latin typeface="Arial"/>
                <a:cs typeface="Arial"/>
              </a:rPr>
              <a:t>window  </a:t>
            </a:r>
            <a:r>
              <a:rPr sz="2250" spc="5" dirty="0">
                <a:latin typeface="Arial"/>
                <a:cs typeface="Arial"/>
              </a:rPr>
              <a:t>framename: </a:t>
            </a:r>
            <a:r>
              <a:rPr sz="2250" spc="35" dirty="0">
                <a:latin typeface="Arial"/>
                <a:cs typeface="Arial"/>
              </a:rPr>
              <a:t>Opens </a:t>
            </a:r>
            <a:r>
              <a:rPr sz="2250" spc="5" dirty="0">
                <a:latin typeface="Arial"/>
                <a:cs typeface="Arial"/>
              </a:rPr>
              <a:t>the </a:t>
            </a:r>
            <a:r>
              <a:rPr sz="2250" spc="25" dirty="0">
                <a:latin typeface="Arial"/>
                <a:cs typeface="Arial"/>
              </a:rPr>
              <a:t>linked </a:t>
            </a:r>
            <a:r>
              <a:rPr sz="2250" spc="40" dirty="0">
                <a:latin typeface="Arial"/>
                <a:cs typeface="Arial"/>
              </a:rPr>
              <a:t>document </a:t>
            </a:r>
            <a:r>
              <a:rPr sz="2250" spc="5" dirty="0">
                <a:latin typeface="Arial"/>
                <a:cs typeface="Arial"/>
              </a:rPr>
              <a:t>in a </a:t>
            </a:r>
            <a:r>
              <a:rPr sz="2250" spc="35" dirty="0">
                <a:latin typeface="Arial"/>
                <a:cs typeface="Arial"/>
              </a:rPr>
              <a:t>named</a:t>
            </a:r>
            <a:r>
              <a:rPr sz="2250" spc="-65" dirty="0">
                <a:latin typeface="Arial"/>
                <a:cs typeface="Arial"/>
              </a:rPr>
              <a:t> </a:t>
            </a:r>
            <a:r>
              <a:rPr sz="2250" spc="5" dirty="0">
                <a:latin typeface="Arial"/>
                <a:cs typeface="Arial"/>
              </a:rPr>
              <a:t>frame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609600">
              <a:lnSpc>
                <a:spcPct val="100000"/>
              </a:lnSpc>
            </a:pPr>
            <a:r>
              <a:rPr spc="-114" dirty="0"/>
              <a:t>HTML </a:t>
            </a:r>
            <a:r>
              <a:rPr spc="85" dirty="0"/>
              <a:t>Block</a:t>
            </a:r>
            <a:r>
              <a:rPr spc="80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274" y="2495965"/>
            <a:ext cx="7976870" cy="5891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marR="548640" indent="-226695">
              <a:lnSpc>
                <a:spcPct val="99600"/>
              </a:lnSpc>
            </a:pPr>
            <a:r>
              <a:rPr sz="3500" spc="110" dirty="0">
                <a:solidFill>
                  <a:srgbClr val="323332"/>
                </a:solidFill>
                <a:latin typeface="Arial"/>
                <a:cs typeface="Arial"/>
              </a:rPr>
              <a:t>•Most </a:t>
            </a:r>
            <a:r>
              <a:rPr sz="3500" spc="-5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5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500" spc="50" dirty="0">
                <a:solidFill>
                  <a:srgbClr val="323332"/>
                </a:solidFill>
                <a:latin typeface="Arial"/>
                <a:cs typeface="Arial"/>
              </a:rPr>
              <a:t>defined</a:t>
            </a:r>
            <a:r>
              <a:rPr sz="35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as 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block level elements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inline 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50">
              <a:latin typeface="Times New Roman"/>
              <a:cs typeface="Times New Roman"/>
            </a:endParaRPr>
          </a:p>
          <a:p>
            <a:pPr marL="238760" marR="5080" indent="-226695">
              <a:lnSpc>
                <a:spcPct val="99800"/>
              </a:lnSpc>
            </a:pPr>
            <a:r>
              <a:rPr sz="3500" spc="125" dirty="0">
                <a:solidFill>
                  <a:srgbClr val="323332"/>
                </a:solidFill>
                <a:latin typeface="Arial"/>
                <a:cs typeface="Arial"/>
              </a:rPr>
              <a:t>•Block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level elements </a:t>
            </a:r>
            <a:r>
              <a:rPr sz="3500" spc="5" dirty="0">
                <a:solidFill>
                  <a:srgbClr val="323332"/>
                </a:solidFill>
                <a:latin typeface="Arial"/>
                <a:cs typeface="Arial"/>
              </a:rPr>
              <a:t>normally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start 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(and end) with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new line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, when 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displayed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in a </a:t>
            </a:r>
            <a:r>
              <a:rPr sz="3500" spc="1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takes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up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the full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available </a:t>
            </a:r>
            <a:r>
              <a:rPr sz="3500" spc="10" dirty="0">
                <a:solidFill>
                  <a:srgbClr val="323332"/>
                </a:solidFill>
                <a:latin typeface="Arial"/>
                <a:cs typeface="Arial"/>
              </a:rPr>
              <a:t>(stretches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out</a:t>
            </a:r>
            <a:r>
              <a:rPr sz="350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 the left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right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far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350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can)..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362585" indent="-349885">
              <a:lnSpc>
                <a:spcPct val="100000"/>
              </a:lnSpc>
              <a:spcBef>
                <a:spcPts val="5"/>
              </a:spcBef>
              <a:buClr>
                <a:srgbClr val="323332"/>
              </a:buClr>
              <a:buFont typeface="Arial"/>
              <a:buChar char="•"/>
              <a:tabLst>
                <a:tab pos="363220" algn="l"/>
              </a:tabLst>
            </a:pPr>
            <a:r>
              <a:rPr sz="3500" b="1" spc="-5" dirty="0">
                <a:solidFill>
                  <a:srgbClr val="0B5D18"/>
                </a:solidFill>
                <a:latin typeface="Arial"/>
                <a:cs typeface="Arial"/>
              </a:rPr>
              <a:t>Examples: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&lt;h1&gt;, </a:t>
            </a:r>
            <a:r>
              <a:rPr sz="3500" spc="180" dirty="0">
                <a:solidFill>
                  <a:srgbClr val="323332"/>
                </a:solidFill>
                <a:latin typeface="Arial"/>
                <a:cs typeface="Arial"/>
              </a:rPr>
              <a:t>&lt;p&gt;, </a:t>
            </a:r>
            <a:r>
              <a:rPr sz="3500" spc="105" dirty="0">
                <a:solidFill>
                  <a:srgbClr val="323332"/>
                </a:solidFill>
                <a:latin typeface="Arial"/>
                <a:cs typeface="Arial"/>
              </a:rPr>
              <a:t>&lt;ul&gt;,</a:t>
            </a:r>
            <a:r>
              <a:rPr sz="3500" spc="-3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100" dirty="0">
                <a:solidFill>
                  <a:srgbClr val="323332"/>
                </a:solidFill>
                <a:latin typeface="Arial"/>
                <a:cs typeface="Arial"/>
              </a:rPr>
              <a:t>&lt;table&gt;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712200" y="3771900"/>
            <a:ext cx="3987800" cy="237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609600">
              <a:lnSpc>
                <a:spcPct val="100000"/>
              </a:lnSpc>
            </a:pPr>
            <a:r>
              <a:rPr spc="-114" dirty="0"/>
              <a:t>HTML </a:t>
            </a:r>
            <a:r>
              <a:rPr spc="-5" dirty="0"/>
              <a:t>Inline</a:t>
            </a:r>
            <a:r>
              <a:rPr spc="85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/>
          <p:nvPr/>
        </p:nvSpPr>
        <p:spPr>
          <a:xfrm>
            <a:off x="1003300" y="5011754"/>
            <a:ext cx="200025" cy="20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0600" y="3187700"/>
            <a:ext cx="6458585" cy="269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651510" indent="-228600">
              <a:lnSpc>
                <a:spcPct val="100000"/>
              </a:lnSpc>
            </a:pPr>
            <a:r>
              <a:rPr sz="3500" spc="80" dirty="0">
                <a:solidFill>
                  <a:srgbClr val="323332"/>
                </a:solidFill>
                <a:latin typeface="Arial"/>
                <a:cs typeface="Arial"/>
              </a:rPr>
              <a:t>•Inline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500" spc="-25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5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5" dirty="0">
                <a:solidFill>
                  <a:srgbClr val="323332"/>
                </a:solidFill>
                <a:latin typeface="Arial"/>
                <a:cs typeface="Arial"/>
              </a:rPr>
              <a:t>normally 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displayed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without line  breaks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 marL="444500">
              <a:lnSpc>
                <a:spcPct val="100000"/>
              </a:lnSpc>
              <a:tabLst>
                <a:tab pos="2912110" algn="l"/>
                <a:tab pos="4138295" algn="l"/>
                <a:tab pos="5487670" algn="l"/>
              </a:tabLst>
            </a:pPr>
            <a:r>
              <a:rPr sz="3500" b="1" dirty="0">
                <a:solidFill>
                  <a:srgbClr val="0B5D18"/>
                </a:solidFill>
                <a:latin typeface="Arial"/>
                <a:cs typeface="Arial"/>
              </a:rPr>
              <a:t>Exam</a:t>
            </a:r>
            <a:r>
              <a:rPr sz="3500" b="1" spc="-5" dirty="0">
                <a:solidFill>
                  <a:srgbClr val="0B5D18"/>
                </a:solidFill>
                <a:latin typeface="Arial"/>
                <a:cs typeface="Arial"/>
              </a:rPr>
              <a:t>pl</a:t>
            </a:r>
            <a:r>
              <a:rPr sz="3500" b="1" dirty="0">
                <a:solidFill>
                  <a:srgbClr val="0B5D18"/>
                </a:solidFill>
                <a:latin typeface="Arial"/>
                <a:cs typeface="Arial"/>
              </a:rPr>
              <a:t>es:	</a:t>
            </a:r>
            <a:r>
              <a:rPr sz="3500" spc="180" dirty="0">
                <a:solidFill>
                  <a:srgbClr val="323332"/>
                </a:solidFill>
                <a:latin typeface="Arial"/>
                <a:cs typeface="Arial"/>
              </a:rPr>
              <a:t>&lt;b&gt;,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	</a:t>
            </a:r>
            <a:r>
              <a:rPr sz="3500" spc="145" dirty="0">
                <a:solidFill>
                  <a:srgbClr val="323332"/>
                </a:solidFill>
                <a:latin typeface="Arial"/>
                <a:cs typeface="Arial"/>
              </a:rPr>
              <a:t>&lt;td&gt;,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	</a:t>
            </a:r>
            <a:r>
              <a:rPr sz="3500" spc="130" dirty="0">
                <a:solidFill>
                  <a:srgbClr val="323332"/>
                </a:solidFill>
                <a:latin typeface="Arial"/>
                <a:cs typeface="Arial"/>
              </a:rPr>
              <a:t>&lt;a&gt;,</a:t>
            </a:r>
            <a:endParaRPr sz="3500">
              <a:latin typeface="Arial"/>
              <a:cs typeface="Arial"/>
            </a:endParaRPr>
          </a:p>
          <a:p>
            <a:pPr marL="444500">
              <a:lnSpc>
                <a:spcPct val="100000"/>
              </a:lnSpc>
            </a:pPr>
            <a:r>
              <a:rPr sz="3500" spc="120" dirty="0">
                <a:solidFill>
                  <a:srgbClr val="323332"/>
                </a:solidFill>
                <a:latin typeface="Arial"/>
                <a:cs typeface="Arial"/>
              </a:rPr>
              <a:t>&lt;img&gt;,</a:t>
            </a:r>
            <a:r>
              <a:rPr sz="35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120" dirty="0">
                <a:solidFill>
                  <a:srgbClr val="323332"/>
                </a:solidFill>
                <a:latin typeface="Arial"/>
                <a:cs typeface="Arial"/>
              </a:rPr>
              <a:t>&lt;span&gt;</a:t>
            </a:r>
            <a:endParaRPr sz="3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6457498"/>
            <a:ext cx="192405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4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6388100"/>
            <a:ext cx="6458585" cy="1501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0" marR="5080">
              <a:lnSpc>
                <a:spcPct val="100000"/>
              </a:lnSpc>
            </a:pP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&lt;span&gt;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5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used 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style </a:t>
            </a:r>
            <a:r>
              <a:rPr sz="3500" spc="50" dirty="0">
                <a:solidFill>
                  <a:srgbClr val="323332"/>
                </a:solidFill>
                <a:latin typeface="Arial"/>
                <a:cs typeface="Arial"/>
              </a:rPr>
              <a:t>parts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50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endParaRPr sz="3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Example: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975600" y="4279900"/>
            <a:ext cx="4394200" cy="2044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7400" y="7950200"/>
            <a:ext cx="11099800" cy="647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1082421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85" dirty="0"/>
              <a:t>Grouping </a:t>
            </a:r>
            <a:r>
              <a:rPr sz="6700" spc="-270" dirty="0"/>
              <a:t>Text </a:t>
            </a:r>
            <a:r>
              <a:rPr sz="6700" spc="10" dirty="0"/>
              <a:t>&amp; </a:t>
            </a:r>
            <a:r>
              <a:rPr sz="6700" spc="-40" dirty="0"/>
              <a:t>Elements </a:t>
            </a:r>
            <a:r>
              <a:rPr sz="6700" spc="5" dirty="0"/>
              <a:t>in  </a:t>
            </a:r>
            <a:r>
              <a:rPr sz="6700" spc="10" dirty="0"/>
              <a:t>a</a:t>
            </a:r>
            <a:r>
              <a:rPr sz="6700" spc="-75" dirty="0"/>
              <a:t> </a:t>
            </a:r>
            <a:r>
              <a:rPr sz="6700" spc="80" dirty="0"/>
              <a:t>Block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3024258"/>
            <a:ext cx="10984865" cy="5693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0" marR="235585" indent="-355600">
              <a:lnSpc>
                <a:spcPts val="3160"/>
              </a:lnSpc>
              <a:buSzPct val="101818"/>
              <a:buChar char="•"/>
              <a:tabLst>
                <a:tab pos="367665" algn="l"/>
                <a:tab pos="368300" algn="l"/>
              </a:tabLst>
            </a:pPr>
            <a:r>
              <a:rPr sz="4125" spc="-44" baseline="10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4125" b="1" spc="22" baseline="1010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allows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4125" spc="104" baseline="1010" dirty="0">
                <a:solidFill>
                  <a:srgbClr val="323332"/>
                </a:solidFill>
                <a:latin typeface="Arial"/>
                <a:cs typeface="Arial"/>
              </a:rPr>
              <a:t>group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set of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r>
              <a:rPr sz="4125" spc="-112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4125" spc="52" baseline="1010" dirty="0">
                <a:solidFill>
                  <a:srgbClr val="323332"/>
                </a:solidFill>
                <a:latin typeface="Arial"/>
                <a:cs typeface="Arial"/>
              </a:rPr>
              <a:t>together 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block-level</a:t>
            </a:r>
            <a:r>
              <a:rPr sz="275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box.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368300" marR="5080" indent="-355600">
              <a:lnSpc>
                <a:spcPts val="3160"/>
              </a:lnSpc>
              <a:buChar char="•"/>
              <a:tabLst>
                <a:tab pos="367665" algn="l"/>
                <a:tab pos="368300" algn="l"/>
              </a:tabLst>
            </a:pPr>
            <a:r>
              <a:rPr sz="4125" spc="-52" baseline="101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4125" spc="52" baseline="1010" dirty="0">
                <a:solidFill>
                  <a:srgbClr val="323332"/>
                </a:solidFill>
                <a:latin typeface="Arial"/>
                <a:cs typeface="Arial"/>
              </a:rPr>
              <a:t>example,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4125" spc="75" baseline="1010" dirty="0">
                <a:solidFill>
                  <a:srgbClr val="323332"/>
                </a:solidFill>
                <a:latin typeface="Arial"/>
                <a:cs typeface="Arial"/>
              </a:rPr>
              <a:t>might </a:t>
            </a:r>
            <a:r>
              <a:rPr sz="4125" spc="52" baseline="1010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4125" spc="202" baseline="1010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4125" spc="60" baseline="101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4125" spc="15" baseline="1010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4125" spc="-367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for 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header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your site (the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logo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75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25" dirty="0">
                <a:solidFill>
                  <a:srgbClr val="323332"/>
                </a:solidFill>
                <a:latin typeface="Arial"/>
                <a:cs typeface="Arial"/>
              </a:rPr>
              <a:t>navigation).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68300" marR="77470" indent="-355600">
              <a:lnSpc>
                <a:spcPct val="96300"/>
              </a:lnSpc>
              <a:buSzPct val="101818"/>
              <a:buChar char="•"/>
              <a:tabLst>
                <a:tab pos="367665" algn="l"/>
                <a:tab pos="368300" algn="l"/>
              </a:tabLst>
            </a:pP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4125" spc="-7" baseline="1010" dirty="0">
                <a:solidFill>
                  <a:srgbClr val="323332"/>
                </a:solidFill>
                <a:latin typeface="Arial"/>
                <a:cs typeface="Arial"/>
              </a:rPr>
              <a:t>browser,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4125" spc="52" baseline="1010" dirty="0">
                <a:solidFill>
                  <a:srgbClr val="323332"/>
                </a:solidFill>
                <a:latin typeface="Arial"/>
                <a:cs typeface="Arial"/>
              </a:rPr>
              <a:t>contents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4125" spc="202" baseline="1010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4125" spc="15" baseline="10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4125" b="1" spc="22" baseline="1010" dirty="0">
                <a:solidFill>
                  <a:srgbClr val="323332"/>
                </a:solidFill>
                <a:latin typeface="Arial"/>
                <a:cs typeface="Arial"/>
              </a:rPr>
              <a:t>start </a:t>
            </a:r>
            <a:r>
              <a:rPr sz="4125" b="1" spc="30" baseline="1010" dirty="0">
                <a:solidFill>
                  <a:srgbClr val="323332"/>
                </a:solidFill>
                <a:latin typeface="Arial"/>
                <a:cs typeface="Arial"/>
              </a:rPr>
              <a:t>on a</a:t>
            </a:r>
            <a:r>
              <a:rPr sz="4125" b="1" spc="-232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4125" b="1" spc="30" baseline="1010" dirty="0">
                <a:solidFill>
                  <a:srgbClr val="323332"/>
                </a:solidFill>
                <a:latin typeface="Arial"/>
                <a:cs typeface="Arial"/>
              </a:rPr>
              <a:t>new 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line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other than this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it will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make no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difference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to the  </a:t>
            </a:r>
            <a:r>
              <a:rPr sz="2750" spc="25" dirty="0">
                <a:solidFill>
                  <a:srgbClr val="323332"/>
                </a:solidFill>
                <a:latin typeface="Arial"/>
                <a:cs typeface="Arial"/>
              </a:rPr>
              <a:t>presentation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27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368300" marR="433070" indent="-355600">
              <a:lnSpc>
                <a:spcPct val="96600"/>
              </a:lnSpc>
              <a:buChar char="•"/>
              <a:tabLst>
                <a:tab pos="367665" algn="l"/>
                <a:tab pos="368300" algn="l"/>
              </a:tabLst>
            </a:pPr>
            <a:r>
              <a:rPr sz="4125" spc="75" baseline="1010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4125" spc="135" baseline="1010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4125" spc="67" baseline="1010" dirty="0">
                <a:solidFill>
                  <a:srgbClr val="323332"/>
                </a:solidFill>
                <a:latin typeface="Arial"/>
                <a:cs typeface="Arial"/>
              </a:rPr>
              <a:t>class </a:t>
            </a:r>
            <a:r>
              <a:rPr sz="4125" spc="44" baseline="101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4125" spc="202" baseline="1010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element, </a:t>
            </a:r>
            <a:r>
              <a:rPr sz="4125" spc="-22" baseline="1010" dirty="0">
                <a:solidFill>
                  <a:srgbClr val="323332"/>
                </a:solidFill>
                <a:latin typeface="Arial"/>
                <a:cs typeface="Arial"/>
              </a:rPr>
              <a:t>however,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means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2750" spc="-8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style rules to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how</a:t>
            </a:r>
            <a:r>
              <a:rPr sz="275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much 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space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135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750" spc="95" dirty="0">
                <a:solidFill>
                  <a:srgbClr val="323332"/>
                </a:solidFill>
                <a:latin typeface="Arial"/>
                <a:cs typeface="Arial"/>
              </a:rPr>
              <a:t>occupy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screen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and  change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appearance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contained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within</a:t>
            </a:r>
            <a:r>
              <a:rPr sz="2750" spc="-1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it.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600" spc="-65" dirty="0"/>
              <a:t>Traditional </a:t>
            </a:r>
            <a:r>
              <a:rPr sz="7600" spc="-105" dirty="0"/>
              <a:t>HTML</a:t>
            </a:r>
            <a:r>
              <a:rPr sz="7600" dirty="0"/>
              <a:t> </a:t>
            </a:r>
            <a:r>
              <a:rPr sz="7600" spc="-5" dirty="0"/>
              <a:t>Layouts</a:t>
            </a:r>
            <a:endParaRPr sz="7600"/>
          </a:p>
        </p:txBody>
      </p:sp>
      <p:sp>
        <p:nvSpPr>
          <p:cNvPr id="3" name="object 3"/>
          <p:cNvSpPr txBox="1"/>
          <p:nvPr/>
        </p:nvSpPr>
        <p:spPr>
          <a:xfrm>
            <a:off x="329127" y="2589423"/>
            <a:ext cx="7068820" cy="611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335" marR="71120" indent="-254635">
              <a:lnSpc>
                <a:spcPct val="1026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-2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1950" spc="40" dirty="0">
                <a:solidFill>
                  <a:srgbClr val="323332"/>
                </a:solidFill>
                <a:latin typeface="Arial"/>
                <a:cs typeface="Arial"/>
              </a:rPr>
              <a:t>long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time, </a:t>
            </a:r>
            <a:r>
              <a:rPr sz="1950" spc="5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1950" spc="70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authors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used &lt;div&gt; elements</a:t>
            </a:r>
            <a:r>
              <a:rPr sz="1950" b="1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to  group together related elements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on the</a:t>
            </a:r>
            <a:r>
              <a:rPr sz="195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6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267335" indent="-254635">
              <a:lnSpc>
                <a:spcPct val="1000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Authors </a:t>
            </a:r>
            <a:r>
              <a:rPr sz="195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1950" b="1" spc="10" dirty="0">
                <a:solidFill>
                  <a:srgbClr val="323332"/>
                </a:solidFill>
                <a:latin typeface="Arial"/>
                <a:cs typeface="Arial"/>
              </a:rPr>
              <a:t>class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or id </a:t>
            </a:r>
            <a:r>
              <a:rPr sz="1950" spc="20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1950" spc="40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dirty="0">
                <a:solidFill>
                  <a:srgbClr val="323332"/>
                </a:solidFill>
                <a:latin typeface="Arial"/>
                <a:cs typeface="Arial"/>
              </a:rPr>
              <a:t>role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19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1950">
              <a:latin typeface="Arial"/>
              <a:cs typeface="Arial"/>
            </a:endParaRPr>
          </a:p>
          <a:p>
            <a:pPr marL="267335">
              <a:lnSpc>
                <a:spcPct val="100000"/>
              </a:lnSpc>
              <a:spcBef>
                <a:spcPts val="60"/>
              </a:spcBef>
            </a:pPr>
            <a:r>
              <a:rPr sz="1950" spc="95" dirty="0">
                <a:solidFill>
                  <a:srgbClr val="323332"/>
                </a:solidFill>
                <a:latin typeface="Arial"/>
                <a:cs typeface="Arial"/>
              </a:rPr>
              <a:t>&lt;div&gt;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spc="20" dirty="0">
                <a:solidFill>
                  <a:srgbClr val="323332"/>
                </a:solidFill>
                <a:latin typeface="Arial"/>
                <a:cs typeface="Arial"/>
              </a:rPr>
              <a:t>structure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1950" spc="-1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6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Times New Roman"/>
              <a:cs typeface="Times New Roman"/>
            </a:endParaRPr>
          </a:p>
          <a:p>
            <a:pPr marL="267335" indent="-254635">
              <a:lnSpc>
                <a:spcPct val="1000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2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right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195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see a layout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that is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quite</a:t>
            </a:r>
            <a:r>
              <a:rPr sz="195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common.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67335" marR="182245" indent="-254635">
              <a:lnSpc>
                <a:spcPct val="1026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At the </a:t>
            </a:r>
            <a:r>
              <a:rPr sz="1950" spc="50" dirty="0">
                <a:solidFill>
                  <a:srgbClr val="323332"/>
                </a:solidFill>
                <a:latin typeface="Arial"/>
                <a:cs typeface="Arial"/>
              </a:rPr>
              <a:t>top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spc="70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header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containing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1950" spc="40" dirty="0">
                <a:solidFill>
                  <a:srgbClr val="323332"/>
                </a:solidFill>
                <a:latin typeface="Arial"/>
                <a:cs typeface="Arial"/>
              </a:rPr>
              <a:t>logo</a:t>
            </a:r>
            <a:r>
              <a:rPr sz="1950" spc="-2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55" dirty="0">
                <a:solidFill>
                  <a:srgbClr val="323332"/>
                </a:solidFill>
                <a:latin typeface="Arial"/>
                <a:cs typeface="Arial"/>
              </a:rPr>
              <a:t>and 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primary</a:t>
            </a:r>
            <a:r>
              <a:rPr sz="195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323332"/>
                </a:solidFill>
                <a:latin typeface="Arial"/>
                <a:cs typeface="Arial"/>
              </a:rPr>
              <a:t>navigation.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67335" marR="458470" indent="-254635">
              <a:lnSpc>
                <a:spcPct val="1026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40" dirty="0">
                <a:solidFill>
                  <a:srgbClr val="323332"/>
                </a:solidFill>
                <a:latin typeface="Arial"/>
                <a:cs typeface="Arial"/>
              </a:rPr>
              <a:t>Under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19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one or </a:t>
            </a:r>
            <a:r>
              <a:rPr sz="1950" spc="5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1950" b="1" spc="10" dirty="0">
                <a:solidFill>
                  <a:srgbClr val="323332"/>
                </a:solidFill>
                <a:latin typeface="Arial"/>
                <a:cs typeface="Arial"/>
              </a:rPr>
              <a:t>articles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1950" spc="30" dirty="0">
                <a:solidFill>
                  <a:srgbClr val="323332"/>
                </a:solidFill>
                <a:latin typeface="Arial"/>
                <a:cs typeface="Arial"/>
              </a:rPr>
              <a:t>posts.</a:t>
            </a:r>
            <a:r>
              <a:rPr sz="19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323332"/>
                </a:solidFill>
                <a:latin typeface="Arial"/>
                <a:cs typeface="Arial"/>
              </a:rPr>
              <a:t>Sometimes 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19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summaries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that link to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individual</a:t>
            </a:r>
            <a:r>
              <a:rPr sz="195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323332"/>
                </a:solidFill>
                <a:latin typeface="Arial"/>
                <a:cs typeface="Arial"/>
              </a:rPr>
              <a:t>posts.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267335" indent="-254635">
              <a:lnSpc>
                <a:spcPct val="1000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-1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1950" b="1" spc="10" dirty="0">
                <a:solidFill>
                  <a:srgbClr val="323332"/>
                </a:solidFill>
                <a:latin typeface="Arial"/>
                <a:cs typeface="Arial"/>
              </a:rPr>
              <a:t>side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bar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on the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right-hand</a:t>
            </a:r>
            <a:r>
              <a:rPr sz="19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side.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67335" marR="43815" indent="-254635">
              <a:lnSpc>
                <a:spcPct val="102600"/>
              </a:lnSpc>
              <a:buChar char="•"/>
              <a:tabLst>
                <a:tab pos="267335" algn="l"/>
                <a:tab pos="267970" algn="l"/>
              </a:tabLst>
            </a:pPr>
            <a:r>
              <a:rPr sz="1950" spc="-1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1950" spc="70" dirty="0">
                <a:solidFill>
                  <a:srgbClr val="323332"/>
                </a:solidFill>
                <a:latin typeface="Arial"/>
                <a:cs typeface="Arial"/>
              </a:rPr>
              <a:t>coding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site like this,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developers would usually</a:t>
            </a:r>
            <a:r>
              <a:rPr sz="1950" b="1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323332"/>
                </a:solidFill>
                <a:latin typeface="Arial"/>
                <a:cs typeface="Arial"/>
              </a:rPr>
              <a:t>put  these main sections of the page inside &lt;div&gt; elements  </a:t>
            </a:r>
            <a:r>
              <a:rPr sz="195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use the </a:t>
            </a:r>
            <a:r>
              <a:rPr sz="1950" spc="35" dirty="0">
                <a:solidFill>
                  <a:srgbClr val="323332"/>
                </a:solidFill>
                <a:latin typeface="Arial"/>
                <a:cs typeface="Arial"/>
              </a:rPr>
              <a:t>class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1950" spc="65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1950" spc="20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1950" spc="40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1950" spc="45" dirty="0">
                <a:solidFill>
                  <a:srgbClr val="323332"/>
                </a:solidFill>
                <a:latin typeface="Arial"/>
                <a:cs typeface="Arial"/>
              </a:rPr>
              <a:t>purpose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of  that </a:t>
            </a:r>
            <a:r>
              <a:rPr sz="1950" spc="50" dirty="0">
                <a:solidFill>
                  <a:srgbClr val="323332"/>
                </a:solidFill>
                <a:latin typeface="Arial"/>
                <a:cs typeface="Arial"/>
              </a:rPr>
              <a:t>part </a:t>
            </a:r>
            <a:r>
              <a:rPr sz="1950" spc="1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19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195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1950" spc="6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67600" y="2692400"/>
            <a:ext cx="5346700" cy="591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520700"/>
            <a:ext cx="7519670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6600" marR="5080" indent="-1993900">
              <a:lnSpc>
                <a:spcPts val="8000"/>
              </a:lnSpc>
            </a:pPr>
            <a:r>
              <a:rPr sz="6700" spc="10" dirty="0"/>
              <a:t>New </a:t>
            </a:r>
            <a:r>
              <a:rPr sz="6700" spc="-65" dirty="0"/>
              <a:t>HTML5 </a:t>
            </a:r>
            <a:r>
              <a:rPr sz="6700" spc="5" dirty="0"/>
              <a:t>Layout  </a:t>
            </a:r>
            <a:r>
              <a:rPr sz="6700" spc="-40" dirty="0"/>
              <a:t>Elements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890755" y="3378200"/>
            <a:ext cx="11525250" cy="1018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85" dirty="0">
                <a:solidFill>
                  <a:srgbClr val="323332"/>
                </a:solidFill>
                <a:latin typeface="Arial"/>
                <a:cs typeface="Arial"/>
              </a:rPr>
              <a:t>•HTML5 </a:t>
            </a:r>
            <a:r>
              <a:rPr sz="2200" spc="35" dirty="0">
                <a:solidFill>
                  <a:srgbClr val="323332"/>
                </a:solidFill>
                <a:latin typeface="Arial"/>
                <a:cs typeface="Arial"/>
              </a:rPr>
              <a:t>introduces </a:t>
            </a: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00" b="1" spc="25" dirty="0">
                <a:solidFill>
                  <a:srgbClr val="323332"/>
                </a:solidFill>
                <a:latin typeface="Arial"/>
                <a:cs typeface="Arial"/>
              </a:rPr>
              <a:t>new </a:t>
            </a:r>
            <a:r>
              <a:rPr sz="2200" b="1" spc="15" dirty="0">
                <a:solidFill>
                  <a:srgbClr val="323332"/>
                </a:solidFill>
                <a:latin typeface="Arial"/>
                <a:cs typeface="Arial"/>
              </a:rPr>
              <a:t>set of </a:t>
            </a: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that allow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200" spc="55" dirty="0">
                <a:solidFill>
                  <a:srgbClr val="323332"/>
                </a:solidFill>
                <a:latin typeface="Arial"/>
                <a:cs typeface="Arial"/>
              </a:rPr>
              <a:t>divide </a:t>
            </a:r>
            <a:r>
              <a:rPr sz="2200" spc="80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50" dirty="0">
                <a:solidFill>
                  <a:srgbClr val="323332"/>
                </a:solidFill>
                <a:latin typeface="Arial"/>
                <a:cs typeface="Arial"/>
              </a:rPr>
              <a:t>parts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200" spc="-2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6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114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names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of these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200" b="1" spc="15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the kind </a:t>
            </a:r>
            <a:r>
              <a:rPr sz="2200" b="1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200" spc="45" dirty="0">
                <a:solidFill>
                  <a:srgbClr val="323332"/>
                </a:solidFill>
                <a:latin typeface="Arial"/>
                <a:cs typeface="Arial"/>
              </a:rPr>
              <a:t>find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in</a:t>
            </a:r>
            <a:r>
              <a:rPr sz="2200" spc="-1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them.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77900" y="4660900"/>
            <a:ext cx="10947400" cy="4267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6096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827277"/>
            <a:ext cx="10962640" cy="230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90600" y="3369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5100" y="3302000"/>
            <a:ext cx="926655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15" dirty="0">
                <a:latin typeface="Arial"/>
                <a:cs typeface="Arial"/>
              </a:rPr>
              <a:t>quotations, </a:t>
            </a:r>
            <a:r>
              <a:rPr sz="3600" spc="20" dirty="0">
                <a:latin typeface="Arial"/>
                <a:cs typeface="Arial"/>
              </a:rPr>
              <a:t>citations </a:t>
            </a:r>
            <a:r>
              <a:rPr sz="3600" spc="65" dirty="0">
                <a:latin typeface="Arial"/>
                <a:cs typeface="Arial"/>
              </a:rPr>
              <a:t>and</a:t>
            </a:r>
            <a:r>
              <a:rPr sz="3600" spc="-30" dirty="0">
                <a:latin typeface="Arial"/>
                <a:cs typeface="Arial"/>
              </a:rPr>
              <a:t> </a:t>
            </a:r>
            <a:r>
              <a:rPr sz="3600" spc="25" dirty="0">
                <a:latin typeface="Arial"/>
                <a:cs typeface="Arial"/>
              </a:rPr>
              <a:t>abbreviations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4381500"/>
            <a:ext cx="364426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80" dirty="0">
                <a:latin typeface="Arial"/>
                <a:cs typeface="Arial"/>
              </a:rPr>
              <a:t> </a:t>
            </a:r>
            <a:r>
              <a:rPr sz="3600" spc="95" dirty="0">
                <a:latin typeface="Arial"/>
                <a:cs typeface="Arial"/>
              </a:rPr>
              <a:t>&lt;address&gt;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5461000"/>
            <a:ext cx="35064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100" dirty="0">
                <a:latin typeface="Arial"/>
                <a:cs typeface="Arial"/>
              </a:rPr>
              <a:t> </a:t>
            </a:r>
            <a:r>
              <a:rPr sz="3600" spc="25" dirty="0">
                <a:latin typeface="Arial"/>
                <a:cs typeface="Arial"/>
              </a:rPr>
              <a:t>comments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5100" y="6540500"/>
            <a:ext cx="28708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10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iframes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600" y="7687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5100" y="7620000"/>
            <a:ext cx="526034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40" dirty="0">
                <a:latin typeface="Arial"/>
                <a:cs typeface="Arial"/>
              </a:rPr>
              <a:t>Block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spc="-5" dirty="0">
                <a:latin typeface="Arial"/>
                <a:cs typeface="Arial"/>
              </a:rPr>
              <a:t>inline</a:t>
            </a:r>
            <a:r>
              <a:rPr sz="3600" spc="-14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3937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600" y="635000"/>
            <a:ext cx="793115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dirty="0"/>
              <a:t>Quotations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4011" y="2546350"/>
            <a:ext cx="12414250" cy="393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ct val="100000"/>
              </a:lnSpc>
            </a:pPr>
            <a:r>
              <a:rPr sz="2350" spc="-20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two elements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commonly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marking </a:t>
            </a:r>
            <a:r>
              <a:rPr sz="2350" spc="80" dirty="0">
                <a:solidFill>
                  <a:srgbClr val="323332"/>
                </a:solidFill>
                <a:latin typeface="Arial"/>
                <a:cs typeface="Arial"/>
              </a:rPr>
              <a:t>up</a:t>
            </a:r>
            <a:r>
              <a:rPr sz="23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quotations: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350" b="1" spc="10" dirty="0">
                <a:solidFill>
                  <a:srgbClr val="4A3C31"/>
                </a:solidFill>
                <a:latin typeface="Arial"/>
                <a:cs typeface="Arial"/>
              </a:rPr>
              <a:t>1.</a:t>
            </a:r>
            <a:r>
              <a:rPr sz="2350" b="1" spc="-50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350" b="1" spc="15" dirty="0">
                <a:solidFill>
                  <a:srgbClr val="4A3C31"/>
                </a:solidFill>
                <a:latin typeface="Arial"/>
                <a:cs typeface="Arial"/>
              </a:rPr>
              <a:t>&lt;q&gt;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459105" indent="-217804">
              <a:lnSpc>
                <a:spcPts val="2810"/>
              </a:lnSpc>
              <a:buChar char="•"/>
              <a:tabLst>
                <a:tab pos="459740" algn="l"/>
              </a:tabLst>
            </a:pPr>
            <a:r>
              <a:rPr sz="2350" spc="45" dirty="0">
                <a:solidFill>
                  <a:srgbClr val="4A3C31"/>
                </a:solidFill>
                <a:latin typeface="Arial"/>
                <a:cs typeface="Arial"/>
              </a:rPr>
              <a:t>used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for </a:t>
            </a:r>
            <a:r>
              <a:rPr sz="2350" spc="15" dirty="0">
                <a:solidFill>
                  <a:srgbClr val="4A3C31"/>
                </a:solidFill>
                <a:latin typeface="Arial"/>
                <a:cs typeface="Arial"/>
              </a:rPr>
              <a:t>shorter </a:t>
            </a:r>
            <a:r>
              <a:rPr sz="2350" spc="35" dirty="0">
                <a:solidFill>
                  <a:srgbClr val="4A3C31"/>
                </a:solidFill>
                <a:latin typeface="Arial"/>
                <a:cs typeface="Arial"/>
              </a:rPr>
              <a:t>quotes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that sit within </a:t>
            </a:r>
            <a:r>
              <a:rPr sz="2350" spc="15" dirty="0">
                <a:solidFill>
                  <a:srgbClr val="4A3C31"/>
                </a:solidFill>
                <a:latin typeface="Arial"/>
                <a:cs typeface="Arial"/>
              </a:rPr>
              <a:t>a</a:t>
            </a:r>
            <a:r>
              <a:rPr sz="2350" spc="-80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350" spc="50" dirty="0">
                <a:solidFill>
                  <a:srgbClr val="4A3C31"/>
                </a:solidFill>
                <a:latin typeface="Arial"/>
                <a:cs typeface="Arial"/>
              </a:rPr>
              <a:t>paragraph.</a:t>
            </a:r>
            <a:endParaRPr sz="2350">
              <a:latin typeface="Arial"/>
              <a:cs typeface="Arial"/>
            </a:endParaRPr>
          </a:p>
          <a:p>
            <a:pPr marL="459105" marR="1092200" indent="-217804">
              <a:lnSpc>
                <a:spcPts val="2800"/>
              </a:lnSpc>
              <a:spcBef>
                <a:spcPts val="100"/>
              </a:spcBef>
              <a:buChar char="•"/>
              <a:tabLst>
                <a:tab pos="459740" algn="l"/>
              </a:tabLst>
            </a:pPr>
            <a:r>
              <a:rPr sz="2350" spc="25" dirty="0">
                <a:solidFill>
                  <a:srgbClr val="4A3C31"/>
                </a:solidFill>
                <a:latin typeface="Arial"/>
                <a:cs typeface="Arial"/>
              </a:rPr>
              <a:t>browsers </a:t>
            </a:r>
            <a:r>
              <a:rPr sz="2350" spc="-5" dirty="0">
                <a:solidFill>
                  <a:srgbClr val="4A3C31"/>
                </a:solidFill>
                <a:latin typeface="Arial"/>
                <a:cs typeface="Arial"/>
              </a:rPr>
              <a:t>are </a:t>
            </a:r>
            <a:r>
              <a:rPr sz="2350" spc="65" dirty="0">
                <a:solidFill>
                  <a:srgbClr val="4A3C31"/>
                </a:solidFill>
                <a:latin typeface="Arial"/>
                <a:cs typeface="Arial"/>
              </a:rPr>
              <a:t>supposed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to </a:t>
            </a:r>
            <a:r>
              <a:rPr sz="2350" spc="55" dirty="0">
                <a:solidFill>
                  <a:srgbClr val="4A3C31"/>
                </a:solidFill>
                <a:latin typeface="Arial"/>
                <a:cs typeface="Arial"/>
              </a:rPr>
              <a:t>put </a:t>
            </a:r>
            <a:r>
              <a:rPr sz="2350" spc="35" dirty="0">
                <a:solidFill>
                  <a:srgbClr val="4A3C31"/>
                </a:solidFill>
                <a:latin typeface="Arial"/>
                <a:cs typeface="Arial"/>
              </a:rPr>
              <a:t>quotes </a:t>
            </a:r>
            <a:r>
              <a:rPr sz="2350" spc="25" dirty="0">
                <a:solidFill>
                  <a:srgbClr val="4A3C31"/>
                </a:solidFill>
                <a:latin typeface="Arial"/>
                <a:cs typeface="Arial"/>
              </a:rPr>
              <a:t>around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the </a:t>
            </a:r>
            <a:r>
              <a:rPr sz="2350" spc="180" dirty="0">
                <a:solidFill>
                  <a:srgbClr val="4A3C31"/>
                </a:solidFill>
                <a:latin typeface="Arial"/>
                <a:cs typeface="Arial"/>
              </a:rPr>
              <a:t>&lt;q&gt;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element, </a:t>
            </a:r>
            <a:r>
              <a:rPr sz="2350" spc="15" dirty="0">
                <a:solidFill>
                  <a:srgbClr val="4A3C31"/>
                </a:solidFill>
                <a:latin typeface="Arial"/>
                <a:cs typeface="Arial"/>
              </a:rPr>
              <a:t>however</a:t>
            </a:r>
            <a:r>
              <a:rPr sz="2350" spc="-310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4A3C31"/>
                </a:solidFill>
                <a:latin typeface="Arial"/>
                <a:cs typeface="Arial"/>
              </a:rPr>
              <a:t>Internet  </a:t>
            </a:r>
            <a:r>
              <a:rPr sz="2350" spc="5" dirty="0">
                <a:solidFill>
                  <a:srgbClr val="4A3C31"/>
                </a:solidFill>
                <a:latin typeface="Arial"/>
                <a:cs typeface="Arial"/>
              </a:rPr>
              <a:t>Explorer </a:t>
            </a:r>
            <a:r>
              <a:rPr sz="2350" spc="45" dirty="0">
                <a:solidFill>
                  <a:srgbClr val="4A3C31"/>
                </a:solidFill>
                <a:latin typeface="Arial"/>
                <a:cs typeface="Arial"/>
              </a:rPr>
              <a:t>does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not </a:t>
            </a:r>
            <a:r>
              <a:rPr sz="2350" spc="30" dirty="0">
                <a:solidFill>
                  <a:srgbClr val="4A3C31"/>
                </a:solidFill>
                <a:latin typeface="Arial"/>
                <a:cs typeface="Arial"/>
              </a:rPr>
              <a:t>— </a:t>
            </a:r>
            <a:r>
              <a:rPr sz="2350" dirty="0">
                <a:solidFill>
                  <a:srgbClr val="4A3C31"/>
                </a:solidFill>
                <a:latin typeface="Arial"/>
                <a:cs typeface="Arial"/>
              </a:rPr>
              <a:t>therefore </a:t>
            </a:r>
            <a:r>
              <a:rPr sz="2350" spc="15" dirty="0">
                <a:solidFill>
                  <a:srgbClr val="4A3C31"/>
                </a:solidFill>
                <a:latin typeface="Arial"/>
                <a:cs typeface="Arial"/>
              </a:rPr>
              <a:t>many </a:t>
            </a:r>
            <a:r>
              <a:rPr sz="2350" spc="55" dirty="0">
                <a:solidFill>
                  <a:srgbClr val="4A3C31"/>
                </a:solidFill>
                <a:latin typeface="Arial"/>
                <a:cs typeface="Arial"/>
              </a:rPr>
              <a:t>people </a:t>
            </a:r>
            <a:r>
              <a:rPr sz="2350" spc="40" dirty="0">
                <a:solidFill>
                  <a:srgbClr val="4A3C31"/>
                </a:solidFill>
                <a:latin typeface="Arial"/>
                <a:cs typeface="Arial"/>
              </a:rPr>
              <a:t>avoid using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the </a:t>
            </a:r>
            <a:r>
              <a:rPr sz="2350" spc="180" dirty="0">
                <a:solidFill>
                  <a:srgbClr val="4A3C31"/>
                </a:solidFill>
                <a:latin typeface="Arial"/>
                <a:cs typeface="Arial"/>
              </a:rPr>
              <a:t>&lt;q&gt;</a:t>
            </a:r>
            <a:r>
              <a:rPr sz="2350" spc="-135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4A3C31"/>
                </a:solidFill>
                <a:latin typeface="Arial"/>
                <a:cs typeface="Arial"/>
              </a:rPr>
              <a:t>element.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2350" b="1" spc="1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2350" spc="4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4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350" spc="4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WWF's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goal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is to: </a:t>
            </a:r>
            <a:r>
              <a:rPr sz="2350" spc="9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90" dirty="0">
                <a:solidFill>
                  <a:srgbClr val="A52A2A"/>
                </a:solidFill>
                <a:latin typeface="Arial"/>
                <a:cs typeface="Arial"/>
              </a:rPr>
              <a:t>q</a:t>
            </a:r>
            <a:r>
              <a:rPr sz="2350" spc="9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50" spc="90" dirty="0">
                <a:solidFill>
                  <a:srgbClr val="323332"/>
                </a:solidFill>
                <a:latin typeface="Arial"/>
                <a:cs typeface="Arial"/>
              </a:rPr>
              <a:t>Build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future where </a:t>
            </a:r>
            <a:r>
              <a:rPr sz="2350" spc="55" dirty="0">
                <a:solidFill>
                  <a:srgbClr val="323332"/>
                </a:solidFill>
                <a:latin typeface="Arial"/>
                <a:cs typeface="Arial"/>
              </a:rPr>
              <a:t>people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live in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harmony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35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nature.</a:t>
            </a:r>
            <a:r>
              <a:rPr sz="235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75" dirty="0">
                <a:solidFill>
                  <a:srgbClr val="A52A2A"/>
                </a:solidFill>
                <a:latin typeface="Arial"/>
                <a:cs typeface="Arial"/>
              </a:rPr>
              <a:t>/q</a:t>
            </a:r>
            <a:r>
              <a:rPr sz="2350" spc="75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350" spc="75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350" spc="7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600" y="7531100"/>
            <a:ext cx="8343900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11669" y="7442735"/>
            <a:ext cx="8596704" cy="1136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400" y="2749550"/>
            <a:ext cx="10724515" cy="4913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>
              <a:lnSpc>
                <a:spcPts val="3250"/>
              </a:lnSpc>
            </a:pPr>
            <a:r>
              <a:rPr sz="4125" spc="202" baseline="1010" dirty="0">
                <a:solidFill>
                  <a:srgbClr val="4A3C31"/>
                </a:solidFill>
                <a:latin typeface="Arial"/>
                <a:cs typeface="Arial"/>
              </a:rPr>
              <a:t>•</a:t>
            </a:r>
            <a:r>
              <a:rPr sz="2750" spc="135" dirty="0">
                <a:solidFill>
                  <a:srgbClr val="4A3C31"/>
                </a:solidFill>
                <a:latin typeface="Arial"/>
                <a:cs typeface="Arial"/>
              </a:rPr>
              <a:t>used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for </a:t>
            </a:r>
            <a:r>
              <a:rPr sz="2750" spc="30" dirty="0">
                <a:solidFill>
                  <a:srgbClr val="4A3C31"/>
                </a:solidFill>
                <a:latin typeface="Arial"/>
                <a:cs typeface="Arial"/>
              </a:rPr>
              <a:t>longer quotes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that take </a:t>
            </a:r>
            <a:r>
              <a:rPr sz="2750" spc="80" dirty="0">
                <a:solidFill>
                  <a:srgbClr val="4A3C31"/>
                </a:solidFill>
                <a:latin typeface="Arial"/>
                <a:cs typeface="Arial"/>
              </a:rPr>
              <a:t>up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an </a:t>
            </a:r>
            <a:r>
              <a:rPr sz="2750" spc="-5" dirty="0">
                <a:solidFill>
                  <a:srgbClr val="4A3C31"/>
                </a:solidFill>
                <a:latin typeface="Arial"/>
                <a:cs typeface="Arial"/>
              </a:rPr>
              <a:t>entire</a:t>
            </a:r>
            <a:r>
              <a:rPr sz="2750" spc="-290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4A3C31"/>
                </a:solidFill>
                <a:latin typeface="Arial"/>
                <a:cs typeface="Arial"/>
              </a:rPr>
              <a:t>paragraph.</a:t>
            </a:r>
            <a:endParaRPr sz="2750">
              <a:latin typeface="Arial"/>
              <a:cs typeface="Arial"/>
            </a:endParaRPr>
          </a:p>
          <a:p>
            <a:pPr marL="55244">
              <a:lnSpc>
                <a:spcPts val="3250"/>
              </a:lnSpc>
            </a:pPr>
            <a:r>
              <a:rPr sz="4125" spc="104" baseline="1010" dirty="0">
                <a:solidFill>
                  <a:srgbClr val="4A3C31"/>
                </a:solidFill>
                <a:latin typeface="Arial"/>
                <a:cs typeface="Arial"/>
              </a:rPr>
              <a:t>•</a:t>
            </a:r>
            <a:r>
              <a:rPr sz="2750" spc="70" dirty="0">
                <a:solidFill>
                  <a:srgbClr val="4A3C31"/>
                </a:solidFill>
                <a:latin typeface="Arial"/>
                <a:cs typeface="Arial"/>
              </a:rPr>
              <a:t>browsers </a:t>
            </a:r>
            <a:r>
              <a:rPr sz="2750" spc="45" dirty="0">
                <a:solidFill>
                  <a:srgbClr val="4A3C31"/>
                </a:solidFill>
                <a:latin typeface="Arial"/>
                <a:cs typeface="Arial"/>
              </a:rPr>
              <a:t>tend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to </a:t>
            </a:r>
            <a:r>
              <a:rPr sz="2750" spc="30" dirty="0">
                <a:solidFill>
                  <a:srgbClr val="4A3C31"/>
                </a:solidFill>
                <a:latin typeface="Arial"/>
                <a:cs typeface="Arial"/>
              </a:rPr>
              <a:t>indent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the </a:t>
            </a:r>
            <a:r>
              <a:rPr sz="2750" spc="25" dirty="0">
                <a:solidFill>
                  <a:srgbClr val="4A3C31"/>
                </a:solidFill>
                <a:latin typeface="Arial"/>
                <a:cs typeface="Arial"/>
              </a:rPr>
              <a:t>contents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of the </a:t>
            </a:r>
            <a:r>
              <a:rPr sz="2750" spc="80" dirty="0">
                <a:solidFill>
                  <a:srgbClr val="4A3C31"/>
                </a:solidFill>
                <a:latin typeface="Arial"/>
                <a:cs typeface="Arial"/>
              </a:rPr>
              <a:t>&lt;blockquote&gt;</a:t>
            </a:r>
            <a:r>
              <a:rPr sz="2750" spc="-200" dirty="0">
                <a:solidFill>
                  <a:srgbClr val="4A3C31"/>
                </a:solidFill>
                <a:latin typeface="Arial"/>
                <a:cs typeface="Arial"/>
              </a:rPr>
              <a:t> </a:t>
            </a:r>
            <a:r>
              <a:rPr sz="2750" spc="5" dirty="0">
                <a:solidFill>
                  <a:srgbClr val="4A3C31"/>
                </a:solidFill>
                <a:latin typeface="Arial"/>
                <a:cs typeface="Arial"/>
              </a:rPr>
              <a:t>element.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ts val="3250"/>
              </a:lnSpc>
            </a:pPr>
            <a:r>
              <a:rPr sz="2750" b="1" spc="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750">
              <a:latin typeface="Arial"/>
              <a:cs typeface="Arial"/>
            </a:endParaRPr>
          </a:p>
          <a:p>
            <a:pPr marL="279400">
              <a:lnSpc>
                <a:spcPts val="3200"/>
              </a:lnSpc>
            </a:pPr>
            <a:r>
              <a:rPr sz="2750" spc="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750" spc="8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750" spc="8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Here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quote </a:t>
            </a:r>
            <a:r>
              <a:rPr sz="2750" spc="-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2750" spc="-65" dirty="0">
                <a:solidFill>
                  <a:srgbClr val="323332"/>
                </a:solidFill>
                <a:latin typeface="Arial"/>
                <a:cs typeface="Arial"/>
              </a:rPr>
              <a:t>WWF's</a:t>
            </a:r>
            <a:r>
              <a:rPr sz="2750" spc="-1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website:</a:t>
            </a:r>
            <a:r>
              <a:rPr sz="275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750" spc="65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75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750">
              <a:latin typeface="Arial"/>
              <a:cs typeface="Arial"/>
            </a:endParaRPr>
          </a:p>
          <a:p>
            <a:pPr marL="279400" marR="375285">
              <a:lnSpc>
                <a:spcPts val="3200"/>
              </a:lnSpc>
              <a:spcBef>
                <a:spcPts val="140"/>
              </a:spcBef>
            </a:pPr>
            <a:r>
              <a:rPr sz="275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750" spc="65" dirty="0">
                <a:solidFill>
                  <a:srgbClr val="A52A2A"/>
                </a:solidFill>
                <a:latin typeface="Arial"/>
                <a:cs typeface="Arial"/>
              </a:rPr>
              <a:t>blockquote</a:t>
            </a:r>
            <a:r>
              <a:rPr sz="2750" spc="-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750" spc="20" dirty="0">
                <a:solidFill>
                  <a:srgbClr val="DC213C"/>
                </a:solidFill>
                <a:latin typeface="Arial"/>
                <a:cs typeface="Arial"/>
              </a:rPr>
              <a:t>cite=</a:t>
            </a:r>
            <a:r>
              <a:rPr sz="2750" spc="20" dirty="0">
                <a:solidFill>
                  <a:srgbClr val="0327CD"/>
                </a:solidFill>
                <a:latin typeface="Arial"/>
                <a:cs typeface="Arial"/>
                <a:hlinkClick r:id="rId2"/>
              </a:rPr>
              <a:t>"http://ww</a:t>
            </a:r>
            <a:r>
              <a:rPr sz="2750" spc="20" dirty="0">
                <a:solidFill>
                  <a:srgbClr val="0327CD"/>
                </a:solidFill>
                <a:latin typeface="Arial"/>
                <a:cs typeface="Arial"/>
              </a:rPr>
              <a:t>w</a:t>
            </a:r>
            <a:r>
              <a:rPr sz="2750" spc="20" dirty="0">
                <a:solidFill>
                  <a:srgbClr val="0327CD"/>
                </a:solidFill>
                <a:latin typeface="Arial"/>
                <a:cs typeface="Arial"/>
                <a:hlinkClick r:id="rId2"/>
              </a:rPr>
              <a:t>.worldwildlife.org/who/index.html"</a:t>
            </a:r>
            <a:r>
              <a:rPr sz="2750" spc="20" dirty="0">
                <a:solidFill>
                  <a:srgbClr val="0433FF"/>
                </a:solidFill>
                <a:latin typeface="Arial"/>
                <a:cs typeface="Arial"/>
              </a:rPr>
              <a:t>&gt;  </a:t>
            </a:r>
            <a:r>
              <a:rPr sz="2750" spc="-4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50 years, </a:t>
            </a:r>
            <a:r>
              <a:rPr sz="2750" spc="-140" dirty="0">
                <a:solidFill>
                  <a:srgbClr val="323332"/>
                </a:solidFill>
                <a:latin typeface="Arial"/>
                <a:cs typeface="Arial"/>
              </a:rPr>
              <a:t>WWF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been protecting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-5" dirty="0">
                <a:solidFill>
                  <a:srgbClr val="323332"/>
                </a:solidFill>
                <a:latin typeface="Arial"/>
                <a:cs typeface="Arial"/>
              </a:rPr>
              <a:t>future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2750" spc="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-5" dirty="0">
                <a:solidFill>
                  <a:srgbClr val="323332"/>
                </a:solidFill>
                <a:latin typeface="Arial"/>
                <a:cs typeface="Arial"/>
              </a:rPr>
              <a:t>nature.</a:t>
            </a:r>
            <a:endParaRPr sz="2750">
              <a:latin typeface="Arial"/>
              <a:cs typeface="Arial"/>
            </a:endParaRPr>
          </a:p>
          <a:p>
            <a:pPr marL="279400" marR="2741295">
              <a:lnSpc>
                <a:spcPts val="3200"/>
              </a:lnSpc>
            </a:pPr>
            <a:r>
              <a:rPr sz="2750" spc="-4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world's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leading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conservation organization,  </a:t>
            </a:r>
            <a:r>
              <a:rPr sz="2750" spc="-140" dirty="0">
                <a:solidFill>
                  <a:srgbClr val="323332"/>
                </a:solidFill>
                <a:latin typeface="Arial"/>
                <a:cs typeface="Arial"/>
              </a:rPr>
              <a:t>WWF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works in 100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countries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supported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endParaRPr sz="2750">
              <a:latin typeface="Arial"/>
              <a:cs typeface="Arial"/>
            </a:endParaRPr>
          </a:p>
          <a:p>
            <a:pPr marL="279400" marR="3411220">
              <a:lnSpc>
                <a:spcPts val="3200"/>
              </a:lnSpc>
            </a:pP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1.2 million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members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United </a:t>
            </a:r>
            <a:r>
              <a:rPr sz="2750" spc="-20" dirty="0">
                <a:solidFill>
                  <a:srgbClr val="323332"/>
                </a:solidFill>
                <a:latin typeface="Arial"/>
                <a:cs typeface="Arial"/>
              </a:rPr>
              <a:t>States</a:t>
            </a:r>
            <a:r>
              <a:rPr sz="275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and 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close </a:t>
            </a:r>
            <a:r>
              <a:rPr sz="2750" spc="5" dirty="0">
                <a:solidFill>
                  <a:srgbClr val="323332"/>
                </a:solidFill>
                <a:latin typeface="Arial"/>
                <a:cs typeface="Arial"/>
              </a:rPr>
              <a:t>to 5 million</a:t>
            </a:r>
            <a:r>
              <a:rPr sz="275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globally.</a:t>
            </a:r>
            <a:endParaRPr sz="2750">
              <a:latin typeface="Arial"/>
              <a:cs typeface="Arial"/>
            </a:endParaRPr>
          </a:p>
          <a:p>
            <a:pPr marL="279400">
              <a:lnSpc>
                <a:spcPts val="3110"/>
              </a:lnSpc>
            </a:pPr>
            <a:r>
              <a:rPr sz="2750" spc="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750" spc="70" dirty="0">
                <a:solidFill>
                  <a:srgbClr val="A52A2A"/>
                </a:solidFill>
                <a:latin typeface="Arial"/>
                <a:cs typeface="Arial"/>
              </a:rPr>
              <a:t>/blockquote</a:t>
            </a:r>
            <a:r>
              <a:rPr sz="2750" spc="7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9300" y="7924800"/>
            <a:ext cx="11506200" cy="137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2300" y="7835900"/>
            <a:ext cx="11760200" cy="170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750" spc="-105" dirty="0"/>
              <a:t>HTML </a:t>
            </a:r>
            <a:r>
              <a:rPr sz="7750" dirty="0"/>
              <a:t>Quotations</a:t>
            </a:r>
            <a:r>
              <a:rPr sz="7750" spc="95" dirty="0"/>
              <a:t> </a:t>
            </a:r>
            <a:r>
              <a:rPr sz="7750" dirty="0"/>
              <a:t>(Cont.)</a:t>
            </a:r>
            <a:endParaRPr sz="7750"/>
          </a:p>
          <a:p>
            <a:pPr marL="93345">
              <a:lnSpc>
                <a:spcPct val="100000"/>
              </a:lnSpc>
              <a:spcBef>
                <a:spcPts val="1700"/>
              </a:spcBef>
            </a:pPr>
            <a:r>
              <a:rPr sz="4125" b="1" baseline="1010" dirty="0">
                <a:solidFill>
                  <a:srgbClr val="4A3C31"/>
                </a:solidFill>
                <a:latin typeface="Arial"/>
                <a:cs typeface="Arial"/>
              </a:rPr>
              <a:t>2.</a:t>
            </a:r>
            <a:r>
              <a:rPr sz="2750" b="1" dirty="0">
                <a:solidFill>
                  <a:srgbClr val="4A3C31"/>
                </a:solidFill>
                <a:latin typeface="Arial"/>
                <a:cs typeface="Arial"/>
              </a:rPr>
              <a:t>&lt;blockquote&gt;</a:t>
            </a:r>
            <a:endParaRPr sz="27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653623" y="2766273"/>
            <a:ext cx="11976735" cy="5968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050" marR="5080" indent="-387350" algn="just">
              <a:lnSpc>
                <a:spcPct val="103400"/>
              </a:lnSpc>
              <a:buChar char="•"/>
              <a:tabLst>
                <a:tab pos="400685" algn="l"/>
              </a:tabLst>
            </a:pP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Both elements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may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b="1" spc="15" dirty="0">
                <a:solidFill>
                  <a:srgbClr val="323332"/>
                </a:solidFill>
                <a:latin typeface="Arial"/>
                <a:cs typeface="Arial"/>
              </a:rPr>
              <a:t>cite attribute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spc="55" dirty="0">
                <a:solidFill>
                  <a:srgbClr val="323332"/>
                </a:solidFill>
                <a:latin typeface="Arial"/>
                <a:cs typeface="Arial"/>
              </a:rPr>
              <a:t>indicate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where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quote 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from.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Its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900" spc="10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900" spc="-30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information 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about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source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29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quotation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Times New Roman"/>
              <a:cs typeface="Times New Roman"/>
            </a:endParaRPr>
          </a:p>
          <a:p>
            <a:pPr marL="400050">
              <a:lnSpc>
                <a:spcPct val="100000"/>
              </a:lnSpc>
            </a:pPr>
            <a:r>
              <a:rPr sz="2900" b="1" spc="20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9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120"/>
              </a:spcBef>
            </a:pPr>
            <a:r>
              <a:rPr sz="2900" spc="1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900" spc="10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900" spc="1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900" spc="100" dirty="0">
                <a:solidFill>
                  <a:srgbClr val="323332"/>
                </a:solidFill>
                <a:latin typeface="Arial"/>
                <a:cs typeface="Arial"/>
              </a:rPr>
              <a:t>Here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quote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2900" spc="-55" dirty="0">
                <a:solidFill>
                  <a:srgbClr val="323332"/>
                </a:solidFill>
                <a:latin typeface="Arial"/>
                <a:cs typeface="Arial"/>
              </a:rPr>
              <a:t>WWF's</a:t>
            </a:r>
            <a:r>
              <a:rPr sz="290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80" dirty="0">
                <a:solidFill>
                  <a:srgbClr val="323332"/>
                </a:solidFill>
                <a:latin typeface="Arial"/>
                <a:cs typeface="Arial"/>
              </a:rPr>
              <a:t>website:</a:t>
            </a:r>
            <a:r>
              <a:rPr sz="2900" spc="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900" spc="8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900" spc="8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900">
              <a:latin typeface="Arial"/>
              <a:cs typeface="Arial"/>
            </a:endParaRPr>
          </a:p>
          <a:p>
            <a:pPr marL="463550" marR="39370">
              <a:lnSpc>
                <a:spcPct val="103400"/>
              </a:lnSpc>
            </a:pPr>
            <a:r>
              <a:rPr sz="2900" spc="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900" spc="80" dirty="0">
                <a:solidFill>
                  <a:srgbClr val="A52A2A"/>
                </a:solidFill>
                <a:latin typeface="Arial"/>
                <a:cs typeface="Arial"/>
              </a:rPr>
              <a:t>blockquote</a:t>
            </a:r>
            <a:r>
              <a:rPr sz="2900" spc="-2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900" b="1" spc="20" dirty="0">
                <a:solidFill>
                  <a:srgbClr val="DC213C"/>
                </a:solidFill>
                <a:latin typeface="Arial"/>
                <a:cs typeface="Arial"/>
              </a:rPr>
              <a:t>cite=</a:t>
            </a:r>
            <a:r>
              <a:rPr sz="2900" b="1" spc="20" dirty="0">
                <a:solidFill>
                  <a:srgbClr val="0327CD"/>
                </a:solidFill>
                <a:latin typeface="Arial"/>
                <a:cs typeface="Arial"/>
                <a:hlinkClick r:id="rId2"/>
              </a:rPr>
              <a:t>"http://www.worldwildlife.org/who/index.html</a:t>
            </a:r>
            <a:r>
              <a:rPr sz="2900" b="1" spc="20" dirty="0">
                <a:solidFill>
                  <a:srgbClr val="0327CD"/>
                </a:solidFill>
                <a:latin typeface="Arial"/>
                <a:cs typeface="Arial"/>
              </a:rPr>
              <a:t>"</a:t>
            </a:r>
            <a:r>
              <a:rPr sz="2900" spc="20" dirty="0">
                <a:solidFill>
                  <a:srgbClr val="0433FF"/>
                </a:solidFill>
                <a:latin typeface="Arial"/>
                <a:cs typeface="Arial"/>
              </a:rPr>
              <a:t>&gt;  </a:t>
            </a:r>
            <a:r>
              <a:rPr sz="2900" spc="-3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50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years, </a:t>
            </a:r>
            <a:r>
              <a:rPr sz="2900" spc="-130" dirty="0">
                <a:solidFill>
                  <a:srgbClr val="323332"/>
                </a:solidFill>
                <a:latin typeface="Arial"/>
                <a:cs typeface="Arial"/>
              </a:rPr>
              <a:t>WWF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been protecting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future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2900" spc="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nature.</a:t>
            </a:r>
            <a:endParaRPr sz="2900">
              <a:latin typeface="Arial"/>
              <a:cs typeface="Arial"/>
            </a:endParaRPr>
          </a:p>
          <a:p>
            <a:pPr marL="463550" marR="3322320">
              <a:lnSpc>
                <a:spcPct val="103400"/>
              </a:lnSpc>
            </a:pPr>
            <a:r>
              <a:rPr sz="29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world's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leading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conservation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organization,  </a:t>
            </a:r>
            <a:r>
              <a:rPr sz="2900" spc="-130" dirty="0">
                <a:solidFill>
                  <a:srgbClr val="323332"/>
                </a:solidFill>
                <a:latin typeface="Arial"/>
                <a:cs typeface="Arial"/>
              </a:rPr>
              <a:t>WWF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works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100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countries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supported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10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endParaRPr sz="2900">
              <a:latin typeface="Arial"/>
              <a:cs typeface="Arial"/>
            </a:endParaRPr>
          </a:p>
          <a:p>
            <a:pPr marL="463550" marR="4034790">
              <a:lnSpc>
                <a:spcPct val="103400"/>
              </a:lnSpc>
            </a:pP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1.2 million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members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United </a:t>
            </a:r>
            <a:r>
              <a:rPr sz="2900" spc="-10" dirty="0">
                <a:solidFill>
                  <a:srgbClr val="323332"/>
                </a:solidFill>
                <a:latin typeface="Arial"/>
                <a:cs typeface="Arial"/>
              </a:rPr>
              <a:t>States</a:t>
            </a:r>
            <a:r>
              <a:rPr sz="29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and 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close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5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million</a:t>
            </a:r>
            <a:r>
              <a:rPr sz="29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globally.</a:t>
            </a:r>
            <a:endParaRPr sz="29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120"/>
              </a:spcBef>
            </a:pPr>
            <a:r>
              <a:rPr sz="2900" spc="9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900" spc="90" dirty="0">
                <a:solidFill>
                  <a:srgbClr val="A52A2A"/>
                </a:solidFill>
                <a:latin typeface="Arial"/>
                <a:cs typeface="Arial"/>
              </a:rPr>
              <a:t>/blockquote</a:t>
            </a:r>
            <a:r>
              <a:rPr sz="2900" spc="9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L="203200">
              <a:lnSpc>
                <a:spcPct val="100000"/>
              </a:lnSpc>
            </a:pPr>
            <a:r>
              <a:rPr sz="7750" spc="-105" dirty="0"/>
              <a:t>HTML </a:t>
            </a:r>
            <a:r>
              <a:rPr sz="7750" dirty="0"/>
              <a:t>Quotations</a:t>
            </a:r>
            <a:r>
              <a:rPr sz="7750" spc="95" dirty="0"/>
              <a:t> </a:t>
            </a:r>
            <a:r>
              <a:rPr sz="7750" dirty="0"/>
              <a:t>(Cont.)</a:t>
            </a:r>
            <a:endParaRPr sz="77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2600">
              <a:lnSpc>
                <a:spcPct val="100000"/>
              </a:lnSpc>
            </a:pPr>
            <a:r>
              <a:rPr sz="7250" spc="60" dirty="0"/>
              <a:t>Abbreviations </a:t>
            </a:r>
            <a:r>
              <a:rPr sz="7250" spc="20" dirty="0"/>
              <a:t>&amp;</a:t>
            </a:r>
            <a:r>
              <a:rPr sz="7250" spc="-85" dirty="0"/>
              <a:t> </a:t>
            </a:r>
            <a:r>
              <a:rPr sz="7250" spc="50" dirty="0"/>
              <a:t>Acronyms</a:t>
            </a:r>
            <a:endParaRPr sz="725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080" indent="-228600">
              <a:lnSpc>
                <a:spcPts val="4180"/>
              </a:lnSpc>
            </a:pPr>
            <a:r>
              <a:rPr spc="95" dirty="0"/>
              <a:t>•The </a:t>
            </a:r>
            <a:r>
              <a:rPr spc="-40" dirty="0"/>
              <a:t>HTML </a:t>
            </a:r>
            <a:r>
              <a:rPr b="1" spc="5" dirty="0">
                <a:latin typeface="Arial"/>
                <a:cs typeface="Arial"/>
              </a:rPr>
              <a:t>&lt;abbr&gt; </a:t>
            </a:r>
            <a:r>
              <a:rPr spc="5" dirty="0"/>
              <a:t>element </a:t>
            </a:r>
            <a:r>
              <a:rPr spc="30" dirty="0"/>
              <a:t>defines </a:t>
            </a:r>
            <a:r>
              <a:rPr spc="5" dirty="0"/>
              <a:t>an </a:t>
            </a:r>
            <a:r>
              <a:rPr spc="30" dirty="0"/>
              <a:t>abbreviation </a:t>
            </a:r>
            <a:r>
              <a:rPr spc="5" dirty="0"/>
              <a:t>or</a:t>
            </a:r>
            <a:r>
              <a:rPr spc="-130" dirty="0"/>
              <a:t> </a:t>
            </a:r>
            <a:r>
              <a:rPr spc="5" dirty="0"/>
              <a:t>an  </a:t>
            </a:r>
            <a:r>
              <a:rPr spc="20" dirty="0"/>
              <a:t>acronym.</a:t>
            </a:r>
          </a:p>
          <a:p>
            <a:pPr marL="211454">
              <a:lnSpc>
                <a:spcPct val="100000"/>
              </a:lnSpc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452755" marR="97155" indent="-228600">
              <a:lnSpc>
                <a:spcPts val="4180"/>
              </a:lnSpc>
              <a:spcBef>
                <a:spcPts val="5"/>
              </a:spcBef>
            </a:pPr>
            <a:r>
              <a:rPr spc="280" dirty="0"/>
              <a:t>•A </a:t>
            </a:r>
            <a:r>
              <a:rPr b="1" dirty="0">
                <a:latin typeface="Arial"/>
                <a:cs typeface="Arial"/>
              </a:rPr>
              <a:t>title </a:t>
            </a:r>
            <a:r>
              <a:rPr spc="25" dirty="0"/>
              <a:t>attribute </a:t>
            </a:r>
            <a:r>
              <a:rPr spc="5" dirty="0"/>
              <a:t>on the </a:t>
            </a:r>
            <a:r>
              <a:rPr spc="60" dirty="0"/>
              <a:t>opening </a:t>
            </a:r>
            <a:r>
              <a:rPr spc="70" dirty="0"/>
              <a:t>tag </a:t>
            </a:r>
            <a:r>
              <a:rPr dirty="0"/>
              <a:t>is </a:t>
            </a:r>
            <a:r>
              <a:rPr spc="55" dirty="0"/>
              <a:t>used </a:t>
            </a:r>
            <a:r>
              <a:rPr spc="5" dirty="0"/>
              <a:t>to </a:t>
            </a:r>
            <a:r>
              <a:rPr spc="60" dirty="0"/>
              <a:t>specify</a:t>
            </a:r>
            <a:r>
              <a:rPr spc="-500" dirty="0"/>
              <a:t> </a:t>
            </a:r>
            <a:r>
              <a:rPr spc="5" dirty="0"/>
              <a:t>the  </a:t>
            </a:r>
            <a:r>
              <a:rPr dirty="0"/>
              <a:t>full</a:t>
            </a:r>
            <a:r>
              <a:rPr spc="-70" dirty="0"/>
              <a:t> </a:t>
            </a:r>
            <a:r>
              <a:rPr spc="15" dirty="0"/>
              <a:t>term.</a:t>
            </a:r>
          </a:p>
          <a:p>
            <a:pPr marL="211454">
              <a:lnSpc>
                <a:spcPct val="100000"/>
              </a:lnSpc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452755" marR="928369" indent="-228600">
              <a:lnSpc>
                <a:spcPts val="4180"/>
              </a:lnSpc>
              <a:spcBef>
                <a:spcPts val="5"/>
              </a:spcBef>
            </a:pPr>
            <a:r>
              <a:rPr spc="95" dirty="0"/>
              <a:t>•Marking </a:t>
            </a:r>
            <a:r>
              <a:rPr spc="30" dirty="0"/>
              <a:t>abbreviations </a:t>
            </a:r>
            <a:r>
              <a:rPr spc="70" dirty="0"/>
              <a:t>can </a:t>
            </a:r>
            <a:r>
              <a:rPr spc="55" dirty="0"/>
              <a:t>give </a:t>
            </a:r>
            <a:r>
              <a:rPr spc="5" dirty="0"/>
              <a:t>useful </a:t>
            </a:r>
            <a:r>
              <a:rPr spc="10" dirty="0"/>
              <a:t>information</a:t>
            </a:r>
            <a:r>
              <a:rPr spc="-270" dirty="0"/>
              <a:t> </a:t>
            </a:r>
            <a:r>
              <a:rPr spc="5" dirty="0"/>
              <a:t>to  </a:t>
            </a:r>
            <a:r>
              <a:rPr spc="20" dirty="0"/>
              <a:t>browsers, </a:t>
            </a:r>
            <a:r>
              <a:rPr spc="5" dirty="0"/>
              <a:t>translation systems </a:t>
            </a:r>
            <a:r>
              <a:rPr spc="70" dirty="0"/>
              <a:t>and</a:t>
            </a:r>
            <a:r>
              <a:rPr spc="-40" dirty="0"/>
              <a:t> </a:t>
            </a:r>
            <a:r>
              <a:rPr spc="25" dirty="0"/>
              <a:t>search-engines.</a:t>
            </a:r>
          </a:p>
          <a:p>
            <a:pPr marL="211454">
              <a:lnSpc>
                <a:spcPct val="100000"/>
              </a:lnSpc>
              <a:spcBef>
                <a:spcPts val="45"/>
              </a:spcBef>
            </a:pPr>
            <a:endParaRPr sz="3450">
              <a:latin typeface="Times New Roman"/>
              <a:cs typeface="Times New Roman"/>
            </a:endParaRPr>
          </a:p>
          <a:p>
            <a:pPr marL="452755">
              <a:lnSpc>
                <a:spcPct val="100000"/>
              </a:lnSpc>
            </a:pPr>
            <a:r>
              <a:rPr b="1" spc="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</a:p>
          <a:p>
            <a:pPr marL="224154" marR="85725">
              <a:lnSpc>
                <a:spcPct val="100600"/>
              </a:lnSpc>
              <a:spcBef>
                <a:spcPts val="20"/>
              </a:spcBef>
            </a:pPr>
            <a:r>
              <a:rPr sz="2650" spc="80" dirty="0">
                <a:solidFill>
                  <a:srgbClr val="0433FF"/>
                </a:solidFill>
              </a:rPr>
              <a:t>&lt;</a:t>
            </a:r>
            <a:r>
              <a:rPr sz="2650" spc="80" dirty="0">
                <a:solidFill>
                  <a:srgbClr val="A52A2A"/>
                </a:solidFill>
              </a:rPr>
              <a:t>p</a:t>
            </a:r>
            <a:r>
              <a:rPr sz="2650" spc="80" dirty="0">
                <a:solidFill>
                  <a:srgbClr val="0433FF"/>
                </a:solidFill>
              </a:rPr>
              <a:t>&gt;</a:t>
            </a:r>
            <a:r>
              <a:rPr sz="2650" spc="80" dirty="0">
                <a:solidFill>
                  <a:srgbClr val="323332"/>
                </a:solidFill>
              </a:rPr>
              <a:t>The </a:t>
            </a:r>
            <a:r>
              <a:rPr sz="2650" spc="110" dirty="0">
                <a:solidFill>
                  <a:srgbClr val="0433FF"/>
                </a:solidFill>
              </a:rPr>
              <a:t>&lt;</a:t>
            </a:r>
            <a:r>
              <a:rPr sz="2650" spc="110" dirty="0">
                <a:solidFill>
                  <a:srgbClr val="A52A2A"/>
                </a:solidFill>
              </a:rPr>
              <a:t>abbr </a:t>
            </a:r>
            <a:r>
              <a:rPr sz="2650" spc="5" dirty="0">
                <a:solidFill>
                  <a:srgbClr val="DC213C"/>
                </a:solidFill>
              </a:rPr>
              <a:t>title=</a:t>
            </a:r>
            <a:r>
              <a:rPr sz="2650" spc="5" dirty="0">
                <a:solidFill>
                  <a:srgbClr val="0327CD"/>
                </a:solidFill>
              </a:rPr>
              <a:t>"World </a:t>
            </a:r>
            <a:r>
              <a:rPr sz="2650" spc="10" dirty="0">
                <a:solidFill>
                  <a:srgbClr val="0327CD"/>
                </a:solidFill>
              </a:rPr>
              <a:t>Health </a:t>
            </a:r>
            <a:r>
              <a:rPr sz="2650" spc="40" dirty="0">
                <a:solidFill>
                  <a:srgbClr val="0327CD"/>
                </a:solidFill>
              </a:rPr>
              <a:t>Organization"</a:t>
            </a:r>
            <a:r>
              <a:rPr sz="2650" spc="40" dirty="0">
                <a:solidFill>
                  <a:srgbClr val="0433FF"/>
                </a:solidFill>
              </a:rPr>
              <a:t>&gt;</a:t>
            </a:r>
            <a:r>
              <a:rPr sz="2650" spc="40" dirty="0">
                <a:solidFill>
                  <a:srgbClr val="323332"/>
                </a:solidFill>
              </a:rPr>
              <a:t>WHO</a:t>
            </a:r>
            <a:r>
              <a:rPr sz="2650" spc="40" dirty="0">
                <a:solidFill>
                  <a:srgbClr val="0433FF"/>
                </a:solidFill>
              </a:rPr>
              <a:t>&lt;</a:t>
            </a:r>
            <a:r>
              <a:rPr sz="2650" spc="40" dirty="0">
                <a:solidFill>
                  <a:srgbClr val="A52A2A"/>
                </a:solidFill>
              </a:rPr>
              <a:t>/abbr</a:t>
            </a:r>
            <a:r>
              <a:rPr sz="2650" spc="40" dirty="0">
                <a:solidFill>
                  <a:srgbClr val="0433FF"/>
                </a:solidFill>
              </a:rPr>
              <a:t>&gt; </a:t>
            </a:r>
            <a:r>
              <a:rPr sz="2650" spc="10" dirty="0">
                <a:solidFill>
                  <a:srgbClr val="323332"/>
                </a:solidFill>
              </a:rPr>
              <a:t>was</a:t>
            </a:r>
            <a:r>
              <a:rPr sz="2650" spc="-240" dirty="0">
                <a:solidFill>
                  <a:srgbClr val="323332"/>
                </a:solidFill>
              </a:rPr>
              <a:t> </a:t>
            </a:r>
            <a:r>
              <a:rPr sz="2650" spc="50" dirty="0">
                <a:solidFill>
                  <a:srgbClr val="323332"/>
                </a:solidFill>
              </a:rPr>
              <a:t>founded  </a:t>
            </a:r>
            <a:r>
              <a:rPr sz="2650" spc="5" dirty="0">
                <a:solidFill>
                  <a:srgbClr val="323332"/>
                </a:solidFill>
              </a:rPr>
              <a:t>in</a:t>
            </a:r>
            <a:r>
              <a:rPr sz="2650" spc="-65" dirty="0">
                <a:solidFill>
                  <a:srgbClr val="323332"/>
                </a:solidFill>
              </a:rPr>
              <a:t> </a:t>
            </a:r>
            <a:r>
              <a:rPr sz="2650" spc="70" dirty="0">
                <a:solidFill>
                  <a:srgbClr val="323332"/>
                </a:solidFill>
              </a:rPr>
              <a:t>1948.</a:t>
            </a:r>
            <a:r>
              <a:rPr sz="2650" spc="70" dirty="0">
                <a:solidFill>
                  <a:srgbClr val="0433FF"/>
                </a:solidFill>
              </a:rPr>
              <a:t>&lt;</a:t>
            </a:r>
            <a:r>
              <a:rPr sz="2650" spc="70" dirty="0">
                <a:solidFill>
                  <a:srgbClr val="A52A2A"/>
                </a:solidFill>
              </a:rPr>
              <a:t>/p</a:t>
            </a:r>
            <a:r>
              <a:rPr sz="2650" spc="70" dirty="0">
                <a:solidFill>
                  <a:srgbClr val="0433FF"/>
                </a:solidFill>
              </a:rPr>
              <a:t>&gt;</a:t>
            </a:r>
            <a:endParaRPr sz="26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925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114" dirty="0"/>
              <a:t>HTML</a:t>
            </a:r>
            <a:r>
              <a:rPr spc="-45" dirty="0"/>
              <a:t> </a:t>
            </a:r>
            <a:r>
              <a:rPr spc="-5" dirty="0"/>
              <a:t>Citations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3545" y="3347720"/>
            <a:ext cx="7765415" cy="435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220" marR="5080" indent="-223520">
              <a:lnSpc>
                <a:spcPts val="3800"/>
              </a:lnSpc>
              <a:buChar char="•"/>
              <a:tabLst>
                <a:tab pos="431800" algn="l"/>
                <a:tab pos="432434" algn="l"/>
                <a:tab pos="1305560" algn="l"/>
                <a:tab pos="2585085" algn="l"/>
                <a:tab pos="3972560" algn="l"/>
                <a:tab pos="5614035" algn="l"/>
                <a:tab pos="7141845" algn="l"/>
              </a:tabLst>
            </a:pPr>
            <a:r>
              <a:rPr sz="3200" spc="-60" dirty="0">
                <a:solidFill>
                  <a:srgbClr val="323332"/>
                </a:solidFill>
                <a:latin typeface="Arial"/>
                <a:cs typeface="Arial"/>
              </a:rPr>
              <a:t>The	</a:t>
            </a:r>
            <a:r>
              <a:rPr sz="3200" spc="-45" dirty="0">
                <a:solidFill>
                  <a:srgbClr val="323332"/>
                </a:solidFill>
                <a:latin typeface="Arial"/>
                <a:cs typeface="Arial"/>
              </a:rPr>
              <a:t>HTML	</a:t>
            </a:r>
            <a:r>
              <a:rPr sz="3200" spc="110" dirty="0">
                <a:solidFill>
                  <a:srgbClr val="323332"/>
                </a:solidFill>
                <a:latin typeface="Arial"/>
                <a:cs typeface="Arial"/>
              </a:rPr>
              <a:t>&lt;cite&gt;	</a:t>
            </a:r>
            <a:r>
              <a:rPr sz="3200" spc="-5" dirty="0">
                <a:solidFill>
                  <a:srgbClr val="323332"/>
                </a:solidFill>
                <a:latin typeface="Arial"/>
                <a:cs typeface="Arial"/>
              </a:rPr>
              <a:t>element	</a:t>
            </a:r>
            <a:r>
              <a:rPr sz="3200" spc="20" dirty="0">
                <a:solidFill>
                  <a:srgbClr val="323332"/>
                </a:solidFill>
                <a:latin typeface="Arial"/>
                <a:cs typeface="Arial"/>
              </a:rPr>
              <a:t>defines	</a:t>
            </a:r>
            <a:r>
              <a:rPr sz="3200" b="1" spc="20" dirty="0">
                <a:solidFill>
                  <a:srgbClr val="323332"/>
                </a:solidFill>
                <a:latin typeface="Arial"/>
                <a:cs typeface="Arial"/>
              </a:rPr>
              <a:t>t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h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e 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title of </a:t>
            </a:r>
            <a:r>
              <a:rPr sz="3200" b="1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200" b="1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work</a:t>
            </a:r>
            <a:r>
              <a:rPr sz="32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23332"/>
              </a:buClr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236220" marR="5080" indent="-223520">
              <a:lnSpc>
                <a:spcPts val="3800"/>
              </a:lnSpc>
              <a:buChar char="•"/>
              <a:tabLst>
                <a:tab pos="563245" algn="l"/>
                <a:tab pos="563880" algn="l"/>
                <a:tab pos="2731135" algn="l"/>
                <a:tab pos="4455160" algn="l"/>
                <a:tab pos="6449695" algn="l"/>
              </a:tabLst>
            </a:pP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B</a:t>
            </a:r>
            <a:r>
              <a:rPr sz="3200" spc="114" dirty="0">
                <a:solidFill>
                  <a:srgbClr val="323332"/>
                </a:solidFill>
                <a:latin typeface="Arial"/>
                <a:cs typeface="Arial"/>
              </a:rPr>
              <a:t>r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ow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s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e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r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s	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u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s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uall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y	</a:t>
            </a:r>
            <a:r>
              <a:rPr sz="3200" spc="345" dirty="0">
                <a:solidFill>
                  <a:srgbClr val="323332"/>
                </a:solidFill>
                <a:latin typeface="Arial"/>
                <a:cs typeface="Arial"/>
              </a:rPr>
              <a:t>d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i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s</a:t>
            </a:r>
            <a:r>
              <a:rPr sz="3200" spc="345" dirty="0">
                <a:solidFill>
                  <a:srgbClr val="323332"/>
                </a:solidFill>
                <a:latin typeface="Arial"/>
                <a:cs typeface="Arial"/>
              </a:rPr>
              <a:t>p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la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y</a:t>
            </a:r>
            <a:r>
              <a:rPr sz="3200" dirty="0">
                <a:solidFill>
                  <a:srgbClr val="323332"/>
                </a:solidFill>
                <a:latin typeface="Arial"/>
                <a:cs typeface="Arial"/>
              </a:rPr>
              <a:t>s	</a:t>
            </a:r>
            <a:r>
              <a:rPr sz="3200" spc="405" dirty="0">
                <a:solidFill>
                  <a:srgbClr val="323332"/>
                </a:solidFill>
                <a:latin typeface="Arial"/>
                <a:cs typeface="Arial"/>
              </a:rPr>
              <a:t>&lt;</a:t>
            </a:r>
            <a:r>
              <a:rPr sz="3200" spc="345" dirty="0">
                <a:solidFill>
                  <a:srgbClr val="323332"/>
                </a:solidFill>
                <a:latin typeface="Arial"/>
                <a:cs typeface="Arial"/>
              </a:rPr>
              <a:t>c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i</a:t>
            </a:r>
            <a:r>
              <a:rPr sz="3200" spc="170" dirty="0">
                <a:solidFill>
                  <a:srgbClr val="323332"/>
                </a:solidFill>
                <a:latin typeface="Arial"/>
                <a:cs typeface="Arial"/>
              </a:rPr>
              <a:t>t</a:t>
            </a:r>
            <a:r>
              <a:rPr sz="3200" spc="160" dirty="0">
                <a:solidFill>
                  <a:srgbClr val="323332"/>
                </a:solidFill>
                <a:latin typeface="Arial"/>
                <a:cs typeface="Arial"/>
              </a:rPr>
              <a:t>e</a:t>
            </a:r>
            <a:r>
              <a:rPr sz="3200" spc="155" dirty="0">
                <a:solidFill>
                  <a:srgbClr val="323332"/>
                </a:solidFill>
                <a:latin typeface="Arial"/>
                <a:cs typeface="Arial"/>
              </a:rPr>
              <a:t>&gt;  </a:t>
            </a:r>
            <a:r>
              <a:rPr sz="3200" spc="-5" dirty="0">
                <a:solidFill>
                  <a:srgbClr val="323332"/>
                </a:solidFill>
                <a:latin typeface="Arial"/>
                <a:cs typeface="Arial"/>
              </a:rPr>
              <a:t>elements in</a:t>
            </a:r>
            <a:r>
              <a:rPr sz="32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23332"/>
                </a:solidFill>
                <a:latin typeface="Arial"/>
                <a:cs typeface="Arial"/>
              </a:rPr>
              <a:t>italic</a:t>
            </a:r>
            <a:r>
              <a:rPr sz="32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50">
              <a:latin typeface="Times New Roman"/>
              <a:cs typeface="Times New Roman"/>
            </a:endParaRPr>
          </a:p>
          <a:p>
            <a:pPr marL="236220">
              <a:lnSpc>
                <a:spcPts val="3820"/>
              </a:lnSpc>
            </a:pPr>
            <a:r>
              <a:rPr sz="3200" b="1" spc="-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200">
              <a:latin typeface="Arial"/>
              <a:cs typeface="Arial"/>
            </a:endParaRPr>
          </a:p>
          <a:p>
            <a:pPr marL="236220" marR="712470">
              <a:lnSpc>
                <a:spcPts val="3800"/>
              </a:lnSpc>
              <a:spcBef>
                <a:spcPts val="140"/>
              </a:spcBef>
            </a:pPr>
            <a:r>
              <a:rPr sz="3200" spc="9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200" spc="95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3200" spc="95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3200" spc="95" dirty="0">
                <a:solidFill>
                  <a:srgbClr val="A52A2A"/>
                </a:solidFill>
                <a:latin typeface="Arial"/>
                <a:cs typeface="Arial"/>
              </a:rPr>
              <a:t>cite</a:t>
            </a:r>
            <a:r>
              <a:rPr sz="3200" spc="9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3200" spc="9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200" spc="45" dirty="0">
                <a:solidFill>
                  <a:srgbClr val="323332"/>
                </a:solidFill>
                <a:latin typeface="Arial"/>
                <a:cs typeface="Arial"/>
              </a:rPr>
              <a:t>Scream</a:t>
            </a:r>
            <a:r>
              <a:rPr sz="3200" spc="4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200" spc="45" dirty="0">
                <a:solidFill>
                  <a:srgbClr val="A52A2A"/>
                </a:solidFill>
                <a:latin typeface="Arial"/>
                <a:cs typeface="Arial"/>
              </a:rPr>
              <a:t>/cite</a:t>
            </a:r>
            <a:r>
              <a:rPr sz="3200" spc="45" dirty="0">
                <a:solidFill>
                  <a:srgbClr val="0433FF"/>
                </a:solidFill>
                <a:latin typeface="Arial"/>
                <a:cs typeface="Arial"/>
              </a:rPr>
              <a:t>&gt; </a:t>
            </a:r>
            <a:r>
              <a:rPr sz="3200" spc="85" dirty="0">
                <a:solidFill>
                  <a:srgbClr val="323332"/>
                </a:solidFill>
                <a:latin typeface="Arial"/>
                <a:cs typeface="Arial"/>
              </a:rPr>
              <a:t>by  </a:t>
            </a:r>
            <a:r>
              <a:rPr sz="3200" spc="15" dirty="0">
                <a:solidFill>
                  <a:srgbClr val="323332"/>
                </a:solidFill>
                <a:latin typeface="Arial"/>
                <a:cs typeface="Arial"/>
              </a:rPr>
              <a:t>Edward </a:t>
            </a:r>
            <a:r>
              <a:rPr sz="3200" spc="25" dirty="0">
                <a:solidFill>
                  <a:srgbClr val="323332"/>
                </a:solidFill>
                <a:latin typeface="Arial"/>
                <a:cs typeface="Arial"/>
              </a:rPr>
              <a:t>Munch. </a:t>
            </a:r>
            <a:r>
              <a:rPr sz="3200" spc="-5" dirty="0">
                <a:solidFill>
                  <a:srgbClr val="323332"/>
                </a:solidFill>
                <a:latin typeface="Arial"/>
                <a:cs typeface="Arial"/>
              </a:rPr>
              <a:t>Painted in</a:t>
            </a:r>
            <a:r>
              <a:rPr sz="320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200" spc="70" dirty="0">
                <a:solidFill>
                  <a:srgbClr val="323332"/>
                </a:solidFill>
                <a:latin typeface="Arial"/>
                <a:cs typeface="Arial"/>
              </a:rPr>
              <a:t>1893.</a:t>
            </a:r>
            <a:r>
              <a:rPr sz="3200" spc="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200" spc="7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3200" spc="7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13800" y="3302000"/>
            <a:ext cx="4178300" cy="429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2750787"/>
            <a:ext cx="1746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50" spc="350" dirty="0"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520700"/>
            <a:ext cx="10410825" cy="3140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1600" marR="1271905" indent="-228600">
              <a:lnSpc>
                <a:spcPts val="8000"/>
              </a:lnSpc>
            </a:pPr>
            <a:r>
              <a:rPr sz="6700" spc="-80" dirty="0"/>
              <a:t>HTML </a:t>
            </a:r>
            <a:r>
              <a:rPr sz="6700" spc="190" dirty="0"/>
              <a:t>&lt;address&gt;</a:t>
            </a:r>
            <a:r>
              <a:rPr sz="6700" spc="15" dirty="0"/>
              <a:t> </a:t>
            </a:r>
            <a:r>
              <a:rPr sz="6700" spc="5" dirty="0"/>
              <a:t>for  </a:t>
            </a:r>
            <a:r>
              <a:rPr sz="6700" spc="60" dirty="0"/>
              <a:t>Contact</a:t>
            </a:r>
            <a:r>
              <a:rPr sz="6700" spc="-25" dirty="0"/>
              <a:t> </a:t>
            </a:r>
            <a:r>
              <a:rPr sz="6700" spc="15" dirty="0"/>
              <a:t>Information</a:t>
            </a:r>
            <a:endParaRPr sz="6700"/>
          </a:p>
          <a:p>
            <a:pPr marL="12700" marR="5080">
              <a:lnSpc>
                <a:spcPts val="3700"/>
              </a:lnSpc>
              <a:spcBef>
                <a:spcPts val="1240"/>
              </a:spcBef>
            </a:pPr>
            <a:r>
              <a:rPr sz="3100" spc="-40" dirty="0"/>
              <a:t>The </a:t>
            </a:r>
            <a:r>
              <a:rPr sz="3100" spc="-25" dirty="0"/>
              <a:t>HTML </a:t>
            </a:r>
            <a:r>
              <a:rPr sz="3100" spc="100" dirty="0"/>
              <a:t>&lt;address&gt; </a:t>
            </a:r>
            <a:r>
              <a:rPr sz="3100" spc="15" dirty="0"/>
              <a:t>element </a:t>
            </a:r>
            <a:r>
              <a:rPr sz="3100" spc="35" dirty="0"/>
              <a:t>defines </a:t>
            </a:r>
            <a:r>
              <a:rPr sz="3100" spc="60" dirty="0"/>
              <a:t>contact</a:t>
            </a:r>
            <a:r>
              <a:rPr sz="3100" spc="-15" dirty="0"/>
              <a:t> </a:t>
            </a:r>
            <a:r>
              <a:rPr sz="3100" spc="15" dirty="0"/>
              <a:t>information  </a:t>
            </a:r>
            <a:r>
              <a:rPr sz="3100" spc="10" dirty="0"/>
              <a:t>(author/owner) of </a:t>
            </a:r>
            <a:r>
              <a:rPr sz="3100" spc="15" dirty="0"/>
              <a:t>a </a:t>
            </a:r>
            <a:r>
              <a:rPr sz="3100" spc="60" dirty="0"/>
              <a:t>document </a:t>
            </a:r>
            <a:r>
              <a:rPr sz="3100" spc="10" dirty="0"/>
              <a:t>or</a:t>
            </a:r>
            <a:r>
              <a:rPr sz="3100" spc="-80" dirty="0"/>
              <a:t> </a:t>
            </a:r>
            <a:r>
              <a:rPr sz="3100" spc="40" dirty="0"/>
              <a:t>article.</a:t>
            </a:r>
            <a:endParaRPr sz="3100"/>
          </a:p>
        </p:txBody>
      </p:sp>
      <p:sp>
        <p:nvSpPr>
          <p:cNvPr id="4" name="object 4"/>
          <p:cNvSpPr txBox="1"/>
          <p:nvPr/>
        </p:nvSpPr>
        <p:spPr>
          <a:xfrm>
            <a:off x="990600" y="4154644"/>
            <a:ext cx="1746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50" spc="350" dirty="0"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1600" y="4107179"/>
            <a:ext cx="10570210" cy="950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700"/>
              </a:lnSpc>
            </a:pPr>
            <a:r>
              <a:rPr sz="3100" spc="-40" dirty="0">
                <a:latin typeface="Arial"/>
                <a:cs typeface="Arial"/>
              </a:rPr>
              <a:t>The </a:t>
            </a:r>
            <a:r>
              <a:rPr sz="3100" spc="100" dirty="0">
                <a:latin typeface="Arial"/>
                <a:cs typeface="Arial"/>
              </a:rPr>
              <a:t>&lt;address&gt; </a:t>
            </a:r>
            <a:r>
              <a:rPr sz="3100" spc="15" dirty="0">
                <a:latin typeface="Arial"/>
                <a:cs typeface="Arial"/>
              </a:rPr>
              <a:t>element </a:t>
            </a:r>
            <a:r>
              <a:rPr sz="3100" spc="10" dirty="0">
                <a:latin typeface="Arial"/>
                <a:cs typeface="Arial"/>
              </a:rPr>
              <a:t>is usually </a:t>
            </a:r>
            <a:r>
              <a:rPr sz="3100" spc="70" dirty="0">
                <a:latin typeface="Arial"/>
                <a:cs typeface="Arial"/>
              </a:rPr>
              <a:t>displayed </a:t>
            </a:r>
            <a:r>
              <a:rPr sz="3100" spc="10" dirty="0">
                <a:latin typeface="Arial"/>
                <a:cs typeface="Arial"/>
              </a:rPr>
              <a:t>in </a:t>
            </a:r>
            <a:r>
              <a:rPr sz="3100" spc="35" dirty="0">
                <a:latin typeface="Arial"/>
                <a:cs typeface="Arial"/>
              </a:rPr>
              <a:t>italic. </a:t>
            </a:r>
            <a:r>
              <a:rPr sz="3100" spc="15" dirty="0">
                <a:latin typeface="Arial"/>
                <a:cs typeface="Arial"/>
              </a:rPr>
              <a:t>Most  </a:t>
            </a:r>
            <a:r>
              <a:rPr sz="3100" spc="30" dirty="0">
                <a:latin typeface="Arial"/>
                <a:cs typeface="Arial"/>
              </a:rPr>
              <a:t>browsers </a:t>
            </a:r>
            <a:r>
              <a:rPr sz="3100" spc="10" dirty="0">
                <a:latin typeface="Arial"/>
                <a:cs typeface="Arial"/>
              </a:rPr>
              <a:t>will </a:t>
            </a:r>
            <a:r>
              <a:rPr sz="3100" spc="130" dirty="0">
                <a:latin typeface="Arial"/>
                <a:cs typeface="Arial"/>
              </a:rPr>
              <a:t>add </a:t>
            </a:r>
            <a:r>
              <a:rPr sz="3100" spc="15" dirty="0">
                <a:latin typeface="Arial"/>
                <a:cs typeface="Arial"/>
              </a:rPr>
              <a:t>a </a:t>
            </a:r>
            <a:r>
              <a:rPr sz="3100" spc="10" dirty="0">
                <a:latin typeface="Arial"/>
                <a:cs typeface="Arial"/>
              </a:rPr>
              <a:t>line </a:t>
            </a:r>
            <a:r>
              <a:rPr sz="3100" spc="35" dirty="0">
                <a:latin typeface="Arial"/>
                <a:cs typeface="Arial"/>
              </a:rPr>
              <a:t>break </a:t>
            </a:r>
            <a:r>
              <a:rPr sz="3100" spc="30" dirty="0">
                <a:latin typeface="Arial"/>
                <a:cs typeface="Arial"/>
              </a:rPr>
              <a:t>before </a:t>
            </a:r>
            <a:r>
              <a:rPr sz="3100" spc="70" dirty="0">
                <a:latin typeface="Arial"/>
                <a:cs typeface="Arial"/>
              </a:rPr>
              <a:t>and </a:t>
            </a:r>
            <a:r>
              <a:rPr sz="3100" spc="10" dirty="0">
                <a:latin typeface="Arial"/>
                <a:cs typeface="Arial"/>
              </a:rPr>
              <a:t>after the</a:t>
            </a:r>
            <a:r>
              <a:rPr sz="3100" spc="-295" dirty="0">
                <a:latin typeface="Arial"/>
                <a:cs typeface="Arial"/>
              </a:rPr>
              <a:t> </a:t>
            </a:r>
            <a:r>
              <a:rPr sz="3100" spc="15" dirty="0">
                <a:latin typeface="Arial"/>
                <a:cs typeface="Arial"/>
              </a:rPr>
              <a:t>element.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5558502"/>
            <a:ext cx="1746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50" spc="350" dirty="0"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5499100"/>
            <a:ext cx="1683385" cy="49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spc="15" dirty="0">
                <a:latin typeface="Arial"/>
                <a:cs typeface="Arial"/>
              </a:rPr>
              <a:t>Example:</a:t>
            </a:r>
            <a:endParaRPr sz="3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58900" y="6261100"/>
            <a:ext cx="9245600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58899" y="6261100"/>
            <a:ext cx="9245600" cy="2057400"/>
          </a:xfrm>
          <a:custGeom>
            <a:avLst/>
            <a:gdLst/>
            <a:ahLst/>
            <a:cxnLst/>
            <a:rect l="l" t="t" r="r" b="b"/>
            <a:pathLst>
              <a:path w="9245600" h="2057400">
                <a:moveTo>
                  <a:pt x="0" y="0"/>
                </a:moveTo>
                <a:lnTo>
                  <a:pt x="9245600" y="0"/>
                </a:lnTo>
                <a:lnTo>
                  <a:pt x="9245600" y="2057399"/>
                </a:lnTo>
                <a:lnTo>
                  <a:pt x="0" y="2057399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700" y="520700"/>
            <a:ext cx="865632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78100" marR="5080" indent="-2565400">
              <a:lnSpc>
                <a:spcPts val="8000"/>
              </a:lnSpc>
            </a:pPr>
            <a:r>
              <a:rPr sz="6700" spc="-80" dirty="0"/>
              <a:t>HTML </a:t>
            </a:r>
            <a:r>
              <a:rPr sz="6700" spc="55" dirty="0"/>
              <a:t>Computer</a:t>
            </a:r>
            <a:r>
              <a:rPr sz="6700" spc="20" dirty="0"/>
              <a:t> </a:t>
            </a:r>
            <a:r>
              <a:rPr sz="6700" spc="100" dirty="0"/>
              <a:t>Code  </a:t>
            </a:r>
            <a:r>
              <a:rPr sz="6700" spc="-40" dirty="0"/>
              <a:t>Elements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691593"/>
            <a:ext cx="9398000" cy="1130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0" indent="-241300">
              <a:lnSpc>
                <a:spcPct val="100000"/>
              </a:lnSpc>
              <a:buClr>
                <a:srgbClr val="000000"/>
              </a:buClr>
              <a:buChar char="•"/>
              <a:tabLst>
                <a:tab pos="254000" algn="l"/>
              </a:tabLst>
            </a:pPr>
            <a:r>
              <a:rPr sz="3675" b="1" u="heavy" spc="-15" baseline="1133" dirty="0">
                <a:solidFill>
                  <a:srgbClr val="FF2600"/>
                </a:solidFill>
                <a:latin typeface="Calibri"/>
                <a:cs typeface="Calibri"/>
              </a:rPr>
              <a:t>&lt;code&gt;</a:t>
            </a:r>
            <a:r>
              <a:rPr sz="3675" b="1" spc="-15" baseline="1133" dirty="0">
                <a:latin typeface="Calibri"/>
                <a:cs typeface="Calibri"/>
              </a:rPr>
              <a:t>Deﬁnes </a:t>
            </a:r>
            <a:r>
              <a:rPr sz="3675" b="1" spc="-22" baseline="1133" dirty="0">
                <a:latin typeface="Calibri"/>
                <a:cs typeface="Calibri"/>
              </a:rPr>
              <a:t>programming</a:t>
            </a:r>
            <a:r>
              <a:rPr sz="3675" b="1" spc="-67" baseline="1133" dirty="0">
                <a:latin typeface="Calibri"/>
                <a:cs typeface="Calibri"/>
              </a:rPr>
              <a:t> </a:t>
            </a:r>
            <a:r>
              <a:rPr sz="3675" b="1" spc="-15" baseline="1133" dirty="0">
                <a:latin typeface="Calibri"/>
                <a:cs typeface="Calibri"/>
              </a:rPr>
              <a:t>code</a:t>
            </a:r>
            <a:endParaRPr sz="3675" baseline="1133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15"/>
              </a:spcBef>
              <a:buChar char="-"/>
              <a:tabLst>
                <a:tab pos="178435" algn="l"/>
              </a:tabLst>
            </a:pPr>
            <a:r>
              <a:rPr sz="2450" spc="-5" dirty="0">
                <a:latin typeface="Calibri"/>
                <a:cs typeface="Calibri"/>
              </a:rPr>
              <a:t>The </a:t>
            </a:r>
            <a:r>
              <a:rPr sz="2450" spc="-10" dirty="0">
                <a:latin typeface="Calibri"/>
                <a:cs typeface="Calibri"/>
              </a:rPr>
              <a:t>&lt;code&gt; element </a:t>
            </a:r>
            <a:r>
              <a:rPr sz="2450" spc="-5" dirty="0">
                <a:latin typeface="Calibri"/>
                <a:cs typeface="Calibri"/>
              </a:rPr>
              <a:t>does not </a:t>
            </a:r>
            <a:r>
              <a:rPr sz="2450" spc="-10" dirty="0">
                <a:latin typeface="Calibri"/>
                <a:cs typeface="Calibri"/>
              </a:rPr>
              <a:t>preserve </a:t>
            </a:r>
            <a:r>
              <a:rPr sz="2450" spc="-25" dirty="0">
                <a:latin typeface="Calibri"/>
                <a:cs typeface="Calibri"/>
              </a:rPr>
              <a:t>extra </a:t>
            </a:r>
            <a:r>
              <a:rPr sz="2450" spc="-10" dirty="0">
                <a:latin typeface="Calibri"/>
                <a:cs typeface="Calibri"/>
              </a:rPr>
              <a:t>whitespace </a:t>
            </a:r>
            <a:r>
              <a:rPr sz="2450" spc="-5" dirty="0">
                <a:latin typeface="Calibri"/>
                <a:cs typeface="Calibri"/>
              </a:rPr>
              <a:t>and</a:t>
            </a:r>
            <a:r>
              <a:rPr sz="2450" spc="85" dirty="0">
                <a:latin typeface="Calibri"/>
                <a:cs typeface="Calibri"/>
              </a:rPr>
              <a:t> </a:t>
            </a:r>
            <a:r>
              <a:rPr sz="2450" spc="-10" dirty="0">
                <a:latin typeface="Calibri"/>
                <a:cs typeface="Calibri"/>
              </a:rPr>
              <a:t>line-breaks.</a:t>
            </a:r>
            <a:endParaRPr sz="245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spcBef>
                <a:spcPts val="60"/>
              </a:spcBef>
              <a:buChar char="-"/>
              <a:tabLst>
                <a:tab pos="178435" algn="l"/>
              </a:tabLst>
            </a:pPr>
            <a:r>
              <a:rPr sz="2450" spc="-114" dirty="0">
                <a:latin typeface="Calibri"/>
                <a:cs typeface="Calibri"/>
              </a:rPr>
              <a:t>To </a:t>
            </a:r>
            <a:r>
              <a:rPr sz="2450" spc="-5" dirty="0">
                <a:latin typeface="Calibri"/>
                <a:cs typeface="Calibri"/>
              </a:rPr>
              <a:t>ﬁx this, </a:t>
            </a:r>
            <a:r>
              <a:rPr sz="2450" spc="-15" dirty="0">
                <a:latin typeface="Calibri"/>
                <a:cs typeface="Calibri"/>
              </a:rPr>
              <a:t>you can </a:t>
            </a:r>
            <a:r>
              <a:rPr sz="2450" spc="-5" dirty="0">
                <a:latin typeface="Calibri"/>
                <a:cs typeface="Calibri"/>
              </a:rPr>
              <a:t>put the </a:t>
            </a:r>
            <a:r>
              <a:rPr sz="2450" spc="-10" dirty="0">
                <a:latin typeface="Calibri"/>
                <a:cs typeface="Calibri"/>
              </a:rPr>
              <a:t>&lt;code&gt; element </a:t>
            </a:r>
            <a:r>
              <a:rPr sz="2450" spc="-5" dirty="0">
                <a:latin typeface="Calibri"/>
                <a:cs typeface="Calibri"/>
              </a:rPr>
              <a:t>inside a </a:t>
            </a:r>
            <a:r>
              <a:rPr sz="2450" spc="-15" dirty="0">
                <a:latin typeface="Calibri"/>
                <a:cs typeface="Calibri"/>
              </a:rPr>
              <a:t>&lt;pre&gt;</a:t>
            </a:r>
            <a:r>
              <a:rPr sz="2450" spc="180" dirty="0">
                <a:latin typeface="Calibri"/>
                <a:cs typeface="Calibri"/>
              </a:rPr>
              <a:t> </a:t>
            </a:r>
            <a:r>
              <a:rPr sz="2450" spc="-10" dirty="0">
                <a:latin typeface="Calibri"/>
                <a:cs typeface="Calibri"/>
              </a:rPr>
              <a:t>element.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5358593"/>
            <a:ext cx="9535795" cy="343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0" indent="-241300">
              <a:lnSpc>
                <a:spcPct val="100000"/>
              </a:lnSpc>
              <a:buClr>
                <a:srgbClr val="000000"/>
              </a:buClr>
              <a:buChar char="•"/>
              <a:tabLst>
                <a:tab pos="254000" algn="l"/>
              </a:tabLst>
            </a:pPr>
            <a:r>
              <a:rPr sz="3675" b="1" u="heavy" spc="-15" baseline="1133" dirty="0">
                <a:solidFill>
                  <a:srgbClr val="FF2600"/>
                </a:solidFill>
                <a:latin typeface="Calibri"/>
                <a:cs typeface="Calibri"/>
              </a:rPr>
              <a:t>&lt;kbd&gt;</a:t>
            </a:r>
            <a:r>
              <a:rPr sz="3675" b="1" spc="-15" baseline="1133" dirty="0">
                <a:latin typeface="Calibri"/>
                <a:cs typeface="Calibri"/>
              </a:rPr>
              <a:t>Deﬁnes </a:t>
            </a:r>
            <a:r>
              <a:rPr sz="3675" b="1" spc="-37" baseline="1133" dirty="0">
                <a:latin typeface="Calibri"/>
                <a:cs typeface="Calibri"/>
              </a:rPr>
              <a:t>keyboard</a:t>
            </a:r>
            <a:r>
              <a:rPr sz="3675" b="1" spc="-22" baseline="1133" dirty="0">
                <a:latin typeface="Calibri"/>
                <a:cs typeface="Calibri"/>
              </a:rPr>
              <a:t> </a:t>
            </a:r>
            <a:r>
              <a:rPr sz="3675" b="1" spc="-15" baseline="1133" dirty="0">
                <a:latin typeface="Calibri"/>
                <a:cs typeface="Calibri"/>
              </a:rPr>
              <a:t>input</a:t>
            </a:r>
            <a:endParaRPr sz="3675" baseline="1133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spc="-10" dirty="0">
                <a:latin typeface="Calibri"/>
                <a:cs typeface="Calibri"/>
              </a:rPr>
              <a:t>Example: </a:t>
            </a:r>
            <a:r>
              <a:rPr sz="2450" spc="-5" dirty="0">
                <a:latin typeface="Calibri"/>
                <a:cs typeface="Calibri"/>
              </a:rPr>
              <a:t>&lt;kbd&gt;File |</a:t>
            </a:r>
            <a:r>
              <a:rPr sz="2450" spc="-60" dirty="0">
                <a:latin typeface="Calibri"/>
                <a:cs typeface="Calibri"/>
              </a:rPr>
              <a:t> </a:t>
            </a:r>
            <a:r>
              <a:rPr sz="2450" spc="-5" dirty="0">
                <a:latin typeface="Calibri"/>
                <a:cs typeface="Calibri"/>
              </a:rPr>
              <a:t>Open…&lt;/kbd&gt;</a:t>
            </a:r>
            <a:endParaRPr sz="2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Times New Roman"/>
              <a:cs typeface="Times New Roman"/>
            </a:endParaRPr>
          </a:p>
          <a:p>
            <a:pPr marL="323850" indent="-311150">
              <a:lnSpc>
                <a:spcPct val="100000"/>
              </a:lnSpc>
              <a:buClr>
                <a:srgbClr val="000000"/>
              </a:buClr>
              <a:buChar char="•"/>
              <a:tabLst>
                <a:tab pos="323850" algn="l"/>
                <a:tab pos="324485" algn="l"/>
              </a:tabLst>
            </a:pPr>
            <a:r>
              <a:rPr sz="3675" b="1" u="heavy" spc="-15" baseline="1133" dirty="0">
                <a:solidFill>
                  <a:srgbClr val="FF2600"/>
                </a:solidFill>
                <a:latin typeface="Calibri"/>
                <a:cs typeface="Calibri"/>
              </a:rPr>
              <a:t>&lt;samp&gt;</a:t>
            </a:r>
            <a:r>
              <a:rPr sz="3675" b="1" spc="-15" baseline="1133" dirty="0">
                <a:latin typeface="Calibri"/>
                <a:cs typeface="Calibri"/>
              </a:rPr>
              <a:t>Deﬁnes </a:t>
            </a:r>
            <a:r>
              <a:rPr sz="3675" b="1" spc="-22" baseline="1133" dirty="0">
                <a:latin typeface="Calibri"/>
                <a:cs typeface="Calibri"/>
              </a:rPr>
              <a:t>computer</a:t>
            </a:r>
            <a:r>
              <a:rPr sz="3675" b="1" baseline="1133" dirty="0">
                <a:latin typeface="Calibri"/>
                <a:cs typeface="Calibri"/>
              </a:rPr>
              <a:t> </a:t>
            </a:r>
            <a:r>
              <a:rPr sz="3675" b="1" spc="-15" baseline="1133" dirty="0">
                <a:latin typeface="Calibri"/>
                <a:cs typeface="Calibri"/>
              </a:rPr>
              <a:t>output</a:t>
            </a:r>
            <a:endParaRPr sz="3675" baseline="1133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spc="-10" dirty="0">
                <a:latin typeface="Calibri"/>
                <a:cs typeface="Calibri"/>
              </a:rPr>
              <a:t>Example: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450" spc="-5" dirty="0">
                <a:latin typeface="Calibri"/>
                <a:cs typeface="Calibri"/>
              </a:rPr>
              <a:t>&lt;samp&gt;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450" spc="-15" dirty="0">
                <a:latin typeface="Calibri"/>
                <a:cs typeface="Calibri"/>
              </a:rPr>
              <a:t>demo.example.com </a:t>
            </a:r>
            <a:r>
              <a:rPr sz="2450" spc="-5" dirty="0">
                <a:latin typeface="Calibri"/>
                <a:cs typeface="Calibri"/>
              </a:rPr>
              <a:t>login: Apr 12</a:t>
            </a:r>
            <a:r>
              <a:rPr sz="2450" spc="5" dirty="0">
                <a:latin typeface="Calibri"/>
                <a:cs typeface="Calibri"/>
              </a:rPr>
              <a:t> </a:t>
            </a:r>
            <a:r>
              <a:rPr sz="2450" spc="-5" dirty="0">
                <a:latin typeface="Calibri"/>
                <a:cs typeface="Calibri"/>
              </a:rPr>
              <a:t>09:10:17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450" spc="-5" dirty="0">
                <a:latin typeface="Calibri"/>
                <a:cs typeface="Calibri"/>
              </a:rPr>
              <a:t>Linux</a:t>
            </a:r>
            <a:r>
              <a:rPr sz="2450" spc="15" dirty="0">
                <a:latin typeface="Calibri"/>
                <a:cs typeface="Calibri"/>
              </a:rPr>
              <a:t> </a:t>
            </a:r>
            <a:r>
              <a:rPr sz="2450" spc="5" dirty="0">
                <a:latin typeface="Calibri"/>
                <a:cs typeface="Calibri"/>
              </a:rPr>
              <a:t>2.6.10-grsec+gg3+e+Ps6b+nfs+gr0501+++p3+c4a+gr2b-reslog-v6.189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450" spc="-15" dirty="0">
                <a:latin typeface="Calibri"/>
                <a:cs typeface="Calibri"/>
              </a:rPr>
              <a:t>&lt;/samp&gt;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19500" y="3975100"/>
            <a:ext cx="4838700" cy="119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19500" y="3975100"/>
            <a:ext cx="4838700" cy="1193800"/>
          </a:xfrm>
          <a:custGeom>
            <a:avLst/>
            <a:gdLst/>
            <a:ahLst/>
            <a:cxnLst/>
            <a:rect l="l" t="t" r="r" b="b"/>
            <a:pathLst>
              <a:path w="4838700" h="1193800">
                <a:moveTo>
                  <a:pt x="0" y="0"/>
                </a:moveTo>
                <a:lnTo>
                  <a:pt x="4838699" y="0"/>
                </a:lnTo>
                <a:lnTo>
                  <a:pt x="4838699" y="1193800"/>
                </a:lnTo>
                <a:lnTo>
                  <a:pt x="0" y="11938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1543</Words>
  <Application>Microsoft Office PowerPoint</Application>
  <PresentationFormat>Custom</PresentationFormat>
  <Paragraphs>186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Introduction to Web Programming </vt:lpstr>
      <vt:lpstr>Outlines of today’s lecture</vt:lpstr>
      <vt:lpstr>HTML Quotations</vt:lpstr>
      <vt:lpstr>HTML Quotations (Cont.) 2.&lt;blockquote&gt;</vt:lpstr>
      <vt:lpstr>HTML Quotations (Cont.)</vt:lpstr>
      <vt:lpstr>Abbreviations &amp; Acronyms</vt:lpstr>
      <vt:lpstr>HTML Citations</vt:lpstr>
      <vt:lpstr>HTML &lt;address&gt; for  Contact Information The HTML &lt;address&gt; element defines contact information  (author/owner) of a document or article.</vt:lpstr>
      <vt:lpstr>HTML Computer Code  Elements</vt:lpstr>
      <vt:lpstr>HTML Computer Code  Elements (Cont.)</vt:lpstr>
      <vt:lpstr>HTML Comments</vt:lpstr>
      <vt:lpstr>HTML iframes</vt:lpstr>
      <vt:lpstr>Let’s go back to the target attribute in &lt;a&gt; element</vt:lpstr>
      <vt:lpstr>HTML Block Elements</vt:lpstr>
      <vt:lpstr>HTML Inline Elements</vt:lpstr>
      <vt:lpstr>Grouping Text &amp; Elements in  a Block</vt:lpstr>
      <vt:lpstr>Traditional HTML Layouts</vt:lpstr>
      <vt:lpstr>New HTML5 Layout  Elements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5</cp:revision>
  <dcterms:created xsi:type="dcterms:W3CDTF">2017-02-10T18:37:32Z</dcterms:created>
  <dcterms:modified xsi:type="dcterms:W3CDTF">2024-10-17T06:45:48Z</dcterms:modified>
</cp:coreProperties>
</file>