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6"/>
  </p:notesMasterIdLst>
  <p:sldIdLst>
    <p:sldId id="256" r:id="rId2"/>
    <p:sldId id="257" r:id="rId3"/>
    <p:sldId id="287" r:id="rId4"/>
    <p:sldId id="259" r:id="rId5"/>
    <p:sldId id="261" r:id="rId6"/>
    <p:sldId id="260" r:id="rId7"/>
    <p:sldId id="258"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7" r:id="rId25"/>
    <p:sldId id="279" r:id="rId26"/>
    <p:sldId id="280" r:id="rId27"/>
    <p:sldId id="281" r:id="rId28"/>
    <p:sldId id="282" r:id="rId29"/>
    <p:sldId id="283" r:id="rId30"/>
    <p:sldId id="284" r:id="rId31"/>
    <p:sldId id="285" r:id="rId32"/>
    <p:sldId id="286" r:id="rId33"/>
    <p:sldId id="288" r:id="rId34"/>
    <p:sldId id="290" r:id="rId35"/>
    <p:sldId id="291" r:id="rId36"/>
    <p:sldId id="289" r:id="rId37"/>
    <p:sldId id="292" r:id="rId38"/>
    <p:sldId id="295" r:id="rId39"/>
    <p:sldId id="294" r:id="rId40"/>
    <p:sldId id="293" r:id="rId41"/>
    <p:sldId id="306" r:id="rId42"/>
    <p:sldId id="307" r:id="rId43"/>
    <p:sldId id="296" r:id="rId44"/>
    <p:sldId id="297" r:id="rId45"/>
    <p:sldId id="298" r:id="rId46"/>
    <p:sldId id="299" r:id="rId47"/>
    <p:sldId id="300" r:id="rId48"/>
    <p:sldId id="301" r:id="rId49"/>
    <p:sldId id="302" r:id="rId50"/>
    <p:sldId id="304" r:id="rId51"/>
    <p:sldId id="305" r:id="rId52"/>
    <p:sldId id="303" r:id="rId53"/>
    <p:sldId id="313" r:id="rId54"/>
    <p:sldId id="308" r:id="rId55"/>
    <p:sldId id="312" r:id="rId56"/>
    <p:sldId id="309" r:id="rId57"/>
    <p:sldId id="310" r:id="rId58"/>
    <p:sldId id="311" r:id="rId59"/>
    <p:sldId id="314" r:id="rId60"/>
    <p:sldId id="315" r:id="rId61"/>
    <p:sldId id="320" r:id="rId62"/>
    <p:sldId id="316" r:id="rId63"/>
    <p:sldId id="321" r:id="rId64"/>
    <p:sldId id="317" r:id="rId65"/>
    <p:sldId id="318" r:id="rId66"/>
    <p:sldId id="319" r:id="rId67"/>
    <p:sldId id="323" r:id="rId68"/>
    <p:sldId id="322" r:id="rId69"/>
    <p:sldId id="324" r:id="rId70"/>
    <p:sldId id="325" r:id="rId71"/>
    <p:sldId id="326" r:id="rId72"/>
    <p:sldId id="327" r:id="rId73"/>
    <p:sldId id="328" r:id="rId74"/>
    <p:sldId id="329" r:id="rId75"/>
    <p:sldId id="330" r:id="rId76"/>
    <p:sldId id="331" r:id="rId77"/>
    <p:sldId id="332" r:id="rId78"/>
    <p:sldId id="334" r:id="rId79"/>
    <p:sldId id="333" r:id="rId80"/>
    <p:sldId id="335" r:id="rId81"/>
    <p:sldId id="338" r:id="rId82"/>
    <p:sldId id="336" r:id="rId83"/>
    <p:sldId id="340" r:id="rId84"/>
    <p:sldId id="339" r:id="rId85"/>
    <p:sldId id="341" r:id="rId86"/>
    <p:sldId id="342" r:id="rId87"/>
    <p:sldId id="343" r:id="rId88"/>
    <p:sldId id="344" r:id="rId89"/>
    <p:sldId id="346" r:id="rId90"/>
    <p:sldId id="345"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3" r:id="rId117"/>
    <p:sldId id="372" r:id="rId118"/>
    <p:sldId id="378" r:id="rId119"/>
    <p:sldId id="374" r:id="rId120"/>
    <p:sldId id="376" r:id="rId121"/>
    <p:sldId id="375" r:id="rId122"/>
    <p:sldId id="379" r:id="rId123"/>
    <p:sldId id="381" r:id="rId124"/>
    <p:sldId id="380" r:id="rId125"/>
    <p:sldId id="382" r:id="rId126"/>
    <p:sldId id="383" r:id="rId127"/>
    <p:sldId id="384" r:id="rId128"/>
    <p:sldId id="385" r:id="rId129"/>
    <p:sldId id="386" r:id="rId130"/>
    <p:sldId id="388" r:id="rId131"/>
    <p:sldId id="387"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3" r:id="rId156"/>
    <p:sldId id="412" r:id="rId157"/>
    <p:sldId id="414" r:id="rId158"/>
    <p:sldId id="415" r:id="rId159"/>
    <p:sldId id="416" r:id="rId160"/>
    <p:sldId id="417" r:id="rId161"/>
    <p:sldId id="418" r:id="rId162"/>
    <p:sldId id="419" r:id="rId163"/>
    <p:sldId id="420" r:id="rId164"/>
    <p:sldId id="421" r:id="rId165"/>
    <p:sldId id="422" r:id="rId166"/>
    <p:sldId id="423" r:id="rId167"/>
    <p:sldId id="426" r:id="rId168"/>
    <p:sldId id="424" r:id="rId169"/>
    <p:sldId id="425"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D8270-734C-44C8-B790-2B6027A4EEAC}" type="datetimeFigureOut">
              <a:rPr lang="en-US" smtClean="0"/>
              <a:t>10/12/2015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6C4C8-6F41-45B8-B2AA-31FF35DF2826}" type="slidenum">
              <a:rPr lang="en-US" smtClean="0"/>
              <a:t>‹#›</a:t>
            </a:fld>
            <a:endParaRPr lang="en-US"/>
          </a:p>
        </p:txBody>
      </p:sp>
    </p:spTree>
    <p:extLst>
      <p:ext uri="{BB962C8B-B14F-4D97-AF65-F5344CB8AC3E}">
        <p14:creationId xmlns:p14="http://schemas.microsoft.com/office/powerpoint/2010/main" val="285516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76C4C8-6F41-45B8-B2AA-31FF35DF2826}" type="slidenum">
              <a:rPr lang="en-US" smtClean="0"/>
              <a:t>1</a:t>
            </a:fld>
            <a:endParaRPr lang="en-US"/>
          </a:p>
        </p:txBody>
      </p:sp>
    </p:spTree>
    <p:extLst>
      <p:ext uri="{BB962C8B-B14F-4D97-AF65-F5344CB8AC3E}">
        <p14:creationId xmlns:p14="http://schemas.microsoft.com/office/powerpoint/2010/main" val="370847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Tablets and compaction</a:t>
            </a:r>
            <a:endParaRPr lang="ar-JO" dirty="0"/>
          </a:p>
        </p:txBody>
      </p:sp>
      <p:sp>
        <p:nvSpPr>
          <p:cNvPr id="3" name="Subtitle 2"/>
          <p:cNvSpPr>
            <a:spLocks noGrp="1"/>
          </p:cNvSpPr>
          <p:nvPr>
            <p:ph type="subTitle" idx="1"/>
          </p:nvPr>
        </p:nvSpPr>
        <p:spPr/>
        <p:txBody>
          <a:bodyPr/>
          <a:lstStyle/>
          <a:p>
            <a:endParaRPr lang="ar-JO"/>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quality attributes a tablet must fulfill can be summarized as follows:</a:t>
            </a:r>
            <a:endParaRPr lang="ar-JO"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marL="514350" indent="-514350">
              <a:buAutoNum type="arabicPeriod"/>
            </a:pPr>
            <a:r>
              <a:rPr lang="en-US" dirty="0" smtClean="0"/>
              <a:t>The tablet should include </a:t>
            </a:r>
            <a:r>
              <a:rPr lang="en-US" b="1" dirty="0" smtClean="0"/>
              <a:t>the correct dose </a:t>
            </a:r>
            <a:r>
              <a:rPr lang="en-US" dirty="0" smtClean="0"/>
              <a:t>of the drug.</a:t>
            </a:r>
          </a:p>
          <a:p>
            <a:pPr marL="514350" indent="-514350">
              <a:buNone/>
            </a:pPr>
            <a:endParaRPr lang="en-US" dirty="0" smtClean="0"/>
          </a:p>
          <a:p>
            <a:pPr>
              <a:buNone/>
            </a:pPr>
            <a:r>
              <a:rPr lang="en-US" dirty="0" smtClean="0"/>
              <a:t>2. The appearance of the tablet should be elegant and its </a:t>
            </a:r>
            <a:r>
              <a:rPr lang="en-US" b="1" dirty="0" smtClean="0"/>
              <a:t>weight, size and appearance </a:t>
            </a:r>
            <a:r>
              <a:rPr lang="en-US" dirty="0" smtClean="0"/>
              <a:t>should be consistent.</a:t>
            </a:r>
          </a:p>
          <a:p>
            <a:pPr>
              <a:buNone/>
            </a:pPr>
            <a:endParaRPr lang="en-US" dirty="0" smtClean="0"/>
          </a:p>
          <a:p>
            <a:pPr>
              <a:buNone/>
            </a:pPr>
            <a:r>
              <a:rPr lang="en-US" dirty="0" smtClean="0"/>
              <a:t>3. The drug should be </a:t>
            </a:r>
            <a:r>
              <a:rPr lang="en-US" b="1" dirty="0" smtClean="0"/>
              <a:t>released</a:t>
            </a:r>
            <a:r>
              <a:rPr lang="en-US" dirty="0" smtClean="0"/>
              <a:t> from the tablet in a </a:t>
            </a:r>
            <a:r>
              <a:rPr lang="en-US" b="1" dirty="0" smtClean="0"/>
              <a:t>controlled and reproducible way</a:t>
            </a:r>
            <a:r>
              <a:rPr lang="en-US" dirty="0" smtClean="0"/>
              <a:t>.</a:t>
            </a:r>
          </a:p>
          <a:p>
            <a:pPr>
              <a:buNone/>
            </a:pPr>
            <a:endParaRPr lang="en-US" dirty="0" smtClean="0"/>
          </a:p>
          <a:p>
            <a:pPr>
              <a:buNone/>
            </a:pPr>
            <a:r>
              <a:rPr lang="en-US" dirty="0" smtClean="0"/>
              <a:t>4. The tablet should be </a:t>
            </a:r>
            <a:r>
              <a:rPr lang="en-US" b="1" dirty="0" smtClean="0"/>
              <a:t>biocompatible</a:t>
            </a:r>
            <a:r>
              <a:rPr lang="en-US" dirty="0" smtClean="0"/>
              <a:t>, i.e. not include </a:t>
            </a:r>
            <a:r>
              <a:rPr lang="en-US" dirty="0" err="1" smtClean="0"/>
              <a:t>excipients</a:t>
            </a:r>
            <a:r>
              <a:rPr lang="en-US" dirty="0" smtClean="0"/>
              <a:t>, contaminants and microorganisms that could cause harm to patients.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85000" lnSpcReduction="10000"/>
          </a:bodyPr>
          <a:lstStyle/>
          <a:p>
            <a:r>
              <a:rPr lang="en-US" dirty="0" smtClean="0"/>
              <a:t>In the latter case, traditional wet granulation is seldom used; instead, granules are formed by the fusion of particles as a result of their partial dissolution during wet massing of a moistened powder.</a:t>
            </a:r>
          </a:p>
          <a:p>
            <a:endParaRPr lang="en-US" dirty="0" smtClean="0"/>
          </a:p>
          <a:p>
            <a:r>
              <a:rPr lang="en-US" dirty="0" smtClean="0"/>
              <a:t>Effervescent tablets should be packaged in such a way that they are protected against moisture. </a:t>
            </a:r>
          </a:p>
          <a:p>
            <a:endParaRPr lang="en-US" dirty="0" smtClean="0"/>
          </a:p>
          <a:p>
            <a:r>
              <a:rPr lang="en-US" dirty="0" smtClean="0"/>
              <a:t>This is accomplished with waterproof containers, often including a </a:t>
            </a:r>
            <a:r>
              <a:rPr lang="en-US" dirty="0" err="1" smtClean="0"/>
              <a:t>dessicant</a:t>
            </a:r>
            <a:r>
              <a:rPr lang="en-US" dirty="0" smtClean="0"/>
              <a:t>, or with blister packs or </a:t>
            </a:r>
            <a:r>
              <a:rPr lang="en-US" dirty="0" err="1" smtClean="0"/>
              <a:t>aluminium</a:t>
            </a:r>
            <a:r>
              <a:rPr lang="en-US" dirty="0" smtClean="0"/>
              <a:t> foils.</a:t>
            </a:r>
            <a:endParaRPr lang="ar-JO" dirty="0" smtClean="0"/>
          </a:p>
          <a:p>
            <a:endParaRPr lang="ar-JO"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Lozenges</a:t>
            </a:r>
            <a:endParaRPr lang="ar-JO" dirty="0"/>
          </a:p>
        </p:txBody>
      </p:sp>
      <p:sp>
        <p:nvSpPr>
          <p:cNvPr id="3" name="Content Placeholder 2"/>
          <p:cNvSpPr>
            <a:spLocks noGrp="1"/>
          </p:cNvSpPr>
          <p:nvPr>
            <p:ph idx="1"/>
          </p:nvPr>
        </p:nvSpPr>
        <p:spPr/>
        <p:txBody>
          <a:bodyPr>
            <a:normAutofit fontScale="92500" lnSpcReduction="20000"/>
          </a:bodyPr>
          <a:lstStyle/>
          <a:p>
            <a:r>
              <a:rPr lang="en-US" dirty="0" smtClean="0"/>
              <a:t>Lozenges are tablets that dissolve slowly in the mouth and so release the drug dissolved in the saliva.</a:t>
            </a:r>
          </a:p>
          <a:p>
            <a:pPr>
              <a:buNone/>
            </a:pPr>
            <a:endParaRPr lang="en-US" dirty="0" smtClean="0"/>
          </a:p>
          <a:p>
            <a:r>
              <a:rPr lang="en-US" dirty="0" smtClean="0"/>
              <a:t>Lozenges are used for local medication in the mouth or throat, e.g. with local </a:t>
            </a:r>
            <a:r>
              <a:rPr lang="en-US" dirty="0" err="1" smtClean="0"/>
              <a:t>anaesthesia</a:t>
            </a:r>
            <a:r>
              <a:rPr lang="en-US" dirty="0" smtClean="0"/>
              <a:t>, antiseptic and antibiotic drugs. </a:t>
            </a:r>
          </a:p>
          <a:p>
            <a:endParaRPr lang="en-US" dirty="0" smtClean="0"/>
          </a:p>
          <a:p>
            <a:r>
              <a:rPr lang="en-US" dirty="0" smtClean="0"/>
              <a:t>They can thus be described as slow release tablets for local drug treatment.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20000"/>
          </a:bodyPr>
          <a:lstStyle/>
          <a:p>
            <a:r>
              <a:rPr lang="en-US" dirty="0" smtClean="0"/>
              <a:t>Lozenges are normally prepared by compaction at high applied pressures in order to obtain a tablet of high mechanical strength and low porosity which can dissolve slowly in the mouth.</a:t>
            </a:r>
          </a:p>
          <a:p>
            <a:pPr>
              <a:buNone/>
            </a:pPr>
            <a:endParaRPr lang="en-US" dirty="0" smtClean="0"/>
          </a:p>
          <a:p>
            <a:r>
              <a:rPr lang="en-US" dirty="0" err="1" smtClean="0"/>
              <a:t>Disintegrants</a:t>
            </a:r>
            <a:r>
              <a:rPr lang="en-US" dirty="0" smtClean="0"/>
              <a:t> are not used in the formulation, but otherwise such tablets are similar in composition to conventional tablets. </a:t>
            </a:r>
          </a:p>
          <a:p>
            <a:endParaRPr lang="en-US" dirty="0" smtClean="0"/>
          </a:p>
          <a:p>
            <a:r>
              <a:rPr lang="en-US" dirty="0" smtClean="0"/>
              <a:t>In addition, lozenges are often </a:t>
            </a:r>
            <a:r>
              <a:rPr lang="en-US" dirty="0" err="1" smtClean="0"/>
              <a:t>coloured</a:t>
            </a:r>
            <a:r>
              <a:rPr lang="en-US" dirty="0" smtClean="0"/>
              <a:t> and include a </a:t>
            </a:r>
            <a:r>
              <a:rPr lang="en-US" dirty="0" err="1" smtClean="0"/>
              <a:t>flavour</a:t>
            </a:r>
            <a:r>
              <a:rPr lang="en-US" dirty="0" smtClean="0"/>
              <a:t>. </a:t>
            </a:r>
          </a:p>
          <a:p>
            <a:endParaRPr lang="en-US" dirty="0" smtClean="0"/>
          </a:p>
          <a:p>
            <a:pPr>
              <a:buNone/>
            </a:pPr>
            <a:endParaRPr lang="ar-JO"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20000"/>
          </a:bodyPr>
          <a:lstStyle/>
          <a:p>
            <a:r>
              <a:rPr lang="en-US" dirty="0" smtClean="0"/>
              <a:t>The choice of filler and binder is of particular importance in the formulation of lozenges, as these </a:t>
            </a:r>
            <a:r>
              <a:rPr lang="en-US" dirty="0" err="1" smtClean="0"/>
              <a:t>excipients</a:t>
            </a:r>
            <a:r>
              <a:rPr lang="en-US" dirty="0" smtClean="0"/>
              <a:t> should contribute to a pleasant taste or feeling during tablet dissolution. </a:t>
            </a:r>
          </a:p>
          <a:p>
            <a:endParaRPr lang="en-US" dirty="0" smtClean="0"/>
          </a:p>
          <a:p>
            <a:r>
              <a:rPr lang="en-US" dirty="0" smtClean="0"/>
              <a:t>The filler and binder should therefore be water soluble and have a good taste. </a:t>
            </a:r>
          </a:p>
          <a:p>
            <a:endParaRPr lang="en-US" dirty="0" smtClean="0"/>
          </a:p>
          <a:p>
            <a:r>
              <a:rPr lang="en-US" dirty="0" smtClean="0"/>
              <a:t>common examples of fillers are glucose, </a:t>
            </a:r>
            <a:r>
              <a:rPr lang="en-US" dirty="0" err="1" smtClean="0"/>
              <a:t>sorbitol</a:t>
            </a:r>
            <a:r>
              <a:rPr lang="en-US" dirty="0" smtClean="0"/>
              <a:t> and </a:t>
            </a:r>
            <a:r>
              <a:rPr lang="en-US" dirty="0" err="1" smtClean="0"/>
              <a:t>mannitol</a:t>
            </a:r>
            <a:r>
              <a:rPr lang="en-US" dirty="0" smtClean="0"/>
              <a:t>. A </a:t>
            </a:r>
            <a:r>
              <a:rPr lang="nl-NL" dirty="0" smtClean="0"/>
              <a:t>common binder in lozenges is gelatin</a:t>
            </a:r>
            <a:endParaRPr lang="ar-JO"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Sublingual and </a:t>
            </a:r>
            <a:r>
              <a:rPr lang="en-US" b="1" dirty="0" err="1" smtClean="0"/>
              <a:t>buccal</a:t>
            </a:r>
            <a:r>
              <a:rPr lang="en-US" b="1" dirty="0" smtClean="0"/>
              <a:t> tablets</a:t>
            </a:r>
            <a:endParaRPr lang="ar-JO"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Sublingual and </a:t>
            </a:r>
            <a:r>
              <a:rPr lang="en-US" dirty="0" err="1" smtClean="0"/>
              <a:t>buccal</a:t>
            </a:r>
            <a:r>
              <a:rPr lang="en-US" dirty="0" smtClean="0"/>
              <a:t> tablets are used for drug release in the mouth followed by systemic uptake </a:t>
            </a:r>
            <a:r>
              <a:rPr lang="en-US" dirty="0" err="1" smtClean="0"/>
              <a:t>ofthe</a:t>
            </a:r>
            <a:r>
              <a:rPr lang="en-US" dirty="0" smtClean="0"/>
              <a:t> drug. </a:t>
            </a:r>
          </a:p>
          <a:p>
            <a:endParaRPr lang="en-US" dirty="0" smtClean="0"/>
          </a:p>
          <a:p>
            <a:r>
              <a:rPr lang="en-US" dirty="0" smtClean="0"/>
              <a:t>A rapid systemic drug effect can thus be obtained without first-pass liver metabolism.</a:t>
            </a:r>
          </a:p>
          <a:p>
            <a:endParaRPr lang="en-US" dirty="0" smtClean="0"/>
          </a:p>
          <a:p>
            <a:r>
              <a:rPr lang="en-US" dirty="0" smtClean="0"/>
              <a:t>Sublingual tablets are placed under the tongue and </a:t>
            </a:r>
            <a:r>
              <a:rPr lang="en-US" dirty="0" err="1" smtClean="0"/>
              <a:t>buccal</a:t>
            </a:r>
            <a:r>
              <a:rPr lang="en-US" dirty="0" smtClean="0"/>
              <a:t> tablets are placed in the side of the cheek.</a:t>
            </a:r>
          </a:p>
          <a:p>
            <a:endParaRPr lang="en-US" dirty="0" smtClean="0"/>
          </a:p>
          <a:p>
            <a:r>
              <a:rPr lang="en-US" dirty="0" smtClean="0"/>
              <a:t>Sublingual and </a:t>
            </a:r>
            <a:r>
              <a:rPr lang="en-US" dirty="0" err="1" smtClean="0"/>
              <a:t>buccal</a:t>
            </a:r>
            <a:r>
              <a:rPr lang="en-US" dirty="0" smtClean="0"/>
              <a:t> tablets are often small and porous, the latter facilitating fast disintegration and drug release.</a:t>
            </a:r>
            <a:endParaRPr lang="ar-JO"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Extended-release tablets</a:t>
            </a:r>
            <a:endParaRPr lang="ar-JO"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tablets which should be swallowed and thereafter slowly release the drug in the gastrointestinal tract.</a:t>
            </a:r>
          </a:p>
          <a:p>
            <a:pPr>
              <a:buNone/>
            </a:pPr>
            <a:endParaRPr lang="en-US" dirty="0" smtClean="0"/>
          </a:p>
          <a:p>
            <a:r>
              <a:rPr lang="en-US" dirty="0" smtClean="0"/>
              <a:t>Such tablets are denominated in various ways, such as slow release, prolonged release, sustained release and extended-release.</a:t>
            </a:r>
          </a:p>
          <a:p>
            <a:endParaRPr lang="en-US" dirty="0" smtClean="0"/>
          </a:p>
          <a:p>
            <a:r>
              <a:rPr lang="en-US" dirty="0" smtClean="0"/>
              <a:t>In the European Pharmacopoeia the term extended-release has been chosen as denominator for these types of tablets </a:t>
            </a:r>
          </a:p>
          <a:p>
            <a:endParaRPr lang="en-US" dirty="0" smtClean="0"/>
          </a:p>
          <a:p>
            <a:r>
              <a:rPr lang="en-US" dirty="0" smtClean="0"/>
              <a:t>Extended-release tablets are often referred to as controlled-release preparations.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The aim: </a:t>
            </a:r>
          </a:p>
          <a:p>
            <a:pPr marL="514350" indent="-514350">
              <a:buFont typeface="+mj-lt"/>
              <a:buAutoNum type="arabicPeriod"/>
            </a:pPr>
            <a:r>
              <a:rPr lang="en-US" dirty="0" smtClean="0"/>
              <a:t>to increase the time period during which a therapeutic drug concentration level in the blood is maintained. </a:t>
            </a:r>
          </a:p>
          <a:p>
            <a:pPr marL="514350" indent="-514350">
              <a:buFont typeface="+mj-lt"/>
              <a:buAutoNum type="arabicPeriod"/>
            </a:pPr>
            <a:endParaRPr lang="en-US" dirty="0" smtClean="0"/>
          </a:p>
          <a:p>
            <a:pPr marL="514350" indent="-514350">
              <a:buFont typeface="+mj-lt"/>
              <a:buAutoNum type="arabicPeriod"/>
            </a:pPr>
            <a:r>
              <a:rPr lang="en-US" dirty="0" smtClean="0"/>
              <a:t>to increase the release time for drugs that can cause local irritation in the stomach or intestine if they are released quickly. Examples are potassium chloride and iron salts. </a:t>
            </a:r>
          </a:p>
          <a:p>
            <a:pPr marL="514350" indent="-514350">
              <a:buFont typeface="+mj-lt"/>
              <a:buAutoNum type="arabicPeriod"/>
            </a:pPr>
            <a:endParaRPr lang="en-US" dirty="0" smtClean="0"/>
          </a:p>
          <a:p>
            <a:pPr marL="514350" indent="-514350">
              <a:buFont typeface="+mj-lt"/>
              <a:buAutoNum type="arabicPeriod"/>
            </a:pPr>
            <a:r>
              <a:rPr lang="en-US" dirty="0" smtClean="0"/>
              <a:t>drugs for local treatment of diseases in the large intestine are sometimes formulated as extended release tablets.</a:t>
            </a:r>
            <a:endParaRPr lang="ar-JO"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85000" lnSpcReduction="10000"/>
          </a:bodyPr>
          <a:lstStyle/>
          <a:p>
            <a:r>
              <a:rPr lang="en-US" dirty="0" smtClean="0"/>
              <a:t>An extended-release tablet contains one dose of the drug which is released for a period of about 12-24 hours. </a:t>
            </a:r>
          </a:p>
          <a:p>
            <a:endParaRPr lang="en-US" dirty="0" smtClean="0"/>
          </a:p>
          <a:p>
            <a:r>
              <a:rPr lang="en-US" dirty="0" smtClean="0"/>
              <a:t>The release pattern can vary, from being nearly continuous to two or more pulses. </a:t>
            </a:r>
          </a:p>
          <a:p>
            <a:endParaRPr lang="en-US" dirty="0" smtClean="0"/>
          </a:p>
          <a:p>
            <a:r>
              <a:rPr lang="en-US" dirty="0" smtClean="0"/>
              <a:t>In the latter case the pulses can correspond to a rapid release of the drug, or can be a combination of a rapid release of one portion of drug followed by a slow release of a second portion.</a:t>
            </a:r>
          </a:p>
          <a:p>
            <a:endParaRPr lang="en-US"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lnSpcReduction="10000"/>
          </a:bodyPr>
          <a:lstStyle/>
          <a:p>
            <a:r>
              <a:rPr lang="en-US" dirty="0" smtClean="0"/>
              <a:t>An extended-release preparation can also be categorized as a single-unit or a multiple-unit dosage form. </a:t>
            </a:r>
          </a:p>
          <a:p>
            <a:endParaRPr lang="en-US" dirty="0" smtClean="0"/>
          </a:p>
          <a:p>
            <a:r>
              <a:rPr lang="en-US" dirty="0" smtClean="0"/>
              <a:t>in the first case the drug dose is incorporated into a single-release unit, and in the latter is divided into a large number of small release units often considered to give a more reproducible drug action.</a:t>
            </a:r>
            <a:endParaRPr lang="ar-JO" dirty="0" smtClean="0"/>
          </a:p>
          <a:p>
            <a:endParaRPr lang="ar-JO"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r>
              <a:rPr lang="en-US" dirty="0" smtClean="0"/>
              <a:t>the drug must fulfill certain criteria in order to render itself suitable for sustained-release medication, </a:t>
            </a:r>
          </a:p>
          <a:p>
            <a:endParaRPr lang="en-US" dirty="0" smtClean="0"/>
          </a:p>
          <a:p>
            <a:r>
              <a:rPr lang="en-US" dirty="0" smtClean="0"/>
              <a:t>These rationales and criteria, as well as the pharmacokinetic aspects of extended-release drug administration, will described elsewhere</a:t>
            </a:r>
            <a:endParaRPr lang="ar-J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85000" lnSpcReduction="20000"/>
          </a:bodyPr>
          <a:lstStyle/>
          <a:p>
            <a:pPr>
              <a:buNone/>
            </a:pPr>
            <a:r>
              <a:rPr lang="en-US" dirty="0" smtClean="0"/>
              <a:t>5. The tablet should be of sufficient </a:t>
            </a:r>
            <a:r>
              <a:rPr lang="en-US" b="1" dirty="0" smtClean="0"/>
              <a:t>mechanical strength </a:t>
            </a:r>
            <a:r>
              <a:rPr lang="en-US" dirty="0" smtClean="0"/>
              <a:t>to withstand fracture and erosion during handling.</a:t>
            </a:r>
          </a:p>
          <a:p>
            <a:pPr>
              <a:buNone/>
            </a:pPr>
            <a:endParaRPr lang="en-US" dirty="0" smtClean="0"/>
          </a:p>
          <a:p>
            <a:pPr>
              <a:buNone/>
            </a:pPr>
            <a:r>
              <a:rPr lang="en-US" dirty="0" smtClean="0"/>
              <a:t>6. The tablet should be </a:t>
            </a:r>
            <a:r>
              <a:rPr lang="en-US" b="1" dirty="0" smtClean="0"/>
              <a:t>chemically, physically and microbiologically stable </a:t>
            </a:r>
            <a:r>
              <a:rPr lang="en-US" dirty="0" smtClean="0"/>
              <a:t>during the lifetime of the product.</a:t>
            </a:r>
            <a:endParaRPr lang="ar-JO" dirty="0" smtClean="0"/>
          </a:p>
          <a:p>
            <a:pPr>
              <a:buNone/>
            </a:pPr>
            <a:endParaRPr lang="en-US" dirty="0" smtClean="0"/>
          </a:p>
          <a:p>
            <a:pPr>
              <a:buNone/>
            </a:pPr>
            <a:r>
              <a:rPr lang="en-US" dirty="0" smtClean="0"/>
              <a:t>7. The tablet should be formulated into </a:t>
            </a:r>
            <a:r>
              <a:rPr lang="en-US" b="1" dirty="0" smtClean="0"/>
              <a:t>a product acceptable by the patient.</a:t>
            </a:r>
          </a:p>
          <a:p>
            <a:pPr>
              <a:buNone/>
            </a:pPr>
            <a:endParaRPr lang="en-US" dirty="0" smtClean="0"/>
          </a:p>
          <a:p>
            <a:pPr>
              <a:buNone/>
            </a:pPr>
            <a:r>
              <a:rPr lang="en-US" dirty="0" smtClean="0"/>
              <a:t>8. The tablet should be </a:t>
            </a:r>
            <a:r>
              <a:rPr lang="en-US" b="1" dirty="0" smtClean="0"/>
              <a:t>packed in a safe manner</a:t>
            </a:r>
            <a:r>
              <a:rPr lang="en-US" dirty="0" smtClean="0"/>
              <a:t>.</a:t>
            </a:r>
            <a:endParaRPr lang="ar-JO"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Extended-release tablets are often classified according to the mechanism of drug release. </a:t>
            </a:r>
          </a:p>
          <a:p>
            <a:endParaRPr lang="en-US" dirty="0" smtClean="0"/>
          </a:p>
          <a:p>
            <a:r>
              <a:rPr lang="en-US" dirty="0" smtClean="0"/>
              <a:t>The following are the most common means used to achieve a slow, controlled release of the drug from tablets:</a:t>
            </a:r>
          </a:p>
          <a:p>
            <a:pPr marL="514350" indent="-514350">
              <a:buFont typeface="+mj-lt"/>
              <a:buAutoNum type="arabicPeriod"/>
            </a:pPr>
            <a:r>
              <a:rPr lang="en-US" dirty="0" smtClean="0"/>
              <a:t>Drug transport control by diffusion</a:t>
            </a:r>
          </a:p>
          <a:p>
            <a:pPr marL="514350" indent="-514350">
              <a:buFont typeface="+mj-lt"/>
              <a:buAutoNum type="arabicPeriod"/>
            </a:pPr>
            <a:r>
              <a:rPr lang="en-US" dirty="0" smtClean="0"/>
              <a:t>Dissolution control</a:t>
            </a:r>
          </a:p>
          <a:p>
            <a:pPr marL="514350" indent="-514350">
              <a:buFont typeface="+mj-lt"/>
              <a:buAutoNum type="arabicPeriod"/>
            </a:pPr>
            <a:r>
              <a:rPr lang="en-US" dirty="0" smtClean="0"/>
              <a:t>Erosion control</a:t>
            </a:r>
          </a:p>
          <a:p>
            <a:pPr marL="514350" indent="-514350">
              <a:buFont typeface="+mj-lt"/>
              <a:buAutoNum type="arabicPeriod"/>
            </a:pPr>
            <a:r>
              <a:rPr lang="en-US" dirty="0" smtClean="0"/>
              <a:t>Drug transport control by convective flow (accomplished by, for example, osmotic pumping)</a:t>
            </a:r>
          </a:p>
          <a:p>
            <a:pPr marL="514350" indent="-514350">
              <a:buFont typeface="+mj-lt"/>
              <a:buAutoNum type="arabicPeriod"/>
            </a:pPr>
            <a:r>
              <a:rPr lang="en-US" dirty="0" smtClean="0"/>
              <a:t>Ion-exchange control.</a:t>
            </a:r>
            <a:endParaRPr lang="ar-JO"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Diffusion-controlled release systems</a:t>
            </a:r>
            <a:endParaRPr lang="ar-JO" dirty="0"/>
          </a:p>
        </p:txBody>
      </p:sp>
      <p:sp>
        <p:nvSpPr>
          <p:cNvPr id="3" name="Content Placeholder 2"/>
          <p:cNvSpPr>
            <a:spLocks noGrp="1"/>
          </p:cNvSpPr>
          <p:nvPr>
            <p:ph idx="1"/>
          </p:nvPr>
        </p:nvSpPr>
        <p:spPr/>
        <p:txBody>
          <a:bodyPr>
            <a:normAutofit fontScale="77500" lnSpcReduction="20000"/>
          </a:bodyPr>
          <a:lstStyle/>
          <a:p>
            <a:r>
              <a:rPr lang="en-US" dirty="0" smtClean="0"/>
              <a:t>Depending on the part of the release unit in which the dissolved drug diffusion takes place, diffusion controlled release systems are divided into:</a:t>
            </a:r>
          </a:p>
          <a:p>
            <a:endParaRPr lang="en-US" dirty="0" smtClean="0"/>
          </a:p>
          <a:p>
            <a:pPr marL="514350" indent="-514350">
              <a:buFont typeface="+mj-lt"/>
              <a:buAutoNum type="arabicPeriod"/>
            </a:pPr>
            <a:r>
              <a:rPr lang="en-US" dirty="0" smtClean="0"/>
              <a:t>Matrix systems (also referred to as monolithic systems): diffusion occurs in pores located within the bulk of the release unit (normally polymer)</a:t>
            </a:r>
          </a:p>
          <a:p>
            <a:pPr marL="514350" indent="-514350">
              <a:buFont typeface="+mj-lt"/>
              <a:buAutoNum type="arabicPeriod"/>
            </a:pPr>
            <a:endParaRPr lang="en-US" dirty="0" smtClean="0"/>
          </a:p>
          <a:p>
            <a:pPr marL="514350" indent="-514350">
              <a:buFont typeface="+mj-lt"/>
              <a:buAutoNum type="arabicPeriod"/>
            </a:pPr>
            <a:r>
              <a:rPr lang="en-US" dirty="0" smtClean="0"/>
              <a:t>reservoir systems: diffusion takes place in a thin water-insoluble film or membrane, often about 5-20 u</a:t>
            </a:r>
            <a:r>
              <a:rPr lang="en-US" i="1" dirty="0" smtClean="0"/>
              <a:t>m thick, which surrounds </a:t>
            </a:r>
            <a:r>
              <a:rPr lang="en-US" dirty="0" smtClean="0"/>
              <a:t>the release unit. Diffusion through the membrane can occur in pores filled with fluid, or in the solid phase that forms the membrane.</a:t>
            </a:r>
            <a:endParaRPr lang="ar-JO"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The release unit can be a tablet or a nearly spherical particle of about 1 mm in diameter (a granule or a </a:t>
            </a:r>
            <a:r>
              <a:rPr lang="en-US" dirty="0" err="1" smtClean="0"/>
              <a:t>millisphere</a:t>
            </a:r>
            <a:r>
              <a:rPr lang="en-US" dirty="0" smtClean="0"/>
              <a:t>). </a:t>
            </a:r>
          </a:p>
          <a:p>
            <a:endParaRPr lang="en-US" dirty="0" smtClean="0"/>
          </a:p>
          <a:p>
            <a:r>
              <a:rPr lang="en-US" dirty="0" smtClean="0"/>
              <a:t>In both cases the release unit should stay more or less intact during the course of the release process. </a:t>
            </a:r>
            <a:endParaRPr lang="ar-JO"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77500" lnSpcReduction="20000"/>
          </a:bodyPr>
          <a:lstStyle/>
          <a:p>
            <a:r>
              <a:rPr lang="en-US" dirty="0" smtClean="0"/>
              <a:t>Drug is released from a diffusion-controlled release unit in two steps:</a:t>
            </a:r>
          </a:p>
          <a:p>
            <a:endParaRPr lang="en-US" dirty="0" smtClean="0"/>
          </a:p>
          <a:p>
            <a:pPr marL="514350" indent="-514350">
              <a:buFont typeface="+mj-lt"/>
              <a:buAutoNum type="arabicPeriod"/>
            </a:pPr>
            <a:r>
              <a:rPr lang="en-US" dirty="0" smtClean="0"/>
              <a:t>The liquid that surrounds the dosage form penetrates the release unit and dissolves the drug.  A concentration gradient of dissolved drug is thus established between the interior and the exterior of the release unit.</a:t>
            </a:r>
          </a:p>
          <a:p>
            <a:pPr marL="514350" indent="-514350">
              <a:buFont typeface="+mj-lt"/>
              <a:buAutoNum type="arabicPeriod"/>
            </a:pPr>
            <a:endParaRPr lang="en-US" dirty="0" smtClean="0"/>
          </a:p>
          <a:p>
            <a:pPr marL="514350" indent="-514350">
              <a:buFont typeface="+mj-lt"/>
              <a:buAutoNum type="arabicPeriod"/>
            </a:pPr>
            <a:r>
              <a:rPr lang="en-US" dirty="0" smtClean="0"/>
              <a:t>The dissolved drug will diffuse in the pores of the release unit or the surrounding membrane and thus be released, or, alternatively, the dissolved drug will partition into the membrane surrounding the dose unit and diffuse in the membrane.</a:t>
            </a:r>
            <a:endParaRPr lang="ar-JO"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77500" lnSpcReduction="20000"/>
          </a:bodyPr>
          <a:lstStyle/>
          <a:p>
            <a:r>
              <a:rPr lang="en-US" dirty="0" smtClean="0"/>
              <a:t>A dissolution step is thus normally involved in the release process, but the diffusion step is the rate-controlling step. </a:t>
            </a:r>
          </a:p>
          <a:p>
            <a:endParaRPr lang="en-US" dirty="0" smtClean="0"/>
          </a:p>
          <a:p>
            <a:r>
              <a:rPr lang="en-US" dirty="0" smtClean="0"/>
              <a:t>1. The rate at which diffusion will occur depends on four variables: </a:t>
            </a:r>
          </a:p>
          <a:p>
            <a:r>
              <a:rPr lang="en-US" dirty="0" smtClean="0"/>
              <a:t>2+3. the concentration gradient over the diffusion distance, </a:t>
            </a:r>
          </a:p>
          <a:p>
            <a:r>
              <a:rPr lang="en-US" dirty="0" smtClean="0"/>
              <a:t>4. the area and distance over which diffusion occurs; </a:t>
            </a:r>
          </a:p>
          <a:p>
            <a:r>
              <a:rPr lang="en-US" dirty="0" smtClean="0"/>
              <a:t>the diffusion coefficient of the drug in the diffusion medium.</a:t>
            </a:r>
          </a:p>
          <a:p>
            <a:endParaRPr lang="en-US" dirty="0" smtClean="0"/>
          </a:p>
          <a:p>
            <a:r>
              <a:rPr lang="en-US" dirty="0" smtClean="0"/>
              <a:t>Some of these variables are used to modulate the release rate in the formulation</a:t>
            </a:r>
            <a:endParaRPr lang="ar-JO"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Reservoir systems</a:t>
            </a:r>
            <a:endParaRPr lang="ar-JO"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i="1" dirty="0" smtClean="0"/>
              <a:t>In a reservoir system the diffusion </a:t>
            </a:r>
            <a:r>
              <a:rPr lang="en-US" dirty="0" smtClean="0"/>
              <a:t>occurs in a thin film surrounding the release unit .</a:t>
            </a:r>
          </a:p>
          <a:p>
            <a:r>
              <a:rPr lang="en-US" dirty="0" smtClean="0"/>
              <a:t>This film is normally formed from a high molecular weight polymer. </a:t>
            </a:r>
          </a:p>
          <a:p>
            <a:r>
              <a:rPr lang="en-US" dirty="0" smtClean="0"/>
              <a:t>The diffusion distance will be constant during the course of the release and, as long as a constant drug concentration gradient is maintained, the release rate will be constant, i.e. a zero-order release </a:t>
            </a:r>
            <a:r>
              <a:rPr lang="en-US" i="1" dirty="0" smtClean="0"/>
              <a:t>(M = </a:t>
            </a:r>
            <a:r>
              <a:rPr lang="en-US" i="1" dirty="0" err="1" smtClean="0"/>
              <a:t>kt</a:t>
            </a:r>
            <a:r>
              <a:rPr lang="en-US" i="1" dirty="0" smtClean="0"/>
              <a:t>).</a:t>
            </a:r>
          </a:p>
          <a:p>
            <a:endParaRPr lang="en-US" dirty="0" smtClean="0"/>
          </a:p>
          <a:p>
            <a:r>
              <a:rPr lang="en-US" dirty="0" smtClean="0"/>
              <a:t>One possible process for the release of the drug from a reservoir system involves partition of the drug dissolved inside the release unit to the solid membrane, followed by transport by diffusion of the drug within the membrane. Finally, the drug will partition to the solution surrounding the release unit. </a:t>
            </a:r>
          </a:p>
          <a:p>
            <a:endParaRPr lang="en-US" dirty="0" smtClean="0"/>
          </a:p>
          <a:p>
            <a:endParaRPr lang="ar-JO"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098" name="Picture 2"/>
          <p:cNvPicPr>
            <a:picLocks noGrp="1" noChangeAspect="1" noChangeArrowheads="1"/>
          </p:cNvPicPr>
          <p:nvPr>
            <p:ph idx="1"/>
          </p:nvPr>
        </p:nvPicPr>
        <p:blipFill>
          <a:blip r:embed="rId2" cstate="print"/>
          <a:srcRect/>
          <a:stretch>
            <a:fillRect/>
          </a:stretch>
        </p:blipFill>
        <p:spPr bwMode="auto">
          <a:xfrm>
            <a:off x="1676399" y="1600200"/>
            <a:ext cx="5982101" cy="2514600"/>
          </a:xfrm>
          <a:prstGeom prst="rect">
            <a:avLst/>
          </a:prstGeom>
          <a:noFill/>
          <a:ln w="9525">
            <a:noFill/>
            <a:miter lim="800000"/>
            <a:headEnd/>
            <a:tailEnd/>
          </a:ln>
        </p:spPr>
      </p:pic>
      <p:sp>
        <p:nvSpPr>
          <p:cNvPr id="5" name="Rectangle 4"/>
          <p:cNvSpPr/>
          <p:nvPr/>
        </p:nvSpPr>
        <p:spPr>
          <a:xfrm>
            <a:off x="2362200" y="4572000"/>
            <a:ext cx="4572000" cy="923330"/>
          </a:xfrm>
          <a:prstGeom prst="rect">
            <a:avLst/>
          </a:prstGeom>
        </p:spPr>
        <p:txBody>
          <a:bodyPr>
            <a:spAutoFit/>
          </a:bodyPr>
          <a:lstStyle/>
          <a:p>
            <a:r>
              <a:rPr lang="en-US" dirty="0" smtClean="0"/>
              <a:t>Schematic illustration of the mechanism of drug release from a diffusion-based reservoir tablet </a:t>
            </a:r>
            <a:r>
              <a:rPr lang="en-US" i="1" dirty="0" smtClean="0"/>
              <a:t>(t = time).</a:t>
            </a:r>
            <a:endParaRPr lang="ar-JO"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smtClean="0"/>
              <a:t>The driving force for the release is the concentration gradient of dissolved drug over the membrane.</a:t>
            </a:r>
          </a:p>
          <a:p>
            <a:r>
              <a:rPr lang="en-US" dirty="0" smtClean="0"/>
              <a:t>The release rate can be described by the following equation</a:t>
            </a:r>
          </a:p>
          <a:p>
            <a:pPr>
              <a:buNone/>
            </a:pPr>
            <a:endParaRPr lang="en-US" dirty="0" smtClean="0"/>
          </a:p>
          <a:p>
            <a:r>
              <a:rPr lang="en-US" dirty="0" smtClean="0"/>
              <a:t>C is the solubility of the drug in the liquid, </a:t>
            </a:r>
          </a:p>
          <a:p>
            <a:r>
              <a:rPr lang="en-US" i="1" dirty="0" smtClean="0"/>
              <a:t>A </a:t>
            </a:r>
            <a:r>
              <a:rPr lang="en-US" dirty="0" smtClean="0"/>
              <a:t>and </a:t>
            </a:r>
            <a:r>
              <a:rPr lang="en-US" i="1" dirty="0" smtClean="0"/>
              <a:t>h are the area and thickness of the membrane, </a:t>
            </a:r>
          </a:p>
          <a:p>
            <a:r>
              <a:rPr lang="en-US" i="1" dirty="0" smtClean="0"/>
              <a:t>D </a:t>
            </a:r>
            <a:r>
              <a:rPr lang="en-US" dirty="0" smtClean="0"/>
              <a:t>is the diffusion coefficient of the drug in the membrane </a:t>
            </a:r>
          </a:p>
          <a:p>
            <a:r>
              <a:rPr lang="en-US" dirty="0" smtClean="0"/>
              <a:t>K the partition coefficient for the drug between the membrane and the liquid at equilibrium</a:t>
            </a:r>
            <a:endParaRPr lang="ar-JO" dirty="0"/>
          </a:p>
        </p:txBody>
      </p:sp>
      <p:pic>
        <p:nvPicPr>
          <p:cNvPr id="5124" name="Picture 4"/>
          <p:cNvPicPr>
            <a:picLocks noChangeAspect="1" noChangeArrowheads="1"/>
          </p:cNvPicPr>
          <p:nvPr/>
        </p:nvPicPr>
        <p:blipFill>
          <a:blip r:embed="rId2" cstate="print"/>
          <a:srcRect/>
          <a:stretch>
            <a:fillRect/>
          </a:stretch>
        </p:blipFill>
        <p:spPr bwMode="auto">
          <a:xfrm>
            <a:off x="3886200" y="2895600"/>
            <a:ext cx="327660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10000"/>
          </a:bodyPr>
          <a:lstStyle/>
          <a:p>
            <a:r>
              <a:rPr lang="en-US" dirty="0" smtClean="0"/>
              <a:t>For oral preparations the film surrounding the release units is normally based on high molecular weight, water-insoluble polymers, such as certain cellulose derivatives (e.g. ethyl cellulose) and </a:t>
            </a:r>
            <a:r>
              <a:rPr lang="en-US" dirty="0" err="1" smtClean="0"/>
              <a:t>acrylates</a:t>
            </a:r>
            <a:r>
              <a:rPr lang="en-US" dirty="0" smtClean="0"/>
              <a:t>.</a:t>
            </a:r>
          </a:p>
          <a:p>
            <a:endParaRPr lang="en-US" dirty="0" smtClean="0"/>
          </a:p>
          <a:p>
            <a:r>
              <a:rPr lang="en-US" dirty="0" smtClean="0"/>
              <a:t>The film often also includes a plasticizer. In the case of drug release through liquid-filled pores a small amount of a water-soluble compound is also added,</a:t>
            </a:r>
            <a:endParaRPr lang="ar-JO"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77500" lnSpcReduction="20000"/>
          </a:bodyPr>
          <a:lstStyle/>
          <a:p>
            <a:r>
              <a:rPr lang="en-US" dirty="0" smtClean="0"/>
              <a:t>the membrane surrounding the release unit often includes a water-soluble component. </a:t>
            </a:r>
          </a:p>
          <a:p>
            <a:endParaRPr lang="en-US" dirty="0" smtClean="0"/>
          </a:p>
          <a:p>
            <a:r>
              <a:rPr lang="en-US" dirty="0" smtClean="0"/>
              <a:t>This can be small particles of a soluble substance, such as sucrose, or a water-soluble polymer, such as a water soluble cellulose derivative (e.g. </a:t>
            </a:r>
            <a:r>
              <a:rPr lang="en-US" dirty="0" err="1" smtClean="0"/>
              <a:t>hydroxypropyl</a:t>
            </a:r>
            <a:r>
              <a:rPr lang="en-US" dirty="0" smtClean="0"/>
              <a:t> methylcellulose). In the latter case the polymer is used together with a water-insoluble polymer as the film-forming materials that constitute the coating. </a:t>
            </a:r>
          </a:p>
          <a:p>
            <a:endParaRPr lang="en-US" dirty="0" smtClean="0"/>
          </a:p>
          <a:p>
            <a:r>
              <a:rPr lang="en-US" dirty="0" smtClean="0"/>
              <a:t>In such a membrane the water-soluble component will dissolve and form pores filled with liquid in which the drug can thereafter diffuse.</a:t>
            </a:r>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TABLET MANUFACTURING</a:t>
            </a:r>
            <a:endParaRPr lang="ar-JO" dirty="0"/>
          </a:p>
        </p:txBody>
      </p:sp>
      <p:sp>
        <p:nvSpPr>
          <p:cNvPr id="3" name="Content Placeholder 2"/>
          <p:cNvSpPr>
            <a:spLocks noGrp="1"/>
          </p:cNvSpPr>
          <p:nvPr>
            <p:ph idx="1"/>
          </p:nvPr>
        </p:nvSpPr>
        <p:spPr/>
        <p:txBody>
          <a:bodyPr>
            <a:normAutofit fontScale="85000" lnSpcReduction="20000"/>
          </a:bodyPr>
          <a:lstStyle/>
          <a:p>
            <a:pPr algn="just"/>
            <a:r>
              <a:rPr lang="en-US" dirty="0" smtClean="0"/>
              <a:t>Tablets are prepared by </a:t>
            </a:r>
            <a:r>
              <a:rPr lang="en-US" b="1" dirty="0" smtClean="0"/>
              <a:t>forcing particles into close proximity to each other by powder compression</a:t>
            </a:r>
            <a:r>
              <a:rPr lang="en-US" dirty="0" smtClean="0"/>
              <a:t>, which enables the particles to </a:t>
            </a:r>
            <a:r>
              <a:rPr lang="en-US" b="1" dirty="0" smtClean="0"/>
              <a:t>cohere into a porous, solid specimen of defined geometry</a:t>
            </a:r>
            <a:r>
              <a:rPr lang="en-US" dirty="0" smtClean="0"/>
              <a:t>. </a:t>
            </a:r>
          </a:p>
          <a:p>
            <a:pPr algn="just"/>
            <a:endParaRPr lang="en-US" dirty="0" smtClean="0"/>
          </a:p>
          <a:p>
            <a:pPr algn="just"/>
            <a:r>
              <a:rPr lang="en-US" dirty="0" smtClean="0"/>
              <a:t>The compression takes place in a </a:t>
            </a:r>
            <a:r>
              <a:rPr lang="en-US" b="1" dirty="0" smtClean="0"/>
              <a:t>die</a:t>
            </a:r>
            <a:r>
              <a:rPr lang="en-US" dirty="0" smtClean="0"/>
              <a:t> by the action of </a:t>
            </a:r>
            <a:r>
              <a:rPr lang="en-US" b="1" dirty="0" smtClean="0"/>
              <a:t>two punches</a:t>
            </a:r>
            <a:r>
              <a:rPr lang="en-US" dirty="0" smtClean="0"/>
              <a:t>, the lower and the upper, by which the compressive force is applied. </a:t>
            </a:r>
          </a:p>
          <a:p>
            <a:pPr algn="just"/>
            <a:endParaRPr lang="en-US" dirty="0" smtClean="0"/>
          </a:p>
          <a:p>
            <a:pPr algn="just"/>
            <a:r>
              <a:rPr lang="en-US" dirty="0" smtClean="0"/>
              <a:t>Powder </a:t>
            </a:r>
            <a:r>
              <a:rPr lang="en-US" b="1" dirty="0" smtClean="0"/>
              <a:t>compression</a:t>
            </a:r>
            <a:r>
              <a:rPr lang="en-US" dirty="0" smtClean="0"/>
              <a:t> is defined as </a:t>
            </a:r>
            <a:r>
              <a:rPr lang="en-US" b="1" dirty="0" smtClean="0"/>
              <a:t>the reduction in volume</a:t>
            </a:r>
            <a:r>
              <a:rPr lang="en-US" dirty="0" smtClean="0"/>
              <a:t> of a powder owing to the application of a force. </a:t>
            </a:r>
          </a:p>
          <a:p>
            <a:endParaRPr lang="en-US" dirty="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10000"/>
          </a:bodyPr>
          <a:lstStyle/>
          <a:p>
            <a:r>
              <a:rPr lang="en-US" dirty="0" smtClean="0"/>
              <a:t> The area and length of these pores will thus constitute the diffusion area and distance. </a:t>
            </a:r>
          </a:p>
          <a:p>
            <a:endParaRPr lang="en-US" dirty="0" smtClean="0"/>
          </a:p>
          <a:p>
            <a:r>
              <a:rPr lang="en-US" dirty="0" smtClean="0"/>
              <a:t>These factors can be estimated from:</a:t>
            </a:r>
          </a:p>
          <a:p>
            <a:pPr marL="514350" indent="-514350">
              <a:buFont typeface="+mj-lt"/>
              <a:buAutoNum type="arabicPeriod"/>
            </a:pPr>
            <a:r>
              <a:rPr lang="en-US" dirty="0" smtClean="0"/>
              <a:t> the porosity of the membrane </a:t>
            </a:r>
            <a:r>
              <a:rPr lang="en-US" i="1" dirty="0" smtClean="0"/>
              <a:t>(E) and </a:t>
            </a:r>
          </a:p>
          <a:p>
            <a:pPr marL="514350" indent="-514350">
              <a:buFont typeface="+mj-lt"/>
              <a:buAutoNum type="arabicPeriod"/>
            </a:pPr>
            <a:r>
              <a:rPr lang="en-US" i="1" dirty="0" smtClean="0"/>
              <a:t>the </a:t>
            </a:r>
            <a:r>
              <a:rPr lang="en-US" i="1" dirty="0" err="1" smtClean="0"/>
              <a:t>tortuosity</a:t>
            </a:r>
            <a:r>
              <a:rPr lang="en-US" i="1" dirty="0" smtClean="0"/>
              <a:t> (Ƭ) of the pores (the </a:t>
            </a:r>
            <a:r>
              <a:rPr lang="en-US" i="1" dirty="0" err="1" smtClean="0"/>
              <a:t>tortuosity</a:t>
            </a:r>
            <a:r>
              <a:rPr lang="en-US" i="1" dirty="0" smtClean="0"/>
              <a:t> refers to the ratio </a:t>
            </a:r>
            <a:r>
              <a:rPr lang="en-US" dirty="0" smtClean="0"/>
              <a:t>between the actual transport distance in the pores between two positions and the transport distance in a solution). </a:t>
            </a:r>
            <a:endParaRPr lang="ar-JO" dirty="0" smtClean="0"/>
          </a:p>
          <a:p>
            <a:endParaRPr lang="ar-JO"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p:txBody>
          <a:bodyPr/>
          <a:lstStyle/>
          <a:p>
            <a:r>
              <a:rPr lang="en-US" dirty="0" smtClean="0"/>
              <a:t>The release rate can thus be described in a simplified way as follows:</a:t>
            </a:r>
          </a:p>
          <a:p>
            <a:endParaRPr lang="en-US" dirty="0" smtClean="0"/>
          </a:p>
          <a:p>
            <a:endParaRPr lang="en-US" dirty="0" smtClean="0"/>
          </a:p>
          <a:p>
            <a:r>
              <a:rPr lang="en-US" dirty="0" smtClean="0"/>
              <a:t>Reservoir systems today are normally designed as multiple-unit systems rather than single units.</a:t>
            </a:r>
            <a:endParaRPr lang="ar-JO" dirty="0" smtClean="0"/>
          </a:p>
          <a:p>
            <a:endParaRPr lang="ar-JO" dirty="0"/>
          </a:p>
        </p:txBody>
      </p:sp>
      <p:pic>
        <p:nvPicPr>
          <p:cNvPr id="6146" name="Picture 2"/>
          <p:cNvPicPr>
            <a:picLocks noChangeAspect="1" noChangeArrowheads="1"/>
          </p:cNvPicPr>
          <p:nvPr/>
        </p:nvPicPr>
        <p:blipFill>
          <a:blip r:embed="rId2" cstate="print"/>
          <a:srcRect/>
          <a:stretch>
            <a:fillRect/>
          </a:stretch>
        </p:blipFill>
        <p:spPr bwMode="auto">
          <a:xfrm>
            <a:off x="2819400" y="2819400"/>
            <a:ext cx="3124200" cy="462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Matrix systems</a:t>
            </a:r>
            <a:endParaRPr lang="ar-JO"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i="1" dirty="0" smtClean="0"/>
              <a:t>In a matrix system the drug is dispersed </a:t>
            </a:r>
            <a:r>
              <a:rPr lang="en-US" dirty="0" smtClean="0"/>
              <a:t>as solid particles within a porous matrix formed of a water-insoluble polymer, such as polyvinyl chloride </a:t>
            </a:r>
          </a:p>
          <a:p>
            <a:endParaRPr lang="en-US" dirty="0" smtClean="0"/>
          </a:p>
          <a:p>
            <a:r>
              <a:rPr lang="en-US" dirty="0" smtClean="0"/>
              <a:t>Initially, drug particles located at the surface of the release unit will be dissolved and the drug released rapidly. </a:t>
            </a:r>
          </a:p>
          <a:p>
            <a:endParaRPr lang="en-US" dirty="0" smtClean="0"/>
          </a:p>
          <a:p>
            <a:r>
              <a:rPr lang="en-US" dirty="0" smtClean="0"/>
              <a:t>Thereafter, drug particles at successively increasing distances from the surface of the release unit will be dissolved and released by diffusion in the pores to the exterior of the release unit. </a:t>
            </a:r>
          </a:p>
          <a:p>
            <a:endParaRPr lang="en-US" dirty="0" smtClean="0"/>
          </a:p>
          <a:p>
            <a:r>
              <a:rPr lang="en-US" dirty="0" smtClean="0"/>
              <a:t>Thus, the diffusion distance of dissolved drug will increase as the release process proceeds. </a:t>
            </a:r>
            <a:endParaRPr lang="ar-JO"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7170" name="Picture 2"/>
          <p:cNvPicPr>
            <a:picLocks noGrp="1" noChangeAspect="1" noChangeArrowheads="1"/>
          </p:cNvPicPr>
          <p:nvPr>
            <p:ph idx="1"/>
          </p:nvPr>
        </p:nvPicPr>
        <p:blipFill>
          <a:blip r:embed="rId2" cstate="print"/>
          <a:srcRect/>
          <a:stretch>
            <a:fillRect/>
          </a:stretch>
        </p:blipFill>
        <p:spPr bwMode="auto">
          <a:xfrm>
            <a:off x="304800" y="1524000"/>
            <a:ext cx="8229600" cy="2773290"/>
          </a:xfrm>
          <a:prstGeom prst="rect">
            <a:avLst/>
          </a:prstGeom>
          <a:noFill/>
          <a:ln w="9525">
            <a:noFill/>
            <a:miter lim="800000"/>
            <a:headEnd/>
            <a:tailEnd/>
          </a:ln>
        </p:spPr>
      </p:pic>
      <p:sp>
        <p:nvSpPr>
          <p:cNvPr id="5" name="Rectangle 4"/>
          <p:cNvSpPr/>
          <p:nvPr/>
        </p:nvSpPr>
        <p:spPr>
          <a:xfrm>
            <a:off x="990600" y="4648200"/>
            <a:ext cx="7086600" cy="646331"/>
          </a:xfrm>
          <a:prstGeom prst="rect">
            <a:avLst/>
          </a:prstGeom>
        </p:spPr>
        <p:txBody>
          <a:bodyPr wrap="square">
            <a:spAutoFit/>
          </a:bodyPr>
          <a:lstStyle/>
          <a:p>
            <a:r>
              <a:rPr lang="en-US" dirty="0" smtClean="0"/>
              <a:t>Schematic illustration of the mechanism of drug release from a diffusion-based matrix tablet </a:t>
            </a:r>
            <a:r>
              <a:rPr lang="en-US" i="1" dirty="0" smtClean="0"/>
              <a:t>(t = time).</a:t>
            </a:r>
            <a:endParaRPr lang="ar-JO"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The drug release, in terms of the cumulative amount of drug </a:t>
            </a:r>
            <a:r>
              <a:rPr lang="en-US" i="1" dirty="0" smtClean="0"/>
              <a:t>(M) released from a matrix in </a:t>
            </a:r>
            <a:r>
              <a:rPr lang="en-US" dirty="0" smtClean="0"/>
              <a:t>which drug particles are suspended is proportional to the square root of time i.e. </a:t>
            </a:r>
          </a:p>
          <a:p>
            <a:pPr>
              <a:buNone/>
            </a:pPr>
            <a:r>
              <a:rPr lang="en-US" i="1" dirty="0" smtClean="0"/>
              <a:t>            M = kt</a:t>
            </a:r>
            <a:r>
              <a:rPr lang="en-US" i="1" baseline="30000" dirty="0" smtClean="0"/>
              <a:t>1/2</a:t>
            </a:r>
            <a:r>
              <a:rPr lang="en-US" i="1" dirty="0" smtClean="0"/>
              <a:t>.</a:t>
            </a:r>
            <a:endParaRPr lang="ar-JO" dirty="0" smtClean="0"/>
          </a:p>
          <a:p>
            <a:endParaRPr lang="ar-JO"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85000" lnSpcReduction="10000"/>
          </a:bodyPr>
          <a:lstStyle/>
          <a:p>
            <a:r>
              <a:rPr lang="en-US" dirty="0" smtClean="0"/>
              <a:t>The main formulation factors by which the release rate from a matrix system can be controlled are:</a:t>
            </a:r>
          </a:p>
          <a:p>
            <a:pPr>
              <a:buNone/>
            </a:pPr>
            <a:endParaRPr lang="en-US" dirty="0" smtClean="0"/>
          </a:p>
          <a:p>
            <a:pPr marL="514350" indent="-514350">
              <a:buFont typeface="+mj-lt"/>
              <a:buAutoNum type="arabicPeriod"/>
            </a:pPr>
            <a:r>
              <a:rPr lang="en-US" dirty="0" smtClean="0"/>
              <a:t>the amount of drug in the matrix, </a:t>
            </a:r>
          </a:p>
          <a:p>
            <a:pPr marL="514350" indent="-514350">
              <a:buFont typeface="+mj-lt"/>
              <a:buAutoNum type="arabicPeriod"/>
            </a:pPr>
            <a:r>
              <a:rPr lang="en-US" dirty="0" smtClean="0"/>
              <a:t>the porosity of the</a:t>
            </a:r>
          </a:p>
          <a:p>
            <a:pPr marL="514350" indent="-514350">
              <a:buFont typeface="+mj-lt"/>
              <a:buAutoNum type="arabicPeriod"/>
            </a:pPr>
            <a:r>
              <a:rPr lang="en-US" dirty="0" smtClean="0"/>
              <a:t>release unit, </a:t>
            </a:r>
          </a:p>
          <a:p>
            <a:pPr marL="514350" indent="-514350">
              <a:buFont typeface="+mj-lt"/>
              <a:buAutoNum type="arabicPeriod"/>
            </a:pPr>
            <a:r>
              <a:rPr lang="en-US" dirty="0" smtClean="0"/>
              <a:t>the length of the pores in the release unit (dependent on the size of the release unit and the pore </a:t>
            </a:r>
            <a:r>
              <a:rPr lang="en-US" dirty="0" err="1" smtClean="0"/>
              <a:t>tortuosity</a:t>
            </a:r>
            <a:r>
              <a:rPr lang="en-US" dirty="0" smtClean="0"/>
              <a:t>) </a:t>
            </a:r>
          </a:p>
          <a:p>
            <a:pPr marL="514350" indent="-514350">
              <a:buFont typeface="+mj-lt"/>
              <a:buAutoNum type="arabicPeriod"/>
            </a:pPr>
            <a:r>
              <a:rPr lang="en-US" dirty="0" smtClean="0"/>
              <a:t>the solubility of the drug (which regulates the concentration gradient). </a:t>
            </a:r>
            <a:endParaRPr lang="ar-JO"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lnSpcReduction="10000"/>
          </a:bodyPr>
          <a:lstStyle/>
          <a:p>
            <a:r>
              <a:rPr lang="en-US" dirty="0" smtClean="0"/>
              <a:t>Matrix systems are traditionally designed as single-unit systems, normally tablets, prepared by </a:t>
            </a:r>
            <a:r>
              <a:rPr lang="en-US" dirty="0" err="1" smtClean="0"/>
              <a:t>tabletting</a:t>
            </a:r>
            <a:r>
              <a:rPr lang="en-US" dirty="0" smtClean="0"/>
              <a:t>.</a:t>
            </a:r>
          </a:p>
          <a:p>
            <a:endParaRPr lang="en-US" dirty="0" smtClean="0"/>
          </a:p>
          <a:p>
            <a:r>
              <a:rPr lang="en-US" dirty="0" smtClean="0"/>
              <a:t> However, alternative preparation procedures are also used, especially for release units that are smaller than tablets. Examples of such techniques are extrusion, spray-congealing and casting.</a:t>
            </a:r>
            <a:endParaRPr lang="ar-JO" dirty="0" smtClean="0"/>
          </a:p>
          <a:p>
            <a:endParaRPr lang="ar-JO"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Dissolution-controlled release systems</a:t>
            </a:r>
            <a:endParaRPr lang="ar-JO" dirty="0"/>
          </a:p>
        </p:txBody>
      </p:sp>
      <p:sp>
        <p:nvSpPr>
          <p:cNvPr id="3" name="Content Placeholder 2"/>
          <p:cNvSpPr>
            <a:spLocks noGrp="1"/>
          </p:cNvSpPr>
          <p:nvPr>
            <p:ph idx="1"/>
          </p:nvPr>
        </p:nvSpPr>
        <p:spPr/>
        <p:txBody>
          <a:bodyPr>
            <a:normAutofit/>
          </a:bodyPr>
          <a:lstStyle/>
          <a:p>
            <a:r>
              <a:rPr lang="en-US" dirty="0" smtClean="0"/>
              <a:t>the rate of dissolution in the gastrointestinal juices of the drug or another ingredient is the release controlling process. </a:t>
            </a:r>
          </a:p>
          <a:p>
            <a:endParaRPr lang="en-US" dirty="0" smtClean="0"/>
          </a:p>
          <a:p>
            <a:r>
              <a:rPr lang="en-US" dirty="0" smtClean="0"/>
              <a:t>It is obvious that a sparingly water-soluble drug can form a preparation of a dissolution- controlled extended-release type. </a:t>
            </a:r>
          </a:p>
          <a:p>
            <a:endParaRPr lang="en-US"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a:t>
            </a:r>
            <a:endParaRPr lang="ar-JO"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514350" indent="-514350">
              <a:buFont typeface="+mj-lt"/>
              <a:buAutoNum type="arabicPeriod"/>
            </a:pPr>
            <a:r>
              <a:rPr lang="en-US" dirty="0" smtClean="0"/>
              <a:t>A reduced drug solubility can be accomplished by preparing poorly soluble salts or derivatives of the drug. In practice, this approach is a less common way of formulating an extended-release preparation.</a:t>
            </a:r>
          </a:p>
          <a:p>
            <a:pPr marL="514350" indent="-514350">
              <a:buFont typeface="+mj-lt"/>
              <a:buAutoNum type="arabicPeriod"/>
            </a:pPr>
            <a:endParaRPr lang="en-US" dirty="0" smtClean="0"/>
          </a:p>
          <a:p>
            <a:pPr marL="514350" indent="-514350">
              <a:buFont typeface="+mj-lt"/>
              <a:buAutoNum type="arabicPeriod"/>
            </a:pPr>
            <a:r>
              <a:rPr lang="en-US" dirty="0" smtClean="0"/>
              <a:t>incorporate the drug in a slowly dissolving carrier.</a:t>
            </a:r>
          </a:p>
          <a:p>
            <a:pPr marL="514350" indent="-514350">
              <a:buFont typeface="+mj-lt"/>
              <a:buAutoNum type="arabicPeriod"/>
            </a:pPr>
            <a:endParaRPr lang="en-US" dirty="0" smtClean="0"/>
          </a:p>
          <a:p>
            <a:pPr marL="514350" indent="-514350">
              <a:buFont typeface="+mj-lt"/>
              <a:buAutoNum type="arabicPeriod"/>
            </a:pPr>
            <a:r>
              <a:rPr lang="en-US" dirty="0" smtClean="0"/>
              <a:t>covering drug particles with a slowly dissolving coating. The release of the drug from such units occurs in two steps:</a:t>
            </a:r>
          </a:p>
          <a:p>
            <a:r>
              <a:rPr lang="en-US" dirty="0" smtClean="0"/>
              <a:t>The liquid that surrounds the release unit dissolves the coating (rate-limiting dissolution step).</a:t>
            </a:r>
          </a:p>
          <a:p>
            <a:r>
              <a:rPr lang="en-US" dirty="0" smtClean="0"/>
              <a:t>The solid drug is exposed to the liquid and subsequently dissolves</a:t>
            </a:r>
            <a:endParaRPr lang="ar-JO"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77500" lnSpcReduction="20000"/>
          </a:bodyPr>
          <a:lstStyle/>
          <a:p>
            <a:r>
              <a:rPr lang="en-US" dirty="0" smtClean="0"/>
              <a:t>In order to obtain an extended release based on dissolution of a coating, the tablet is designed to release the drug in a series of pulses.</a:t>
            </a:r>
          </a:p>
          <a:p>
            <a:endParaRPr lang="en-US" dirty="0" smtClean="0"/>
          </a:p>
          <a:p>
            <a:r>
              <a:rPr lang="en-US" dirty="0" smtClean="0"/>
              <a:t>Although this type of release is not continuous it is normally referred to as extended release, as a similar bioavailability as with continuous-release systems can often be achieved. </a:t>
            </a:r>
          </a:p>
          <a:p>
            <a:endParaRPr lang="en-US" dirty="0" smtClean="0"/>
          </a:p>
          <a:p>
            <a:r>
              <a:rPr lang="en-US" dirty="0" smtClean="0"/>
              <a:t>A </a:t>
            </a:r>
            <a:r>
              <a:rPr lang="en-US" dirty="0" err="1" smtClean="0"/>
              <a:t>pulsatile</a:t>
            </a:r>
            <a:r>
              <a:rPr lang="en-US" dirty="0" smtClean="0"/>
              <a:t> drug release can be accomplished by dividing the drug dose into a number of smaller release units, which are coated in such a way that the dissolution time of the coatings will vary .</a:t>
            </a:r>
            <a:endParaRPr lang="ar-J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lnSpcReduction="10000"/>
          </a:bodyPr>
          <a:lstStyle/>
          <a:p>
            <a:pPr algn="just"/>
            <a:r>
              <a:rPr lang="en-US" dirty="0" smtClean="0"/>
              <a:t>Because of the increased proximity of particle surfaces accomplished during compression, </a:t>
            </a:r>
            <a:r>
              <a:rPr lang="en-US" b="1" dirty="0" smtClean="0"/>
              <a:t>bonds are formed between particles </a:t>
            </a:r>
            <a:r>
              <a:rPr lang="en-US" dirty="0" smtClean="0"/>
              <a:t>which provides coherency to the powder, i.e. a </a:t>
            </a:r>
            <a:r>
              <a:rPr lang="en-US" b="1" dirty="0" smtClean="0"/>
              <a:t>compact is formed</a:t>
            </a:r>
            <a:r>
              <a:rPr lang="en-US" dirty="0" smtClean="0"/>
              <a:t>. </a:t>
            </a:r>
          </a:p>
          <a:p>
            <a:pPr algn="just">
              <a:buNone/>
            </a:pPr>
            <a:endParaRPr lang="en-US" dirty="0" smtClean="0"/>
          </a:p>
          <a:p>
            <a:pPr algn="just"/>
            <a:r>
              <a:rPr lang="en-US" b="1" dirty="0" smtClean="0"/>
              <a:t>Compaction</a:t>
            </a:r>
            <a:r>
              <a:rPr lang="en-US" dirty="0" smtClean="0"/>
              <a:t> is defined as </a:t>
            </a:r>
            <a:r>
              <a:rPr lang="en-US" b="1" dirty="0" smtClean="0"/>
              <a:t>the formation of a porous specimen of defined geometry by powder compression.</a:t>
            </a:r>
            <a:endParaRPr lang="ar-JO" b="1" dirty="0" smtClean="0"/>
          </a:p>
          <a:p>
            <a:endParaRPr lang="ar-JO"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8194" name="Picture 2"/>
          <p:cNvPicPr>
            <a:picLocks noGrp="1" noChangeAspect="1" noChangeArrowheads="1"/>
          </p:cNvPicPr>
          <p:nvPr>
            <p:ph idx="1"/>
          </p:nvPr>
        </p:nvPicPr>
        <p:blipFill>
          <a:blip r:embed="rId2" cstate="print"/>
          <a:srcRect/>
          <a:stretch>
            <a:fillRect/>
          </a:stretch>
        </p:blipFill>
        <p:spPr bwMode="auto">
          <a:xfrm>
            <a:off x="1828800" y="838200"/>
            <a:ext cx="5243512" cy="4443654"/>
          </a:xfrm>
          <a:prstGeom prst="rect">
            <a:avLst/>
          </a:prstGeom>
          <a:noFill/>
          <a:ln w="9525">
            <a:noFill/>
            <a:miter lim="800000"/>
            <a:headEnd/>
            <a:tailEnd/>
          </a:ln>
        </p:spPr>
      </p:pic>
      <p:sp>
        <p:nvSpPr>
          <p:cNvPr id="5" name="Rectangle 4"/>
          <p:cNvSpPr/>
          <p:nvPr/>
        </p:nvSpPr>
        <p:spPr>
          <a:xfrm>
            <a:off x="1447800" y="5562600"/>
            <a:ext cx="6781800" cy="923330"/>
          </a:xfrm>
          <a:prstGeom prst="rect">
            <a:avLst/>
          </a:prstGeom>
        </p:spPr>
        <p:txBody>
          <a:bodyPr wrap="square">
            <a:spAutoFit/>
          </a:bodyPr>
          <a:lstStyle/>
          <a:p>
            <a:r>
              <a:rPr lang="en-US" dirty="0" smtClean="0"/>
              <a:t>Schematic representation of the cumulative amount of drug released from a dissolution-based (due to differences in coating thickness) </a:t>
            </a:r>
            <a:r>
              <a:rPr lang="en-US" dirty="0" err="1" smtClean="0"/>
              <a:t>pulsatile</a:t>
            </a:r>
            <a:r>
              <a:rPr lang="en-US" dirty="0" smtClean="0"/>
              <a:t>-release preparation.</a:t>
            </a:r>
            <a:endParaRPr lang="ar-JO"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85000" lnSpcReduction="20000"/>
          </a:bodyPr>
          <a:lstStyle/>
          <a:p>
            <a:r>
              <a:rPr lang="en-US" dirty="0" smtClean="0"/>
              <a:t>The release unit is often a nearly spherical granule about 1 mm in diameter. </a:t>
            </a:r>
          </a:p>
          <a:p>
            <a:endParaRPr lang="en-US" dirty="0" smtClean="0"/>
          </a:p>
          <a:p>
            <a:r>
              <a:rPr lang="en-US" dirty="0" smtClean="0"/>
              <a:t>A variation in dissolution time of the coating can be accomplished by varying its thickness or its solubility. </a:t>
            </a:r>
          </a:p>
          <a:p>
            <a:endParaRPr lang="en-US" dirty="0" smtClean="0"/>
          </a:p>
          <a:p>
            <a:r>
              <a:rPr lang="en-US" dirty="0" smtClean="0"/>
              <a:t>Release units with different release times will be mixed and formed into tablets.</a:t>
            </a:r>
          </a:p>
          <a:p>
            <a:endParaRPr lang="en-US" dirty="0" smtClean="0"/>
          </a:p>
          <a:p>
            <a:r>
              <a:rPr lang="en-US" dirty="0" smtClean="0"/>
              <a:t>After disintegration of the tablet, the release units will deliver the drug in a sequence of pulses.</a:t>
            </a:r>
          </a:p>
          <a:p>
            <a:endParaRPr lang="ar-JO"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The procedure described here is also the most common means to prepare a delayed-release system, such as enteric-coated dosage forms. </a:t>
            </a:r>
          </a:p>
          <a:p>
            <a:endParaRPr lang="en-US" dirty="0" smtClean="0"/>
          </a:p>
          <a:p>
            <a:r>
              <a:rPr lang="en-US" dirty="0" smtClean="0"/>
              <a:t>In this case dissolution is inhibited until the preparation reaches the higher pH of the small intestine, where the drug is released in a relatively short time.</a:t>
            </a:r>
            <a:endParaRPr lang="ar-JO" dirty="0" smtClean="0"/>
          </a:p>
          <a:p>
            <a:endParaRPr lang="ar-JO"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Erosion-controlled release systems</a:t>
            </a:r>
            <a:br>
              <a:rPr lang="en-US" i="1" dirty="0" smtClean="0"/>
            </a:br>
            <a:endParaRPr lang="ar-JO"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The rate of drug release is controlled by the erosion of a matrix in which the drug is dispersed. </a:t>
            </a:r>
          </a:p>
          <a:p>
            <a:endParaRPr lang="en-US" dirty="0" smtClean="0"/>
          </a:p>
          <a:p>
            <a:r>
              <a:rPr lang="en-US" dirty="0" smtClean="0"/>
              <a:t>The matrix is normally a tablet, i.e. the matrix is formed by a </a:t>
            </a:r>
            <a:r>
              <a:rPr lang="en-US" dirty="0" err="1" smtClean="0"/>
              <a:t>tabletting</a:t>
            </a:r>
            <a:r>
              <a:rPr lang="en-US" dirty="0" smtClean="0"/>
              <a:t> operation, and the system can thus be described as a single-unit system. </a:t>
            </a:r>
          </a:p>
          <a:p>
            <a:endParaRPr lang="en-US" dirty="0" smtClean="0"/>
          </a:p>
          <a:p>
            <a:r>
              <a:rPr lang="en-US" dirty="0" smtClean="0"/>
              <a:t>The erosion in its simplest form can be described as a continuous liberation of matrix material (both drug and </a:t>
            </a:r>
            <a:r>
              <a:rPr lang="en-US" dirty="0" err="1" smtClean="0"/>
              <a:t>excipient</a:t>
            </a:r>
            <a:r>
              <a:rPr lang="en-US" dirty="0" smtClean="0"/>
              <a:t>) from the surface of the tablet, i.e. a surface erosion. </a:t>
            </a:r>
          </a:p>
          <a:p>
            <a:endParaRPr lang="en-US" dirty="0" smtClean="0"/>
          </a:p>
          <a:p>
            <a:r>
              <a:rPr lang="en-US" dirty="0" smtClean="0"/>
              <a:t>The consequence will be a continuous reduction in tablet weight during the course of the release process.</a:t>
            </a:r>
            <a:endParaRPr lang="ar-JO"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9218" name="Picture 2"/>
          <p:cNvPicPr>
            <a:picLocks noGrp="1" noChangeAspect="1" noChangeArrowheads="1"/>
          </p:cNvPicPr>
          <p:nvPr>
            <p:ph idx="1"/>
          </p:nvPr>
        </p:nvPicPr>
        <p:blipFill>
          <a:blip r:embed="rId2" cstate="print"/>
          <a:srcRect/>
          <a:stretch>
            <a:fillRect/>
          </a:stretch>
        </p:blipFill>
        <p:spPr bwMode="auto">
          <a:xfrm>
            <a:off x="533400" y="1524000"/>
            <a:ext cx="8229600" cy="2419406"/>
          </a:xfrm>
          <a:prstGeom prst="rect">
            <a:avLst/>
          </a:prstGeom>
          <a:noFill/>
          <a:ln w="9525">
            <a:noFill/>
            <a:miter lim="800000"/>
            <a:headEnd/>
            <a:tailEnd/>
          </a:ln>
        </p:spPr>
      </p:pic>
      <p:sp>
        <p:nvSpPr>
          <p:cNvPr id="5" name="Rectangle 4"/>
          <p:cNvSpPr/>
          <p:nvPr/>
        </p:nvSpPr>
        <p:spPr>
          <a:xfrm>
            <a:off x="685800" y="4267200"/>
            <a:ext cx="7696200" cy="369332"/>
          </a:xfrm>
          <a:prstGeom prst="rect">
            <a:avLst/>
          </a:prstGeom>
        </p:spPr>
        <p:txBody>
          <a:bodyPr wrap="square">
            <a:spAutoFit/>
          </a:bodyPr>
          <a:lstStyle/>
          <a:p>
            <a:r>
              <a:rPr lang="en-US" dirty="0" smtClean="0"/>
              <a:t>Schematic illustration of the mechanism of drug release from an erosion tablet.</a:t>
            </a:r>
            <a:endParaRPr lang="ar-JO"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20000"/>
          </a:bodyPr>
          <a:lstStyle/>
          <a:p>
            <a:r>
              <a:rPr lang="en-US" dirty="0" smtClean="0"/>
              <a:t>Drug release from an erosion system can thus be described in two steps:</a:t>
            </a:r>
          </a:p>
          <a:p>
            <a:endParaRPr lang="en-US" dirty="0" smtClean="0"/>
          </a:p>
          <a:p>
            <a:pPr marL="514350" indent="-514350">
              <a:buFont typeface="+mj-lt"/>
              <a:buAutoNum type="arabicPeriod"/>
            </a:pPr>
            <a:r>
              <a:rPr lang="en-US" dirty="0" smtClean="0"/>
              <a:t>Matrix material, in which the drug is dissolved or dispersed, is liberated from the surface of the tablet.</a:t>
            </a:r>
          </a:p>
          <a:p>
            <a:pPr marL="514350" indent="-514350">
              <a:buNone/>
            </a:pPr>
            <a:endParaRPr lang="en-US" dirty="0" smtClean="0"/>
          </a:p>
          <a:p>
            <a:pPr marL="514350" indent="-514350">
              <a:buFont typeface="+mj-lt"/>
              <a:buAutoNum type="arabicPeriod"/>
            </a:pPr>
            <a:r>
              <a:rPr lang="en-US" dirty="0" smtClean="0"/>
              <a:t>The drug is subsequently exposed to the gastrointestinal fluids and mixed with (if the drug is dissolved in the matrix) or dissolved in (if the drug is suspended in the matrix) the fluid.</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10000"/>
          </a:bodyPr>
          <a:lstStyle/>
          <a:p>
            <a:r>
              <a:rPr lang="en-US" dirty="0" smtClean="0"/>
              <a:t>the drug may be released both by erosion and by diffusion within the matrix. </a:t>
            </a:r>
          </a:p>
          <a:p>
            <a:pPr>
              <a:buNone/>
            </a:pPr>
            <a:endParaRPr lang="en-US" dirty="0" smtClean="0"/>
          </a:p>
          <a:p>
            <a:r>
              <a:rPr lang="en-US" dirty="0" smtClean="0"/>
              <a:t>Thus, a mathematical description of drug release from an erosion system is complex. </a:t>
            </a:r>
          </a:p>
          <a:p>
            <a:endParaRPr lang="en-US" dirty="0" smtClean="0"/>
          </a:p>
          <a:p>
            <a:r>
              <a:rPr lang="en-US" dirty="0" smtClean="0"/>
              <a:t>However, drug release can often approximate zero-order for a significant part of the total release time.</a:t>
            </a:r>
          </a:p>
          <a:p>
            <a:endParaRPr lang="en-US" dirty="0" smtClean="0"/>
          </a:p>
          <a:p>
            <a:endParaRPr lang="ar-JO"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85000" lnSpcReduction="20000"/>
          </a:bodyPr>
          <a:lstStyle/>
          <a:p>
            <a:r>
              <a:rPr lang="en-US" dirty="0" smtClean="0"/>
              <a:t>The eroding matrix can be formed from different substances:</a:t>
            </a:r>
          </a:p>
          <a:p>
            <a:endParaRPr lang="en-US" dirty="0" smtClean="0"/>
          </a:p>
          <a:p>
            <a:pPr marL="514350" indent="-514350">
              <a:buFont typeface="+mj-lt"/>
              <a:buAutoNum type="arabicPeriod"/>
            </a:pPr>
            <a:r>
              <a:rPr lang="en-US" dirty="0" smtClean="0"/>
              <a:t>lipids or waxes, in which the drug is dispersed. </a:t>
            </a:r>
          </a:p>
          <a:p>
            <a:pPr marL="514350" indent="-514350">
              <a:buFont typeface="+mj-lt"/>
              <a:buAutoNum type="arabicPeriod"/>
            </a:pPr>
            <a:endParaRPr lang="en-US" dirty="0" smtClean="0"/>
          </a:p>
          <a:p>
            <a:pPr marL="514350" indent="-514350">
              <a:buFont typeface="+mj-lt"/>
              <a:buAutoNum type="arabicPeriod"/>
            </a:pPr>
            <a:r>
              <a:rPr lang="en-US" dirty="0" smtClean="0"/>
              <a:t>polymers that gel in contact with water (e.g. </a:t>
            </a:r>
            <a:r>
              <a:rPr lang="en-US" dirty="0" err="1" smtClean="0"/>
              <a:t>hydroxyethyl</a:t>
            </a:r>
            <a:r>
              <a:rPr lang="en-US" dirty="0" smtClean="0"/>
              <a:t> cellulose). </a:t>
            </a:r>
          </a:p>
          <a:p>
            <a:r>
              <a:rPr lang="en-US" dirty="0" smtClean="0"/>
              <a:t>The gel will subsequently erode and release the drug dissolved or dispersed in the gel.</a:t>
            </a:r>
          </a:p>
          <a:p>
            <a:pPr>
              <a:buNone/>
            </a:pPr>
            <a:endParaRPr lang="en-US" dirty="0" smtClean="0"/>
          </a:p>
          <a:p>
            <a:r>
              <a:rPr lang="en-US" dirty="0" smtClean="0"/>
              <a:t>Diffusion of the drug in the gel may occur in parallel.</a:t>
            </a:r>
            <a:endParaRPr lang="ar-JO" dirty="0" smtClean="0"/>
          </a:p>
          <a:p>
            <a:endParaRPr lang="ar-JO"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Osmosis-controlled release systems</a:t>
            </a:r>
            <a:endParaRPr lang="ar-JO" dirty="0"/>
          </a:p>
        </p:txBody>
      </p:sp>
      <p:sp>
        <p:nvSpPr>
          <p:cNvPr id="3" name="Content Placeholder 2"/>
          <p:cNvSpPr>
            <a:spLocks noGrp="1"/>
          </p:cNvSpPr>
          <p:nvPr>
            <p:ph idx="1"/>
          </p:nvPr>
        </p:nvSpPr>
        <p:spPr/>
        <p:txBody>
          <a:bodyPr>
            <a:normAutofit fontScale="85000" lnSpcReduction="10000"/>
          </a:bodyPr>
          <a:lstStyle/>
          <a:p>
            <a:r>
              <a:rPr lang="en-US" dirty="0" smtClean="0"/>
              <a:t>The flow of liquid into the release unit, driven by a difference in osmotic pressure between the inside and the outside of the release unit, is used as the release controlling process. </a:t>
            </a:r>
          </a:p>
          <a:p>
            <a:endParaRPr lang="en-US" dirty="0" smtClean="0"/>
          </a:p>
          <a:p>
            <a:r>
              <a:rPr lang="en-US" dirty="0" smtClean="0"/>
              <a:t>Osmosis can be defined as the flow of a solvent from a compartment with a low concentration of solute to a compartment with a high concentration. </a:t>
            </a:r>
          </a:p>
          <a:p>
            <a:r>
              <a:rPr lang="en-US" dirty="0" smtClean="0"/>
              <a:t>The two compartments are separated by a </a:t>
            </a:r>
            <a:r>
              <a:rPr lang="en-US" dirty="0" err="1" smtClean="0"/>
              <a:t>semipermeable</a:t>
            </a:r>
            <a:r>
              <a:rPr lang="en-US" dirty="0" smtClean="0"/>
              <a:t> membrane, which allows flow of solvent but not of the solute.</a:t>
            </a:r>
            <a:endParaRPr lang="ar-JO"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20000"/>
          </a:bodyPr>
          <a:lstStyle/>
          <a:p>
            <a:r>
              <a:rPr lang="en-US" dirty="0" smtClean="0"/>
              <a:t>In the most simple type of osmosis-controlled drug release the following sequence of steps is involved in the release process:</a:t>
            </a:r>
          </a:p>
          <a:p>
            <a:pPr>
              <a:buNone/>
            </a:pPr>
            <a:endParaRPr lang="en-US" dirty="0" smtClean="0"/>
          </a:p>
          <a:p>
            <a:pPr marL="514350" indent="-514350">
              <a:buFont typeface="+mj-lt"/>
              <a:buAutoNum type="arabicPeriod"/>
            </a:pPr>
            <a:r>
              <a:rPr lang="en-US" dirty="0" smtClean="0"/>
              <a:t>Osmotic transport of liquid into the release unit;</a:t>
            </a:r>
          </a:p>
          <a:p>
            <a:pPr marL="514350" indent="-514350">
              <a:buFont typeface="+mj-lt"/>
              <a:buAutoNum type="arabicPeriod"/>
            </a:pPr>
            <a:r>
              <a:rPr lang="en-US" dirty="0" smtClean="0"/>
              <a:t>Dissolution of drug within the release unit;</a:t>
            </a:r>
          </a:p>
          <a:p>
            <a:pPr marL="514350" indent="-514350">
              <a:buFont typeface="+mj-lt"/>
              <a:buAutoNum type="arabicPeriod"/>
            </a:pPr>
            <a:r>
              <a:rPr lang="en-US" dirty="0" smtClean="0"/>
              <a:t>Convective transport of a saturated drug solution by pumping of the solution through </a:t>
            </a:r>
            <a:r>
              <a:rPr lang="en-US" dirty="0" err="1" smtClean="0"/>
              <a:t>asingle</a:t>
            </a:r>
            <a:r>
              <a:rPr lang="en-US" dirty="0" smtClean="0"/>
              <a:t> orifice or through pores in the </a:t>
            </a:r>
            <a:r>
              <a:rPr lang="en-US" dirty="0" err="1" smtClean="0"/>
              <a:t>semipermeable</a:t>
            </a:r>
            <a:r>
              <a:rPr lang="en-US" dirty="0" smtClean="0"/>
              <a:t> membrane.</a:t>
            </a:r>
            <a:endParaRPr lang="ar-J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The process of </a:t>
            </a:r>
            <a:r>
              <a:rPr lang="en-US" dirty="0" err="1" smtClean="0"/>
              <a:t>tabletting</a:t>
            </a:r>
            <a:r>
              <a:rPr lang="en-US" dirty="0" smtClean="0"/>
              <a:t> can be divided into three stages (sometimes known as the </a:t>
            </a:r>
            <a:r>
              <a:rPr lang="en-US" b="1" i="1" dirty="0" smtClean="0"/>
              <a:t>compaction cycle):</a:t>
            </a:r>
          </a:p>
          <a:p>
            <a:pPr>
              <a:buNone/>
            </a:pPr>
            <a:endParaRPr lang="en-US" b="1" i="1" dirty="0" smtClean="0"/>
          </a:p>
          <a:p>
            <a:pPr marL="514350" indent="-514350">
              <a:buFont typeface="+mj-lt"/>
              <a:buAutoNum type="arabicPeriod"/>
            </a:pPr>
            <a:r>
              <a:rPr lang="en-US" i="1" dirty="0" smtClean="0"/>
              <a:t>Die filling</a:t>
            </a:r>
          </a:p>
          <a:p>
            <a:pPr marL="514350" indent="-514350">
              <a:buFont typeface="+mj-lt"/>
              <a:buAutoNum type="arabicPeriod"/>
            </a:pPr>
            <a:r>
              <a:rPr lang="en-US" i="1" dirty="0" smtClean="0"/>
              <a:t>Tablet formation</a:t>
            </a:r>
          </a:p>
          <a:p>
            <a:pPr marL="514350" indent="-514350">
              <a:buFont typeface="+mj-lt"/>
              <a:buAutoNum type="arabicPeriod"/>
            </a:pPr>
            <a:r>
              <a:rPr lang="en-US" i="1" dirty="0" smtClean="0"/>
              <a:t>Tablet ejection</a:t>
            </a:r>
          </a:p>
          <a:p>
            <a:endParaRPr lang="en-US" i="1" dirty="0" smtClean="0"/>
          </a:p>
          <a:p>
            <a:endParaRPr lang="en-US" i="1" dirty="0" smtClean="0"/>
          </a:p>
          <a:p>
            <a:endParaRPr lang="ar-JO"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10000"/>
          </a:bodyPr>
          <a:lstStyle/>
          <a:p>
            <a:r>
              <a:rPr lang="en-US" dirty="0" smtClean="0"/>
              <a:t>The pumping of the drug solution can be accomplished in different ways:</a:t>
            </a:r>
          </a:p>
          <a:p>
            <a:endParaRPr lang="en-US" dirty="0" smtClean="0"/>
          </a:p>
          <a:p>
            <a:pPr marL="514350" indent="-514350">
              <a:buFont typeface="+mj-lt"/>
              <a:buAutoNum type="arabicPeriod"/>
            </a:pPr>
            <a:r>
              <a:rPr lang="en-US" dirty="0" smtClean="0"/>
              <a:t>a tablet includes an expansion layer, i.e. a layer of a substance that swells in contact with water, the expansion of which will press out the drug solution from the release unit. </a:t>
            </a:r>
          </a:p>
          <a:p>
            <a:pPr marL="514350" indent="-514350">
              <a:buFont typeface="+mj-lt"/>
              <a:buAutoNum type="arabicPeriod"/>
            </a:pPr>
            <a:r>
              <a:rPr lang="en-US" dirty="0" smtClean="0"/>
              <a:t>the increased volume of fluid inside the release unit will increase the internal pressure, and the drug solution will thus be pumped out.</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r>
              <a:rPr lang="en-US" i="1" dirty="0" smtClean="0"/>
              <a:t>The flow </a:t>
            </a:r>
            <a:r>
              <a:rPr lang="en-US" dirty="0" smtClean="0"/>
              <a:t>rate of incoming liquid under steady-state conditions is a zero-order process, and the release rate of the drug will therefore also be a zero-order process. </a:t>
            </a:r>
          </a:p>
          <a:p>
            <a:endParaRPr lang="en-US" dirty="0" smtClean="0"/>
          </a:p>
          <a:p>
            <a:r>
              <a:rPr lang="en-US" dirty="0" smtClean="0"/>
              <a:t>Osmosis-controlled release systems can be designed as single-unit or multiple-unit tablets.</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85000" lnSpcReduction="20000"/>
          </a:bodyPr>
          <a:lstStyle/>
          <a:p>
            <a:r>
              <a:rPr lang="en-US" dirty="0" smtClean="0"/>
              <a:t>In the first case the drug solution can be forced out from the tablet through a single orifice  formed in the membrane by boring with a laser beam. </a:t>
            </a:r>
          </a:p>
          <a:p>
            <a:r>
              <a:rPr lang="en-US" dirty="0" smtClean="0"/>
              <a:t>the drug solution can flow through a number of pores formed during the uptake of water. Such pores can be formed by the dissolution of water-soluble substances in the membrane, or by straining of the membrane owing to the increased internal pressure in the release unit. </a:t>
            </a:r>
          </a:p>
          <a:p>
            <a:endParaRPr lang="en-US" dirty="0" smtClean="0"/>
          </a:p>
          <a:p>
            <a:r>
              <a:rPr lang="en-US" dirty="0" smtClean="0"/>
              <a:t>In the case of multiple-unit release tablets the transport occurs in formed pores.</a:t>
            </a:r>
            <a:endParaRPr lang="ar-JO"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10242" name="Picture 2"/>
          <p:cNvPicPr>
            <a:picLocks noGrp="1" noChangeAspect="1" noChangeArrowheads="1"/>
          </p:cNvPicPr>
          <p:nvPr>
            <p:ph idx="1"/>
          </p:nvPr>
        </p:nvPicPr>
        <p:blipFill>
          <a:blip r:embed="rId2" cstate="print"/>
          <a:srcRect/>
          <a:stretch>
            <a:fillRect/>
          </a:stretch>
        </p:blipFill>
        <p:spPr bwMode="auto">
          <a:xfrm>
            <a:off x="2667000" y="914400"/>
            <a:ext cx="3741938" cy="4525963"/>
          </a:xfrm>
          <a:prstGeom prst="rect">
            <a:avLst/>
          </a:prstGeom>
          <a:noFill/>
          <a:ln w="9525">
            <a:noFill/>
            <a:miter lim="800000"/>
            <a:headEnd/>
            <a:tailEnd/>
          </a:ln>
        </p:spPr>
      </p:pic>
      <p:sp>
        <p:nvSpPr>
          <p:cNvPr id="5" name="Rectangle 4"/>
          <p:cNvSpPr/>
          <p:nvPr/>
        </p:nvSpPr>
        <p:spPr>
          <a:xfrm>
            <a:off x="533400" y="5638800"/>
            <a:ext cx="8001000" cy="646331"/>
          </a:xfrm>
          <a:prstGeom prst="rect">
            <a:avLst/>
          </a:prstGeom>
        </p:spPr>
        <p:txBody>
          <a:bodyPr wrap="square">
            <a:spAutoFit/>
          </a:bodyPr>
          <a:lstStyle/>
          <a:p>
            <a:r>
              <a:rPr lang="en-US" dirty="0" smtClean="0"/>
              <a:t>Schematic illustration of the mechanism of drug release from an osmosis-controlled release system designed as a single-unit tablet with a single release orifice.</a:t>
            </a:r>
            <a:endParaRPr lang="ar-JO"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TABLET TESTING</a:t>
            </a:r>
          </a:p>
        </p:txBody>
      </p:sp>
      <p:sp>
        <p:nvSpPr>
          <p:cNvPr id="3" name="Content Placeholder 2"/>
          <p:cNvSpPr>
            <a:spLocks noGrp="1"/>
          </p:cNvSpPr>
          <p:nvPr>
            <p:ph idx="1"/>
          </p:nvPr>
        </p:nvSpPr>
        <p:spPr/>
        <p:txBody>
          <a:bodyPr>
            <a:normAutofit fontScale="92500" lnSpcReduction="20000"/>
          </a:bodyPr>
          <a:lstStyle/>
          <a:p>
            <a:r>
              <a:rPr lang="en-US" dirty="0"/>
              <a:t>Uniformity of content of </a:t>
            </a:r>
            <a:r>
              <a:rPr lang="en-US" dirty="0" smtClean="0"/>
              <a:t>active ingredient</a:t>
            </a:r>
          </a:p>
          <a:p>
            <a:pPr marL="514350" indent="-514350">
              <a:buFont typeface="+mj-lt"/>
              <a:buAutoNum type="arabicPeriod"/>
            </a:pPr>
            <a:r>
              <a:rPr lang="en-US" dirty="0"/>
              <a:t>uniformity of weight </a:t>
            </a:r>
          </a:p>
          <a:p>
            <a:pPr marL="514350" indent="-514350">
              <a:buFont typeface="+mj-lt"/>
              <a:buAutoNum type="arabicPeriod"/>
            </a:pPr>
            <a:r>
              <a:rPr lang="en-US" dirty="0"/>
              <a:t>uniformity of active ingredient. </a:t>
            </a:r>
          </a:p>
          <a:p>
            <a:endParaRPr lang="en-US" dirty="0" smtClean="0"/>
          </a:p>
          <a:p>
            <a:r>
              <a:rPr lang="en-US" dirty="0" smtClean="0"/>
              <a:t>Disintegration</a:t>
            </a:r>
          </a:p>
          <a:p>
            <a:pPr marL="0" indent="0">
              <a:buNone/>
            </a:pPr>
            <a:endParaRPr lang="en-US" dirty="0" smtClean="0"/>
          </a:p>
          <a:p>
            <a:r>
              <a:rPr lang="en-US" dirty="0" smtClean="0"/>
              <a:t>Dissolution</a:t>
            </a:r>
          </a:p>
          <a:p>
            <a:endParaRPr lang="en-US" dirty="0"/>
          </a:p>
          <a:p>
            <a:r>
              <a:rPr lang="en-US" dirty="0"/>
              <a:t>Mechanical strength</a:t>
            </a:r>
          </a:p>
        </p:txBody>
      </p:sp>
    </p:spTree>
    <p:extLst>
      <p:ext uri="{BB962C8B-B14F-4D97-AF65-F5344CB8AC3E}">
        <p14:creationId xmlns:p14="http://schemas.microsoft.com/office/powerpoint/2010/main" val="325402331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Uniformity of content of active</a:t>
            </a:r>
            <a:br>
              <a:rPr lang="en-US" dirty="0"/>
            </a:br>
            <a:r>
              <a:rPr lang="en-US" dirty="0"/>
              <a:t>ingredient</a:t>
            </a: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a:t>A fundamental quality attribute for all </a:t>
            </a:r>
            <a:r>
              <a:rPr lang="en-US" dirty="0" smtClean="0"/>
              <a:t>pharmaceutical preparations </a:t>
            </a:r>
            <a:r>
              <a:rPr lang="en-US" dirty="0"/>
              <a:t>is the requirement for a </a:t>
            </a:r>
            <a:r>
              <a:rPr lang="en-US" dirty="0" smtClean="0"/>
              <a:t>constant dose </a:t>
            </a:r>
            <a:r>
              <a:rPr lang="en-US" dirty="0"/>
              <a:t>of drug between individual tablets</a:t>
            </a:r>
            <a:r>
              <a:rPr lang="en-US" dirty="0" smtClean="0"/>
              <a:t>.</a:t>
            </a:r>
          </a:p>
          <a:p>
            <a:endParaRPr lang="en-US" dirty="0"/>
          </a:p>
          <a:p>
            <a:r>
              <a:rPr lang="en-US" dirty="0" smtClean="0"/>
              <a:t>In practice, small </a:t>
            </a:r>
            <a:r>
              <a:rPr lang="en-US" dirty="0"/>
              <a:t>variations between individual preparations </a:t>
            </a:r>
            <a:r>
              <a:rPr lang="en-US" dirty="0" smtClean="0"/>
              <a:t>are accepted </a:t>
            </a:r>
            <a:r>
              <a:rPr lang="en-US" dirty="0"/>
              <a:t>and the limits for this variation are </a:t>
            </a:r>
            <a:r>
              <a:rPr lang="en-US" dirty="0" smtClean="0"/>
              <a:t>defined as </a:t>
            </a:r>
            <a:r>
              <a:rPr lang="en-US" dirty="0"/>
              <a:t>standards in pharmacopoeias. </a:t>
            </a:r>
            <a:endParaRPr lang="en-US" dirty="0" smtClean="0"/>
          </a:p>
          <a:p>
            <a:endParaRPr lang="en-US" dirty="0"/>
          </a:p>
          <a:p>
            <a:r>
              <a:rPr lang="en-US" dirty="0" smtClean="0"/>
              <a:t>For </a:t>
            </a:r>
            <a:r>
              <a:rPr lang="en-US" dirty="0"/>
              <a:t>tablets, </a:t>
            </a:r>
            <a:r>
              <a:rPr lang="en-US" dirty="0" smtClean="0"/>
              <a:t>uniformity of </a:t>
            </a:r>
            <a:r>
              <a:rPr lang="en-US" dirty="0"/>
              <a:t>dose or dose variation is tested in two </a:t>
            </a:r>
            <a:r>
              <a:rPr lang="en-US" dirty="0" smtClean="0"/>
              <a:t>separate tests:</a:t>
            </a:r>
          </a:p>
          <a:p>
            <a:pPr marL="514350" indent="-514350">
              <a:buFont typeface="+mj-lt"/>
              <a:buAutoNum type="arabicPeriod"/>
            </a:pPr>
            <a:r>
              <a:rPr lang="en-US" dirty="0" smtClean="0"/>
              <a:t>uniformity </a:t>
            </a:r>
            <a:r>
              <a:rPr lang="en-US" dirty="0"/>
              <a:t>of weight </a:t>
            </a:r>
            <a:endParaRPr lang="en-US" dirty="0" smtClean="0"/>
          </a:p>
          <a:p>
            <a:pPr marL="514350" indent="-514350">
              <a:buFont typeface="+mj-lt"/>
              <a:buAutoNum type="arabicPeriod"/>
            </a:pPr>
            <a:r>
              <a:rPr lang="en-US" dirty="0" smtClean="0"/>
              <a:t>uniformity of active </a:t>
            </a:r>
            <a:r>
              <a:rPr lang="en-US" dirty="0"/>
              <a:t>ingredient. </a:t>
            </a:r>
            <a:endParaRPr lang="en-US" dirty="0" smtClean="0"/>
          </a:p>
          <a:p>
            <a:endParaRPr lang="en-US" dirty="0"/>
          </a:p>
          <a:p>
            <a:r>
              <a:rPr lang="en-US" dirty="0" smtClean="0"/>
              <a:t>These </a:t>
            </a:r>
            <a:r>
              <a:rPr lang="en-US" dirty="0"/>
              <a:t>either reflect indirectly </a:t>
            </a:r>
            <a:r>
              <a:rPr lang="en-US" dirty="0" smtClean="0"/>
              <a:t>or measure </a:t>
            </a:r>
            <a:r>
              <a:rPr lang="en-US" dirty="0"/>
              <a:t>directly the amount of drug substance </a:t>
            </a:r>
            <a:r>
              <a:rPr lang="en-US" dirty="0" smtClean="0"/>
              <a:t>in the </a:t>
            </a:r>
            <a:r>
              <a:rPr lang="en-US" dirty="0"/>
              <a:t>tablet.</a:t>
            </a:r>
          </a:p>
        </p:txBody>
      </p:sp>
    </p:spTree>
    <p:extLst>
      <p:ext uri="{BB962C8B-B14F-4D97-AF65-F5344CB8AC3E}">
        <p14:creationId xmlns:p14="http://schemas.microsoft.com/office/powerpoint/2010/main" val="417496067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 test for uniformity of weight is carried out </a:t>
            </a:r>
            <a:r>
              <a:rPr lang="en-US" dirty="0" smtClean="0"/>
              <a:t>by collecting </a:t>
            </a:r>
            <a:r>
              <a:rPr lang="en-US" dirty="0"/>
              <a:t>a sample of tablets, normally 20, from </a:t>
            </a:r>
            <a:r>
              <a:rPr lang="en-US" dirty="0" smtClean="0"/>
              <a:t>a batch </a:t>
            </a:r>
            <a:r>
              <a:rPr lang="en-US" dirty="0"/>
              <a:t>and determining their individual weights. </a:t>
            </a:r>
            <a:endParaRPr lang="en-US" dirty="0" smtClean="0"/>
          </a:p>
          <a:p>
            <a:endParaRPr lang="en-US" dirty="0"/>
          </a:p>
          <a:p>
            <a:r>
              <a:rPr lang="en-US" dirty="0" smtClean="0"/>
              <a:t>The average </a:t>
            </a:r>
            <a:r>
              <a:rPr lang="en-US" dirty="0"/>
              <a:t>weight of the tablets is then calculated. </a:t>
            </a:r>
            <a:endParaRPr lang="en-US" dirty="0" smtClean="0"/>
          </a:p>
          <a:p>
            <a:endParaRPr lang="en-US" dirty="0"/>
          </a:p>
          <a:p>
            <a:r>
              <a:rPr lang="en-US" dirty="0" smtClean="0"/>
              <a:t>The sample </a:t>
            </a:r>
            <a:r>
              <a:rPr lang="en-US" dirty="0"/>
              <a:t>complies with the standard if the </a:t>
            </a:r>
            <a:r>
              <a:rPr lang="en-US" dirty="0" smtClean="0"/>
              <a:t>individual weights </a:t>
            </a:r>
            <a:r>
              <a:rPr lang="en-US" dirty="0"/>
              <a:t>do not deviate from the mean more than </a:t>
            </a:r>
            <a:r>
              <a:rPr lang="en-US" dirty="0" smtClean="0"/>
              <a:t>is permitted </a:t>
            </a:r>
            <a:r>
              <a:rPr lang="en-US" dirty="0"/>
              <a:t>in terms of percentage.</a:t>
            </a:r>
          </a:p>
        </p:txBody>
      </p:sp>
    </p:spTree>
    <p:extLst>
      <p:ext uri="{BB962C8B-B14F-4D97-AF65-F5344CB8AC3E}">
        <p14:creationId xmlns:p14="http://schemas.microsoft.com/office/powerpoint/2010/main" val="113152610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If the drug substance forms the greater part of </a:t>
            </a:r>
            <a:r>
              <a:rPr lang="en-US" dirty="0" smtClean="0"/>
              <a:t>the tablet </a:t>
            </a:r>
            <a:r>
              <a:rPr lang="en-US" dirty="0"/>
              <a:t>mass, any weight variation obviously </a:t>
            </a:r>
            <a:r>
              <a:rPr lang="en-US" dirty="0" smtClean="0"/>
              <a:t>reflects variations </a:t>
            </a:r>
            <a:r>
              <a:rPr lang="en-US" dirty="0"/>
              <a:t>in the content of active </a:t>
            </a:r>
            <a:r>
              <a:rPr lang="en-US" dirty="0" smtClean="0"/>
              <a:t>ingredient.</a:t>
            </a:r>
          </a:p>
          <a:p>
            <a:r>
              <a:rPr lang="en-US" dirty="0" smtClean="0"/>
              <a:t>Compliance </a:t>
            </a:r>
            <a:r>
              <a:rPr lang="en-US" dirty="0"/>
              <a:t>with the standard thus helps to </a:t>
            </a:r>
            <a:r>
              <a:rPr lang="en-US" dirty="0" smtClean="0"/>
              <a:t>ensure that </a:t>
            </a:r>
            <a:r>
              <a:rPr lang="en-US" dirty="0"/>
              <a:t>uniformity of dosage is achieved. </a:t>
            </a:r>
            <a:endParaRPr lang="en-US" dirty="0" smtClean="0"/>
          </a:p>
          <a:p>
            <a:endParaRPr lang="en-US" dirty="0"/>
          </a:p>
          <a:p>
            <a:r>
              <a:rPr lang="en-US" dirty="0" smtClean="0"/>
              <a:t>In the </a:t>
            </a:r>
            <a:r>
              <a:rPr lang="en-US" dirty="0"/>
              <a:t>case of potent drugs which are administered </a:t>
            </a:r>
            <a:r>
              <a:rPr lang="en-US" dirty="0" smtClean="0"/>
              <a:t>in low </a:t>
            </a:r>
            <a:r>
              <a:rPr lang="en-US" dirty="0"/>
              <a:t>doses, the excipients form the greater part of </a:t>
            </a:r>
            <a:r>
              <a:rPr lang="en-US" dirty="0" smtClean="0"/>
              <a:t>the tablet </a:t>
            </a:r>
            <a:r>
              <a:rPr lang="en-US" dirty="0"/>
              <a:t>weight and the correlation between </a:t>
            </a:r>
            <a:r>
              <a:rPr lang="en-US" dirty="0" smtClean="0"/>
              <a:t>tablet weight </a:t>
            </a:r>
            <a:r>
              <a:rPr lang="en-US" dirty="0"/>
              <a:t>and amount of active ingredient can be poor</a:t>
            </a:r>
          </a:p>
        </p:txBody>
      </p:sp>
    </p:spTree>
    <p:extLst>
      <p:ext uri="{BB962C8B-B14F-4D97-AF65-F5344CB8AC3E}">
        <p14:creationId xmlns:p14="http://schemas.microsoft.com/office/powerpoint/2010/main" val="202423063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Thus, the test for weight variation </a:t>
            </a:r>
            <a:r>
              <a:rPr lang="en-US" dirty="0" smtClean="0"/>
              <a:t>must be </a:t>
            </a:r>
            <a:r>
              <a:rPr lang="en-US" dirty="0"/>
              <a:t>combined with a test for variation in content </a:t>
            </a:r>
            <a:r>
              <a:rPr lang="en-US" dirty="0" smtClean="0"/>
              <a:t>of the </a:t>
            </a:r>
            <a:r>
              <a:rPr lang="en-US" dirty="0"/>
              <a:t>drug substance. </a:t>
            </a:r>
            <a:endParaRPr lang="en-US" dirty="0" smtClean="0"/>
          </a:p>
          <a:p>
            <a:endParaRPr lang="en-US" dirty="0"/>
          </a:p>
          <a:p>
            <a:r>
              <a:rPr lang="en-US" dirty="0" smtClean="0"/>
              <a:t>Nevertheless</a:t>
            </a:r>
            <a:r>
              <a:rPr lang="en-US" dirty="0"/>
              <a:t>, the test for </a:t>
            </a:r>
            <a:r>
              <a:rPr lang="en-US" dirty="0" smtClean="0"/>
              <a:t>uniformity of </a:t>
            </a:r>
            <a:r>
              <a:rPr lang="en-US" dirty="0"/>
              <a:t>weight is a simple way to assess variation </a:t>
            </a:r>
            <a:r>
              <a:rPr lang="en-US" dirty="0" smtClean="0"/>
              <a:t>in drug </a:t>
            </a:r>
            <a:r>
              <a:rPr lang="en-US" dirty="0"/>
              <a:t>dose, which makes the test useful as a </a:t>
            </a:r>
            <a:r>
              <a:rPr lang="en-US" dirty="0" smtClean="0"/>
              <a:t>quality control </a:t>
            </a:r>
            <a:r>
              <a:rPr lang="en-US" dirty="0"/>
              <a:t>procedure during tablet production.</a:t>
            </a:r>
          </a:p>
        </p:txBody>
      </p:sp>
    </p:spTree>
    <p:extLst>
      <p:ext uri="{BB962C8B-B14F-4D97-AF65-F5344CB8AC3E}">
        <p14:creationId xmlns:p14="http://schemas.microsoft.com/office/powerpoint/2010/main" val="121012636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95800"/>
            <a:ext cx="8229600" cy="1143000"/>
          </a:xfrm>
        </p:spPr>
        <p:txBody>
          <a:bodyPr>
            <a:noAutofit/>
          </a:bodyPr>
          <a:lstStyle/>
          <a:p>
            <a:r>
              <a:rPr lang="en-US" sz="2800" dirty="0"/>
              <a:t>Correlation between amount of active ingredient and tablet weight </a:t>
            </a:r>
            <a:r>
              <a:rPr lang="en-US" sz="2800" dirty="0" smtClean="0"/>
              <a:t>for:</a:t>
            </a:r>
            <a:br>
              <a:rPr lang="en-US" sz="2800" dirty="0" smtClean="0"/>
            </a:br>
            <a:r>
              <a:rPr lang="en-US" sz="2800" dirty="0" smtClean="0"/>
              <a:t> </a:t>
            </a:r>
            <a:r>
              <a:rPr lang="en-US" sz="2800" dirty="0"/>
              <a:t>(a) a low dose (drug content 23% of tablet </a:t>
            </a:r>
            <a:r>
              <a:rPr lang="en-US" sz="2800" dirty="0" smtClean="0"/>
              <a:t>weight) </a:t>
            </a:r>
            <a:br>
              <a:rPr lang="en-US" sz="2800" dirty="0" smtClean="0"/>
            </a:br>
            <a:r>
              <a:rPr lang="en-US" sz="2800" dirty="0" smtClean="0"/>
              <a:t>(</a:t>
            </a:r>
            <a:r>
              <a:rPr lang="en-US" sz="2800" dirty="0"/>
              <a:t>b) a high dose (drug content 90% of tablet weight</a:t>
            </a:r>
            <a:r>
              <a:rPr lang="en-US" sz="2800" dirty="0" smtClean="0"/>
              <a:t>)</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229600" cy="288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049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r>
              <a:rPr lang="en-US" i="1" dirty="0" smtClean="0"/>
              <a:t>Die filling</a:t>
            </a:r>
          </a:p>
          <a:p>
            <a:r>
              <a:rPr lang="en-US" dirty="0" smtClean="0"/>
              <a:t>This is normally accomplished by </a:t>
            </a:r>
            <a:r>
              <a:rPr lang="en-US" b="1" dirty="0" smtClean="0"/>
              <a:t>gravitational flow</a:t>
            </a:r>
            <a:r>
              <a:rPr lang="en-US" dirty="0" smtClean="0"/>
              <a:t> of the powder from a hopper via the die table into the die (although presses based on centrifugal die filling are also used). </a:t>
            </a:r>
          </a:p>
          <a:p>
            <a:pPr>
              <a:buNone/>
            </a:pPr>
            <a:endParaRPr lang="en-US" dirty="0" smtClean="0"/>
          </a:p>
          <a:p>
            <a:r>
              <a:rPr lang="en-US" dirty="0" smtClean="0"/>
              <a:t>The </a:t>
            </a:r>
            <a:r>
              <a:rPr lang="en-US" b="1" dirty="0" smtClean="0"/>
              <a:t>die is closed at its lower end </a:t>
            </a:r>
            <a:r>
              <a:rPr lang="en-US" dirty="0" smtClean="0"/>
              <a:t>by the lower punch.</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 test for uniformity of drug content is </a:t>
            </a:r>
            <a:r>
              <a:rPr lang="en-US" dirty="0" smtClean="0"/>
              <a:t>carried out </a:t>
            </a:r>
            <a:r>
              <a:rPr lang="en-US" dirty="0"/>
              <a:t>by collecting a sample of tablets, normally </a:t>
            </a:r>
            <a:r>
              <a:rPr lang="en-US" dirty="0" smtClean="0"/>
              <a:t>10, followed </a:t>
            </a:r>
            <a:r>
              <a:rPr lang="en-US" dirty="0"/>
              <a:t>by a determination of the amount of </a:t>
            </a:r>
            <a:r>
              <a:rPr lang="en-US" dirty="0" smtClean="0"/>
              <a:t>drug in </a:t>
            </a:r>
            <a:r>
              <a:rPr lang="en-US" dirty="0"/>
              <a:t>each. </a:t>
            </a:r>
            <a:endParaRPr lang="en-US" dirty="0" smtClean="0"/>
          </a:p>
          <a:p>
            <a:endParaRPr lang="en-US" dirty="0"/>
          </a:p>
          <a:p>
            <a:r>
              <a:rPr lang="en-US" dirty="0" smtClean="0"/>
              <a:t>The </a:t>
            </a:r>
            <a:r>
              <a:rPr lang="en-US" dirty="0"/>
              <a:t>average drug content is calculated </a:t>
            </a:r>
            <a:endParaRPr lang="en-US" dirty="0" smtClean="0"/>
          </a:p>
          <a:p>
            <a:endParaRPr lang="en-US" dirty="0"/>
          </a:p>
          <a:p>
            <a:r>
              <a:rPr lang="en-US" dirty="0" smtClean="0"/>
              <a:t>the </a:t>
            </a:r>
            <a:r>
              <a:rPr lang="en-US" dirty="0"/>
              <a:t>content of the individual tablets should </a:t>
            </a:r>
            <a:r>
              <a:rPr lang="en-US" dirty="0" smtClean="0"/>
              <a:t>fall within </a:t>
            </a:r>
            <a:r>
              <a:rPr lang="en-US" dirty="0"/>
              <a:t>specified limits in terms of percentage </a:t>
            </a:r>
            <a:r>
              <a:rPr lang="en-US" dirty="0" err="1" smtClean="0"/>
              <a:t>deviationfrom</a:t>
            </a:r>
            <a:r>
              <a:rPr lang="en-US" dirty="0" smtClean="0"/>
              <a:t> </a:t>
            </a:r>
            <a:r>
              <a:rPr lang="en-US" dirty="0"/>
              <a:t>the mean.</a:t>
            </a:r>
          </a:p>
        </p:txBody>
      </p:sp>
    </p:spTree>
    <p:extLst>
      <p:ext uri="{BB962C8B-B14F-4D97-AF65-F5344CB8AC3E}">
        <p14:creationId xmlns:p14="http://schemas.microsoft.com/office/powerpoint/2010/main" val="135748130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Disintegration</a:t>
            </a:r>
          </a:p>
        </p:txBody>
      </p:sp>
      <p:sp>
        <p:nvSpPr>
          <p:cNvPr id="3" name="Content Placeholder 2"/>
          <p:cNvSpPr>
            <a:spLocks noGrp="1"/>
          </p:cNvSpPr>
          <p:nvPr>
            <p:ph idx="1"/>
          </p:nvPr>
        </p:nvSpPr>
        <p:spPr/>
        <p:txBody>
          <a:bodyPr>
            <a:normAutofit lnSpcReduction="10000"/>
          </a:bodyPr>
          <a:lstStyle/>
          <a:p>
            <a:r>
              <a:rPr lang="en-US" dirty="0"/>
              <a:t>the drug release process </a:t>
            </a:r>
            <a:r>
              <a:rPr lang="en-US" dirty="0" smtClean="0"/>
              <a:t>from immediate-release </a:t>
            </a:r>
            <a:r>
              <a:rPr lang="en-US" dirty="0"/>
              <a:t>tablets often includes a step </a:t>
            </a:r>
            <a:r>
              <a:rPr lang="en-US" dirty="0" smtClean="0"/>
              <a:t>at which </a:t>
            </a:r>
            <a:r>
              <a:rPr lang="en-US" dirty="0"/>
              <a:t>the tablet disintegrates into smaller fragments.</a:t>
            </a:r>
          </a:p>
          <a:p>
            <a:endParaRPr lang="en-US" dirty="0" smtClean="0"/>
          </a:p>
          <a:p>
            <a:r>
              <a:rPr lang="en-US" dirty="0" smtClean="0"/>
              <a:t>In </a:t>
            </a:r>
            <a:r>
              <a:rPr lang="en-US" dirty="0"/>
              <a:t>order to assess this, disintegration test </a:t>
            </a:r>
            <a:r>
              <a:rPr lang="en-US" dirty="0" smtClean="0"/>
              <a:t>methods have </a:t>
            </a:r>
            <a:r>
              <a:rPr lang="en-US" dirty="0"/>
              <a:t>been developed and examples are described </a:t>
            </a:r>
            <a:r>
              <a:rPr lang="en-US" dirty="0" smtClean="0"/>
              <a:t>as official </a:t>
            </a:r>
            <a:r>
              <a:rPr lang="en-US" dirty="0"/>
              <a:t>standards in pharmacopoeias.</a:t>
            </a:r>
          </a:p>
        </p:txBody>
      </p:sp>
    </p:spTree>
    <p:extLst>
      <p:ext uri="{BB962C8B-B14F-4D97-AF65-F5344CB8AC3E}">
        <p14:creationId xmlns:p14="http://schemas.microsoft.com/office/powerpoint/2010/main" val="65864846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test is carried out by agitating a given </a:t>
            </a:r>
            <a:r>
              <a:rPr lang="en-US" dirty="0" smtClean="0"/>
              <a:t>number of </a:t>
            </a:r>
            <a:r>
              <a:rPr lang="en-US" dirty="0"/>
              <a:t>tablets in an aqueous medium at a defined </a:t>
            </a:r>
            <a:r>
              <a:rPr lang="en-US" dirty="0" smtClean="0"/>
              <a:t>temperature, and </a:t>
            </a:r>
            <a:r>
              <a:rPr lang="en-US" dirty="0"/>
              <a:t>the time to reach the end-point of </a:t>
            </a:r>
            <a:r>
              <a:rPr lang="en-US" dirty="0" smtClean="0"/>
              <a:t>the test </a:t>
            </a:r>
            <a:r>
              <a:rPr lang="en-US" dirty="0"/>
              <a:t>is recorded. </a:t>
            </a:r>
            <a:endParaRPr lang="en-US" dirty="0" smtClean="0"/>
          </a:p>
          <a:p>
            <a:endParaRPr lang="en-US" dirty="0"/>
          </a:p>
          <a:p>
            <a:r>
              <a:rPr lang="en-US" dirty="0" smtClean="0"/>
              <a:t>The </a:t>
            </a:r>
            <a:r>
              <a:rPr lang="en-US" dirty="0"/>
              <a:t>preparation complies with </a:t>
            </a:r>
            <a:r>
              <a:rPr lang="en-US" dirty="0" smtClean="0"/>
              <a:t>the test </a:t>
            </a:r>
            <a:r>
              <a:rPr lang="en-US" dirty="0"/>
              <a:t>if the time to reach this end-point is below </a:t>
            </a:r>
            <a:r>
              <a:rPr lang="en-US" dirty="0" smtClean="0"/>
              <a:t>a given </a:t>
            </a:r>
            <a:r>
              <a:rPr lang="en-US" dirty="0"/>
              <a:t>limit. </a:t>
            </a:r>
            <a:endParaRPr lang="en-US" dirty="0" smtClean="0"/>
          </a:p>
          <a:p>
            <a:endParaRPr lang="en-US" dirty="0"/>
          </a:p>
        </p:txBody>
      </p:sp>
    </p:spTree>
    <p:extLst>
      <p:ext uri="{BB962C8B-B14F-4D97-AF65-F5344CB8AC3E}">
        <p14:creationId xmlns:p14="http://schemas.microsoft.com/office/powerpoint/2010/main" val="245070699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The end-point of the test is the point at which all visible parts of the tablets have been eliminated from a set of tubes in which the tablets have been held during agitation. </a:t>
            </a:r>
          </a:p>
          <a:p>
            <a:endParaRPr lang="en-US" dirty="0"/>
          </a:p>
          <a:p>
            <a:r>
              <a:rPr lang="en-US" dirty="0"/>
              <a:t>The tubes are closed at the lower end by a screen and the tablet fragments formed during the disintegration are eliminated from the tubes by passing the screen openings, i.e. disintegration is considered to be achieved when no tablet fragments remain on the screen (fragments of coating may remain).</a:t>
            </a:r>
          </a:p>
          <a:p>
            <a:endParaRPr lang="en-US" dirty="0"/>
          </a:p>
        </p:txBody>
      </p:sp>
    </p:spTree>
    <p:extLst>
      <p:ext uri="{BB962C8B-B14F-4D97-AF65-F5344CB8AC3E}">
        <p14:creationId xmlns:p14="http://schemas.microsoft.com/office/powerpoint/2010/main" val="361783967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A disintegration apparatus </a:t>
            </a:r>
            <a:r>
              <a:rPr lang="en-US" dirty="0" smtClean="0"/>
              <a:t> consists normally </a:t>
            </a:r>
            <a:r>
              <a:rPr lang="en-US" dirty="0"/>
              <a:t>of six chambers, i.e. tubes open at </a:t>
            </a:r>
            <a:r>
              <a:rPr lang="en-US" dirty="0" smtClean="0"/>
              <a:t>the upper </a:t>
            </a:r>
            <a:r>
              <a:rPr lang="en-US" dirty="0"/>
              <a:t>end and closed by a screen at the lower. </a:t>
            </a:r>
            <a:endParaRPr lang="en-US" dirty="0" smtClean="0"/>
          </a:p>
          <a:p>
            <a:endParaRPr lang="en-US" dirty="0"/>
          </a:p>
          <a:p>
            <a:r>
              <a:rPr lang="en-US" dirty="0" smtClean="0"/>
              <a:t>Before disintegration </a:t>
            </a:r>
            <a:r>
              <a:rPr lang="en-US" dirty="0"/>
              <a:t>testing, one tablet is placed in </a:t>
            </a:r>
            <a:r>
              <a:rPr lang="en-US" dirty="0" smtClean="0"/>
              <a:t>each tube </a:t>
            </a:r>
            <a:r>
              <a:rPr lang="en-US" dirty="0"/>
              <a:t>and normally a plastic disc is placed upon it.</a:t>
            </a:r>
          </a:p>
          <a:p>
            <a:endParaRPr lang="en-US" dirty="0" smtClean="0"/>
          </a:p>
          <a:p>
            <a:r>
              <a:rPr lang="en-US" dirty="0" smtClean="0"/>
              <a:t>The </a:t>
            </a:r>
            <a:r>
              <a:rPr lang="en-US" dirty="0"/>
              <a:t>tubes are placed in a water bath and raised </a:t>
            </a:r>
            <a:r>
              <a:rPr lang="en-US" dirty="0" smtClean="0"/>
              <a:t>and lowered </a:t>
            </a:r>
            <a:r>
              <a:rPr lang="en-US" dirty="0"/>
              <a:t>at a constant frequency in the water in </a:t>
            </a:r>
            <a:r>
              <a:rPr lang="en-US" dirty="0" smtClean="0"/>
              <a:t>such a </a:t>
            </a:r>
            <a:r>
              <a:rPr lang="en-US" dirty="0"/>
              <a:t>way that at the highest position of the tubes, </a:t>
            </a:r>
            <a:r>
              <a:rPr lang="en-US" dirty="0" smtClean="0"/>
              <a:t>the screen </a:t>
            </a:r>
            <a:r>
              <a:rPr lang="en-US" dirty="0"/>
              <a:t>remains below the surface of the water.</a:t>
            </a:r>
          </a:p>
        </p:txBody>
      </p:sp>
    </p:spTree>
    <p:extLst>
      <p:ext uri="{BB962C8B-B14F-4D97-AF65-F5344CB8AC3E}">
        <p14:creationId xmlns:p14="http://schemas.microsoft.com/office/powerpoint/2010/main" val="403596019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571884"/>
            <a:ext cx="3343403" cy="555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64882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Tests for disintegration do not normally seek </a:t>
            </a:r>
            <a:r>
              <a:rPr lang="en-US" dirty="0" smtClean="0"/>
              <a:t>to establish </a:t>
            </a:r>
            <a:r>
              <a:rPr lang="en-US" dirty="0"/>
              <a:t>a correlation with in vivo </a:t>
            </a:r>
            <a:r>
              <a:rPr lang="en-US" dirty="0" err="1"/>
              <a:t>behaviour</a:t>
            </a:r>
            <a:r>
              <a:rPr lang="en-US" dirty="0"/>
              <a:t>. </a:t>
            </a:r>
            <a:endParaRPr lang="en-US" dirty="0" smtClean="0"/>
          </a:p>
          <a:p>
            <a:endParaRPr lang="en-US" dirty="0"/>
          </a:p>
          <a:p>
            <a:r>
              <a:rPr lang="en-US" dirty="0" smtClean="0"/>
              <a:t>Thus, compliance </a:t>
            </a:r>
            <a:r>
              <a:rPr lang="en-US" dirty="0"/>
              <a:t>with the specification is no guarantee of </a:t>
            </a:r>
            <a:r>
              <a:rPr lang="en-US" dirty="0" smtClean="0"/>
              <a:t>an acceptable </a:t>
            </a:r>
            <a:r>
              <a:rPr lang="en-US" dirty="0"/>
              <a:t>release and uptake of the drug in vivo </a:t>
            </a:r>
            <a:r>
              <a:rPr lang="en-US" dirty="0" smtClean="0"/>
              <a:t>and hence </a:t>
            </a:r>
            <a:r>
              <a:rPr lang="en-US" dirty="0"/>
              <a:t>an acceptable clinical effect. </a:t>
            </a:r>
            <a:endParaRPr lang="en-US" dirty="0" smtClean="0"/>
          </a:p>
          <a:p>
            <a:endParaRPr lang="en-US" dirty="0"/>
          </a:p>
          <a:p>
            <a:r>
              <a:rPr lang="en-US" dirty="0" smtClean="0"/>
              <a:t>However</a:t>
            </a:r>
            <a:r>
              <a:rPr lang="en-US" dirty="0"/>
              <a:t>, it is </a:t>
            </a:r>
            <a:r>
              <a:rPr lang="en-US" dirty="0" smtClean="0"/>
              <a:t>reasonable that </a:t>
            </a:r>
            <a:r>
              <a:rPr lang="en-US" dirty="0"/>
              <a:t>a preparation that fails to comply with </a:t>
            </a:r>
            <a:r>
              <a:rPr lang="en-US" dirty="0" smtClean="0"/>
              <a:t>the test </a:t>
            </a:r>
            <a:r>
              <a:rPr lang="en-US" dirty="0"/>
              <a:t>is unlikely to be efficacious. </a:t>
            </a:r>
            <a:endParaRPr lang="en-US" dirty="0" smtClean="0"/>
          </a:p>
          <a:p>
            <a:endParaRPr lang="en-US" dirty="0"/>
          </a:p>
        </p:txBody>
      </p:sp>
    </p:spTree>
    <p:extLst>
      <p:ext uri="{BB962C8B-B14F-4D97-AF65-F5344CB8AC3E}">
        <p14:creationId xmlns:p14="http://schemas.microsoft.com/office/powerpoint/2010/main" val="203623175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Disintegration tests are, however, useful </a:t>
            </a:r>
            <a:r>
              <a:rPr lang="en-US" dirty="0" smtClean="0"/>
              <a:t>as:</a:t>
            </a:r>
          </a:p>
          <a:p>
            <a:endParaRPr lang="en-US" dirty="0"/>
          </a:p>
          <a:p>
            <a:pPr marL="514350" indent="-514350">
              <a:buFont typeface="+mj-lt"/>
              <a:buAutoNum type="arabicPeriod"/>
            </a:pPr>
            <a:r>
              <a:rPr lang="en-US" dirty="0" smtClean="0"/>
              <a:t>a </a:t>
            </a:r>
            <a:r>
              <a:rPr lang="en-US" dirty="0"/>
              <a:t>means to assess the potential importance of formulation and process variables on the biopharmaceutical properties of the tablet, </a:t>
            </a:r>
            <a:endParaRPr lang="en-US" dirty="0" smtClean="0"/>
          </a:p>
          <a:p>
            <a:pPr marL="514350" indent="-514350">
              <a:buFont typeface="+mj-lt"/>
              <a:buAutoNum type="arabicPeriod"/>
            </a:pPr>
            <a:endParaRPr lang="en-US" dirty="0"/>
          </a:p>
          <a:p>
            <a:pPr marL="514350" indent="-514350">
              <a:buFont typeface="+mj-lt"/>
              <a:buAutoNum type="arabicPeriod"/>
            </a:pPr>
            <a:r>
              <a:rPr lang="en-US" dirty="0" smtClean="0"/>
              <a:t>as </a:t>
            </a:r>
            <a:r>
              <a:rPr lang="en-US" dirty="0"/>
              <a:t>a control procedure to evaluate the quality </a:t>
            </a:r>
            <a:r>
              <a:rPr lang="en-US" dirty="0" smtClean="0"/>
              <a:t>reproducibility of </a:t>
            </a:r>
            <a:r>
              <a:rPr lang="en-US" dirty="0"/>
              <a:t>the tablet </a:t>
            </a:r>
            <a:r>
              <a:rPr lang="en-US" dirty="0" smtClean="0"/>
              <a:t>during production</a:t>
            </a:r>
            <a:r>
              <a:rPr lang="en-US" dirty="0"/>
              <a:t>.</a:t>
            </a:r>
          </a:p>
          <a:p>
            <a:endParaRPr lang="en-US" dirty="0"/>
          </a:p>
        </p:txBody>
      </p:sp>
    </p:spTree>
    <p:extLst>
      <p:ext uri="{BB962C8B-B14F-4D97-AF65-F5344CB8AC3E}">
        <p14:creationId xmlns:p14="http://schemas.microsoft.com/office/powerpoint/2010/main" val="315151221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Dissolution</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a:t>Dissolution testing is the most important way to </a:t>
            </a:r>
            <a:r>
              <a:rPr lang="en-US" dirty="0" smtClean="0"/>
              <a:t>study, under </a:t>
            </a:r>
            <a:r>
              <a:rPr lang="en-US" dirty="0"/>
              <a:t>in vitro conditions, the release of a drug from </a:t>
            </a:r>
            <a:r>
              <a:rPr lang="en-US" dirty="0" smtClean="0"/>
              <a:t>a solid </a:t>
            </a:r>
            <a:r>
              <a:rPr lang="en-US" dirty="0"/>
              <a:t>dosage form, and thus represents an </a:t>
            </a:r>
            <a:r>
              <a:rPr lang="en-US" dirty="0" smtClean="0"/>
              <a:t>important tool </a:t>
            </a:r>
            <a:r>
              <a:rPr lang="en-US" dirty="0"/>
              <a:t>to assess factors that affect the bioavailability of </a:t>
            </a:r>
            <a:r>
              <a:rPr lang="en-US" dirty="0" smtClean="0"/>
              <a:t>a drug </a:t>
            </a:r>
            <a:r>
              <a:rPr lang="en-US" dirty="0"/>
              <a:t>from a solid preparation. </a:t>
            </a:r>
            <a:endParaRPr lang="en-US" dirty="0" smtClean="0"/>
          </a:p>
          <a:p>
            <a:endParaRPr lang="en-US" dirty="0"/>
          </a:p>
          <a:p>
            <a:r>
              <a:rPr lang="en-US" dirty="0" smtClean="0"/>
              <a:t>During </a:t>
            </a:r>
            <a:r>
              <a:rPr lang="en-US" dirty="0"/>
              <a:t>a </a:t>
            </a:r>
            <a:r>
              <a:rPr lang="en-US" dirty="0" smtClean="0"/>
              <a:t>dissolution test </a:t>
            </a:r>
            <a:r>
              <a:rPr lang="en-US" dirty="0"/>
              <a:t>the cumulative amount of drug that passes </a:t>
            </a:r>
            <a:r>
              <a:rPr lang="en-US" dirty="0" smtClean="0"/>
              <a:t>into solution </a:t>
            </a:r>
            <a:r>
              <a:rPr lang="en-US" dirty="0"/>
              <a:t>is studied as a function of time. </a:t>
            </a:r>
            <a:endParaRPr lang="en-US" dirty="0" smtClean="0"/>
          </a:p>
          <a:p>
            <a:endParaRPr lang="en-US" dirty="0"/>
          </a:p>
          <a:p>
            <a:r>
              <a:rPr lang="en-US" dirty="0" smtClean="0"/>
              <a:t>The </a:t>
            </a:r>
            <a:r>
              <a:rPr lang="en-US" dirty="0"/>
              <a:t>test </a:t>
            </a:r>
            <a:r>
              <a:rPr lang="en-US" dirty="0" smtClean="0"/>
              <a:t>thus describes </a:t>
            </a:r>
            <a:r>
              <a:rPr lang="en-US" dirty="0"/>
              <a:t>the overall rate of all the processes </a:t>
            </a:r>
            <a:r>
              <a:rPr lang="en-US" dirty="0" smtClean="0"/>
              <a:t>involved in </a:t>
            </a:r>
            <a:r>
              <a:rPr lang="en-US" dirty="0"/>
              <a:t>the release of the drug into a bioavailable form.</a:t>
            </a:r>
          </a:p>
        </p:txBody>
      </p:sp>
    </p:spTree>
    <p:extLst>
      <p:ext uri="{BB962C8B-B14F-4D97-AF65-F5344CB8AC3E}">
        <p14:creationId xmlns:p14="http://schemas.microsoft.com/office/powerpoint/2010/main" val="388851062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Dissolution studies are carried out for </a:t>
            </a:r>
            <a:r>
              <a:rPr lang="en-US" dirty="0" smtClean="0"/>
              <a:t>several reasons</a:t>
            </a:r>
            <a:r>
              <a:rPr lang="en-US" dirty="0"/>
              <a:t>:</a:t>
            </a:r>
          </a:p>
          <a:p>
            <a:pPr marL="514350" indent="-514350">
              <a:buFont typeface="+mj-lt"/>
              <a:buAutoNum type="arabicPeriod"/>
            </a:pPr>
            <a:r>
              <a:rPr lang="en-US" dirty="0" smtClean="0"/>
              <a:t>To </a:t>
            </a:r>
            <a:r>
              <a:rPr lang="en-US" dirty="0"/>
              <a:t>evaluate the potential effect of </a:t>
            </a:r>
            <a:r>
              <a:rPr lang="en-US" dirty="0" smtClean="0"/>
              <a:t>formulation and </a:t>
            </a:r>
            <a:r>
              <a:rPr lang="en-US" dirty="0"/>
              <a:t>process variables on the bioavailability of </a:t>
            </a:r>
            <a:r>
              <a:rPr lang="en-US" dirty="0" smtClean="0"/>
              <a:t>a drug</a:t>
            </a:r>
            <a:r>
              <a:rPr lang="en-US" dirty="0"/>
              <a:t>;</a:t>
            </a:r>
          </a:p>
          <a:p>
            <a:pPr marL="514350" indent="-514350">
              <a:buFont typeface="+mj-lt"/>
              <a:buAutoNum type="arabicPeriod"/>
            </a:pPr>
            <a:r>
              <a:rPr lang="en-US" dirty="0" smtClean="0"/>
              <a:t>To </a:t>
            </a:r>
            <a:r>
              <a:rPr lang="en-US" dirty="0"/>
              <a:t>ensure that preparations comply with </a:t>
            </a:r>
            <a:r>
              <a:rPr lang="en-US" dirty="0" smtClean="0"/>
              <a:t>product specifications</a:t>
            </a:r>
            <a:r>
              <a:rPr lang="en-US" dirty="0"/>
              <a:t>;</a:t>
            </a:r>
          </a:p>
          <a:p>
            <a:pPr marL="514350" indent="-514350">
              <a:buFont typeface="+mj-lt"/>
              <a:buAutoNum type="arabicPeriod"/>
            </a:pPr>
            <a:r>
              <a:rPr lang="en-US" dirty="0" smtClean="0"/>
              <a:t>To </a:t>
            </a:r>
            <a:r>
              <a:rPr lang="en-US" dirty="0"/>
              <a:t>indicate the performance of the </a:t>
            </a:r>
            <a:r>
              <a:rPr lang="en-US" dirty="0" smtClean="0"/>
              <a:t>preparation under </a:t>
            </a:r>
            <a:r>
              <a:rPr lang="en-US" dirty="0"/>
              <a:t>in vivo conditions.</a:t>
            </a:r>
          </a:p>
        </p:txBody>
      </p:sp>
    </p:spTree>
    <p:extLst>
      <p:ext uri="{BB962C8B-B14F-4D97-AF65-F5344CB8AC3E}">
        <p14:creationId xmlns:p14="http://schemas.microsoft.com/office/powerpoint/2010/main" val="2017870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85000" lnSpcReduction="10000"/>
          </a:bodyPr>
          <a:lstStyle/>
          <a:p>
            <a:r>
              <a:rPr lang="en-US" i="1" dirty="0" smtClean="0"/>
              <a:t>Tablet formation</a:t>
            </a:r>
          </a:p>
          <a:p>
            <a:r>
              <a:rPr lang="en-US" dirty="0" smtClean="0"/>
              <a:t>The </a:t>
            </a:r>
            <a:r>
              <a:rPr lang="en-US" b="1" dirty="0" smtClean="0"/>
              <a:t>upper punch </a:t>
            </a:r>
            <a:r>
              <a:rPr lang="en-US" dirty="0" smtClean="0"/>
              <a:t>descends and enters the die and the powder is compressed until a tablet is formed.</a:t>
            </a:r>
          </a:p>
          <a:p>
            <a:pPr>
              <a:buNone/>
            </a:pPr>
            <a:endParaRPr lang="en-US" dirty="0" smtClean="0"/>
          </a:p>
          <a:p>
            <a:r>
              <a:rPr lang="en-US" dirty="0" smtClean="0"/>
              <a:t>During the compression phase, </a:t>
            </a:r>
            <a:r>
              <a:rPr lang="en-US" b="1" dirty="0" smtClean="0"/>
              <a:t>the lower punch can be stationary or can move upwards </a:t>
            </a:r>
            <a:r>
              <a:rPr lang="en-US" dirty="0" smtClean="0"/>
              <a:t>in the die.</a:t>
            </a:r>
          </a:p>
          <a:p>
            <a:pPr>
              <a:buNone/>
            </a:pPr>
            <a:r>
              <a:rPr lang="en-US" dirty="0" smtClean="0"/>
              <a:t> </a:t>
            </a:r>
          </a:p>
          <a:p>
            <a:r>
              <a:rPr lang="en-US" dirty="0" smtClean="0"/>
              <a:t>After maximum applied force is reached, </a:t>
            </a:r>
            <a:r>
              <a:rPr lang="en-US" b="1" dirty="0" smtClean="0"/>
              <a:t>the upper punch leaves the powder,</a:t>
            </a:r>
            <a:r>
              <a:rPr lang="en-US" dirty="0" smtClean="0"/>
              <a:t> i.e. the decompression phase.</a:t>
            </a:r>
          </a:p>
          <a:p>
            <a:endParaRPr lang="ar-JO"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This last point requires that in vitro dissolution </a:t>
            </a:r>
            <a:r>
              <a:rPr lang="en-US" dirty="0" smtClean="0"/>
              <a:t>data correlate </a:t>
            </a:r>
            <a:r>
              <a:rPr lang="en-US" dirty="0"/>
              <a:t>with the in vivo performance of the </a:t>
            </a:r>
            <a:r>
              <a:rPr lang="en-US" dirty="0" smtClean="0"/>
              <a:t>dosage form</a:t>
            </a:r>
            <a:r>
              <a:rPr lang="en-US" dirty="0"/>
              <a:t>, which must be experimentally verified. </a:t>
            </a:r>
            <a:endParaRPr lang="en-US" dirty="0" smtClean="0"/>
          </a:p>
          <a:p>
            <a:endParaRPr lang="en-US" dirty="0"/>
          </a:p>
          <a:p>
            <a:r>
              <a:rPr lang="en-US" dirty="0" smtClean="0"/>
              <a:t>The term </a:t>
            </a:r>
            <a:r>
              <a:rPr lang="en-US" dirty="0"/>
              <a:t>in vitro/in vivo correlation in this context </a:t>
            </a:r>
            <a:r>
              <a:rPr lang="en-US" dirty="0" smtClean="0"/>
              <a:t>is related </a:t>
            </a:r>
            <a:r>
              <a:rPr lang="en-US" dirty="0"/>
              <a:t>to the correlation between in vitro </a:t>
            </a:r>
            <a:r>
              <a:rPr lang="en-US" dirty="0" smtClean="0"/>
              <a:t>dissolution and </a:t>
            </a:r>
            <a:r>
              <a:rPr lang="en-US" dirty="0"/>
              <a:t>the release or uptake of the drug in vivo. </a:t>
            </a:r>
            <a:endParaRPr lang="en-US" dirty="0" smtClean="0"/>
          </a:p>
          <a:p>
            <a:endParaRPr lang="en-US" dirty="0"/>
          </a:p>
          <a:p>
            <a:r>
              <a:rPr lang="en-US" dirty="0" smtClean="0"/>
              <a:t>The establishment </a:t>
            </a:r>
            <a:r>
              <a:rPr lang="en-US" dirty="0"/>
              <a:t>of such a correlation is one of </a:t>
            </a:r>
            <a:r>
              <a:rPr lang="en-US" dirty="0" smtClean="0"/>
              <a:t>the most </a:t>
            </a:r>
            <a:r>
              <a:rPr lang="en-US" dirty="0"/>
              <a:t>important aspects of a dissolution test for </a:t>
            </a:r>
            <a:r>
              <a:rPr lang="en-US" dirty="0" smtClean="0"/>
              <a:t>a preparation </a:t>
            </a:r>
            <a:r>
              <a:rPr lang="en-US" dirty="0"/>
              <a:t>under formulation development</a:t>
            </a:r>
          </a:p>
        </p:txBody>
      </p:sp>
    </p:spTree>
    <p:extLst>
      <p:ext uri="{BB962C8B-B14F-4D97-AF65-F5344CB8AC3E}">
        <p14:creationId xmlns:p14="http://schemas.microsoft.com/office/powerpoint/2010/main" val="100168281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Dissolution is accomplished by locating the </a:t>
            </a:r>
            <a:r>
              <a:rPr lang="en-US" dirty="0" smtClean="0"/>
              <a:t>tablet in </a:t>
            </a:r>
            <a:r>
              <a:rPr lang="en-US" dirty="0"/>
              <a:t>a chamber containing a flowing </a:t>
            </a:r>
            <a:r>
              <a:rPr lang="en-US" dirty="0" smtClean="0"/>
              <a:t>dissolution medium</a:t>
            </a:r>
            <a:r>
              <a:rPr lang="en-US" dirty="0"/>
              <a:t>. </a:t>
            </a:r>
            <a:endParaRPr lang="en-US" dirty="0" smtClean="0"/>
          </a:p>
          <a:p>
            <a:endParaRPr lang="en-US" dirty="0"/>
          </a:p>
          <a:p>
            <a:r>
              <a:rPr lang="en-US" dirty="0" smtClean="0"/>
              <a:t>So </a:t>
            </a:r>
            <a:r>
              <a:rPr lang="en-US" dirty="0"/>
              <a:t>that the method is reproducible, </a:t>
            </a:r>
            <a:r>
              <a:rPr lang="en-US" dirty="0" smtClean="0"/>
              <a:t>all factors </a:t>
            </a:r>
            <a:r>
              <a:rPr lang="en-US" dirty="0"/>
              <a:t>that can affect the dissolution process </a:t>
            </a:r>
            <a:r>
              <a:rPr lang="en-US" dirty="0" smtClean="0"/>
              <a:t>must be </a:t>
            </a:r>
            <a:r>
              <a:rPr lang="en-US" dirty="0"/>
              <a:t>standardized. </a:t>
            </a:r>
            <a:endParaRPr lang="en-US" dirty="0" smtClean="0"/>
          </a:p>
          <a:p>
            <a:endParaRPr lang="en-US" dirty="0"/>
          </a:p>
          <a:p>
            <a:r>
              <a:rPr lang="en-US" dirty="0" smtClean="0"/>
              <a:t>This </a:t>
            </a:r>
            <a:r>
              <a:rPr lang="en-US" dirty="0"/>
              <a:t>includes factors that affect </a:t>
            </a:r>
            <a:r>
              <a:rPr lang="en-US" dirty="0" smtClean="0"/>
              <a:t>the solubility </a:t>
            </a:r>
            <a:r>
              <a:rPr lang="en-US" dirty="0"/>
              <a:t>of the substance (i.e. the composition </a:t>
            </a:r>
            <a:r>
              <a:rPr lang="en-US" dirty="0" smtClean="0"/>
              <a:t>and temperature </a:t>
            </a:r>
            <a:r>
              <a:rPr lang="en-US" dirty="0"/>
              <a:t>of the dissolution medium) and </a:t>
            </a:r>
            <a:r>
              <a:rPr lang="en-US" dirty="0" smtClean="0"/>
              <a:t>others that </a:t>
            </a:r>
            <a:r>
              <a:rPr lang="en-US" dirty="0"/>
              <a:t>affect the dissolution process (such as the </a:t>
            </a:r>
            <a:r>
              <a:rPr lang="en-US" dirty="0" smtClean="0"/>
              <a:t>concentration of </a:t>
            </a:r>
            <a:r>
              <a:rPr lang="en-US" dirty="0"/>
              <a:t>dissolved substance in, and the </a:t>
            </a:r>
            <a:r>
              <a:rPr lang="en-US" dirty="0" smtClean="0"/>
              <a:t>flow conditions </a:t>
            </a:r>
            <a:r>
              <a:rPr lang="en-US" dirty="0"/>
              <a:t>of, the fluid in the dissolution chamber).</a:t>
            </a:r>
          </a:p>
          <a:p>
            <a:endParaRPr lang="en-US" dirty="0"/>
          </a:p>
        </p:txBody>
      </p:sp>
    </p:spTree>
    <p:extLst>
      <p:ext uri="{BB962C8B-B14F-4D97-AF65-F5344CB8AC3E}">
        <p14:creationId xmlns:p14="http://schemas.microsoft.com/office/powerpoint/2010/main" val="377535689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Normally, the concentration of the drug substance </a:t>
            </a:r>
            <a:r>
              <a:rPr lang="en-US" dirty="0" smtClean="0"/>
              <a:t>in the </a:t>
            </a:r>
            <a:r>
              <a:rPr lang="en-US" dirty="0"/>
              <a:t>bulk of the dissolution medium shall not </a:t>
            </a:r>
            <a:r>
              <a:rPr lang="en-US" dirty="0" smtClean="0"/>
              <a:t>exceed 10</a:t>
            </a:r>
            <a:r>
              <a:rPr lang="en-US" dirty="0"/>
              <a:t>% of the solubility of the drug, i.e. sink conditions.</a:t>
            </a:r>
          </a:p>
          <a:p>
            <a:endParaRPr lang="en-US" dirty="0" smtClean="0"/>
          </a:p>
          <a:p>
            <a:r>
              <a:rPr lang="en-US" dirty="0" smtClean="0"/>
              <a:t>Under </a:t>
            </a:r>
            <a:r>
              <a:rPr lang="en-US" dirty="0"/>
              <a:t>sink conditions, the concentration </a:t>
            </a:r>
            <a:r>
              <a:rPr lang="en-US" dirty="0" smtClean="0"/>
              <a:t>gradient between </a:t>
            </a:r>
            <a:r>
              <a:rPr lang="en-US" dirty="0"/>
              <a:t>the diffusion layer surrounding the </a:t>
            </a:r>
            <a:r>
              <a:rPr lang="en-US" dirty="0" smtClean="0"/>
              <a:t>solid phase </a:t>
            </a:r>
            <a:r>
              <a:rPr lang="en-US" dirty="0"/>
              <a:t>and the concentration in the bulk of the </a:t>
            </a:r>
            <a:r>
              <a:rPr lang="en-US" dirty="0" smtClean="0"/>
              <a:t>dissolution medium </a:t>
            </a:r>
            <a:r>
              <a:rPr lang="en-US" dirty="0"/>
              <a:t>is often assumed to be constant.</a:t>
            </a:r>
          </a:p>
        </p:txBody>
      </p:sp>
    </p:spTree>
    <p:extLst>
      <p:ext uri="{BB962C8B-B14F-4D97-AF65-F5344CB8AC3E}">
        <p14:creationId xmlns:p14="http://schemas.microsoft.com/office/powerpoint/2010/main" val="271748530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A number of official and unofficial methods </a:t>
            </a:r>
            <a:r>
              <a:rPr lang="en-US" dirty="0" smtClean="0"/>
              <a:t>exist for </a:t>
            </a:r>
            <a:r>
              <a:rPr lang="en-US" dirty="0"/>
              <a:t>dissolution testing, which can be applied to </a:t>
            </a:r>
            <a:r>
              <a:rPr lang="en-US" dirty="0" smtClean="0"/>
              <a:t>both drug </a:t>
            </a:r>
            <a:r>
              <a:rPr lang="en-US" dirty="0"/>
              <a:t>substances and formulated preparations. </a:t>
            </a:r>
            <a:endParaRPr lang="en-US" dirty="0" smtClean="0"/>
          </a:p>
          <a:p>
            <a:endParaRPr lang="en-US" dirty="0"/>
          </a:p>
          <a:p>
            <a:r>
              <a:rPr lang="en-US" dirty="0" smtClean="0"/>
              <a:t>With respect </a:t>
            </a:r>
            <a:r>
              <a:rPr lang="en-US" dirty="0"/>
              <a:t>to preparations, the main test methods </a:t>
            </a:r>
            <a:r>
              <a:rPr lang="en-US" dirty="0" smtClean="0"/>
              <a:t>are based </a:t>
            </a:r>
            <a:r>
              <a:rPr lang="en-US" dirty="0"/>
              <a:t>on forced convection of the </a:t>
            </a:r>
            <a:r>
              <a:rPr lang="en-US" dirty="0" smtClean="0"/>
              <a:t>dissolution medium </a:t>
            </a:r>
            <a:r>
              <a:rPr lang="en-US" dirty="0"/>
              <a:t>and can be classified into two groups:</a:t>
            </a:r>
          </a:p>
          <a:p>
            <a:pPr marL="514350" indent="-514350">
              <a:buFont typeface="+mj-lt"/>
              <a:buAutoNum type="arabicPeriod"/>
            </a:pPr>
            <a:r>
              <a:rPr lang="en-US" dirty="0"/>
              <a:t>stirred-vessel methods </a:t>
            </a:r>
            <a:endParaRPr lang="en-US" dirty="0" smtClean="0"/>
          </a:p>
          <a:p>
            <a:pPr marL="514350" indent="-514350">
              <a:buFont typeface="+mj-lt"/>
              <a:buAutoNum type="arabicPeriod"/>
            </a:pPr>
            <a:r>
              <a:rPr lang="en-US" dirty="0" smtClean="0"/>
              <a:t>continuous-flow </a:t>
            </a:r>
            <a:r>
              <a:rPr lang="en-US" dirty="0"/>
              <a:t>methods.</a:t>
            </a:r>
          </a:p>
        </p:txBody>
      </p:sp>
    </p:spTree>
    <p:extLst>
      <p:ext uri="{BB962C8B-B14F-4D97-AF65-F5344CB8AC3E}">
        <p14:creationId xmlns:p14="http://schemas.microsoft.com/office/powerpoint/2010/main" val="409149816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Stirred-vessel methods</a:t>
            </a:r>
          </a:p>
        </p:txBody>
      </p:sp>
      <p:sp>
        <p:nvSpPr>
          <p:cNvPr id="3" name="Content Placeholder 2"/>
          <p:cNvSpPr>
            <a:spLocks noGrp="1"/>
          </p:cNvSpPr>
          <p:nvPr>
            <p:ph idx="1"/>
          </p:nvPr>
        </p:nvSpPr>
        <p:spPr/>
        <p:txBody>
          <a:bodyPr>
            <a:normAutofit/>
          </a:bodyPr>
          <a:lstStyle/>
          <a:p>
            <a:r>
              <a:rPr lang="en-US" dirty="0"/>
              <a:t>The most important stirred-vessel methods are </a:t>
            </a:r>
            <a:endParaRPr lang="en-US" dirty="0" smtClean="0"/>
          </a:p>
          <a:p>
            <a:pPr marL="514350" indent="-514350">
              <a:buFont typeface="+mj-lt"/>
              <a:buAutoNum type="arabicPeriod"/>
            </a:pPr>
            <a:r>
              <a:rPr lang="en-US" dirty="0" smtClean="0"/>
              <a:t>The paddle </a:t>
            </a:r>
            <a:r>
              <a:rPr lang="en-US" dirty="0"/>
              <a:t>method </a:t>
            </a:r>
            <a:endParaRPr lang="en-US" dirty="0" smtClean="0"/>
          </a:p>
          <a:p>
            <a:pPr marL="514350" indent="-514350">
              <a:buFont typeface="+mj-lt"/>
              <a:buAutoNum type="arabicPeriod"/>
            </a:pPr>
            <a:r>
              <a:rPr lang="en-US" dirty="0" smtClean="0"/>
              <a:t>the rotating-basket method </a:t>
            </a:r>
          </a:p>
          <a:p>
            <a:endParaRPr lang="en-US" dirty="0"/>
          </a:p>
          <a:p>
            <a:r>
              <a:rPr lang="en-US" dirty="0" smtClean="0"/>
              <a:t>Details </a:t>
            </a:r>
            <a:r>
              <a:rPr lang="en-US" dirty="0"/>
              <a:t>of these can be found </a:t>
            </a:r>
            <a:r>
              <a:rPr lang="en-US" dirty="0" smtClean="0"/>
              <a:t>in official </a:t>
            </a:r>
            <a:r>
              <a:rPr lang="en-US" dirty="0"/>
              <a:t>monographs in the European or </a:t>
            </a:r>
            <a:r>
              <a:rPr lang="en-US" dirty="0" smtClean="0"/>
              <a:t>US Pharmacopoeias</a:t>
            </a:r>
            <a:r>
              <a:rPr lang="en-US" dirty="0"/>
              <a:t>. </a:t>
            </a:r>
            <a:endParaRPr lang="en-US" dirty="0" smtClean="0"/>
          </a:p>
          <a:p>
            <a:endParaRPr lang="en-US" dirty="0"/>
          </a:p>
        </p:txBody>
      </p:sp>
    </p:spTree>
    <p:extLst>
      <p:ext uri="{BB962C8B-B14F-4D97-AF65-F5344CB8AC3E}">
        <p14:creationId xmlns:p14="http://schemas.microsoft.com/office/powerpoint/2010/main" val="260246866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Both use the same type of vessel, which is filled with a dissolution medium of controlled volume and temperature. </a:t>
            </a:r>
          </a:p>
          <a:p>
            <a:endParaRPr lang="en-US" dirty="0"/>
          </a:p>
          <a:p>
            <a:r>
              <a:rPr lang="en-US" dirty="0"/>
              <a:t>In the paddle method, the tablet is placed in the vessel and the dissolution medium is agitated by a rotating paddle. </a:t>
            </a:r>
          </a:p>
          <a:p>
            <a:endParaRPr lang="en-US" dirty="0"/>
          </a:p>
          <a:p>
            <a:r>
              <a:rPr lang="en-US" dirty="0"/>
              <a:t>In the rotating- basket method, the tablet is placed in a small basket formed from a screen. This is then immersed in the dissolution medium and rotated at a given speed.</a:t>
            </a:r>
          </a:p>
          <a:p>
            <a:endParaRPr lang="en-US" dirty="0"/>
          </a:p>
        </p:txBody>
      </p:sp>
    </p:spTree>
    <p:extLst>
      <p:ext uri="{BB962C8B-B14F-4D97-AF65-F5344CB8AC3E}">
        <p14:creationId xmlns:p14="http://schemas.microsoft.com/office/powerpoint/2010/main" val="204869103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52800" cy="6278562"/>
          </a:xfrm>
        </p:spPr>
        <p:txBody>
          <a:bodyPr>
            <a:normAutofit/>
          </a:bodyPr>
          <a:lstStyle/>
          <a:p>
            <a:r>
              <a:rPr lang="en-US" sz="3200" dirty="0"/>
              <a:t>Diagram of a dissolution instrument based on the rotating paddle method for the testing of tablet dissolution rate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44688"/>
            <a:ext cx="4876800" cy="681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67958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3657600" cy="6248400"/>
          </a:xfrm>
        </p:spPr>
        <p:txBody>
          <a:bodyPr>
            <a:normAutofit/>
          </a:bodyPr>
          <a:lstStyle/>
          <a:p>
            <a:r>
              <a:rPr lang="en-US" sz="3200" dirty="0"/>
              <a:t>Diagram of a dissolution instrument based on the rotating-basket method for the testing of tablet dissolution rate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0" y="228600"/>
            <a:ext cx="4853864" cy="635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73445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Continuous-flow methods</a:t>
            </a:r>
          </a:p>
        </p:txBody>
      </p:sp>
      <p:sp>
        <p:nvSpPr>
          <p:cNvPr id="3" name="Content Placeholder 2"/>
          <p:cNvSpPr>
            <a:spLocks noGrp="1"/>
          </p:cNvSpPr>
          <p:nvPr>
            <p:ph idx="1"/>
          </p:nvPr>
        </p:nvSpPr>
        <p:spPr>
          <a:xfrm>
            <a:off x="457200" y="1600200"/>
            <a:ext cx="8382000" cy="5029200"/>
          </a:xfrm>
        </p:spPr>
        <p:txBody>
          <a:bodyPr>
            <a:normAutofit fontScale="85000" lnSpcReduction="10000"/>
          </a:bodyPr>
          <a:lstStyle/>
          <a:p>
            <a:r>
              <a:rPr lang="en-US" dirty="0"/>
              <a:t>In the continuous-flow method the preparation </a:t>
            </a:r>
            <a:r>
              <a:rPr lang="en-US" dirty="0" smtClean="0"/>
              <a:t>is held </a:t>
            </a:r>
            <a:r>
              <a:rPr lang="en-US" dirty="0"/>
              <a:t>within a flow cell, through which the </a:t>
            </a:r>
            <a:r>
              <a:rPr lang="en-US" dirty="0" smtClean="0"/>
              <a:t>dissolution medium </a:t>
            </a:r>
            <a:r>
              <a:rPr lang="en-US" dirty="0"/>
              <a:t>is pumped at a controlled rate from a </a:t>
            </a:r>
            <a:r>
              <a:rPr lang="en-US" dirty="0" smtClean="0"/>
              <a:t>large reservoir</a:t>
            </a:r>
            <a:r>
              <a:rPr lang="en-US" dirty="0"/>
              <a:t>. </a:t>
            </a:r>
            <a:endParaRPr lang="en-US" dirty="0" smtClean="0"/>
          </a:p>
          <a:p>
            <a:endParaRPr lang="en-US" dirty="0"/>
          </a:p>
          <a:p>
            <a:r>
              <a:rPr lang="en-US" dirty="0" smtClean="0"/>
              <a:t>The </a:t>
            </a:r>
            <a:r>
              <a:rPr lang="en-US" dirty="0"/>
              <a:t>liquid which has passed the flow cell </a:t>
            </a:r>
            <a:r>
              <a:rPr lang="en-US" dirty="0" smtClean="0"/>
              <a:t>is collected </a:t>
            </a:r>
            <a:r>
              <a:rPr lang="en-US" dirty="0"/>
              <a:t>for analysis of drug content. </a:t>
            </a:r>
            <a:endParaRPr lang="en-US" dirty="0" smtClean="0"/>
          </a:p>
          <a:p>
            <a:endParaRPr lang="en-US" dirty="0"/>
          </a:p>
          <a:p>
            <a:r>
              <a:rPr lang="en-US" dirty="0" smtClean="0"/>
              <a:t>The continuous- flow </a:t>
            </a:r>
            <a:r>
              <a:rPr lang="en-US" dirty="0"/>
              <a:t>cell method may have advantages </a:t>
            </a:r>
            <a:r>
              <a:rPr lang="en-US" dirty="0" smtClean="0"/>
              <a:t>over stirred-vessel </a:t>
            </a:r>
            <a:r>
              <a:rPr lang="en-US" dirty="0"/>
              <a:t>methods, </a:t>
            </a:r>
            <a:endParaRPr lang="en-US" dirty="0" smtClean="0"/>
          </a:p>
          <a:p>
            <a:pPr marL="514350" indent="-514350">
              <a:buFont typeface="+mj-lt"/>
              <a:buAutoNum type="arabicPeriod"/>
            </a:pPr>
            <a:r>
              <a:rPr lang="en-US" dirty="0" smtClean="0"/>
              <a:t>it </a:t>
            </a:r>
            <a:r>
              <a:rPr lang="en-US" dirty="0"/>
              <a:t>maintains sink </a:t>
            </a:r>
            <a:r>
              <a:rPr lang="en-US" dirty="0" smtClean="0"/>
              <a:t>conditions throughout </a:t>
            </a:r>
            <a:r>
              <a:rPr lang="en-US" dirty="0"/>
              <a:t>the experiment </a:t>
            </a:r>
            <a:endParaRPr lang="en-US" dirty="0" smtClean="0"/>
          </a:p>
          <a:p>
            <a:pPr marL="514350" indent="-514350">
              <a:buFont typeface="+mj-lt"/>
              <a:buAutoNum type="arabicPeriod"/>
            </a:pPr>
            <a:r>
              <a:rPr lang="en-US" dirty="0" smtClean="0"/>
              <a:t>and </a:t>
            </a:r>
            <a:r>
              <a:rPr lang="en-US" dirty="0"/>
              <a:t>avoids </a:t>
            </a:r>
            <a:r>
              <a:rPr lang="en-US" dirty="0" smtClean="0"/>
              <a:t>floating of </a:t>
            </a:r>
            <a:r>
              <a:rPr lang="en-US" dirty="0"/>
              <a:t>the preparation.</a:t>
            </a:r>
          </a:p>
        </p:txBody>
      </p:sp>
    </p:spTree>
    <p:extLst>
      <p:ext uri="{BB962C8B-B14F-4D97-AF65-F5344CB8AC3E}">
        <p14:creationId xmlns:p14="http://schemas.microsoft.com/office/powerpoint/2010/main" val="378206894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amount of drug dissolved is </a:t>
            </a:r>
            <a:r>
              <a:rPr lang="en-US" dirty="0" smtClean="0"/>
              <a:t>normally </a:t>
            </a:r>
            <a:r>
              <a:rPr lang="en-US" dirty="0" err="1" smtClean="0"/>
              <a:t>analysed</a:t>
            </a:r>
            <a:r>
              <a:rPr lang="en-US" dirty="0" smtClean="0"/>
              <a:t> </a:t>
            </a:r>
            <a:r>
              <a:rPr lang="en-US" dirty="0"/>
              <a:t>more or less continuously as the </a:t>
            </a:r>
            <a:r>
              <a:rPr lang="en-US" dirty="0" smtClean="0"/>
              <a:t>concentration in </a:t>
            </a:r>
            <a:r>
              <a:rPr lang="en-US" dirty="0"/>
              <a:t>the vessel at a series of consecutive times.</a:t>
            </a:r>
          </a:p>
          <a:p>
            <a:endParaRPr lang="en-US" dirty="0" smtClean="0"/>
          </a:p>
          <a:p>
            <a:r>
              <a:rPr lang="en-US" dirty="0" smtClean="0"/>
              <a:t>However</a:t>
            </a:r>
            <a:r>
              <a:rPr lang="en-US" dirty="0"/>
              <a:t>, sometimes a single measurement can </a:t>
            </a:r>
            <a:r>
              <a:rPr lang="en-US" dirty="0" smtClean="0"/>
              <a:t>be performed </a:t>
            </a:r>
            <a:r>
              <a:rPr lang="en-US" dirty="0"/>
              <a:t>if required in the Pharmacopoeia </a:t>
            </a:r>
            <a:r>
              <a:rPr lang="en-US" dirty="0" smtClean="0"/>
              <a:t>or product </a:t>
            </a:r>
            <a:r>
              <a:rPr lang="en-US" dirty="0"/>
              <a:t>specification, i.e. the amount of drug </a:t>
            </a:r>
            <a:r>
              <a:rPr lang="en-US" dirty="0" smtClean="0"/>
              <a:t>dissolved within </a:t>
            </a:r>
            <a:r>
              <a:rPr lang="en-US" dirty="0"/>
              <a:t>a certain time period is </a:t>
            </a:r>
            <a:r>
              <a:rPr lang="en-US" dirty="0" smtClean="0"/>
              <a:t>determined.</a:t>
            </a:r>
          </a:p>
          <a:p>
            <a:endParaRPr lang="en-US" dirty="0"/>
          </a:p>
        </p:txBody>
      </p:sp>
    </p:spTree>
    <p:extLst>
      <p:ext uri="{BB962C8B-B14F-4D97-AF65-F5344CB8AC3E}">
        <p14:creationId xmlns:p14="http://schemas.microsoft.com/office/powerpoint/2010/main" val="1843161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i="1" dirty="0" smtClean="0"/>
              <a:t>Tablet ejection</a:t>
            </a:r>
          </a:p>
          <a:p>
            <a:r>
              <a:rPr lang="en-US" dirty="0" smtClean="0"/>
              <a:t>During this phase </a:t>
            </a:r>
            <a:r>
              <a:rPr lang="en-US" b="1" dirty="0" smtClean="0"/>
              <a:t>the lower punch rises </a:t>
            </a:r>
            <a:r>
              <a:rPr lang="en-US" dirty="0" smtClean="0"/>
              <a:t>until its tip reaches the level of the top of the die. </a:t>
            </a:r>
          </a:p>
          <a:p>
            <a:pPr>
              <a:buNone/>
            </a:pPr>
            <a:endParaRPr lang="en-US" dirty="0" smtClean="0"/>
          </a:p>
          <a:p>
            <a:r>
              <a:rPr lang="en-US" dirty="0" smtClean="0"/>
              <a:t>The tablet is subsequently removed from the die and die table by a pushing device.</a:t>
            </a:r>
            <a:endParaRPr lang="ar-JO" dirty="0" smtClean="0"/>
          </a:p>
          <a:p>
            <a:endParaRPr lang="ar-JO"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029200"/>
          </a:xfrm>
        </p:spPr>
        <p:txBody>
          <a:bodyPr>
            <a:normAutofit/>
          </a:bodyPr>
          <a:lstStyle/>
          <a:p>
            <a:r>
              <a:rPr lang="en-US" dirty="0"/>
              <a:t>The composition of the dissolution medium might vary between different test situations. </a:t>
            </a:r>
            <a:endParaRPr lang="en-US" dirty="0" smtClean="0"/>
          </a:p>
          <a:p>
            <a:endParaRPr lang="en-US" dirty="0"/>
          </a:p>
          <a:p>
            <a:r>
              <a:rPr lang="en-US" dirty="0" smtClean="0"/>
              <a:t>Pure </a:t>
            </a:r>
            <a:r>
              <a:rPr lang="en-US" dirty="0"/>
              <a:t>water </a:t>
            </a:r>
            <a:r>
              <a:rPr lang="en-US" dirty="0" smtClean="0"/>
              <a:t>may be </a:t>
            </a:r>
            <a:r>
              <a:rPr lang="en-US" dirty="0"/>
              <a:t>used, but in many cases a medium that shows </a:t>
            </a:r>
            <a:r>
              <a:rPr lang="en-US" dirty="0" smtClean="0"/>
              <a:t>a closer </a:t>
            </a:r>
            <a:r>
              <a:rPr lang="en-US" dirty="0"/>
              <a:t>resemblance to some physiological fluid is used.</a:t>
            </a:r>
          </a:p>
          <a:p>
            <a:endParaRPr lang="en-US" dirty="0" smtClean="0"/>
          </a:p>
          <a:p>
            <a:endParaRPr lang="en-US" dirty="0"/>
          </a:p>
        </p:txBody>
      </p:sp>
    </p:spTree>
    <p:extLst>
      <p:ext uri="{BB962C8B-B14F-4D97-AF65-F5344CB8AC3E}">
        <p14:creationId xmlns:p14="http://schemas.microsoft.com/office/powerpoint/2010/main" val="241152939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In such media the pH and ionic strength can be controlled, and surface-active agents might be added to affect the surface tension of the liquid and the solubility of the drug</a:t>
            </a:r>
            <a:r>
              <a:rPr lang="en-US" dirty="0" smtClean="0"/>
              <a:t>.</a:t>
            </a:r>
          </a:p>
          <a:p>
            <a:pPr marL="0" indent="0">
              <a:buNone/>
            </a:pPr>
            <a:r>
              <a:rPr lang="en-US" dirty="0" smtClean="0"/>
              <a:t> </a:t>
            </a:r>
            <a:endParaRPr lang="en-US" dirty="0"/>
          </a:p>
          <a:p>
            <a:r>
              <a:rPr lang="en-US" dirty="0"/>
              <a:t>Such fluids are often referred to as simulated gastric or intestinal fluids. </a:t>
            </a:r>
            <a:endParaRPr lang="en-US" dirty="0" smtClean="0"/>
          </a:p>
          <a:p>
            <a:pPr marL="0" indent="0">
              <a:buNone/>
            </a:pPr>
            <a:endParaRPr lang="en-US" dirty="0"/>
          </a:p>
          <a:p>
            <a:r>
              <a:rPr lang="en-US" dirty="0"/>
              <a:t>Also, other dissolution media might be used, such as solvent mixtures, if the solubility of the drug is very low.</a:t>
            </a:r>
          </a:p>
          <a:p>
            <a:endParaRPr lang="en-US" dirty="0"/>
          </a:p>
        </p:txBody>
      </p:sp>
    </p:spTree>
    <p:extLst>
      <p:ext uri="{BB962C8B-B14F-4D97-AF65-F5344CB8AC3E}">
        <p14:creationId xmlns:p14="http://schemas.microsoft.com/office/powerpoint/2010/main" val="192274781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strength</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a:t>The mechanical strength of a tablet is </a:t>
            </a:r>
            <a:r>
              <a:rPr lang="en-US" dirty="0" smtClean="0"/>
              <a:t>associated with </a:t>
            </a:r>
            <a:r>
              <a:rPr lang="en-US" dirty="0"/>
              <a:t>the resistance of the solid specimen </a:t>
            </a:r>
            <a:r>
              <a:rPr lang="en-US" dirty="0" smtClean="0"/>
              <a:t>towards fracturing </a:t>
            </a:r>
            <a:r>
              <a:rPr lang="en-US" dirty="0"/>
              <a:t>and attrition. </a:t>
            </a:r>
            <a:endParaRPr lang="en-US" dirty="0" smtClean="0"/>
          </a:p>
          <a:p>
            <a:endParaRPr lang="en-US" dirty="0"/>
          </a:p>
          <a:p>
            <a:r>
              <a:rPr lang="en-US" dirty="0" smtClean="0"/>
              <a:t>An </a:t>
            </a:r>
            <a:r>
              <a:rPr lang="en-US" dirty="0"/>
              <a:t>acceptable tablet </a:t>
            </a:r>
            <a:r>
              <a:rPr lang="en-US" dirty="0" smtClean="0"/>
              <a:t>must remain </a:t>
            </a:r>
            <a:r>
              <a:rPr lang="en-US" dirty="0"/>
              <a:t>intact during handling between </a:t>
            </a:r>
            <a:r>
              <a:rPr lang="en-US" dirty="0" smtClean="0"/>
              <a:t>production and </a:t>
            </a:r>
            <a:r>
              <a:rPr lang="en-US" dirty="0"/>
              <a:t>administration. </a:t>
            </a:r>
            <a:endParaRPr lang="en-US" dirty="0" smtClean="0"/>
          </a:p>
          <a:p>
            <a:endParaRPr lang="en-US" dirty="0"/>
          </a:p>
          <a:p>
            <a:r>
              <a:rPr lang="en-US" dirty="0" smtClean="0"/>
              <a:t>Thus</a:t>
            </a:r>
            <a:r>
              <a:rPr lang="en-US" dirty="0"/>
              <a:t>, an integrated part of </a:t>
            </a:r>
            <a:r>
              <a:rPr lang="en-US" dirty="0" smtClean="0"/>
              <a:t>the formulation </a:t>
            </a:r>
            <a:r>
              <a:rPr lang="en-US" dirty="0"/>
              <a:t>and production of tablets is the </a:t>
            </a:r>
            <a:r>
              <a:rPr lang="en-US" dirty="0" smtClean="0"/>
              <a:t>determination of </a:t>
            </a:r>
            <a:r>
              <a:rPr lang="en-US" dirty="0"/>
              <a:t>their mechanical strength.</a:t>
            </a:r>
          </a:p>
        </p:txBody>
      </p:sp>
    </p:spTree>
    <p:extLst>
      <p:ext uri="{BB962C8B-B14F-4D97-AF65-F5344CB8AC3E}">
        <p14:creationId xmlns:p14="http://schemas.microsoft.com/office/powerpoint/2010/main" val="373411613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Such </a:t>
            </a:r>
            <a:r>
              <a:rPr lang="en-US" dirty="0" smtClean="0"/>
              <a:t>testing is </a:t>
            </a:r>
            <a:r>
              <a:rPr lang="en-US" dirty="0"/>
              <a:t>carried out for several reasons, such as:</a:t>
            </a:r>
          </a:p>
          <a:p>
            <a:pPr marL="514350" indent="-514350">
              <a:buFont typeface="+mj-lt"/>
              <a:buAutoNum type="arabicPeriod"/>
            </a:pPr>
            <a:r>
              <a:rPr lang="en-US" dirty="0" smtClean="0"/>
              <a:t>To </a:t>
            </a:r>
            <a:r>
              <a:rPr lang="en-US" dirty="0"/>
              <a:t>assess the importance of formulation </a:t>
            </a:r>
            <a:r>
              <a:rPr lang="en-US" dirty="0" smtClean="0"/>
              <a:t>and production </a:t>
            </a:r>
            <a:r>
              <a:rPr lang="en-US" dirty="0"/>
              <a:t>variables for the resistance of a </a:t>
            </a:r>
            <a:r>
              <a:rPr lang="en-US" dirty="0" smtClean="0"/>
              <a:t>tablet towards </a:t>
            </a:r>
            <a:r>
              <a:rPr lang="en-US" dirty="0"/>
              <a:t>fracturing and attrition </a:t>
            </a:r>
            <a:r>
              <a:rPr lang="en-US" dirty="0" smtClean="0"/>
              <a:t>during formulation </a:t>
            </a:r>
            <a:r>
              <a:rPr lang="en-US" dirty="0"/>
              <a:t>work, process design and scaling up;</a:t>
            </a:r>
          </a:p>
          <a:p>
            <a:pPr marL="514350" indent="-514350">
              <a:buFont typeface="+mj-lt"/>
              <a:buAutoNum type="arabicPeriod"/>
            </a:pPr>
            <a:r>
              <a:rPr lang="en-US" dirty="0" smtClean="0"/>
              <a:t>To </a:t>
            </a:r>
            <a:r>
              <a:rPr lang="en-US" dirty="0"/>
              <a:t>control the quality of tablets </a:t>
            </a:r>
            <a:r>
              <a:rPr lang="en-US" dirty="0" smtClean="0"/>
              <a:t>during production </a:t>
            </a:r>
            <a:r>
              <a:rPr lang="en-US" dirty="0"/>
              <a:t>(in-process and batch control</a:t>
            </a:r>
            <a:r>
              <a:rPr lang="en-US" dirty="0" smtClean="0"/>
              <a:t>);</a:t>
            </a:r>
          </a:p>
          <a:p>
            <a:pPr marL="514350" indent="-514350">
              <a:buFont typeface="+mj-lt"/>
              <a:buAutoNum type="arabicPeriod"/>
            </a:pPr>
            <a:r>
              <a:rPr lang="en-US" dirty="0" smtClean="0"/>
              <a:t>To </a:t>
            </a:r>
            <a:r>
              <a:rPr lang="en-US" dirty="0"/>
              <a:t>characterize the fundamental </a:t>
            </a:r>
            <a:r>
              <a:rPr lang="en-US" dirty="0" smtClean="0"/>
              <a:t>mechanical properties </a:t>
            </a:r>
            <a:r>
              <a:rPr lang="en-US" dirty="0"/>
              <a:t>of materials used in tablet formulation.</a:t>
            </a:r>
          </a:p>
        </p:txBody>
      </p:sp>
    </p:spTree>
    <p:extLst>
      <p:ext uri="{BB962C8B-B14F-4D97-AF65-F5344CB8AC3E}">
        <p14:creationId xmlns:p14="http://schemas.microsoft.com/office/powerpoint/2010/main" val="209644768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most commonly used methods for </a:t>
            </a:r>
            <a:r>
              <a:rPr lang="en-US" dirty="0" smtClean="0"/>
              <a:t>strength testing </a:t>
            </a:r>
            <a:r>
              <a:rPr lang="en-US" dirty="0"/>
              <a:t>can be subcategorized into two main groups</a:t>
            </a:r>
            <a:r>
              <a:rPr lang="en-US" dirty="0" smtClean="0"/>
              <a:t>:</a:t>
            </a:r>
          </a:p>
          <a:p>
            <a:pPr marL="0" indent="0">
              <a:buNone/>
            </a:pPr>
            <a:endParaRPr lang="en-US" dirty="0"/>
          </a:p>
          <a:p>
            <a:pPr marL="514350" indent="-514350">
              <a:buFont typeface="+mj-lt"/>
              <a:buAutoNum type="arabicPeriod"/>
            </a:pPr>
            <a:r>
              <a:rPr lang="en-US" dirty="0"/>
              <a:t>attrition-resistance methods </a:t>
            </a:r>
            <a:endParaRPr lang="en-US" dirty="0" smtClean="0"/>
          </a:p>
          <a:p>
            <a:pPr marL="514350" indent="-514350">
              <a:buFont typeface="+mj-lt"/>
              <a:buAutoNum type="arabicPeriod"/>
            </a:pPr>
            <a:r>
              <a:rPr lang="en-US" dirty="0" smtClean="0"/>
              <a:t>fracture-resistance methods</a:t>
            </a:r>
            <a:r>
              <a:rPr lang="en-US" dirty="0"/>
              <a:t>.</a:t>
            </a:r>
          </a:p>
        </p:txBody>
      </p:sp>
    </p:spTree>
    <p:extLst>
      <p:ext uri="{BB962C8B-B14F-4D97-AF65-F5344CB8AC3E}">
        <p14:creationId xmlns:p14="http://schemas.microsoft.com/office/powerpoint/2010/main" val="393296973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Attrition-resistance methods</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a:t>The idea behind attrition resistance methods is </a:t>
            </a:r>
            <a:r>
              <a:rPr lang="en-US" dirty="0" smtClean="0"/>
              <a:t>to mimic </a:t>
            </a:r>
            <a:r>
              <a:rPr lang="en-US" dirty="0"/>
              <a:t>the kind of forces to which a tablet is </a:t>
            </a:r>
            <a:r>
              <a:rPr lang="en-US" dirty="0" smtClean="0"/>
              <a:t>subjected during </a:t>
            </a:r>
            <a:r>
              <a:rPr lang="en-US" dirty="0"/>
              <a:t>handling between its production </a:t>
            </a:r>
            <a:r>
              <a:rPr lang="en-US" dirty="0" smtClean="0"/>
              <a:t>and its </a:t>
            </a:r>
            <a:r>
              <a:rPr lang="en-US" dirty="0"/>
              <a:t>administration. </a:t>
            </a:r>
            <a:endParaRPr lang="en-US" dirty="0" smtClean="0"/>
          </a:p>
          <a:p>
            <a:endParaRPr lang="en-US" dirty="0"/>
          </a:p>
          <a:p>
            <a:r>
              <a:rPr lang="en-US" dirty="0" smtClean="0"/>
              <a:t>These </a:t>
            </a:r>
            <a:r>
              <a:rPr lang="en-US" dirty="0"/>
              <a:t>are also referred to as </a:t>
            </a:r>
            <a:r>
              <a:rPr lang="en-US" b="1" dirty="0" smtClean="0"/>
              <a:t>friability tests</a:t>
            </a:r>
            <a:r>
              <a:rPr lang="en-US" dirty="0"/>
              <a:t>: a friable tablet is one that is prone </a:t>
            </a:r>
            <a:r>
              <a:rPr lang="en-US" dirty="0" smtClean="0"/>
              <a:t>to erode </a:t>
            </a:r>
            <a:r>
              <a:rPr lang="en-US" dirty="0"/>
              <a:t>mechanically during handling. </a:t>
            </a:r>
            <a:endParaRPr lang="en-US" dirty="0" smtClean="0"/>
          </a:p>
          <a:p>
            <a:endParaRPr lang="en-US" dirty="0"/>
          </a:p>
          <a:p>
            <a:r>
              <a:rPr lang="en-US" dirty="0" smtClean="0"/>
              <a:t>During handling, tablets </a:t>
            </a:r>
            <a:r>
              <a:rPr lang="en-US" dirty="0"/>
              <a:t>are subjected to stresses from </a:t>
            </a:r>
            <a:r>
              <a:rPr lang="en-US" dirty="0" smtClean="0"/>
              <a:t>collisions and </a:t>
            </a:r>
            <a:r>
              <a:rPr lang="en-US" dirty="0"/>
              <a:t>tablets sliding towards one another and </a:t>
            </a:r>
            <a:r>
              <a:rPr lang="en-US" dirty="0" smtClean="0"/>
              <a:t>other solid </a:t>
            </a:r>
            <a:r>
              <a:rPr lang="en-US" dirty="0"/>
              <a:t>surfaces, which can result in the removal </a:t>
            </a:r>
            <a:r>
              <a:rPr lang="en-US" dirty="0" smtClean="0"/>
              <a:t>of small </a:t>
            </a:r>
            <a:r>
              <a:rPr lang="en-US" dirty="0"/>
              <a:t>fragments and particles from the </a:t>
            </a:r>
            <a:r>
              <a:rPr lang="en-US" dirty="0" smtClean="0"/>
              <a:t>tablet surface</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49610793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result will be a progressive reduction in tablet weight and a change in its appearance. </a:t>
            </a:r>
          </a:p>
          <a:p>
            <a:endParaRPr lang="en-US" dirty="0"/>
          </a:p>
          <a:p>
            <a:r>
              <a:rPr lang="en-US" dirty="0"/>
              <a:t>Such attrition can occur even though the stresses are not high enough to break or fracture the tablet into smaller pieces</a:t>
            </a:r>
          </a:p>
        </p:txBody>
      </p:sp>
    </p:spTree>
    <p:extLst>
      <p:ext uri="{BB962C8B-B14F-4D97-AF65-F5344CB8AC3E}">
        <p14:creationId xmlns:p14="http://schemas.microsoft.com/office/powerpoint/2010/main" val="40839290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application of a friability method </a:t>
            </a:r>
            <a:r>
              <a:rPr lang="en-US" dirty="0" smtClean="0"/>
              <a:t>:</a:t>
            </a:r>
            <a:endParaRPr lang="en-US" dirty="0"/>
          </a:p>
          <a:p>
            <a:r>
              <a:rPr lang="en-US" dirty="0" smtClean="0"/>
              <a:t>ability of the tablet to </a:t>
            </a:r>
            <a:r>
              <a:rPr lang="en-US" dirty="0"/>
              <a:t>resist attrition so as to </a:t>
            </a:r>
            <a:r>
              <a:rPr lang="en-US" dirty="0" smtClean="0"/>
              <a:t>ensure that </a:t>
            </a:r>
            <a:r>
              <a:rPr lang="en-US" dirty="0"/>
              <a:t>the correct amount of drug is administered </a:t>
            </a:r>
            <a:r>
              <a:rPr lang="en-US" dirty="0" smtClean="0"/>
              <a:t>and that </a:t>
            </a:r>
            <a:r>
              <a:rPr lang="en-US" dirty="0"/>
              <a:t>the appearance of the tablet does not </a:t>
            </a:r>
            <a:r>
              <a:rPr lang="en-US" dirty="0" smtClean="0"/>
              <a:t>change during </a:t>
            </a:r>
            <a:r>
              <a:rPr lang="en-US" dirty="0"/>
              <a:t>handling. </a:t>
            </a:r>
            <a:endParaRPr lang="en-US" dirty="0" smtClean="0"/>
          </a:p>
          <a:p>
            <a:endParaRPr lang="en-US" dirty="0"/>
          </a:p>
          <a:p>
            <a:r>
              <a:rPr lang="en-US" dirty="0" smtClean="0"/>
              <a:t>to </a:t>
            </a:r>
            <a:r>
              <a:rPr lang="en-US" dirty="0"/>
              <a:t>detect incipient capping, as tablets </a:t>
            </a:r>
            <a:r>
              <a:rPr lang="en-US" dirty="0" smtClean="0"/>
              <a:t>with no </a:t>
            </a:r>
            <a:r>
              <a:rPr lang="en-US" dirty="0"/>
              <a:t>visible defects can cap or laminate when </a:t>
            </a:r>
            <a:r>
              <a:rPr lang="en-US" dirty="0" smtClean="0"/>
              <a:t>stressed by </a:t>
            </a:r>
            <a:r>
              <a:rPr lang="en-US" dirty="0"/>
              <a:t>an attrition method, e.g. a rotating cylinder.</a:t>
            </a:r>
          </a:p>
        </p:txBody>
      </p:sp>
    </p:spTree>
    <p:extLst>
      <p:ext uri="{BB962C8B-B14F-4D97-AF65-F5344CB8AC3E}">
        <p14:creationId xmlns:p14="http://schemas.microsoft.com/office/powerpoint/2010/main" val="26147071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 most common experimental procedure </a:t>
            </a:r>
            <a:r>
              <a:rPr lang="en-US" dirty="0" smtClean="0"/>
              <a:t>to determine </a:t>
            </a:r>
            <a:r>
              <a:rPr lang="en-US" dirty="0"/>
              <a:t>attrition resistance involves the rotation </a:t>
            </a:r>
            <a:r>
              <a:rPr lang="en-US" dirty="0" smtClean="0"/>
              <a:t>of tablets </a:t>
            </a:r>
            <a:r>
              <a:rPr lang="en-US" dirty="0"/>
              <a:t>in a cylinder followed by the determination </a:t>
            </a:r>
            <a:r>
              <a:rPr lang="en-US" dirty="0" smtClean="0"/>
              <a:t>of weight </a:t>
            </a:r>
            <a:r>
              <a:rPr lang="en-US" dirty="0"/>
              <a:t>loss after a given number of rotations.</a:t>
            </a:r>
          </a:p>
          <a:p>
            <a:endParaRPr lang="en-US" dirty="0" smtClean="0"/>
          </a:p>
          <a:p>
            <a:r>
              <a:rPr lang="en-US" dirty="0" smtClean="0"/>
              <a:t>Another </a:t>
            </a:r>
            <a:r>
              <a:rPr lang="en-US" dirty="0"/>
              <a:t>approach is to shake tablets intensively in </a:t>
            </a:r>
            <a:r>
              <a:rPr lang="en-US" dirty="0" smtClean="0"/>
              <a:t>a jar </a:t>
            </a:r>
            <a:r>
              <a:rPr lang="en-US" dirty="0"/>
              <a:t>of similar dimensions to a pack-jar. </a:t>
            </a:r>
            <a:endParaRPr lang="en-US" dirty="0" smtClean="0"/>
          </a:p>
          <a:p>
            <a:endParaRPr lang="en-US" dirty="0"/>
          </a:p>
          <a:p>
            <a:r>
              <a:rPr lang="en-US" dirty="0" smtClean="0"/>
              <a:t>Normally, weight </a:t>
            </a:r>
            <a:r>
              <a:rPr lang="en-US" dirty="0"/>
              <a:t>loss of less than 1 % during a friability test </a:t>
            </a:r>
            <a:r>
              <a:rPr lang="en-US" dirty="0" smtClean="0"/>
              <a:t>is required</a:t>
            </a:r>
            <a:r>
              <a:rPr lang="en-US" dirty="0"/>
              <a:t>. </a:t>
            </a:r>
            <a:endParaRPr lang="en-US" dirty="0" smtClean="0"/>
          </a:p>
          <a:p>
            <a:r>
              <a:rPr lang="en-US" dirty="0" smtClean="0"/>
              <a:t>In </a:t>
            </a:r>
            <a:r>
              <a:rPr lang="en-US" dirty="0"/>
              <a:t>addition, the tablets should not </a:t>
            </a:r>
            <a:r>
              <a:rPr lang="en-US" dirty="0" smtClean="0"/>
              <a:t>show capping </a:t>
            </a:r>
            <a:r>
              <a:rPr lang="en-US" dirty="0"/>
              <a:t>or cracking during such testing.</a:t>
            </a:r>
          </a:p>
        </p:txBody>
      </p:sp>
    </p:spTree>
    <p:extLst>
      <p:ext uri="{BB962C8B-B14F-4D97-AF65-F5344CB8AC3E}">
        <p14:creationId xmlns:p14="http://schemas.microsoft.com/office/powerpoint/2010/main" val="423196120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Fracture-resistance methods</a:t>
            </a:r>
          </a:p>
        </p:txBody>
      </p:sp>
      <p:sp>
        <p:nvSpPr>
          <p:cNvPr id="3" name="Content Placeholder 2"/>
          <p:cNvSpPr>
            <a:spLocks noGrp="1"/>
          </p:cNvSpPr>
          <p:nvPr>
            <p:ph idx="1"/>
          </p:nvPr>
        </p:nvSpPr>
        <p:spPr/>
        <p:txBody>
          <a:bodyPr>
            <a:normAutofit fontScale="92500" lnSpcReduction="20000"/>
          </a:bodyPr>
          <a:lstStyle/>
          <a:p>
            <a:r>
              <a:rPr lang="en-US" dirty="0"/>
              <a:t>Analysis of the fracture resistance of tablets </a:t>
            </a:r>
            <a:r>
              <a:rPr lang="en-US" dirty="0" smtClean="0"/>
              <a:t>involves the </a:t>
            </a:r>
            <a:r>
              <a:rPr lang="en-US" dirty="0"/>
              <a:t>application of a load on the tablet and the </a:t>
            </a:r>
            <a:r>
              <a:rPr lang="en-US" dirty="0" smtClean="0"/>
              <a:t>determination of </a:t>
            </a:r>
            <a:r>
              <a:rPr lang="en-US" dirty="0"/>
              <a:t>the force needed to fracture or break </a:t>
            </a:r>
            <a:r>
              <a:rPr lang="en-US" dirty="0" smtClean="0"/>
              <a:t>the specimen </a:t>
            </a:r>
            <a:r>
              <a:rPr lang="en-US" dirty="0"/>
              <a:t>along its diameter. </a:t>
            </a:r>
            <a:endParaRPr lang="en-US" dirty="0" smtClean="0"/>
          </a:p>
          <a:p>
            <a:endParaRPr lang="en-US" dirty="0"/>
          </a:p>
          <a:p>
            <a:r>
              <a:rPr lang="en-US" dirty="0" smtClean="0"/>
              <a:t>In </a:t>
            </a:r>
            <a:r>
              <a:rPr lang="en-US" dirty="0"/>
              <a:t>order to obtain </a:t>
            </a:r>
            <a:r>
              <a:rPr lang="en-US" dirty="0" smtClean="0"/>
              <a:t>a controlled </a:t>
            </a:r>
            <a:r>
              <a:rPr lang="en-US" dirty="0"/>
              <a:t>loading, care must be taken to ensure </a:t>
            </a:r>
            <a:r>
              <a:rPr lang="en-US" dirty="0" smtClean="0"/>
              <a:t>that the </a:t>
            </a:r>
            <a:r>
              <a:rPr lang="en-US" dirty="0"/>
              <a:t>load is applied under denned and </a:t>
            </a:r>
            <a:r>
              <a:rPr lang="en-US" dirty="0" smtClean="0"/>
              <a:t>reproducible conditions </a:t>
            </a:r>
            <a:r>
              <a:rPr lang="en-US" dirty="0"/>
              <a:t>in terms of the type of load applied (</a:t>
            </a:r>
            <a:r>
              <a:rPr lang="en-US" dirty="0" smtClean="0"/>
              <a:t>compression, pulling</a:t>
            </a:r>
            <a:r>
              <a:rPr lang="en-US" dirty="0"/>
              <a:t>, twisting etc.) and the loading rate.</a:t>
            </a:r>
          </a:p>
        </p:txBody>
      </p:sp>
    </p:spTree>
    <p:extLst>
      <p:ext uri="{BB962C8B-B14F-4D97-AF65-F5344CB8AC3E}">
        <p14:creationId xmlns:p14="http://schemas.microsoft.com/office/powerpoint/2010/main" val="3626997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1029" name="Picture 5"/>
          <p:cNvPicPr>
            <a:picLocks noGrp="1" noChangeAspect="1" noChangeArrowheads="1"/>
          </p:cNvPicPr>
          <p:nvPr>
            <p:ph idx="1"/>
          </p:nvPr>
        </p:nvPicPr>
        <p:blipFill>
          <a:blip r:embed="rId2" cstate="print"/>
          <a:srcRect/>
          <a:stretch>
            <a:fillRect/>
          </a:stretch>
        </p:blipFill>
        <p:spPr bwMode="auto">
          <a:xfrm>
            <a:off x="1295400" y="904781"/>
            <a:ext cx="6172199" cy="557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diametric compression test </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t>For compressive loading of tablets, the test </a:t>
            </a:r>
            <a:r>
              <a:rPr lang="en-US" dirty="0" smtClean="0"/>
              <a:t>is simple </a:t>
            </a:r>
            <a:r>
              <a:rPr lang="en-US" dirty="0"/>
              <a:t>and reproducible under controlled </a:t>
            </a:r>
            <a:r>
              <a:rPr lang="en-US" dirty="0" smtClean="0"/>
              <a:t>conditions, and </a:t>
            </a:r>
            <a:r>
              <a:rPr lang="en-US" dirty="0"/>
              <a:t>the diametric compression test has </a:t>
            </a:r>
            <a:r>
              <a:rPr lang="en-US" dirty="0" smtClean="0"/>
              <a:t>therefore a </a:t>
            </a:r>
            <a:r>
              <a:rPr lang="en-US" dirty="0"/>
              <a:t>broad use during formulation </a:t>
            </a:r>
            <a:r>
              <a:rPr lang="en-US" dirty="0" smtClean="0"/>
              <a:t>development and </a:t>
            </a:r>
            <a:r>
              <a:rPr lang="en-US" dirty="0"/>
              <a:t>tablet production. </a:t>
            </a:r>
            <a:endParaRPr lang="en-US" dirty="0" smtClean="0"/>
          </a:p>
          <a:p>
            <a:endParaRPr lang="en-US" dirty="0"/>
          </a:p>
          <a:p>
            <a:r>
              <a:rPr lang="en-US" dirty="0" smtClean="0"/>
              <a:t>In </a:t>
            </a:r>
            <a:r>
              <a:rPr lang="en-US" dirty="0"/>
              <a:t>such compression </a:t>
            </a:r>
            <a:r>
              <a:rPr lang="en-US" dirty="0" smtClean="0"/>
              <a:t>testing the </a:t>
            </a:r>
            <a:r>
              <a:rPr lang="en-US" dirty="0"/>
              <a:t>tablet is placed against a platen and the load </a:t>
            </a:r>
            <a:r>
              <a:rPr lang="en-US" dirty="0" smtClean="0"/>
              <a:t>is applied </a:t>
            </a:r>
            <a:r>
              <a:rPr lang="en-US" dirty="0"/>
              <a:t>along its diameter by a movable platen. </a:t>
            </a:r>
            <a:endParaRPr lang="en-US" dirty="0" smtClean="0"/>
          </a:p>
          <a:p>
            <a:endParaRPr lang="en-US" dirty="0"/>
          </a:p>
          <a:p>
            <a:r>
              <a:rPr lang="en-US" dirty="0" smtClean="0"/>
              <a:t>The tablet </a:t>
            </a:r>
            <a:r>
              <a:rPr lang="en-US" dirty="0"/>
              <a:t>fails ideally along its diameter, i.e. parallel </a:t>
            </a:r>
            <a:r>
              <a:rPr lang="en-US" dirty="0" smtClean="0"/>
              <a:t>to the </a:t>
            </a:r>
            <a:r>
              <a:rPr lang="en-US" dirty="0"/>
              <a:t>compression load, in a single fracture into </a:t>
            </a:r>
            <a:r>
              <a:rPr lang="en-US" dirty="0" smtClean="0"/>
              <a:t>two pieces </a:t>
            </a:r>
            <a:r>
              <a:rPr lang="en-US" dirty="0"/>
              <a:t>of similar size </a:t>
            </a:r>
            <a:r>
              <a:rPr lang="en-US" dirty="0" smtClean="0"/>
              <a:t>and </a:t>
            </a:r>
            <a:r>
              <a:rPr lang="en-US" dirty="0"/>
              <a:t>the </a:t>
            </a:r>
            <a:r>
              <a:rPr lang="en-US" dirty="0" smtClean="0"/>
              <a:t>fracture force </a:t>
            </a:r>
            <a:r>
              <a:rPr lang="en-US" dirty="0"/>
              <a:t>is recorded.</a:t>
            </a:r>
          </a:p>
        </p:txBody>
      </p:sp>
    </p:spTree>
    <p:extLst>
      <p:ext uri="{BB962C8B-B14F-4D97-AF65-F5344CB8AC3E}">
        <p14:creationId xmlns:p14="http://schemas.microsoft.com/office/powerpoint/2010/main" val="37677613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This mode of failure is actually </a:t>
            </a:r>
            <a:r>
              <a:rPr lang="en-US" dirty="0" smtClean="0"/>
              <a:t>a tensile </a:t>
            </a:r>
            <a:r>
              <a:rPr lang="en-US" dirty="0"/>
              <a:t>failure even though it is accomplished here </a:t>
            </a:r>
            <a:r>
              <a:rPr lang="en-US" dirty="0" smtClean="0"/>
              <a:t>by compressive </a:t>
            </a:r>
            <a:r>
              <a:rPr lang="en-US" dirty="0"/>
              <a:t>loading. </a:t>
            </a:r>
            <a:endParaRPr lang="en-US" dirty="0" smtClean="0"/>
          </a:p>
          <a:p>
            <a:endParaRPr lang="en-US" dirty="0"/>
          </a:p>
          <a:p>
            <a:r>
              <a:rPr lang="en-US" dirty="0" smtClean="0"/>
              <a:t>The </a:t>
            </a:r>
            <a:r>
              <a:rPr lang="en-US" dirty="0"/>
              <a:t>force needed to </a:t>
            </a:r>
            <a:r>
              <a:rPr lang="en-US" dirty="0" smtClean="0"/>
              <a:t>fracture the </a:t>
            </a:r>
            <a:r>
              <a:rPr lang="en-US" dirty="0"/>
              <a:t>tablet by </a:t>
            </a:r>
            <a:r>
              <a:rPr lang="en-US" dirty="0" err="1"/>
              <a:t>diametral</a:t>
            </a:r>
            <a:r>
              <a:rPr lang="en-US" dirty="0"/>
              <a:t> compression is often </a:t>
            </a:r>
            <a:r>
              <a:rPr lang="en-US" dirty="0" smtClean="0"/>
              <a:t>somewhat unfortunately </a:t>
            </a:r>
            <a:r>
              <a:rPr lang="en-US" dirty="0"/>
              <a:t>referred to as </a:t>
            </a:r>
            <a:r>
              <a:rPr lang="en-US" b="1" dirty="0"/>
              <a:t>the crushing </a:t>
            </a:r>
            <a:r>
              <a:rPr lang="en-US" b="1" dirty="0" smtClean="0"/>
              <a:t>or breaking </a:t>
            </a:r>
            <a:r>
              <a:rPr lang="en-US" b="1" dirty="0"/>
              <a:t>strength </a:t>
            </a:r>
            <a:r>
              <a:rPr lang="en-US" dirty="0"/>
              <a:t>of the tablet. </a:t>
            </a:r>
            <a:endParaRPr lang="en-US" dirty="0" smtClean="0"/>
          </a:p>
          <a:p>
            <a:endParaRPr lang="en-US" dirty="0"/>
          </a:p>
          <a:p>
            <a:r>
              <a:rPr lang="en-US" dirty="0" smtClean="0"/>
              <a:t>The </a:t>
            </a:r>
            <a:r>
              <a:rPr lang="en-US" dirty="0"/>
              <a:t>term </a:t>
            </a:r>
            <a:r>
              <a:rPr lang="en-US" b="1" dirty="0"/>
              <a:t>hardness</a:t>
            </a:r>
            <a:r>
              <a:rPr lang="en-US" dirty="0"/>
              <a:t> </a:t>
            </a:r>
            <a:r>
              <a:rPr lang="en-US" dirty="0" smtClean="0"/>
              <a:t>is also </a:t>
            </a:r>
            <a:r>
              <a:rPr lang="en-US" dirty="0"/>
              <a:t>used in the literature to denote the failure </a:t>
            </a:r>
            <a:r>
              <a:rPr lang="en-US" dirty="0" smtClean="0"/>
              <a:t>force, which </a:t>
            </a:r>
            <a:r>
              <a:rPr lang="en-US" dirty="0"/>
              <a:t>is in this context incorrect as hardness is </a:t>
            </a:r>
            <a:r>
              <a:rPr lang="en-US" dirty="0" smtClean="0"/>
              <a:t>a deformation </a:t>
            </a:r>
            <a:r>
              <a:rPr lang="en-US" dirty="0"/>
              <a:t>property of a solid.</a:t>
            </a:r>
          </a:p>
        </p:txBody>
      </p:sp>
    </p:spTree>
    <p:extLst>
      <p:ext uri="{BB962C8B-B14F-4D97-AF65-F5344CB8AC3E}">
        <p14:creationId xmlns:p14="http://schemas.microsoft.com/office/powerpoint/2010/main" val="134603126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29200"/>
            <a:ext cx="8229600" cy="1143000"/>
          </a:xfrm>
        </p:spPr>
        <p:txBody>
          <a:bodyPr>
            <a:normAutofit fontScale="90000"/>
          </a:bodyPr>
          <a:lstStyle/>
          <a:p>
            <a:r>
              <a:rPr lang="en-US" dirty="0"/>
              <a:t>Illustration of the tensile failure of a tablet </a:t>
            </a:r>
            <a:r>
              <a:rPr lang="en-US" dirty="0" smtClean="0"/>
              <a:t>during </a:t>
            </a:r>
            <a:r>
              <a:rPr lang="en-US" dirty="0" err="1" smtClean="0"/>
              <a:t>diametral</a:t>
            </a:r>
            <a:r>
              <a:rPr lang="en-US" dirty="0" smtClean="0"/>
              <a:t> </a:t>
            </a:r>
            <a:r>
              <a:rPr lang="en-US" dirty="0"/>
              <a:t>compression.</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5839126"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43494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axial tensile test</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t>An alternative procedure to measure the </a:t>
            </a:r>
            <a:r>
              <a:rPr lang="en-US" dirty="0" smtClean="0"/>
              <a:t>tensile strength </a:t>
            </a:r>
            <a:r>
              <a:rPr lang="en-US" dirty="0"/>
              <a:t>of a tablet is to directly pull the tablet </a:t>
            </a:r>
            <a:r>
              <a:rPr lang="en-US" dirty="0" smtClean="0"/>
              <a:t>apart by </a:t>
            </a:r>
            <a:r>
              <a:rPr lang="en-US" dirty="0"/>
              <a:t>the application of stresses along its main </a:t>
            </a:r>
            <a:r>
              <a:rPr lang="en-US" dirty="0" smtClean="0"/>
              <a:t>axes until </a:t>
            </a:r>
            <a:r>
              <a:rPr lang="en-US" dirty="0"/>
              <a:t>fracture occurs, i.e. a direct axial tensile test.</a:t>
            </a:r>
          </a:p>
          <a:p>
            <a:endParaRPr lang="en-US" dirty="0" smtClean="0"/>
          </a:p>
          <a:p>
            <a:r>
              <a:rPr lang="en-US" dirty="0" smtClean="0"/>
              <a:t>The </a:t>
            </a:r>
            <a:r>
              <a:rPr lang="en-US" dirty="0"/>
              <a:t>use of this method is primarily to detect </a:t>
            </a:r>
            <a:r>
              <a:rPr lang="en-US" dirty="0" smtClean="0"/>
              <a:t>weaknesses in </a:t>
            </a:r>
            <a:r>
              <a:rPr lang="en-US" dirty="0"/>
              <a:t>the compact in the axial direction, which </a:t>
            </a:r>
            <a:r>
              <a:rPr lang="en-US" dirty="0" smtClean="0"/>
              <a:t>is an </a:t>
            </a:r>
            <a:r>
              <a:rPr lang="en-US" dirty="0"/>
              <a:t>indication of capping or lamination tendencies </a:t>
            </a:r>
            <a:r>
              <a:rPr lang="en-US" dirty="0" smtClean="0"/>
              <a:t>in the </a:t>
            </a:r>
            <a:r>
              <a:rPr lang="en-US" dirty="0"/>
              <a:t>tablet. </a:t>
            </a:r>
            <a:endParaRPr lang="en-US" dirty="0" smtClean="0"/>
          </a:p>
          <a:p>
            <a:endParaRPr lang="en-US" dirty="0"/>
          </a:p>
          <a:p>
            <a:r>
              <a:rPr lang="en-US" dirty="0" smtClean="0"/>
              <a:t>Thus</a:t>
            </a:r>
            <a:r>
              <a:rPr lang="en-US" dirty="0"/>
              <a:t>, the strength value obtained by </a:t>
            </a:r>
            <a:r>
              <a:rPr lang="en-US" dirty="0" smtClean="0"/>
              <a:t>this procedure </a:t>
            </a:r>
            <a:r>
              <a:rPr lang="en-US" dirty="0"/>
              <a:t>indicates weak zones in the tablet </a:t>
            </a:r>
            <a:r>
              <a:rPr lang="en-US" dirty="0" smtClean="0"/>
              <a:t>rather than </a:t>
            </a:r>
            <a:r>
              <a:rPr lang="en-US" dirty="0"/>
              <a:t>the mean strength of the whole tablet.</a:t>
            </a:r>
          </a:p>
        </p:txBody>
      </p:sp>
    </p:spTree>
    <p:extLst>
      <p:ext uri="{BB962C8B-B14F-4D97-AF65-F5344CB8AC3E}">
        <p14:creationId xmlns:p14="http://schemas.microsoft.com/office/powerpoint/2010/main" val="427702019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8229600" cy="1143000"/>
          </a:xfrm>
        </p:spPr>
        <p:txBody>
          <a:bodyPr>
            <a:normAutofit fontScale="90000"/>
          </a:bodyPr>
          <a:lstStyle/>
          <a:p>
            <a:r>
              <a:rPr lang="en-US" dirty="0"/>
              <a:t>Illustration of tablet defects referred to as </a:t>
            </a:r>
            <a:r>
              <a:rPr lang="en-US" dirty="0" smtClean="0"/>
              <a:t>capping and </a:t>
            </a:r>
            <a:r>
              <a:rPr lang="en-US" dirty="0"/>
              <a:t>lamination.</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229600" cy="414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460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2050" name="Picture 2"/>
          <p:cNvPicPr>
            <a:picLocks noGrp="1" noChangeAspect="1" noChangeArrowheads="1"/>
          </p:cNvPicPr>
          <p:nvPr>
            <p:ph idx="1"/>
          </p:nvPr>
        </p:nvPicPr>
        <p:blipFill>
          <a:blip r:embed="rId2" cstate="print"/>
          <a:srcRect/>
          <a:stretch>
            <a:fillRect/>
          </a:stretch>
        </p:blipFill>
        <p:spPr bwMode="auto">
          <a:xfrm>
            <a:off x="975725" y="1905000"/>
            <a:ext cx="6857268"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algn="just"/>
            <a:r>
              <a:rPr lang="en-US" dirty="0" smtClean="0"/>
              <a:t>The oral route is the most common way of administering drugs, and among the oral dosage forms tablets of various different types are the most common.</a:t>
            </a:r>
          </a:p>
          <a:p>
            <a:pPr algn="just">
              <a:buNone/>
            </a:pPr>
            <a:endParaRPr lang="en-US" dirty="0" smtClean="0"/>
          </a:p>
          <a:p>
            <a:pPr algn="just"/>
            <a:r>
              <a:rPr lang="en-US" dirty="0" smtClean="0"/>
              <a:t>In 1843 the first patent for a hand-operated device used to form a tablet was granted.</a:t>
            </a:r>
          </a:p>
          <a:p>
            <a:pPr algn="just">
              <a:buNone/>
            </a:pPr>
            <a:endParaRPr lang="en-US" dirty="0" smtClean="0"/>
          </a:p>
          <a:p>
            <a:pPr algn="just"/>
            <a:r>
              <a:rPr lang="en-US" dirty="0" smtClean="0"/>
              <a:t>A tablet consists of one or more drugs (active ingredients) as well as a series of other substances used in the formulation of a complete preparation.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Tablet presses</a:t>
            </a:r>
            <a:endParaRPr lang="ar-JO" dirty="0"/>
          </a:p>
        </p:txBody>
      </p:sp>
      <p:sp>
        <p:nvSpPr>
          <p:cNvPr id="3" name="Content Placeholder 2"/>
          <p:cNvSpPr>
            <a:spLocks noGrp="1"/>
          </p:cNvSpPr>
          <p:nvPr>
            <p:ph idx="1"/>
          </p:nvPr>
        </p:nvSpPr>
        <p:spPr/>
        <p:txBody>
          <a:bodyPr>
            <a:normAutofit fontScale="92500" lnSpcReduction="20000"/>
          </a:bodyPr>
          <a:lstStyle/>
          <a:p>
            <a:pPr algn="just"/>
            <a:r>
              <a:rPr lang="en-US" dirty="0" smtClean="0"/>
              <a:t>There are two types of press in common use during tablet production: </a:t>
            </a:r>
          </a:p>
          <a:p>
            <a:pPr marL="514350" indent="-514350" algn="just">
              <a:buFont typeface="+mj-lt"/>
              <a:buAutoNum type="arabicPeriod"/>
            </a:pPr>
            <a:r>
              <a:rPr lang="en-US" b="1" dirty="0" smtClean="0"/>
              <a:t>the single-punch press </a:t>
            </a:r>
          </a:p>
          <a:p>
            <a:pPr marL="514350" indent="-514350" algn="just">
              <a:buFont typeface="+mj-lt"/>
              <a:buAutoNum type="arabicPeriod"/>
            </a:pPr>
            <a:r>
              <a:rPr lang="en-US" b="1" dirty="0" smtClean="0"/>
              <a:t>The rotary press. </a:t>
            </a:r>
          </a:p>
          <a:p>
            <a:pPr algn="just"/>
            <a:endParaRPr lang="en-US" dirty="0" smtClean="0"/>
          </a:p>
          <a:p>
            <a:pPr algn="just"/>
            <a:r>
              <a:rPr lang="en-US" dirty="0" smtClean="0"/>
              <a:t>in research and development work </a:t>
            </a:r>
            <a:r>
              <a:rPr lang="en-US" b="1" dirty="0" smtClean="0"/>
              <a:t>hydraulic presses</a:t>
            </a:r>
            <a:r>
              <a:rPr lang="en-US" dirty="0" smtClean="0"/>
              <a:t> are used as advanced equipment for the evaluation of the </a:t>
            </a:r>
            <a:r>
              <a:rPr lang="en-US" dirty="0" err="1" smtClean="0"/>
              <a:t>tabletting</a:t>
            </a:r>
            <a:r>
              <a:rPr lang="en-US" dirty="0" smtClean="0"/>
              <a:t> properties of powders and the prediction of scale-up on the properties of the formed tablets</a:t>
            </a:r>
            <a:endParaRPr lang="ar-J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Single-punch press (eccentric press)</a:t>
            </a:r>
            <a:endParaRPr lang="ar-JO" dirty="0"/>
          </a:p>
        </p:txBody>
      </p:sp>
      <p:sp>
        <p:nvSpPr>
          <p:cNvPr id="3" name="Content Placeholder 2"/>
          <p:cNvSpPr>
            <a:spLocks noGrp="1"/>
          </p:cNvSpPr>
          <p:nvPr>
            <p:ph idx="1"/>
          </p:nvPr>
        </p:nvSpPr>
        <p:spPr/>
        <p:txBody>
          <a:bodyPr>
            <a:normAutofit fontScale="85000" lnSpcReduction="10000"/>
          </a:bodyPr>
          <a:lstStyle/>
          <a:p>
            <a:r>
              <a:rPr lang="en-US" dirty="0" smtClean="0"/>
              <a:t>possesses </a:t>
            </a:r>
            <a:r>
              <a:rPr lang="en-US" b="1" dirty="0" smtClean="0"/>
              <a:t>one die and one pair of punches</a:t>
            </a:r>
            <a:r>
              <a:rPr lang="en-US" dirty="0" smtClean="0"/>
              <a:t>.</a:t>
            </a:r>
          </a:p>
          <a:p>
            <a:pPr>
              <a:buNone/>
            </a:pPr>
            <a:endParaRPr lang="en-US" dirty="0" smtClean="0"/>
          </a:p>
          <a:p>
            <a:r>
              <a:rPr lang="en-US" dirty="0" smtClean="0"/>
              <a:t>The </a:t>
            </a:r>
            <a:r>
              <a:rPr lang="en-US" b="1" dirty="0" smtClean="0"/>
              <a:t>powder is held in a hopper </a:t>
            </a:r>
            <a:r>
              <a:rPr lang="en-US" dirty="0" smtClean="0"/>
              <a:t>which is </a:t>
            </a:r>
            <a:r>
              <a:rPr lang="en-US" b="1" dirty="0" smtClean="0"/>
              <a:t>connected to a hopper shoe</a:t>
            </a:r>
            <a:r>
              <a:rPr lang="en-US" dirty="0" smtClean="0"/>
              <a:t> located at the die table. </a:t>
            </a:r>
          </a:p>
          <a:p>
            <a:pPr>
              <a:buNone/>
            </a:pPr>
            <a:endParaRPr lang="en-US" dirty="0" smtClean="0"/>
          </a:p>
          <a:p>
            <a:r>
              <a:rPr lang="en-US" dirty="0" smtClean="0"/>
              <a:t>The </a:t>
            </a:r>
            <a:r>
              <a:rPr lang="en-US" b="1" dirty="0" smtClean="0"/>
              <a:t>hopper shoe moves </a:t>
            </a:r>
            <a:r>
              <a:rPr lang="en-US" dirty="0" smtClean="0"/>
              <a:t>to and fro </a:t>
            </a:r>
            <a:r>
              <a:rPr lang="en-US" b="1" dirty="0" smtClean="0"/>
              <a:t>over the die</a:t>
            </a:r>
            <a:r>
              <a:rPr lang="en-US" dirty="0" smtClean="0"/>
              <a:t>, by either a rotational or a translational movement. </a:t>
            </a:r>
          </a:p>
          <a:p>
            <a:pPr>
              <a:buNone/>
            </a:pPr>
            <a:endParaRPr lang="en-US" dirty="0" smtClean="0"/>
          </a:p>
          <a:p>
            <a:r>
              <a:rPr lang="en-US" dirty="0" smtClean="0"/>
              <a:t>When the hopper shoe is located over the die, </a:t>
            </a:r>
            <a:r>
              <a:rPr lang="en-US" b="1" dirty="0" smtClean="0"/>
              <a:t>the powder is fed into the die by gravity</a:t>
            </a:r>
            <a:r>
              <a:rPr lang="en-US"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85000" lnSpcReduction="10000"/>
          </a:bodyPr>
          <a:lstStyle/>
          <a:p>
            <a:r>
              <a:rPr lang="en-US" dirty="0" smtClean="0"/>
              <a:t>The amount of powder filled into the die is </a:t>
            </a:r>
            <a:r>
              <a:rPr lang="en-US" b="1" dirty="0" smtClean="0"/>
              <a:t>controlled by the position of the lower punch. </a:t>
            </a:r>
          </a:p>
          <a:p>
            <a:pPr>
              <a:buNone/>
            </a:pPr>
            <a:endParaRPr lang="en-US" dirty="0" smtClean="0"/>
          </a:p>
          <a:p>
            <a:r>
              <a:rPr lang="en-US" dirty="0" smtClean="0"/>
              <a:t>When the hopper shoe is located beside the die, </a:t>
            </a:r>
            <a:r>
              <a:rPr lang="en-US" b="1" dirty="0" smtClean="0"/>
              <a:t>the upper punch descends </a:t>
            </a:r>
            <a:r>
              <a:rPr lang="en-US" dirty="0" smtClean="0"/>
              <a:t>and the powder is compressed. </a:t>
            </a:r>
          </a:p>
          <a:p>
            <a:pPr>
              <a:buNone/>
            </a:pPr>
            <a:endParaRPr lang="en-US" dirty="0" smtClean="0"/>
          </a:p>
          <a:p>
            <a:r>
              <a:rPr lang="en-US" dirty="0" smtClean="0"/>
              <a:t>The </a:t>
            </a:r>
            <a:r>
              <a:rPr lang="en-US" b="1" dirty="0" smtClean="0"/>
              <a:t>lower punch is stationary during compression </a:t>
            </a:r>
            <a:r>
              <a:rPr lang="en-US" dirty="0" smtClean="0"/>
              <a:t>and the pressure is thus applied by the upper punch </a:t>
            </a:r>
          </a:p>
          <a:p>
            <a:pPr>
              <a:buNone/>
            </a:pPr>
            <a:endParaRPr lang="en-US" dirty="0" smtClean="0"/>
          </a:p>
          <a:p>
            <a:r>
              <a:rPr lang="en-US" dirty="0" smtClean="0"/>
              <a:t>After ejection the tablet is pushed by the hopper shoe</a:t>
            </a:r>
            <a:endParaRPr lang="ar-JO" dirty="0" smtClean="0"/>
          </a:p>
          <a:p>
            <a:endParaRPr lang="ar-J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099" name="Picture 3"/>
          <p:cNvPicPr>
            <a:picLocks noGrp="1" noChangeAspect="1" noChangeArrowheads="1"/>
          </p:cNvPicPr>
          <p:nvPr>
            <p:ph idx="1"/>
          </p:nvPr>
        </p:nvPicPr>
        <p:blipFill>
          <a:blip r:embed="rId2" cstate="print"/>
          <a:srcRect/>
          <a:stretch>
            <a:fillRect/>
          </a:stretch>
        </p:blipFill>
        <p:spPr bwMode="auto">
          <a:xfrm>
            <a:off x="609600" y="1676400"/>
            <a:ext cx="7620000" cy="3200400"/>
          </a:xfrm>
          <a:prstGeom prst="rect">
            <a:avLst/>
          </a:prstGeom>
          <a:noFill/>
          <a:ln w="9525">
            <a:noFill/>
            <a:miter lim="800000"/>
            <a:headEnd/>
            <a:tailEnd/>
          </a:ln>
        </p:spPr>
      </p:pic>
      <p:cxnSp>
        <p:nvCxnSpPr>
          <p:cNvPr id="5" name="Straight Connector 4"/>
          <p:cNvCxnSpPr/>
          <p:nvPr/>
        </p:nvCxnSpPr>
        <p:spPr>
          <a:xfrm>
            <a:off x="1676400" y="27432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4099" idx="3"/>
          </p:cNvCxnSpPr>
          <p:nvPr/>
        </p:nvCxnSpPr>
        <p:spPr>
          <a:xfrm>
            <a:off x="4876800" y="3276600"/>
            <a:ext cx="335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3810000"/>
            <a:ext cx="2362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3075" name="Picture 3"/>
          <p:cNvPicPr>
            <a:picLocks noGrp="1" noChangeAspect="1" noChangeArrowheads="1"/>
          </p:cNvPicPr>
          <p:nvPr>
            <p:ph idx="1"/>
          </p:nvPr>
        </p:nvPicPr>
        <p:blipFill>
          <a:blip r:embed="rId2" cstate="print"/>
          <a:srcRect/>
          <a:stretch>
            <a:fillRect/>
          </a:stretch>
        </p:blipFill>
        <p:spPr bwMode="auto">
          <a:xfrm>
            <a:off x="1447800" y="396807"/>
            <a:ext cx="5334000" cy="591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5122" name="Picture 2"/>
          <p:cNvPicPr>
            <a:picLocks noGrp="1" noChangeAspect="1" noChangeArrowheads="1"/>
          </p:cNvPicPr>
          <p:nvPr>
            <p:ph idx="1"/>
          </p:nvPr>
        </p:nvPicPr>
        <p:blipFill>
          <a:blip r:embed="rId2" cstate="print"/>
          <a:srcRect/>
          <a:stretch>
            <a:fillRect/>
          </a:stretch>
        </p:blipFill>
        <p:spPr bwMode="auto">
          <a:xfrm>
            <a:off x="990600" y="1126663"/>
            <a:ext cx="6629400" cy="5065470"/>
          </a:xfrm>
          <a:prstGeom prst="rect">
            <a:avLst/>
          </a:prstGeom>
          <a:noFill/>
          <a:ln w="9525">
            <a:noFill/>
            <a:miter lim="800000"/>
            <a:headEnd/>
            <a:tailEnd/>
          </a:ln>
        </p:spPr>
      </p:pic>
      <p:cxnSp>
        <p:nvCxnSpPr>
          <p:cNvPr id="5" name="Straight Connector 4"/>
          <p:cNvCxnSpPr/>
          <p:nvPr/>
        </p:nvCxnSpPr>
        <p:spPr>
          <a:xfrm>
            <a:off x="5791200" y="1981200"/>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2286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52800" y="32766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43000" y="3581400"/>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29200" y="4267200"/>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43000" y="4495800"/>
            <a:ext cx="182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9200" y="48768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95600" y="5181600"/>
            <a:ext cx="3810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6146" name="Picture 2"/>
          <p:cNvPicPr>
            <a:picLocks noGrp="1" noChangeAspect="1" noChangeArrowheads="1"/>
          </p:cNvPicPr>
          <p:nvPr>
            <p:ph idx="1"/>
          </p:nvPr>
        </p:nvPicPr>
        <p:blipFill>
          <a:blip r:embed="rId2" cstate="print"/>
          <a:srcRect/>
          <a:stretch>
            <a:fillRect/>
          </a:stretch>
        </p:blipFill>
        <p:spPr bwMode="auto">
          <a:xfrm>
            <a:off x="685800" y="1177728"/>
            <a:ext cx="7239000" cy="5002316"/>
          </a:xfrm>
          <a:prstGeom prst="rect">
            <a:avLst/>
          </a:prstGeom>
          <a:noFill/>
          <a:ln w="9525">
            <a:noFill/>
            <a:miter lim="800000"/>
            <a:headEnd/>
            <a:tailEnd/>
          </a:ln>
        </p:spPr>
      </p:pic>
      <p:cxnSp>
        <p:nvCxnSpPr>
          <p:cNvPr id="5" name="Straight Connector 4"/>
          <p:cNvCxnSpPr/>
          <p:nvPr/>
        </p:nvCxnSpPr>
        <p:spPr>
          <a:xfrm>
            <a:off x="838200" y="3962400"/>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90800" y="5029200"/>
            <a:ext cx="2895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7172" name="Picture 4"/>
          <p:cNvPicPr>
            <a:picLocks noGrp="1" noChangeAspect="1" noChangeArrowheads="1"/>
          </p:cNvPicPr>
          <p:nvPr>
            <p:ph idx="1"/>
          </p:nvPr>
        </p:nvPicPr>
        <p:blipFill>
          <a:blip r:embed="rId2" cstate="print"/>
          <a:srcRect/>
          <a:stretch>
            <a:fillRect/>
          </a:stretch>
        </p:blipFill>
        <p:spPr bwMode="auto">
          <a:xfrm>
            <a:off x="990600" y="1337204"/>
            <a:ext cx="6857999" cy="48369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8194" name="Picture 2"/>
          <p:cNvPicPr>
            <a:picLocks noGrp="1" noChangeAspect="1" noChangeArrowheads="1"/>
          </p:cNvPicPr>
          <p:nvPr>
            <p:ph idx="1"/>
          </p:nvPr>
        </p:nvPicPr>
        <p:blipFill>
          <a:blip r:embed="rId2" cstate="print"/>
          <a:srcRect/>
          <a:stretch>
            <a:fillRect/>
          </a:stretch>
        </p:blipFill>
        <p:spPr bwMode="auto">
          <a:xfrm>
            <a:off x="628231" y="457200"/>
            <a:ext cx="7601369" cy="6169964"/>
          </a:xfrm>
          <a:prstGeom prst="rect">
            <a:avLst/>
          </a:prstGeom>
          <a:noFill/>
          <a:ln w="9525">
            <a:noFill/>
            <a:miter lim="800000"/>
            <a:headEnd/>
            <a:tailEnd/>
          </a:ln>
        </p:spPr>
      </p:pic>
      <p:sp>
        <p:nvSpPr>
          <p:cNvPr id="5" name="Rectangle 4"/>
          <p:cNvSpPr/>
          <p:nvPr/>
        </p:nvSpPr>
        <p:spPr>
          <a:xfrm>
            <a:off x="685800" y="1143000"/>
            <a:ext cx="35814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Rectangle 5"/>
          <p:cNvSpPr/>
          <p:nvPr/>
        </p:nvSpPr>
        <p:spPr>
          <a:xfrm>
            <a:off x="1066800" y="3352800"/>
            <a:ext cx="32004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ectangle 6"/>
          <p:cNvSpPr/>
          <p:nvPr/>
        </p:nvSpPr>
        <p:spPr>
          <a:xfrm>
            <a:off x="3352800" y="3429000"/>
            <a:ext cx="7620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Rectangle 7"/>
          <p:cNvSpPr/>
          <p:nvPr/>
        </p:nvSpPr>
        <p:spPr>
          <a:xfrm>
            <a:off x="4343400" y="1371600"/>
            <a:ext cx="16764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Rectangle 8"/>
          <p:cNvSpPr/>
          <p:nvPr/>
        </p:nvSpPr>
        <p:spPr>
          <a:xfrm>
            <a:off x="6172200" y="2209800"/>
            <a:ext cx="3048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0" name="Rectangle 9"/>
          <p:cNvSpPr/>
          <p:nvPr/>
        </p:nvSpPr>
        <p:spPr>
          <a:xfrm>
            <a:off x="6553200" y="1371600"/>
            <a:ext cx="13716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1" name="Rectangle 10"/>
          <p:cNvSpPr/>
          <p:nvPr/>
        </p:nvSpPr>
        <p:spPr>
          <a:xfrm>
            <a:off x="6553200" y="3657600"/>
            <a:ext cx="13716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Technical Problems during </a:t>
            </a:r>
            <a:r>
              <a:rPr lang="en-US" dirty="0" err="1" smtClean="0"/>
              <a:t>tabletting</a:t>
            </a:r>
            <a:endParaRPr lang="ar-JO"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533400" y="2057400"/>
            <a:ext cx="7978652" cy="2514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20000"/>
          </a:bodyPr>
          <a:lstStyle/>
          <a:p>
            <a:r>
              <a:rPr lang="en-US" dirty="0" smtClean="0"/>
              <a:t>They are intended for oral administration. </a:t>
            </a:r>
          </a:p>
          <a:p>
            <a:pPr>
              <a:buNone/>
            </a:pPr>
            <a:endParaRPr lang="en-US" dirty="0" smtClean="0"/>
          </a:p>
          <a:p>
            <a:r>
              <a:rPr lang="en-US" dirty="0" smtClean="0"/>
              <a:t>Some are swallowed whole, </a:t>
            </a:r>
          </a:p>
          <a:p>
            <a:r>
              <a:rPr lang="en-US" dirty="0" smtClean="0"/>
              <a:t>some after being chewed, </a:t>
            </a:r>
          </a:p>
          <a:p>
            <a:r>
              <a:rPr lang="en-US" dirty="0" smtClean="0"/>
              <a:t>some are dissolved or dispersed in water before being administered </a:t>
            </a:r>
          </a:p>
          <a:p>
            <a:r>
              <a:rPr lang="en-US" dirty="0" smtClean="0"/>
              <a:t>some are retained in the mouth. </a:t>
            </a:r>
          </a:p>
          <a:p>
            <a:endParaRPr lang="en-US" dirty="0" smtClean="0"/>
          </a:p>
          <a:p>
            <a:r>
              <a:rPr lang="en-US" dirty="0" smtClean="0"/>
              <a:t>Thus, a variety of tablets exists and the type of </a:t>
            </a:r>
            <a:r>
              <a:rPr lang="en-US" dirty="0" err="1" smtClean="0"/>
              <a:t>excipients</a:t>
            </a:r>
            <a:r>
              <a:rPr lang="en-US" dirty="0" smtClean="0"/>
              <a:t> vary between the different types.</a:t>
            </a:r>
            <a:endParaRPr lang="ar-JO" dirty="0" smtClean="0"/>
          </a:p>
          <a:p>
            <a:endParaRPr lang="ar-JO"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10242" name="Picture 2"/>
          <p:cNvPicPr>
            <a:picLocks noGrp="1" noChangeAspect="1" noChangeArrowheads="1"/>
          </p:cNvPicPr>
          <p:nvPr>
            <p:ph idx="1"/>
          </p:nvPr>
        </p:nvPicPr>
        <p:blipFill>
          <a:blip r:embed="rId2" cstate="print"/>
          <a:srcRect/>
          <a:stretch>
            <a:fillRect/>
          </a:stretch>
        </p:blipFill>
        <p:spPr bwMode="auto">
          <a:xfrm>
            <a:off x="381000" y="1981200"/>
            <a:ext cx="8335536"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11266" name="Picture 2"/>
          <p:cNvPicPr>
            <a:picLocks noGrp="1" noChangeAspect="1" noChangeArrowheads="1"/>
          </p:cNvPicPr>
          <p:nvPr>
            <p:ph idx="1"/>
          </p:nvPr>
        </p:nvPicPr>
        <p:blipFill>
          <a:blip r:embed="rId2" cstate="print"/>
          <a:srcRect/>
          <a:stretch>
            <a:fillRect/>
          </a:stretch>
        </p:blipFill>
        <p:spPr bwMode="auto">
          <a:xfrm>
            <a:off x="602049" y="1981200"/>
            <a:ext cx="7246551" cy="34352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 production </a:t>
            </a:r>
            <a:r>
              <a:rPr lang="en-US" smtClean="0"/>
              <a:t>via granulation</a:t>
            </a:r>
            <a:endParaRPr lang="ar-JO"/>
          </a:p>
        </p:txBody>
      </p:sp>
      <p:pic>
        <p:nvPicPr>
          <p:cNvPr id="1026" name="Picture 2"/>
          <p:cNvPicPr>
            <a:picLocks noGrp="1" noChangeAspect="1" noChangeArrowheads="1"/>
          </p:cNvPicPr>
          <p:nvPr>
            <p:ph idx="1"/>
          </p:nvPr>
        </p:nvPicPr>
        <p:blipFill>
          <a:blip r:embed="rId2" cstate="print"/>
          <a:srcRect/>
          <a:stretch>
            <a:fillRect/>
          </a:stretch>
        </p:blipFill>
        <p:spPr bwMode="auto">
          <a:xfrm>
            <a:off x="1752600" y="1447800"/>
            <a:ext cx="5978387" cy="685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295400" y="2209800"/>
            <a:ext cx="6858000" cy="4250453"/>
          </a:xfrm>
          <a:prstGeom prst="rect">
            <a:avLst/>
          </a:prstGeom>
          <a:noFill/>
          <a:ln w="9525">
            <a:noFill/>
            <a:miter lim="800000"/>
            <a:headEnd/>
            <a:tailEnd/>
          </a:ln>
        </p:spPr>
      </p:pic>
      <p:cxnSp>
        <p:nvCxnSpPr>
          <p:cNvPr id="6" name="Straight Connector 5"/>
          <p:cNvCxnSpPr/>
          <p:nvPr/>
        </p:nvCxnSpPr>
        <p:spPr>
          <a:xfrm>
            <a:off x="1981200" y="2514600"/>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35814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81200" y="4648200"/>
            <a:ext cx="365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81200" y="5638800"/>
            <a:ext cx="35052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2050" name="Picture 2"/>
          <p:cNvPicPr>
            <a:picLocks noGrp="1" noChangeAspect="1" noChangeArrowheads="1"/>
          </p:cNvPicPr>
          <p:nvPr>
            <p:ph idx="1"/>
          </p:nvPr>
        </p:nvPicPr>
        <p:blipFill>
          <a:blip r:embed="rId2" cstate="print"/>
          <a:srcRect/>
          <a:stretch>
            <a:fillRect/>
          </a:stretch>
        </p:blipFill>
        <p:spPr bwMode="auto">
          <a:xfrm>
            <a:off x="533400" y="2057400"/>
            <a:ext cx="7897716" cy="2819400"/>
          </a:xfrm>
          <a:prstGeom prst="rect">
            <a:avLst/>
          </a:prstGeom>
          <a:noFill/>
          <a:ln w="9525">
            <a:noFill/>
            <a:miter lim="800000"/>
            <a:headEnd/>
            <a:tailEnd/>
          </a:ln>
        </p:spPr>
      </p:pic>
      <p:cxnSp>
        <p:nvCxnSpPr>
          <p:cNvPr id="5" name="Straight Connector 4"/>
          <p:cNvCxnSpPr/>
          <p:nvPr/>
        </p:nvCxnSpPr>
        <p:spPr>
          <a:xfrm>
            <a:off x="990600" y="24384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3581400"/>
            <a:ext cx="335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50292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pic>
        <p:nvPicPr>
          <p:cNvPr id="4098" name="Picture 2"/>
          <p:cNvPicPr>
            <a:picLocks noChangeAspect="1" noChangeArrowheads="1"/>
          </p:cNvPicPr>
          <p:nvPr/>
        </p:nvPicPr>
        <p:blipFill>
          <a:blip r:embed="rId2" cstate="print"/>
          <a:srcRect/>
          <a:stretch>
            <a:fillRect/>
          </a:stretch>
        </p:blipFill>
        <p:spPr bwMode="auto">
          <a:xfrm>
            <a:off x="2286000" y="609600"/>
            <a:ext cx="4648200" cy="457882"/>
          </a:xfrm>
          <a:prstGeom prst="rect">
            <a:avLst/>
          </a:prstGeom>
          <a:noFill/>
          <a:ln w="9525">
            <a:noFill/>
            <a:miter lim="800000"/>
            <a:headEnd/>
            <a:tailEnd/>
          </a:ln>
        </p:spPr>
      </p:pic>
      <p:pic>
        <p:nvPicPr>
          <p:cNvPr id="4099" name="Picture 3"/>
          <p:cNvPicPr>
            <a:picLocks noGrp="1" noChangeAspect="1" noChangeArrowheads="1"/>
          </p:cNvPicPr>
          <p:nvPr>
            <p:ph idx="1"/>
          </p:nvPr>
        </p:nvPicPr>
        <p:blipFill>
          <a:blip r:embed="rId3" cstate="print"/>
          <a:srcRect/>
          <a:stretch>
            <a:fillRect/>
          </a:stretch>
        </p:blipFill>
        <p:spPr bwMode="auto">
          <a:xfrm>
            <a:off x="1143000" y="1364808"/>
            <a:ext cx="6702693" cy="4883591"/>
          </a:xfrm>
          <a:prstGeom prst="rect">
            <a:avLst/>
          </a:prstGeom>
          <a:noFill/>
          <a:ln w="9525">
            <a:noFill/>
            <a:miter lim="800000"/>
            <a:headEnd/>
            <a:tailEnd/>
          </a:ln>
        </p:spPr>
      </p:pic>
      <p:cxnSp>
        <p:nvCxnSpPr>
          <p:cNvPr id="6" name="Straight Connector 5"/>
          <p:cNvCxnSpPr/>
          <p:nvPr/>
        </p:nvCxnSpPr>
        <p:spPr>
          <a:xfrm>
            <a:off x="3124200" y="19812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81600" y="29718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10200" y="3276600"/>
            <a:ext cx="182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3657600"/>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81600" y="45720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62200" y="49530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71600" y="5943600"/>
            <a:ext cx="33528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5122" name="Picture 2"/>
          <p:cNvPicPr>
            <a:picLocks noGrp="1" noChangeAspect="1" noChangeArrowheads="1"/>
          </p:cNvPicPr>
          <p:nvPr>
            <p:ph idx="1"/>
          </p:nvPr>
        </p:nvPicPr>
        <p:blipFill>
          <a:blip r:embed="rId2" cstate="print"/>
          <a:srcRect/>
          <a:stretch>
            <a:fillRect/>
          </a:stretch>
        </p:blipFill>
        <p:spPr bwMode="auto">
          <a:xfrm>
            <a:off x="685800" y="1600200"/>
            <a:ext cx="6934200" cy="1339729"/>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761999" y="3200400"/>
            <a:ext cx="6991449" cy="2895600"/>
          </a:xfrm>
          <a:prstGeom prst="rect">
            <a:avLst/>
          </a:prstGeom>
          <a:noFill/>
          <a:ln w="9525">
            <a:noFill/>
            <a:miter lim="800000"/>
            <a:headEnd/>
            <a:tailEnd/>
          </a:ln>
        </p:spPr>
      </p:pic>
      <p:cxnSp>
        <p:nvCxnSpPr>
          <p:cNvPr id="6" name="Straight Connector 5"/>
          <p:cNvCxnSpPr/>
          <p:nvPr/>
        </p:nvCxnSpPr>
        <p:spPr>
          <a:xfrm>
            <a:off x="2667000" y="1828800"/>
            <a:ext cx="312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05200" y="22860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5800" y="4572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67400" y="35052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38100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57800" y="45720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914400" y="4876800"/>
            <a:ext cx="37338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3074" name="Picture 2"/>
          <p:cNvPicPr>
            <a:picLocks noGrp="1" noChangeAspect="1" noChangeArrowheads="1"/>
          </p:cNvPicPr>
          <p:nvPr>
            <p:ph idx="1"/>
          </p:nvPr>
        </p:nvPicPr>
        <p:blipFill>
          <a:blip r:embed="rId2" cstate="print"/>
          <a:srcRect/>
          <a:stretch>
            <a:fillRect/>
          </a:stretch>
        </p:blipFill>
        <p:spPr bwMode="auto">
          <a:xfrm>
            <a:off x="1371600" y="507160"/>
            <a:ext cx="5911013" cy="619844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pic>
        <p:nvPicPr>
          <p:cNvPr id="6146" name="Picture 2"/>
          <p:cNvPicPr>
            <a:picLocks noChangeAspect="1" noChangeArrowheads="1"/>
          </p:cNvPicPr>
          <p:nvPr/>
        </p:nvPicPr>
        <p:blipFill>
          <a:blip r:embed="rId2" cstate="print"/>
          <a:srcRect/>
          <a:stretch>
            <a:fillRect/>
          </a:stretch>
        </p:blipFill>
        <p:spPr bwMode="auto">
          <a:xfrm>
            <a:off x="2286000" y="685800"/>
            <a:ext cx="4495800" cy="517698"/>
          </a:xfrm>
          <a:prstGeom prst="rect">
            <a:avLst/>
          </a:prstGeom>
          <a:noFill/>
          <a:ln w="9525">
            <a:noFill/>
            <a:miter lim="800000"/>
            <a:headEnd/>
            <a:tailEnd/>
          </a:ln>
        </p:spPr>
      </p:pic>
      <p:pic>
        <p:nvPicPr>
          <p:cNvPr id="6147" name="Picture 3"/>
          <p:cNvPicPr>
            <a:picLocks noGrp="1" noChangeAspect="1" noChangeArrowheads="1"/>
          </p:cNvPicPr>
          <p:nvPr>
            <p:ph idx="1"/>
          </p:nvPr>
        </p:nvPicPr>
        <p:blipFill>
          <a:blip r:embed="rId3" cstate="print"/>
          <a:srcRect/>
          <a:stretch>
            <a:fillRect/>
          </a:stretch>
        </p:blipFill>
        <p:spPr bwMode="auto">
          <a:xfrm>
            <a:off x="762000" y="1752600"/>
            <a:ext cx="7446100" cy="3810000"/>
          </a:xfrm>
          <a:prstGeom prst="rect">
            <a:avLst/>
          </a:prstGeom>
          <a:noFill/>
          <a:ln w="9525">
            <a:noFill/>
            <a:miter lim="800000"/>
            <a:headEnd/>
            <a:tailEnd/>
          </a:ln>
        </p:spPr>
      </p:pic>
      <p:cxnSp>
        <p:nvCxnSpPr>
          <p:cNvPr id="6" name="Straight Connector 5"/>
          <p:cNvCxnSpPr/>
          <p:nvPr/>
        </p:nvCxnSpPr>
        <p:spPr>
          <a:xfrm>
            <a:off x="4191000" y="43434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9200" y="47244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5105400"/>
            <a:ext cx="426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pic>
        <p:nvPicPr>
          <p:cNvPr id="9218" name="Picture 2"/>
          <p:cNvPicPr>
            <a:picLocks noChangeAspect="1" noChangeArrowheads="1"/>
          </p:cNvPicPr>
          <p:nvPr/>
        </p:nvPicPr>
        <p:blipFill>
          <a:blip r:embed="rId2" cstate="print"/>
          <a:srcRect/>
          <a:stretch>
            <a:fillRect/>
          </a:stretch>
        </p:blipFill>
        <p:spPr bwMode="auto">
          <a:xfrm>
            <a:off x="1828799" y="762000"/>
            <a:ext cx="6123709" cy="457200"/>
          </a:xfrm>
          <a:prstGeom prst="rect">
            <a:avLst/>
          </a:prstGeom>
          <a:noFill/>
          <a:ln w="9525">
            <a:noFill/>
            <a:miter lim="800000"/>
            <a:headEnd/>
            <a:tailEnd/>
          </a:ln>
        </p:spPr>
      </p:pic>
      <p:pic>
        <p:nvPicPr>
          <p:cNvPr id="9219" name="Picture 3"/>
          <p:cNvPicPr>
            <a:picLocks noGrp="1" noChangeAspect="1" noChangeArrowheads="1"/>
          </p:cNvPicPr>
          <p:nvPr>
            <p:ph idx="1"/>
          </p:nvPr>
        </p:nvPicPr>
        <p:blipFill>
          <a:blip r:embed="rId3" cstate="print"/>
          <a:srcRect/>
          <a:stretch>
            <a:fillRect/>
          </a:stretch>
        </p:blipFill>
        <p:spPr bwMode="auto">
          <a:xfrm>
            <a:off x="762000" y="1524000"/>
            <a:ext cx="7273528" cy="4849019"/>
          </a:xfrm>
          <a:prstGeom prst="rect">
            <a:avLst/>
          </a:prstGeom>
          <a:noFill/>
          <a:ln w="9525">
            <a:noFill/>
            <a:miter lim="800000"/>
            <a:headEnd/>
            <a:tailEnd/>
          </a:ln>
        </p:spPr>
      </p:pic>
      <p:cxnSp>
        <p:nvCxnSpPr>
          <p:cNvPr id="6" name="Straight Connector 5"/>
          <p:cNvCxnSpPr/>
          <p:nvPr/>
        </p:nvCxnSpPr>
        <p:spPr>
          <a:xfrm flipV="1">
            <a:off x="1143000" y="2514600"/>
            <a:ext cx="4267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48768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8195" name="Picture 3"/>
          <p:cNvPicPr>
            <a:picLocks noGrp="1" noChangeAspect="1" noChangeArrowheads="1"/>
          </p:cNvPicPr>
          <p:nvPr>
            <p:ph idx="1"/>
          </p:nvPr>
        </p:nvPicPr>
        <p:blipFill>
          <a:blip r:embed="rId2" cstate="print"/>
          <a:srcRect/>
          <a:stretch>
            <a:fillRect/>
          </a:stretch>
        </p:blipFill>
        <p:spPr bwMode="auto">
          <a:xfrm>
            <a:off x="838200" y="1905000"/>
            <a:ext cx="7388613" cy="3367881"/>
          </a:xfrm>
          <a:prstGeom prst="rect">
            <a:avLst/>
          </a:prstGeom>
          <a:noFill/>
          <a:ln w="9525">
            <a:noFill/>
            <a:miter lim="800000"/>
            <a:headEnd/>
            <a:tailEnd/>
          </a:ln>
        </p:spPr>
      </p:pic>
      <p:cxnSp>
        <p:nvCxnSpPr>
          <p:cNvPr id="5" name="Straight Connector 4"/>
          <p:cNvCxnSpPr/>
          <p:nvPr/>
        </p:nvCxnSpPr>
        <p:spPr>
          <a:xfrm>
            <a:off x="4038600" y="2590800"/>
            <a:ext cx="312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53000" y="3352800"/>
            <a:ext cx="312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2971800"/>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43200" y="4114800"/>
            <a:ext cx="533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Tablets are popular for several reasons:</a:t>
            </a:r>
            <a:endParaRPr lang="ar-JO" dirty="0"/>
          </a:p>
        </p:txBody>
      </p:sp>
      <p:sp>
        <p:nvSpPr>
          <p:cNvPr id="3" name="Content Placeholder 2"/>
          <p:cNvSpPr>
            <a:spLocks noGrp="1"/>
          </p:cNvSpPr>
          <p:nvPr>
            <p:ph idx="1"/>
          </p:nvPr>
        </p:nvSpPr>
        <p:spPr>
          <a:xfrm>
            <a:off x="457200" y="1600200"/>
            <a:ext cx="8229600" cy="4953000"/>
          </a:xfrm>
        </p:spPr>
        <p:txBody>
          <a:bodyPr>
            <a:normAutofit/>
          </a:bodyPr>
          <a:lstStyle/>
          <a:p>
            <a:pPr algn="just"/>
            <a:r>
              <a:rPr lang="en-US" dirty="0" smtClean="0"/>
              <a:t>The oral route represents a </a:t>
            </a:r>
            <a:r>
              <a:rPr lang="en-US" b="1" dirty="0" smtClean="0"/>
              <a:t>convenient and safe</a:t>
            </a:r>
            <a:r>
              <a:rPr lang="en-US" dirty="0" smtClean="0"/>
              <a:t> way of drug administration.</a:t>
            </a:r>
          </a:p>
          <a:p>
            <a:pPr algn="just">
              <a:buNone/>
            </a:pPr>
            <a:endParaRPr lang="en-US" dirty="0" smtClean="0"/>
          </a:p>
          <a:p>
            <a:pPr algn="just"/>
            <a:r>
              <a:rPr lang="en-US" dirty="0" smtClean="0"/>
              <a:t>Compared to liquid dosage forms tablets have general advantages in terms of </a:t>
            </a:r>
            <a:r>
              <a:rPr lang="en-US" b="1" dirty="0" smtClean="0"/>
              <a:t>the chemical and physical stability</a:t>
            </a:r>
            <a:r>
              <a:rPr lang="en-US" dirty="0" smtClean="0"/>
              <a:t> of the dosage form.</a:t>
            </a:r>
          </a:p>
          <a:p>
            <a:pPr algn="just">
              <a:buNone/>
            </a:pPr>
            <a:endParaRPr lang="en-US" dirty="0" smtClean="0"/>
          </a:p>
          <a:p>
            <a:pPr algn="just"/>
            <a:r>
              <a:rPr lang="en-US" dirty="0" smtClean="0"/>
              <a:t>The preparation procedure enables </a:t>
            </a:r>
            <a:r>
              <a:rPr lang="en-US" b="1" dirty="0" smtClean="0"/>
              <a:t>accurate dosing of the drug.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7170" name="Picture 2"/>
          <p:cNvPicPr>
            <a:picLocks noGrp="1" noChangeAspect="1" noChangeArrowheads="1"/>
          </p:cNvPicPr>
          <p:nvPr>
            <p:ph idx="1"/>
          </p:nvPr>
        </p:nvPicPr>
        <p:blipFill>
          <a:blip r:embed="rId2" cstate="print"/>
          <a:srcRect/>
          <a:stretch>
            <a:fillRect/>
          </a:stretch>
        </p:blipFill>
        <p:spPr bwMode="auto">
          <a:xfrm>
            <a:off x="914400" y="1752600"/>
            <a:ext cx="6983716" cy="4038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2209800" y="1131887"/>
            <a:ext cx="4800600" cy="555069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743200" y="685800"/>
            <a:ext cx="3581400" cy="41879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20482" name="Picture 2"/>
          <p:cNvPicPr>
            <a:picLocks noGrp="1" noChangeAspect="1" noChangeArrowheads="1"/>
          </p:cNvPicPr>
          <p:nvPr>
            <p:ph idx="1"/>
          </p:nvPr>
        </p:nvPicPr>
        <p:blipFill>
          <a:blip r:embed="rId2" cstate="print"/>
          <a:srcRect/>
          <a:stretch>
            <a:fillRect/>
          </a:stretch>
        </p:blipFill>
        <p:spPr bwMode="auto">
          <a:xfrm>
            <a:off x="1372502" y="1219200"/>
            <a:ext cx="6546918"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pic>
        <p:nvPicPr>
          <p:cNvPr id="10243" name="Picture 3"/>
          <p:cNvPicPr>
            <a:picLocks noGrp="1" noChangeAspect="1" noChangeArrowheads="1"/>
          </p:cNvPicPr>
          <p:nvPr>
            <p:ph idx="1"/>
          </p:nvPr>
        </p:nvPicPr>
        <p:blipFill>
          <a:blip r:embed="rId2" cstate="print"/>
          <a:srcRect/>
          <a:stretch>
            <a:fillRect/>
          </a:stretch>
        </p:blipFill>
        <p:spPr bwMode="auto">
          <a:xfrm>
            <a:off x="2971800" y="685800"/>
            <a:ext cx="2835442" cy="533400"/>
          </a:xfrm>
          <a:prstGeom prst="rect">
            <a:avLst/>
          </a:prstGeom>
          <a:noFill/>
          <a:ln w="9525">
            <a:noFill/>
            <a:miter lim="800000"/>
            <a:headEnd/>
            <a:tailEnd/>
          </a:ln>
        </p:spPr>
      </p:pic>
      <p:pic>
        <p:nvPicPr>
          <p:cNvPr id="10244" name="Picture 4"/>
          <p:cNvPicPr>
            <a:picLocks noChangeAspect="1" noChangeArrowheads="1"/>
          </p:cNvPicPr>
          <p:nvPr/>
        </p:nvPicPr>
        <p:blipFill>
          <a:blip r:embed="rId3" cstate="print"/>
          <a:srcRect/>
          <a:stretch>
            <a:fillRect/>
          </a:stretch>
        </p:blipFill>
        <p:spPr bwMode="auto">
          <a:xfrm>
            <a:off x="762000" y="1981200"/>
            <a:ext cx="7171924" cy="2162236"/>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838200" y="4191000"/>
            <a:ext cx="7106992" cy="1066800"/>
          </a:xfrm>
          <a:prstGeom prst="rect">
            <a:avLst/>
          </a:prstGeom>
          <a:noFill/>
          <a:ln w="9525">
            <a:noFill/>
            <a:miter lim="800000"/>
            <a:headEnd/>
            <a:tailEnd/>
          </a:ln>
        </p:spPr>
      </p:pic>
      <p:cxnSp>
        <p:nvCxnSpPr>
          <p:cNvPr id="7" name="Straight Connector 6"/>
          <p:cNvCxnSpPr/>
          <p:nvPr/>
        </p:nvCxnSpPr>
        <p:spPr>
          <a:xfrm>
            <a:off x="2209800" y="2362200"/>
            <a:ext cx="434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53200" y="3048000"/>
            <a:ext cx="121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33528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43400" y="4876800"/>
            <a:ext cx="3429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11266" name="Picture 2"/>
          <p:cNvPicPr>
            <a:picLocks noGrp="1" noChangeAspect="1" noChangeArrowheads="1"/>
          </p:cNvPicPr>
          <p:nvPr>
            <p:ph idx="1"/>
          </p:nvPr>
        </p:nvPicPr>
        <p:blipFill>
          <a:blip r:embed="rId2" cstate="print"/>
          <a:srcRect/>
          <a:stretch>
            <a:fillRect/>
          </a:stretch>
        </p:blipFill>
        <p:spPr bwMode="auto">
          <a:xfrm>
            <a:off x="720117" y="1600200"/>
            <a:ext cx="7393022" cy="4343400"/>
          </a:xfrm>
          <a:prstGeom prst="rect">
            <a:avLst/>
          </a:prstGeom>
          <a:noFill/>
          <a:ln w="9525">
            <a:noFill/>
            <a:miter lim="800000"/>
            <a:headEnd/>
            <a:tailEnd/>
          </a:ln>
        </p:spPr>
      </p:pic>
      <p:cxnSp>
        <p:nvCxnSpPr>
          <p:cNvPr id="5" name="Straight Connector 4"/>
          <p:cNvCxnSpPr/>
          <p:nvPr/>
        </p:nvCxnSpPr>
        <p:spPr>
          <a:xfrm>
            <a:off x="1371600" y="1981200"/>
            <a:ext cx="1828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Lactose</a:t>
            </a:r>
            <a:endParaRPr lang="ar-JO"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457200" y="1752600"/>
            <a:ext cx="7823736" cy="2362199"/>
          </a:xfrm>
          <a:prstGeom prst="rect">
            <a:avLst/>
          </a:prstGeom>
          <a:noFill/>
          <a:ln w="9525">
            <a:noFill/>
            <a:miter lim="800000"/>
            <a:headEnd/>
            <a:tailEnd/>
          </a:ln>
        </p:spPr>
      </p:pic>
      <p:cxnSp>
        <p:nvCxnSpPr>
          <p:cNvPr id="5" name="Straight Connector 4"/>
          <p:cNvCxnSpPr/>
          <p:nvPr/>
        </p:nvCxnSpPr>
        <p:spPr>
          <a:xfrm>
            <a:off x="3276600" y="20574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12290" idx="3"/>
          </p:cNvCxnSpPr>
          <p:nvPr/>
        </p:nvCxnSpPr>
        <p:spPr>
          <a:xfrm>
            <a:off x="685800" y="2895600"/>
            <a:ext cx="7595136"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9600" y="3276600"/>
            <a:ext cx="7543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 y="36576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4114800"/>
            <a:ext cx="2514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13314" name="Picture 2"/>
          <p:cNvPicPr>
            <a:picLocks noGrp="1" noChangeAspect="1" noChangeArrowheads="1"/>
          </p:cNvPicPr>
          <p:nvPr>
            <p:ph idx="1"/>
          </p:nvPr>
        </p:nvPicPr>
        <p:blipFill>
          <a:blip r:embed="rId2" cstate="print"/>
          <a:srcRect/>
          <a:stretch>
            <a:fillRect/>
          </a:stretch>
        </p:blipFill>
        <p:spPr bwMode="auto">
          <a:xfrm>
            <a:off x="436942" y="1981200"/>
            <a:ext cx="7701564" cy="3505199"/>
          </a:xfrm>
          <a:prstGeom prst="rect">
            <a:avLst/>
          </a:prstGeom>
          <a:noFill/>
          <a:ln w="9525">
            <a:noFill/>
            <a:miter lim="800000"/>
            <a:headEnd/>
            <a:tailEnd/>
          </a:ln>
        </p:spPr>
      </p:pic>
      <p:cxnSp>
        <p:nvCxnSpPr>
          <p:cNvPr id="5" name="Straight Connector 4"/>
          <p:cNvCxnSpPr/>
          <p:nvPr/>
        </p:nvCxnSpPr>
        <p:spPr>
          <a:xfrm>
            <a:off x="4267200" y="2362200"/>
            <a:ext cx="373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3505200"/>
            <a:ext cx="685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4267200"/>
            <a:ext cx="2971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14338" name="Picture 2"/>
          <p:cNvPicPr>
            <a:picLocks noGrp="1" noChangeAspect="1" noChangeArrowheads="1"/>
          </p:cNvPicPr>
          <p:nvPr>
            <p:ph idx="1"/>
          </p:nvPr>
        </p:nvPicPr>
        <p:blipFill>
          <a:blip r:embed="rId2" cstate="print"/>
          <a:srcRect/>
          <a:stretch>
            <a:fillRect/>
          </a:stretch>
        </p:blipFill>
        <p:spPr bwMode="auto">
          <a:xfrm>
            <a:off x="914400" y="1494672"/>
            <a:ext cx="7223328" cy="4677527"/>
          </a:xfrm>
          <a:prstGeom prst="rect">
            <a:avLst/>
          </a:prstGeom>
          <a:noFill/>
          <a:ln w="9525">
            <a:noFill/>
            <a:miter lim="800000"/>
            <a:headEnd/>
            <a:tailEnd/>
          </a:ln>
        </p:spPr>
      </p:pic>
      <p:cxnSp>
        <p:nvCxnSpPr>
          <p:cNvPr id="5" name="Straight Connector 4"/>
          <p:cNvCxnSpPr/>
          <p:nvPr/>
        </p:nvCxnSpPr>
        <p:spPr>
          <a:xfrm>
            <a:off x="1295400" y="18288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81800" y="1752600"/>
            <a:ext cx="121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0" y="21336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38600" y="2514600"/>
            <a:ext cx="388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6800" y="2895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86200" y="3581400"/>
            <a:ext cx="2743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05200" y="39624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90600" y="5029200"/>
            <a:ext cx="388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38600" y="5715000"/>
            <a:ext cx="396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66800" y="6096000"/>
            <a:ext cx="2133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sugars</a:t>
            </a:r>
            <a:endParaRPr lang="ar-JO"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457199" y="2133600"/>
            <a:ext cx="7885043" cy="2286000"/>
          </a:xfrm>
          <a:prstGeom prst="rect">
            <a:avLst/>
          </a:prstGeom>
          <a:noFill/>
          <a:ln w="9525">
            <a:noFill/>
            <a:miter lim="800000"/>
            <a:headEnd/>
            <a:tailEnd/>
          </a:ln>
        </p:spPr>
      </p:pic>
      <p:cxnSp>
        <p:nvCxnSpPr>
          <p:cNvPr id="5" name="Straight Connector 4"/>
          <p:cNvCxnSpPr/>
          <p:nvPr/>
        </p:nvCxnSpPr>
        <p:spPr>
          <a:xfrm>
            <a:off x="7010400" y="24384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2819400"/>
            <a:ext cx="441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53200" y="32766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 y="35814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95600" y="4038600"/>
            <a:ext cx="3200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Celluloses: MCC</a:t>
            </a:r>
            <a:endParaRPr lang="ar-JO"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304800" y="1447800"/>
            <a:ext cx="7940690" cy="350520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381000" y="5029200"/>
            <a:ext cx="7620000" cy="1537082"/>
          </a:xfrm>
          <a:prstGeom prst="rect">
            <a:avLst/>
          </a:prstGeom>
          <a:noFill/>
          <a:ln w="9525">
            <a:noFill/>
            <a:miter lim="800000"/>
            <a:headEnd/>
            <a:tailEnd/>
          </a:ln>
        </p:spPr>
      </p:pic>
      <p:cxnSp>
        <p:nvCxnSpPr>
          <p:cNvPr id="6" name="Straight Connector 5"/>
          <p:cNvCxnSpPr/>
          <p:nvPr/>
        </p:nvCxnSpPr>
        <p:spPr>
          <a:xfrm>
            <a:off x="4343400" y="1828800"/>
            <a:ext cx="358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2209800"/>
            <a:ext cx="754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43800" y="25908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7200" y="2971800"/>
            <a:ext cx="4114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33528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38100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43400" y="3733800"/>
            <a:ext cx="350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3400" y="4114800"/>
            <a:ext cx="2590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386" idx="2"/>
          </p:cNvCxnSpPr>
          <p:nvPr/>
        </p:nvCxnSpPr>
        <p:spPr>
          <a:xfrm>
            <a:off x="4275145" y="4953000"/>
            <a:ext cx="34210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6387" idx="1"/>
          </p:cNvCxnSpPr>
          <p:nvPr/>
        </p:nvCxnSpPr>
        <p:spPr>
          <a:xfrm flipV="1">
            <a:off x="381000" y="5791200"/>
            <a:ext cx="3962400" cy="654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lnSpcReduction="10000"/>
          </a:bodyPr>
          <a:lstStyle/>
          <a:p>
            <a:pPr algn="just"/>
            <a:r>
              <a:rPr lang="en-US" dirty="0" smtClean="0"/>
              <a:t>Tablets are </a:t>
            </a:r>
            <a:r>
              <a:rPr lang="en-US" b="1" dirty="0" smtClean="0"/>
              <a:t>convenient to handle </a:t>
            </a:r>
            <a:r>
              <a:rPr lang="en-US" dirty="0" smtClean="0"/>
              <a:t>and can be </a:t>
            </a:r>
            <a:r>
              <a:rPr lang="en-US" b="1" dirty="0" smtClean="0"/>
              <a:t>prepared in a versatile way </a:t>
            </a:r>
            <a:r>
              <a:rPr lang="en-US" dirty="0" smtClean="0"/>
              <a:t>with respect to their use and to the delivery of the drug.</a:t>
            </a:r>
          </a:p>
          <a:p>
            <a:pPr algn="just">
              <a:buNone/>
            </a:pPr>
            <a:endParaRPr lang="en-US" dirty="0" smtClean="0"/>
          </a:p>
          <a:p>
            <a:pPr algn="just"/>
            <a:r>
              <a:rPr lang="en-US" dirty="0" smtClean="0"/>
              <a:t>Finally, tablets can be </a:t>
            </a:r>
            <a:r>
              <a:rPr lang="en-US" b="1" dirty="0" smtClean="0"/>
              <a:t>mass produced, with robust and quality-controlled production </a:t>
            </a:r>
            <a:r>
              <a:rPr lang="en-US" dirty="0" smtClean="0"/>
              <a:t>procedures giving an elegant preparation of consistent quality and, in relative terms, low price.</a:t>
            </a:r>
            <a:endParaRPr lang="ar-JO" dirty="0" smtClean="0"/>
          </a:p>
          <a:p>
            <a:endParaRPr lang="ar-JO"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17410" name="Picture 2"/>
          <p:cNvPicPr>
            <a:picLocks noGrp="1" noChangeAspect="1" noChangeArrowheads="1"/>
          </p:cNvPicPr>
          <p:nvPr>
            <p:ph idx="1"/>
          </p:nvPr>
        </p:nvPicPr>
        <p:blipFill>
          <a:blip r:embed="rId2" cstate="print"/>
          <a:srcRect/>
          <a:stretch>
            <a:fillRect/>
          </a:stretch>
        </p:blipFill>
        <p:spPr bwMode="auto">
          <a:xfrm>
            <a:off x="381000" y="1905000"/>
            <a:ext cx="8387987" cy="2514600"/>
          </a:xfrm>
          <a:prstGeom prst="rect">
            <a:avLst/>
          </a:prstGeom>
          <a:noFill/>
          <a:ln w="9525">
            <a:noFill/>
            <a:miter lim="800000"/>
            <a:headEnd/>
            <a:tailEnd/>
          </a:ln>
        </p:spPr>
      </p:pic>
      <p:cxnSp>
        <p:nvCxnSpPr>
          <p:cNvPr id="5" name="Straight Connector 4"/>
          <p:cNvCxnSpPr/>
          <p:nvPr/>
        </p:nvCxnSpPr>
        <p:spPr>
          <a:xfrm>
            <a:off x="7391400" y="22860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2667000"/>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39624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62200" y="4419600"/>
            <a:ext cx="3124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Dicalcium</a:t>
            </a:r>
            <a:r>
              <a:rPr lang="en-US" dirty="0" smtClean="0"/>
              <a:t> phosphate </a:t>
            </a:r>
            <a:r>
              <a:rPr lang="en-US" dirty="0" err="1" smtClean="0"/>
              <a:t>dihydrate</a:t>
            </a:r>
            <a:endParaRPr lang="ar-JO"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596103" y="1981200"/>
            <a:ext cx="7566110" cy="3581400"/>
          </a:xfrm>
          <a:prstGeom prst="rect">
            <a:avLst/>
          </a:prstGeom>
          <a:noFill/>
          <a:ln w="9525">
            <a:noFill/>
            <a:miter lim="800000"/>
            <a:headEnd/>
            <a:tailEnd/>
          </a:ln>
        </p:spPr>
      </p:pic>
      <p:cxnSp>
        <p:nvCxnSpPr>
          <p:cNvPr id="5" name="Straight Connector 4"/>
          <p:cNvCxnSpPr/>
          <p:nvPr/>
        </p:nvCxnSpPr>
        <p:spPr>
          <a:xfrm flipV="1">
            <a:off x="685800" y="2286000"/>
            <a:ext cx="2819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52600" y="2743200"/>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85800" y="3124200"/>
            <a:ext cx="5105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76800" y="35052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400" y="38862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14600" y="5029200"/>
            <a:ext cx="2057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pic>
        <p:nvPicPr>
          <p:cNvPr id="21506" name="Picture 2"/>
          <p:cNvPicPr>
            <a:picLocks noChangeAspect="1" noChangeArrowheads="1"/>
          </p:cNvPicPr>
          <p:nvPr/>
        </p:nvPicPr>
        <p:blipFill>
          <a:blip r:embed="rId2" cstate="print"/>
          <a:srcRect/>
          <a:stretch>
            <a:fillRect/>
          </a:stretch>
        </p:blipFill>
        <p:spPr bwMode="auto">
          <a:xfrm>
            <a:off x="3200400" y="685800"/>
            <a:ext cx="2209800" cy="484340"/>
          </a:xfrm>
          <a:prstGeom prst="rect">
            <a:avLst/>
          </a:prstGeom>
          <a:noFill/>
          <a:ln w="9525">
            <a:noFill/>
            <a:miter lim="800000"/>
            <a:headEnd/>
            <a:tailEnd/>
          </a:ln>
        </p:spPr>
      </p:pic>
      <p:pic>
        <p:nvPicPr>
          <p:cNvPr id="21507" name="Picture 3"/>
          <p:cNvPicPr>
            <a:picLocks noGrp="1" noChangeAspect="1" noChangeArrowheads="1"/>
          </p:cNvPicPr>
          <p:nvPr>
            <p:ph idx="1"/>
          </p:nvPr>
        </p:nvPicPr>
        <p:blipFill>
          <a:blip r:embed="rId3" cstate="print"/>
          <a:srcRect/>
          <a:stretch>
            <a:fillRect/>
          </a:stretch>
        </p:blipFill>
        <p:spPr bwMode="auto">
          <a:xfrm>
            <a:off x="457200" y="1676400"/>
            <a:ext cx="7965712" cy="2514600"/>
          </a:xfrm>
          <a:prstGeom prst="rect">
            <a:avLst/>
          </a:prstGeom>
          <a:noFill/>
          <a:ln w="9525">
            <a:noFill/>
            <a:miter lim="800000"/>
            <a:headEnd/>
            <a:tailEnd/>
          </a:ln>
        </p:spPr>
      </p:pic>
      <p:cxnSp>
        <p:nvCxnSpPr>
          <p:cNvPr id="6" name="Straight Connector 5"/>
          <p:cNvCxnSpPr/>
          <p:nvPr/>
        </p:nvCxnSpPr>
        <p:spPr>
          <a:xfrm>
            <a:off x="7010400" y="2133600"/>
            <a:ext cx="121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9600" y="2438400"/>
            <a:ext cx="769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9600" y="2895600"/>
            <a:ext cx="3429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27650" name="Picture 2"/>
          <p:cNvPicPr>
            <a:picLocks noGrp="1" noChangeAspect="1" noChangeArrowheads="1"/>
          </p:cNvPicPr>
          <p:nvPr>
            <p:ph idx="1"/>
          </p:nvPr>
        </p:nvPicPr>
        <p:blipFill>
          <a:blip r:embed="rId2" cstate="print"/>
          <a:srcRect/>
          <a:stretch>
            <a:fillRect/>
          </a:stretch>
        </p:blipFill>
        <p:spPr bwMode="auto">
          <a:xfrm>
            <a:off x="1676400" y="310548"/>
            <a:ext cx="5150226" cy="631885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 of action of </a:t>
            </a:r>
            <a:r>
              <a:rPr lang="en-US" dirty="0" err="1" smtClean="0"/>
              <a:t>disintegrants</a:t>
            </a:r>
            <a:endParaRPr lang="ar-JO"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533400" y="1295400"/>
            <a:ext cx="7508581" cy="198120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914400" y="3276599"/>
            <a:ext cx="7086600" cy="3323803"/>
          </a:xfrm>
          <a:prstGeom prst="rect">
            <a:avLst/>
          </a:prstGeom>
          <a:noFill/>
          <a:ln w="9525">
            <a:noFill/>
            <a:miter lim="800000"/>
            <a:headEnd/>
            <a:tailEnd/>
          </a:ln>
        </p:spPr>
      </p:pic>
      <p:cxnSp>
        <p:nvCxnSpPr>
          <p:cNvPr id="6" name="Straight Connector 5"/>
          <p:cNvCxnSpPr/>
          <p:nvPr/>
        </p:nvCxnSpPr>
        <p:spPr>
          <a:xfrm>
            <a:off x="4114800" y="1981200"/>
            <a:ext cx="3581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219200" y="2362200"/>
            <a:ext cx="4876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3657600"/>
            <a:ext cx="190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66800" y="41148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66800" y="4419600"/>
            <a:ext cx="533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66800" y="48006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81200" y="6248400"/>
            <a:ext cx="464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26626" name="Picture 2"/>
          <p:cNvPicPr>
            <a:picLocks noGrp="1" noChangeAspect="1" noChangeArrowheads="1"/>
          </p:cNvPicPr>
          <p:nvPr>
            <p:ph idx="1"/>
          </p:nvPr>
        </p:nvPicPr>
        <p:blipFill>
          <a:blip r:embed="rId2" cstate="print"/>
          <a:srcRect/>
          <a:stretch>
            <a:fillRect/>
          </a:stretch>
        </p:blipFill>
        <p:spPr bwMode="auto">
          <a:xfrm>
            <a:off x="685800" y="1828800"/>
            <a:ext cx="7220226" cy="1066800"/>
          </a:xfrm>
          <a:prstGeom prst="rect">
            <a:avLst/>
          </a:prstGeom>
          <a:noFill/>
          <a:ln w="9525">
            <a:noFill/>
            <a:miter lim="800000"/>
            <a:headEnd/>
            <a:tailEnd/>
          </a:ln>
        </p:spPr>
      </p:pic>
      <p:cxnSp>
        <p:nvCxnSpPr>
          <p:cNvPr id="5" name="Straight Connector 4"/>
          <p:cNvCxnSpPr/>
          <p:nvPr/>
        </p:nvCxnSpPr>
        <p:spPr>
          <a:xfrm>
            <a:off x="4572000" y="25146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400" y="2895600"/>
            <a:ext cx="1447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22530" name="Picture 2"/>
          <p:cNvPicPr>
            <a:picLocks noGrp="1" noChangeAspect="1" noChangeArrowheads="1"/>
          </p:cNvPicPr>
          <p:nvPr>
            <p:ph idx="1"/>
          </p:nvPr>
        </p:nvPicPr>
        <p:blipFill>
          <a:blip r:embed="rId2" cstate="print"/>
          <a:srcRect/>
          <a:stretch>
            <a:fillRect/>
          </a:stretch>
        </p:blipFill>
        <p:spPr bwMode="auto">
          <a:xfrm>
            <a:off x="533400" y="1600200"/>
            <a:ext cx="7602028" cy="3429000"/>
          </a:xfrm>
          <a:prstGeom prst="rect">
            <a:avLst/>
          </a:prstGeom>
          <a:noFill/>
          <a:ln w="9525">
            <a:noFill/>
            <a:miter lim="800000"/>
            <a:headEnd/>
            <a:tailEnd/>
          </a:ln>
        </p:spPr>
      </p:pic>
      <p:cxnSp>
        <p:nvCxnSpPr>
          <p:cNvPr id="5" name="Straight Connector 4"/>
          <p:cNvCxnSpPr/>
          <p:nvPr/>
        </p:nvCxnSpPr>
        <p:spPr>
          <a:xfrm>
            <a:off x="3048000" y="2362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48400" y="2438400"/>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95400" y="27432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95600" y="34290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34200" y="3505200"/>
            <a:ext cx="685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23554" name="Picture 2"/>
          <p:cNvPicPr>
            <a:picLocks noGrp="1" noChangeAspect="1" noChangeArrowheads="1"/>
          </p:cNvPicPr>
          <p:nvPr>
            <p:ph idx="1"/>
          </p:nvPr>
        </p:nvPicPr>
        <p:blipFill>
          <a:blip r:embed="rId2" cstate="print"/>
          <a:srcRect/>
          <a:stretch>
            <a:fillRect/>
          </a:stretch>
        </p:blipFill>
        <p:spPr bwMode="auto">
          <a:xfrm>
            <a:off x="457199" y="1600200"/>
            <a:ext cx="8064137" cy="3657600"/>
          </a:xfrm>
          <a:prstGeom prst="rect">
            <a:avLst/>
          </a:prstGeom>
          <a:noFill/>
          <a:ln w="9525">
            <a:noFill/>
            <a:miter lim="800000"/>
            <a:headEnd/>
            <a:tailEnd/>
          </a:ln>
        </p:spPr>
      </p:pic>
      <p:cxnSp>
        <p:nvCxnSpPr>
          <p:cNvPr id="5" name="Straight Connector 4"/>
          <p:cNvCxnSpPr/>
          <p:nvPr/>
        </p:nvCxnSpPr>
        <p:spPr>
          <a:xfrm>
            <a:off x="2133600" y="3886200"/>
            <a:ext cx="6248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419600"/>
            <a:ext cx="396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5257800"/>
            <a:ext cx="99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25602" name="Picture 2"/>
          <p:cNvPicPr>
            <a:picLocks noGrp="1" noChangeAspect="1" noChangeArrowheads="1"/>
          </p:cNvPicPr>
          <p:nvPr>
            <p:ph idx="1"/>
          </p:nvPr>
        </p:nvPicPr>
        <p:blipFill>
          <a:blip r:embed="rId2" cstate="print"/>
          <a:srcRect/>
          <a:stretch>
            <a:fillRect/>
          </a:stretch>
        </p:blipFill>
        <p:spPr bwMode="auto">
          <a:xfrm>
            <a:off x="609600" y="1600200"/>
            <a:ext cx="7565400" cy="205740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609600" y="3581400"/>
            <a:ext cx="7580745" cy="1600200"/>
          </a:xfrm>
          <a:prstGeom prst="rect">
            <a:avLst/>
          </a:prstGeom>
          <a:noFill/>
          <a:ln w="9525">
            <a:noFill/>
            <a:miter lim="800000"/>
            <a:headEnd/>
            <a:tailEnd/>
          </a:ln>
        </p:spPr>
      </p:pic>
      <p:cxnSp>
        <p:nvCxnSpPr>
          <p:cNvPr id="6" name="Straight Connector 5"/>
          <p:cNvCxnSpPr/>
          <p:nvPr/>
        </p:nvCxnSpPr>
        <p:spPr>
          <a:xfrm>
            <a:off x="3505200" y="2286000"/>
            <a:ext cx="190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629400" y="27432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10400" y="3048000"/>
            <a:ext cx="99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pic>
        <p:nvPicPr>
          <p:cNvPr id="28674" name="Picture 2"/>
          <p:cNvPicPr>
            <a:picLocks noChangeAspect="1" noChangeArrowheads="1"/>
          </p:cNvPicPr>
          <p:nvPr/>
        </p:nvPicPr>
        <p:blipFill>
          <a:blip r:embed="rId2" cstate="print"/>
          <a:srcRect/>
          <a:stretch>
            <a:fillRect/>
          </a:stretch>
        </p:blipFill>
        <p:spPr bwMode="auto">
          <a:xfrm>
            <a:off x="3200400" y="609600"/>
            <a:ext cx="1600200" cy="656492"/>
          </a:xfrm>
          <a:prstGeom prst="rect">
            <a:avLst/>
          </a:prstGeom>
          <a:noFill/>
          <a:ln w="9525">
            <a:noFill/>
            <a:miter lim="800000"/>
            <a:headEnd/>
            <a:tailEnd/>
          </a:ln>
        </p:spPr>
      </p:pic>
      <p:pic>
        <p:nvPicPr>
          <p:cNvPr id="28675" name="Picture 3"/>
          <p:cNvPicPr>
            <a:picLocks noGrp="1" noChangeAspect="1" noChangeArrowheads="1"/>
          </p:cNvPicPr>
          <p:nvPr>
            <p:ph idx="1"/>
          </p:nvPr>
        </p:nvPicPr>
        <p:blipFill>
          <a:blip r:embed="rId3" cstate="print"/>
          <a:srcRect/>
          <a:stretch>
            <a:fillRect/>
          </a:stretch>
        </p:blipFill>
        <p:spPr bwMode="auto">
          <a:xfrm>
            <a:off x="609599" y="1752600"/>
            <a:ext cx="7739185" cy="1295400"/>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609600" y="3124200"/>
            <a:ext cx="8022771" cy="838200"/>
          </a:xfrm>
          <a:prstGeom prst="rect">
            <a:avLst/>
          </a:prstGeom>
          <a:noFill/>
          <a:ln w="9525">
            <a:noFill/>
            <a:miter lim="800000"/>
            <a:headEnd/>
            <a:tailEnd/>
          </a:ln>
        </p:spPr>
      </p:pic>
      <p:cxnSp>
        <p:nvCxnSpPr>
          <p:cNvPr id="7" name="Straight Connector 6"/>
          <p:cNvCxnSpPr/>
          <p:nvPr/>
        </p:nvCxnSpPr>
        <p:spPr>
          <a:xfrm>
            <a:off x="5638800" y="21336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19600" y="2514600"/>
            <a:ext cx="350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5800" y="2895600"/>
            <a:ext cx="746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0" y="3429000"/>
            <a:ext cx="1219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lnSpcReduction="10000"/>
          </a:bodyPr>
          <a:lstStyle/>
          <a:p>
            <a:r>
              <a:rPr lang="en-US" dirty="0" smtClean="0"/>
              <a:t>The main disadvantage of tablets as a dosage form:</a:t>
            </a:r>
          </a:p>
          <a:p>
            <a:pPr>
              <a:buNone/>
            </a:pPr>
            <a:endParaRPr lang="en-US" dirty="0" smtClean="0"/>
          </a:p>
          <a:p>
            <a:r>
              <a:rPr lang="en-US" dirty="0" smtClean="0"/>
              <a:t>the bioavailability of </a:t>
            </a:r>
            <a:r>
              <a:rPr lang="en-US" b="1" dirty="0" smtClean="0"/>
              <a:t>poorly water-soluble </a:t>
            </a:r>
            <a:r>
              <a:rPr lang="en-US" dirty="0" smtClean="0"/>
              <a:t>or </a:t>
            </a:r>
            <a:r>
              <a:rPr lang="en-US" b="1" dirty="0" smtClean="0"/>
              <a:t>poorly absorbable</a:t>
            </a:r>
            <a:r>
              <a:rPr lang="en-US" dirty="0" smtClean="0"/>
              <a:t> drugs. </a:t>
            </a:r>
          </a:p>
          <a:p>
            <a:pPr>
              <a:buNone/>
            </a:pPr>
            <a:endParaRPr lang="en-US" dirty="0" smtClean="0"/>
          </a:p>
          <a:p>
            <a:r>
              <a:rPr lang="en-US" dirty="0" smtClean="0"/>
              <a:t>some drugs may cause </a:t>
            </a:r>
            <a:r>
              <a:rPr lang="en-US" b="1" dirty="0" smtClean="0"/>
              <a:t>local irritant </a:t>
            </a:r>
            <a:r>
              <a:rPr lang="en-US" dirty="0" smtClean="0"/>
              <a:t>effects or otherwise cause harm to the gastrointestinal mucosa.</a:t>
            </a:r>
            <a:endParaRPr lang="ar-JO"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29698" name="Picture 2"/>
          <p:cNvPicPr>
            <a:picLocks noGrp="1" noChangeAspect="1" noChangeArrowheads="1"/>
          </p:cNvPicPr>
          <p:nvPr>
            <p:ph idx="1"/>
          </p:nvPr>
        </p:nvPicPr>
        <p:blipFill>
          <a:blip r:embed="rId2" cstate="print"/>
          <a:srcRect/>
          <a:stretch>
            <a:fillRect/>
          </a:stretch>
        </p:blipFill>
        <p:spPr bwMode="auto">
          <a:xfrm>
            <a:off x="838200" y="1562397"/>
            <a:ext cx="7357301" cy="4533603"/>
          </a:xfrm>
          <a:prstGeom prst="rect">
            <a:avLst/>
          </a:prstGeom>
          <a:noFill/>
          <a:ln w="9525">
            <a:noFill/>
            <a:miter lim="800000"/>
            <a:headEnd/>
            <a:tailEnd/>
          </a:ln>
        </p:spPr>
      </p:pic>
      <p:cxnSp>
        <p:nvCxnSpPr>
          <p:cNvPr id="5" name="Straight Connector 4"/>
          <p:cNvCxnSpPr/>
          <p:nvPr/>
        </p:nvCxnSpPr>
        <p:spPr>
          <a:xfrm>
            <a:off x="1371600" y="19050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2362200"/>
            <a:ext cx="312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71600" y="37338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371600" y="4876800"/>
            <a:ext cx="2057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1800" y="5257800"/>
            <a:ext cx="2362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36866" name="Picture 2"/>
          <p:cNvPicPr>
            <a:picLocks noGrp="1" noChangeAspect="1" noChangeArrowheads="1"/>
          </p:cNvPicPr>
          <p:nvPr>
            <p:ph idx="1"/>
          </p:nvPr>
        </p:nvPicPr>
        <p:blipFill>
          <a:blip r:embed="rId2" cstate="print"/>
          <a:srcRect/>
          <a:stretch>
            <a:fillRect/>
          </a:stretch>
        </p:blipFill>
        <p:spPr bwMode="auto">
          <a:xfrm>
            <a:off x="609600" y="1600200"/>
            <a:ext cx="7717692" cy="3810000"/>
          </a:xfrm>
          <a:prstGeom prst="rect">
            <a:avLst/>
          </a:prstGeom>
          <a:noFill/>
          <a:ln w="9525">
            <a:noFill/>
            <a:miter lim="800000"/>
            <a:headEnd/>
            <a:tailEnd/>
          </a:ln>
        </p:spPr>
      </p:pic>
      <p:cxnSp>
        <p:nvCxnSpPr>
          <p:cNvPr id="5" name="Straight Connector 4"/>
          <p:cNvCxnSpPr/>
          <p:nvPr/>
        </p:nvCxnSpPr>
        <p:spPr>
          <a:xfrm>
            <a:off x="2133600" y="2743200"/>
            <a:ext cx="121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57600" y="3124200"/>
            <a:ext cx="335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0" y="3962400"/>
            <a:ext cx="121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62000" y="4267200"/>
            <a:ext cx="5181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62000" y="4648200"/>
            <a:ext cx="4267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71600" y="5029200"/>
            <a:ext cx="601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914400" y="5486400"/>
            <a:ext cx="42672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JO" dirty="0"/>
          </a:p>
        </p:txBody>
      </p:sp>
      <p:pic>
        <p:nvPicPr>
          <p:cNvPr id="33794" name="Picture 2"/>
          <p:cNvPicPr>
            <a:picLocks noChangeAspect="1" noChangeArrowheads="1"/>
          </p:cNvPicPr>
          <p:nvPr/>
        </p:nvPicPr>
        <p:blipFill>
          <a:blip r:embed="rId2" cstate="print"/>
          <a:srcRect/>
          <a:stretch>
            <a:fillRect/>
          </a:stretch>
        </p:blipFill>
        <p:spPr bwMode="auto">
          <a:xfrm>
            <a:off x="3276600" y="609600"/>
            <a:ext cx="1752600" cy="713267"/>
          </a:xfrm>
          <a:prstGeom prst="rect">
            <a:avLst/>
          </a:prstGeom>
          <a:noFill/>
          <a:ln w="9525">
            <a:noFill/>
            <a:miter lim="800000"/>
            <a:headEnd/>
            <a:tailEnd/>
          </a:ln>
        </p:spPr>
      </p:pic>
      <p:pic>
        <p:nvPicPr>
          <p:cNvPr id="33795" name="Picture 3"/>
          <p:cNvPicPr>
            <a:picLocks noGrp="1" noChangeAspect="1" noChangeArrowheads="1"/>
          </p:cNvPicPr>
          <p:nvPr>
            <p:ph idx="1"/>
          </p:nvPr>
        </p:nvPicPr>
        <p:blipFill>
          <a:blip r:embed="rId3" cstate="print"/>
          <a:srcRect/>
          <a:stretch>
            <a:fillRect/>
          </a:stretch>
        </p:blipFill>
        <p:spPr bwMode="auto">
          <a:xfrm>
            <a:off x="685800" y="1676400"/>
            <a:ext cx="7726363" cy="2362200"/>
          </a:xfrm>
          <a:prstGeom prst="rect">
            <a:avLst/>
          </a:prstGeom>
          <a:noFill/>
          <a:ln w="9525">
            <a:noFill/>
            <a:miter lim="800000"/>
            <a:headEnd/>
            <a:tailEnd/>
          </a:ln>
        </p:spPr>
      </p:pic>
      <p:cxnSp>
        <p:nvCxnSpPr>
          <p:cNvPr id="6" name="Straight Connector 5"/>
          <p:cNvCxnSpPr/>
          <p:nvPr/>
        </p:nvCxnSpPr>
        <p:spPr>
          <a:xfrm>
            <a:off x="4648200" y="2057400"/>
            <a:ext cx="373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2438400"/>
            <a:ext cx="2133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34818" name="Picture 2"/>
          <p:cNvPicPr>
            <a:picLocks noGrp="1" noChangeAspect="1" noChangeArrowheads="1"/>
          </p:cNvPicPr>
          <p:nvPr>
            <p:ph idx="1"/>
          </p:nvPr>
        </p:nvPicPr>
        <p:blipFill>
          <a:blip r:embed="rId2" cstate="print"/>
          <a:srcRect/>
          <a:stretch>
            <a:fillRect/>
          </a:stretch>
        </p:blipFill>
        <p:spPr bwMode="auto">
          <a:xfrm>
            <a:off x="652297" y="1676400"/>
            <a:ext cx="7375583" cy="4114799"/>
          </a:xfrm>
          <a:prstGeom prst="rect">
            <a:avLst/>
          </a:prstGeom>
          <a:noFill/>
          <a:ln w="9525">
            <a:noFill/>
            <a:miter lim="800000"/>
            <a:headEnd/>
            <a:tailEnd/>
          </a:ln>
        </p:spPr>
      </p:pic>
      <p:cxnSp>
        <p:nvCxnSpPr>
          <p:cNvPr id="5" name="Straight Connector 4"/>
          <p:cNvCxnSpPr/>
          <p:nvPr/>
        </p:nvCxnSpPr>
        <p:spPr>
          <a:xfrm>
            <a:off x="3048000" y="20574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 y="28194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9000" y="32004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05200" y="35814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1400" y="38862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8200" y="49530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66800" y="5867400"/>
            <a:ext cx="1981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30722" name="Picture 2"/>
          <p:cNvPicPr>
            <a:picLocks noGrp="1" noChangeAspect="1" noChangeArrowheads="1"/>
          </p:cNvPicPr>
          <p:nvPr>
            <p:ph idx="1"/>
          </p:nvPr>
        </p:nvPicPr>
        <p:blipFill>
          <a:blip r:embed="rId2" cstate="print"/>
          <a:srcRect/>
          <a:stretch>
            <a:fillRect/>
          </a:stretch>
        </p:blipFill>
        <p:spPr bwMode="auto">
          <a:xfrm>
            <a:off x="3276600" y="609600"/>
            <a:ext cx="1981200" cy="625642"/>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609600" y="1600200"/>
            <a:ext cx="7964680" cy="3657600"/>
          </a:xfrm>
          <a:prstGeom prst="rect">
            <a:avLst/>
          </a:prstGeom>
          <a:noFill/>
          <a:ln w="9525">
            <a:noFill/>
            <a:miter lim="800000"/>
            <a:headEnd/>
            <a:tailEnd/>
          </a:ln>
        </p:spPr>
      </p:pic>
      <p:cxnSp>
        <p:nvCxnSpPr>
          <p:cNvPr id="6" name="Straight Connector 5"/>
          <p:cNvCxnSpPr/>
          <p:nvPr/>
        </p:nvCxnSpPr>
        <p:spPr>
          <a:xfrm>
            <a:off x="6096000" y="2057400"/>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2438400"/>
            <a:ext cx="777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2819400"/>
            <a:ext cx="5486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31746" name="Picture 2"/>
          <p:cNvPicPr>
            <a:picLocks noGrp="1" noChangeAspect="1" noChangeArrowheads="1"/>
          </p:cNvPicPr>
          <p:nvPr>
            <p:ph idx="1"/>
          </p:nvPr>
        </p:nvPicPr>
        <p:blipFill>
          <a:blip r:embed="rId2" cstate="print"/>
          <a:srcRect/>
          <a:stretch>
            <a:fillRect/>
          </a:stretch>
        </p:blipFill>
        <p:spPr bwMode="auto">
          <a:xfrm>
            <a:off x="609600" y="1676400"/>
            <a:ext cx="7843467" cy="3200400"/>
          </a:xfrm>
          <a:prstGeom prst="rect">
            <a:avLst/>
          </a:prstGeom>
          <a:noFill/>
          <a:ln w="9525">
            <a:noFill/>
            <a:miter lim="800000"/>
            <a:headEnd/>
            <a:tailEnd/>
          </a:ln>
        </p:spPr>
      </p:pic>
      <p:cxnSp>
        <p:nvCxnSpPr>
          <p:cNvPr id="5" name="Straight Connector 4"/>
          <p:cNvCxnSpPr/>
          <p:nvPr/>
        </p:nvCxnSpPr>
        <p:spPr>
          <a:xfrm>
            <a:off x="6248400" y="28194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05400" y="4038600"/>
            <a:ext cx="182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4419600"/>
            <a:ext cx="1981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32770" name="Picture 2"/>
          <p:cNvPicPr>
            <a:picLocks noGrp="1" noChangeAspect="1" noChangeArrowheads="1"/>
          </p:cNvPicPr>
          <p:nvPr>
            <p:ph idx="1"/>
          </p:nvPr>
        </p:nvPicPr>
        <p:blipFill>
          <a:blip r:embed="rId2" cstate="print"/>
          <a:srcRect/>
          <a:stretch>
            <a:fillRect/>
          </a:stretch>
        </p:blipFill>
        <p:spPr bwMode="auto">
          <a:xfrm>
            <a:off x="457200" y="1676400"/>
            <a:ext cx="8230637" cy="2590800"/>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685800" y="4724400"/>
            <a:ext cx="7592786" cy="1143000"/>
          </a:xfrm>
          <a:prstGeom prst="rect">
            <a:avLst/>
          </a:prstGeom>
          <a:noFill/>
          <a:ln w="9525">
            <a:noFill/>
            <a:miter lim="800000"/>
            <a:headEnd/>
            <a:tailEnd/>
          </a:ln>
        </p:spPr>
      </p:pic>
      <p:cxnSp>
        <p:nvCxnSpPr>
          <p:cNvPr id="6" name="Straight Connector 5"/>
          <p:cNvCxnSpPr/>
          <p:nvPr/>
        </p:nvCxnSpPr>
        <p:spPr>
          <a:xfrm>
            <a:off x="2667000" y="2895600"/>
            <a:ext cx="396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95600" y="5867400"/>
            <a:ext cx="31242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37890" name="Picture 2"/>
          <p:cNvPicPr>
            <a:picLocks noGrp="1" noChangeAspect="1" noChangeArrowheads="1"/>
          </p:cNvPicPr>
          <p:nvPr>
            <p:ph idx="1"/>
          </p:nvPr>
        </p:nvPicPr>
        <p:blipFill>
          <a:blip r:embed="rId2" cstate="print"/>
          <a:srcRect/>
          <a:stretch>
            <a:fillRect/>
          </a:stretch>
        </p:blipFill>
        <p:spPr bwMode="auto">
          <a:xfrm>
            <a:off x="762000" y="1600200"/>
            <a:ext cx="6900182" cy="838200"/>
          </a:xfrm>
          <a:prstGeom prst="rect">
            <a:avLst/>
          </a:prstGeom>
          <a:noFill/>
          <a:ln w="9525">
            <a:noFill/>
            <a:miter lim="800000"/>
            <a:headEnd/>
            <a:tailEnd/>
          </a:ln>
        </p:spPr>
      </p:pic>
      <p:pic>
        <p:nvPicPr>
          <p:cNvPr id="37892" name="Picture 4"/>
          <p:cNvPicPr>
            <a:picLocks noChangeAspect="1" noChangeArrowheads="1"/>
          </p:cNvPicPr>
          <p:nvPr/>
        </p:nvPicPr>
        <p:blipFill>
          <a:blip r:embed="rId3" cstate="print"/>
          <a:srcRect/>
          <a:stretch>
            <a:fillRect/>
          </a:stretch>
        </p:blipFill>
        <p:spPr bwMode="auto">
          <a:xfrm>
            <a:off x="762000" y="2362200"/>
            <a:ext cx="6948435" cy="1371600"/>
          </a:xfrm>
          <a:prstGeom prst="rect">
            <a:avLst/>
          </a:prstGeom>
          <a:noFill/>
          <a:ln w="9525">
            <a:noFill/>
            <a:miter lim="800000"/>
            <a:headEnd/>
            <a:tailEnd/>
          </a:ln>
        </p:spPr>
      </p:pic>
      <p:cxnSp>
        <p:nvCxnSpPr>
          <p:cNvPr id="6" name="Straight Connector 5"/>
          <p:cNvCxnSpPr/>
          <p:nvPr/>
        </p:nvCxnSpPr>
        <p:spPr>
          <a:xfrm flipV="1">
            <a:off x="2133600" y="2286000"/>
            <a:ext cx="5410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26670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81600" y="3810000"/>
            <a:ext cx="91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35842" name="Picture 2"/>
          <p:cNvPicPr>
            <a:picLocks noGrp="1" noChangeAspect="1" noChangeArrowheads="1"/>
          </p:cNvPicPr>
          <p:nvPr>
            <p:ph idx="1"/>
          </p:nvPr>
        </p:nvPicPr>
        <p:blipFill>
          <a:blip r:embed="rId2" cstate="print"/>
          <a:srcRect/>
          <a:stretch>
            <a:fillRect/>
          </a:stretch>
        </p:blipFill>
        <p:spPr bwMode="auto">
          <a:xfrm>
            <a:off x="1332705" y="990600"/>
            <a:ext cx="6058695" cy="537280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38914" name="Picture 2"/>
          <p:cNvPicPr>
            <a:picLocks noGrp="1" noChangeAspect="1" noChangeArrowheads="1"/>
          </p:cNvPicPr>
          <p:nvPr>
            <p:ph idx="1"/>
          </p:nvPr>
        </p:nvPicPr>
        <p:blipFill>
          <a:blip r:embed="rId2" cstate="print"/>
          <a:srcRect/>
          <a:stretch>
            <a:fillRect/>
          </a:stretch>
        </p:blipFill>
        <p:spPr bwMode="auto">
          <a:xfrm>
            <a:off x="990600" y="1447800"/>
            <a:ext cx="7233096" cy="5026388"/>
          </a:xfrm>
          <a:prstGeom prst="rect">
            <a:avLst/>
          </a:prstGeom>
          <a:noFill/>
          <a:ln w="9525">
            <a:noFill/>
            <a:miter lim="800000"/>
            <a:headEnd/>
            <a:tailEnd/>
          </a:ln>
        </p:spPr>
      </p:pic>
      <p:cxnSp>
        <p:nvCxnSpPr>
          <p:cNvPr id="5" name="Straight Connector 4"/>
          <p:cNvCxnSpPr/>
          <p:nvPr/>
        </p:nvCxnSpPr>
        <p:spPr>
          <a:xfrm>
            <a:off x="1219200" y="3581400"/>
            <a:ext cx="2971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886200"/>
            <a:ext cx="1676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81600" y="39624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4267200"/>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400" y="5029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9200" y="54102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58000" y="57912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19200" y="6096000"/>
            <a:ext cx="3733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QUALITY ATTRIBUTES OF TABLETS</a:t>
            </a:r>
            <a:endParaRPr lang="ar-JO" dirty="0"/>
          </a:p>
        </p:txBody>
      </p:sp>
      <p:sp>
        <p:nvSpPr>
          <p:cNvPr id="3" name="Content Placeholder 2"/>
          <p:cNvSpPr>
            <a:spLocks noGrp="1"/>
          </p:cNvSpPr>
          <p:nvPr>
            <p:ph idx="1"/>
          </p:nvPr>
        </p:nvSpPr>
        <p:spPr/>
        <p:txBody>
          <a:bodyPr/>
          <a:lstStyle/>
          <a:p>
            <a:pPr algn="just"/>
            <a:r>
              <a:rPr lang="en-US" dirty="0" smtClean="0"/>
              <a:t>tablets should fulfill a number of specifications regarding their chemical, physical and biological properties.</a:t>
            </a:r>
          </a:p>
          <a:p>
            <a:endParaRPr lang="ar-JO"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39938" name="Picture 2"/>
          <p:cNvPicPr>
            <a:picLocks noGrp="1" noChangeAspect="1" noChangeArrowheads="1"/>
          </p:cNvPicPr>
          <p:nvPr>
            <p:ph idx="1"/>
          </p:nvPr>
        </p:nvPicPr>
        <p:blipFill>
          <a:blip r:embed="rId2" cstate="print"/>
          <a:srcRect/>
          <a:stretch>
            <a:fillRect/>
          </a:stretch>
        </p:blipFill>
        <p:spPr bwMode="auto">
          <a:xfrm>
            <a:off x="609600" y="1905000"/>
            <a:ext cx="7675232" cy="2438400"/>
          </a:xfrm>
          <a:prstGeom prst="rect">
            <a:avLst/>
          </a:prstGeom>
          <a:noFill/>
          <a:ln w="9525">
            <a:noFill/>
            <a:miter lim="800000"/>
            <a:headEnd/>
            <a:tailEnd/>
          </a:ln>
        </p:spPr>
      </p:pic>
      <p:cxnSp>
        <p:nvCxnSpPr>
          <p:cNvPr id="5" name="Straight Connector 4"/>
          <p:cNvCxnSpPr/>
          <p:nvPr/>
        </p:nvCxnSpPr>
        <p:spPr>
          <a:xfrm>
            <a:off x="1295400" y="3505200"/>
            <a:ext cx="647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00200" y="2667000"/>
            <a:ext cx="152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0962" name="Picture 2"/>
          <p:cNvPicPr>
            <a:picLocks noGrp="1" noChangeAspect="1" noChangeArrowheads="1"/>
          </p:cNvPicPr>
          <p:nvPr>
            <p:ph idx="1"/>
          </p:nvPr>
        </p:nvPicPr>
        <p:blipFill>
          <a:blip r:embed="rId2" cstate="print"/>
          <a:srcRect/>
          <a:stretch>
            <a:fillRect/>
          </a:stretch>
        </p:blipFill>
        <p:spPr bwMode="auto">
          <a:xfrm>
            <a:off x="457200" y="1609935"/>
            <a:ext cx="8229600" cy="4506493"/>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Antiadherent</a:t>
            </a:r>
            <a:endParaRPr lang="ar-JO" dirty="0"/>
          </a:p>
        </p:txBody>
      </p:sp>
      <p:sp>
        <p:nvSpPr>
          <p:cNvPr id="3" name="Content Placeholder 2"/>
          <p:cNvSpPr>
            <a:spLocks noGrp="1"/>
          </p:cNvSpPr>
          <p:nvPr>
            <p:ph idx="1"/>
          </p:nvPr>
        </p:nvSpPr>
        <p:spPr/>
        <p:txBody>
          <a:bodyPr>
            <a:normAutofit fontScale="85000" lnSpcReduction="10000"/>
          </a:bodyPr>
          <a:lstStyle/>
          <a:p>
            <a:r>
              <a:rPr lang="en-US" dirty="0" smtClean="0"/>
              <a:t>The function of an </a:t>
            </a:r>
            <a:r>
              <a:rPr lang="en-US" dirty="0" err="1" smtClean="0"/>
              <a:t>antiadherent</a:t>
            </a:r>
            <a:r>
              <a:rPr lang="en-US" dirty="0" smtClean="0"/>
              <a:t> is to reduce adhesion between the powder and the punch faces and thus prevent particles sticking to the punches. </a:t>
            </a:r>
          </a:p>
          <a:p>
            <a:endParaRPr lang="en-US" dirty="0" smtClean="0"/>
          </a:p>
          <a:p>
            <a:r>
              <a:rPr lang="en-US" dirty="0" smtClean="0"/>
              <a:t>Many powders are prone to adhere to the punches, a phenomenon (known in the industry as </a:t>
            </a:r>
            <a:r>
              <a:rPr lang="en-US" b="1" i="1" dirty="0" smtClean="0"/>
              <a:t>sticking or picking) which is affected by the moisture content </a:t>
            </a:r>
            <a:r>
              <a:rPr lang="en-US" dirty="0" smtClean="0"/>
              <a:t>of the powder. </a:t>
            </a:r>
          </a:p>
          <a:p>
            <a:endParaRPr lang="en-US" dirty="0" smtClean="0"/>
          </a:p>
          <a:p>
            <a:r>
              <a:rPr lang="en-US" dirty="0" smtClean="0"/>
              <a:t>Such adherence is especially prone to happen if the tablet punches are engraved or embossed. </a:t>
            </a:r>
          </a:p>
        </p:txBody>
      </p:sp>
      <p:cxnSp>
        <p:nvCxnSpPr>
          <p:cNvPr id="5" name="Straight Connector 4"/>
          <p:cNvCxnSpPr/>
          <p:nvPr/>
        </p:nvCxnSpPr>
        <p:spPr>
          <a:xfrm>
            <a:off x="6096000" y="19812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4400" y="236220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27432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57600" y="6019800"/>
            <a:ext cx="3124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10000"/>
          </a:bodyPr>
          <a:lstStyle/>
          <a:p>
            <a:r>
              <a:rPr lang="en-US" dirty="0" smtClean="0"/>
              <a:t>Adherence can lead to a build-up of a thin layer of powder on the punches, which in turn will lead to an uneven and matt tablet surface with unclear engravings.</a:t>
            </a:r>
          </a:p>
          <a:p>
            <a:endParaRPr lang="en-US" dirty="0" smtClean="0"/>
          </a:p>
          <a:p>
            <a:r>
              <a:rPr lang="en-US" dirty="0" smtClean="0"/>
              <a:t>Many lubricants, such as magnesium </a:t>
            </a:r>
            <a:r>
              <a:rPr lang="en-US" dirty="0" err="1" smtClean="0"/>
              <a:t>stearate</a:t>
            </a:r>
            <a:r>
              <a:rPr lang="en-US" dirty="0" smtClean="0"/>
              <a:t>, have also </a:t>
            </a:r>
            <a:r>
              <a:rPr lang="en-US" dirty="0" err="1" smtClean="0"/>
              <a:t>antiadherent</a:t>
            </a:r>
            <a:r>
              <a:rPr lang="en-US" dirty="0" smtClean="0"/>
              <a:t> properties. However, other substances with limited ability to reduce friction can also act as </a:t>
            </a:r>
            <a:r>
              <a:rPr lang="en-US" dirty="0" err="1" smtClean="0"/>
              <a:t>antiadherents</a:t>
            </a:r>
            <a:r>
              <a:rPr lang="en-US" dirty="0" smtClean="0"/>
              <a:t>, such as talc and starch.</a:t>
            </a:r>
            <a:endParaRPr lang="ar-JO" dirty="0" smtClean="0"/>
          </a:p>
          <a:p>
            <a:endParaRPr lang="ar-JO" dirty="0"/>
          </a:p>
        </p:txBody>
      </p:sp>
      <p:cxnSp>
        <p:nvCxnSpPr>
          <p:cNvPr id="5" name="Straight Connector 4"/>
          <p:cNvCxnSpPr/>
          <p:nvPr/>
        </p:nvCxnSpPr>
        <p:spPr>
          <a:xfrm>
            <a:off x="4800600" y="43434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24800" y="55626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00200" y="5943600"/>
            <a:ext cx="91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Sorbent</a:t>
            </a:r>
            <a:endParaRPr lang="ar-JO" dirty="0"/>
          </a:p>
        </p:txBody>
      </p:sp>
      <p:sp>
        <p:nvSpPr>
          <p:cNvPr id="3" name="Content Placeholder 2"/>
          <p:cNvSpPr>
            <a:spLocks noGrp="1"/>
          </p:cNvSpPr>
          <p:nvPr>
            <p:ph idx="1"/>
          </p:nvPr>
        </p:nvSpPr>
        <p:spPr/>
        <p:txBody>
          <a:bodyPr>
            <a:normAutofit fontScale="92500" lnSpcReduction="20000"/>
          </a:bodyPr>
          <a:lstStyle/>
          <a:p>
            <a:r>
              <a:rPr lang="en-US" dirty="0" smtClean="0"/>
              <a:t>Sorbents are substances that are capable of </a:t>
            </a:r>
            <a:r>
              <a:rPr lang="en-US" dirty="0" err="1" smtClean="0"/>
              <a:t>sorbing</a:t>
            </a:r>
            <a:r>
              <a:rPr lang="en-US" dirty="0" smtClean="0"/>
              <a:t> some quantities of fluids in an apparently dry state.</a:t>
            </a:r>
          </a:p>
          <a:p>
            <a:pPr>
              <a:buNone/>
            </a:pPr>
            <a:endParaRPr lang="en-US" dirty="0" smtClean="0"/>
          </a:p>
          <a:p>
            <a:r>
              <a:rPr lang="en-US" dirty="0" smtClean="0"/>
              <a:t>Thus, oils or oil-drug solutions can be incorporated into a powder mixture which is granulated and compacted into tablets. </a:t>
            </a:r>
          </a:p>
          <a:p>
            <a:endParaRPr lang="en-US" dirty="0" smtClean="0"/>
          </a:p>
          <a:p>
            <a:r>
              <a:rPr lang="en-US" dirty="0" smtClean="0"/>
              <a:t>Microcrystalline cellulose and silica are examples of </a:t>
            </a:r>
            <a:r>
              <a:rPr lang="en-US" dirty="0" err="1" smtClean="0"/>
              <a:t>sorbing</a:t>
            </a:r>
            <a:r>
              <a:rPr lang="en-US" dirty="0" smtClean="0"/>
              <a:t> substances used in tablets.</a:t>
            </a:r>
            <a:endParaRPr lang="ar-JO" dirty="0"/>
          </a:p>
        </p:txBody>
      </p:sp>
      <p:cxnSp>
        <p:nvCxnSpPr>
          <p:cNvPr id="5" name="Straight Connector 4"/>
          <p:cNvCxnSpPr/>
          <p:nvPr/>
        </p:nvCxnSpPr>
        <p:spPr>
          <a:xfrm>
            <a:off x="1066800" y="2362200"/>
            <a:ext cx="480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5000" y="3657600"/>
            <a:ext cx="358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5257800"/>
            <a:ext cx="5257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Flavour</a:t>
            </a:r>
            <a:endParaRPr lang="ar-JO" dirty="0"/>
          </a:p>
        </p:txBody>
      </p:sp>
      <p:sp>
        <p:nvSpPr>
          <p:cNvPr id="3" name="Content Placeholder 2"/>
          <p:cNvSpPr>
            <a:spLocks noGrp="1"/>
          </p:cNvSpPr>
          <p:nvPr>
            <p:ph idx="1"/>
          </p:nvPr>
        </p:nvSpPr>
        <p:spPr/>
        <p:txBody>
          <a:bodyPr>
            <a:normAutofit fontScale="77500" lnSpcReduction="20000"/>
          </a:bodyPr>
          <a:lstStyle/>
          <a:p>
            <a:r>
              <a:rPr lang="en-US" dirty="0" err="1" smtClean="0"/>
              <a:t>Flavouring</a:t>
            </a:r>
            <a:r>
              <a:rPr lang="en-US" dirty="0" smtClean="0"/>
              <a:t> agents are incorporated into a formulation to </a:t>
            </a:r>
            <a:r>
              <a:rPr lang="en-US" b="1" dirty="0" smtClean="0"/>
              <a:t>give the tablet a more pleasant taste or to mask an unpleasant one. </a:t>
            </a:r>
          </a:p>
          <a:p>
            <a:endParaRPr lang="en-US" dirty="0" smtClean="0"/>
          </a:p>
          <a:p>
            <a:r>
              <a:rPr lang="en-US" dirty="0" smtClean="0"/>
              <a:t>The latter can be achieved also </a:t>
            </a:r>
            <a:r>
              <a:rPr lang="en-US" b="1" dirty="0" smtClean="0"/>
              <a:t>by coat</a:t>
            </a:r>
            <a:r>
              <a:rPr lang="en-US" dirty="0" smtClean="0"/>
              <a:t>ing the tablet or the drug particles.</a:t>
            </a:r>
          </a:p>
          <a:p>
            <a:endParaRPr lang="en-US" dirty="0" smtClean="0"/>
          </a:p>
          <a:p>
            <a:r>
              <a:rPr lang="en-US" dirty="0" err="1" smtClean="0"/>
              <a:t>Flavouring</a:t>
            </a:r>
            <a:r>
              <a:rPr lang="en-US" dirty="0" smtClean="0"/>
              <a:t> agents are often </a:t>
            </a:r>
            <a:r>
              <a:rPr lang="en-US" b="1" dirty="0" err="1" smtClean="0"/>
              <a:t>thermolabile</a:t>
            </a:r>
            <a:r>
              <a:rPr lang="en-US" dirty="0" smtClean="0"/>
              <a:t> and so cannot be added prior to an operation involving heat. </a:t>
            </a:r>
          </a:p>
          <a:p>
            <a:endParaRPr lang="en-US" dirty="0" smtClean="0"/>
          </a:p>
          <a:p>
            <a:r>
              <a:rPr lang="en-US" dirty="0" smtClean="0"/>
              <a:t>They are often mixed with the granules as an </a:t>
            </a:r>
            <a:r>
              <a:rPr lang="en-US" b="1" dirty="0" smtClean="0"/>
              <a:t>alcohol solution.</a:t>
            </a:r>
            <a:endParaRPr lang="ar-JO" b="1" dirty="0"/>
          </a:p>
        </p:txBody>
      </p:sp>
      <p:cxnSp>
        <p:nvCxnSpPr>
          <p:cNvPr id="5" name="Straight Connector 4"/>
          <p:cNvCxnSpPr/>
          <p:nvPr/>
        </p:nvCxnSpPr>
        <p:spPr>
          <a:xfrm>
            <a:off x="-2743200" y="16764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Colourant</a:t>
            </a:r>
            <a:endParaRPr lang="ar-JO" dirty="0"/>
          </a:p>
        </p:txBody>
      </p:sp>
      <p:sp>
        <p:nvSpPr>
          <p:cNvPr id="3" name="Content Placeholder 2"/>
          <p:cNvSpPr>
            <a:spLocks noGrp="1"/>
          </p:cNvSpPr>
          <p:nvPr>
            <p:ph idx="1"/>
          </p:nvPr>
        </p:nvSpPr>
        <p:spPr/>
        <p:txBody>
          <a:bodyPr>
            <a:normAutofit fontScale="77500" lnSpcReduction="20000"/>
          </a:bodyPr>
          <a:lstStyle/>
          <a:p>
            <a:r>
              <a:rPr lang="en-US" dirty="0" err="1" smtClean="0"/>
              <a:t>Colourants</a:t>
            </a:r>
            <a:r>
              <a:rPr lang="en-US" dirty="0" smtClean="0"/>
              <a:t> are added to tablets to </a:t>
            </a:r>
            <a:r>
              <a:rPr lang="en-US" b="1" dirty="0" smtClean="0"/>
              <a:t>aid identification and patient compliance. </a:t>
            </a:r>
          </a:p>
          <a:p>
            <a:pPr>
              <a:buNone/>
            </a:pPr>
            <a:endParaRPr lang="en-US" dirty="0" smtClean="0"/>
          </a:p>
          <a:p>
            <a:r>
              <a:rPr lang="en-US" dirty="0" err="1" smtClean="0"/>
              <a:t>Colouring</a:t>
            </a:r>
            <a:r>
              <a:rPr lang="en-US" dirty="0" smtClean="0"/>
              <a:t> is often accomplished during </a:t>
            </a:r>
            <a:r>
              <a:rPr lang="en-US" b="1" dirty="0" smtClean="0"/>
              <a:t>coating</a:t>
            </a:r>
            <a:r>
              <a:rPr lang="en-US" dirty="0" smtClean="0"/>
              <a:t> , but a </a:t>
            </a:r>
            <a:r>
              <a:rPr lang="en-US" dirty="0" err="1" smtClean="0"/>
              <a:t>colourant</a:t>
            </a:r>
            <a:r>
              <a:rPr lang="en-US" dirty="0" smtClean="0"/>
              <a:t> can also be included in the formulation </a:t>
            </a:r>
            <a:r>
              <a:rPr lang="en-US" b="1" dirty="0" smtClean="0"/>
              <a:t>prior to compaction. </a:t>
            </a:r>
          </a:p>
          <a:p>
            <a:endParaRPr lang="en-US" dirty="0" smtClean="0"/>
          </a:p>
          <a:p>
            <a:r>
              <a:rPr lang="en-US" dirty="0" smtClean="0"/>
              <a:t>In the latter case the </a:t>
            </a:r>
            <a:r>
              <a:rPr lang="en-US" dirty="0" err="1" smtClean="0"/>
              <a:t>colourant</a:t>
            </a:r>
            <a:r>
              <a:rPr lang="en-US" dirty="0" smtClean="0"/>
              <a:t> can be added as an </a:t>
            </a:r>
            <a:r>
              <a:rPr lang="en-US" b="1" dirty="0" smtClean="0"/>
              <a:t>insoluble powder or dissolved in the granulation liquid</a:t>
            </a:r>
            <a:r>
              <a:rPr lang="en-US" dirty="0" smtClean="0"/>
              <a:t>. </a:t>
            </a:r>
          </a:p>
          <a:p>
            <a:endParaRPr lang="en-US" dirty="0" smtClean="0"/>
          </a:p>
          <a:p>
            <a:r>
              <a:rPr lang="en-US" dirty="0" smtClean="0"/>
              <a:t>The latter procedure may lead to a </a:t>
            </a:r>
            <a:r>
              <a:rPr lang="en-US" b="1" dirty="0" err="1" smtClean="0"/>
              <a:t>colour</a:t>
            </a:r>
            <a:r>
              <a:rPr lang="en-US" b="1" dirty="0" smtClean="0"/>
              <a:t> variation </a:t>
            </a:r>
            <a:r>
              <a:rPr lang="en-US" dirty="0" smtClean="0"/>
              <a:t>in the tablet caused by migration of the soluble dye during the drying stage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TABLET TYPES</a:t>
            </a:r>
            <a:endParaRPr lang="ar-JO" dirty="0"/>
          </a:p>
        </p:txBody>
      </p:sp>
      <p:sp>
        <p:nvSpPr>
          <p:cNvPr id="3" name="Content Placeholder 2"/>
          <p:cNvSpPr>
            <a:spLocks noGrp="1"/>
          </p:cNvSpPr>
          <p:nvPr>
            <p:ph idx="1"/>
          </p:nvPr>
        </p:nvSpPr>
        <p:spPr/>
        <p:txBody>
          <a:bodyPr>
            <a:normAutofit/>
          </a:bodyPr>
          <a:lstStyle/>
          <a:p>
            <a:r>
              <a:rPr lang="en-US" dirty="0" smtClean="0"/>
              <a:t>Based on their drug-release characteristics, tablets can be classified into three types:</a:t>
            </a:r>
          </a:p>
          <a:p>
            <a:endParaRPr lang="en-US" dirty="0" smtClean="0"/>
          </a:p>
          <a:p>
            <a:pPr marL="514350" indent="-514350">
              <a:buFont typeface="+mj-lt"/>
              <a:buAutoNum type="arabicPeriod"/>
            </a:pPr>
            <a:r>
              <a:rPr lang="en-US" dirty="0" smtClean="0"/>
              <a:t>immediate release,</a:t>
            </a:r>
          </a:p>
          <a:p>
            <a:pPr marL="514350" indent="-514350">
              <a:buFont typeface="+mj-lt"/>
              <a:buAutoNum type="arabicPeriod"/>
            </a:pPr>
            <a:r>
              <a:rPr lang="en-US" dirty="0" smtClean="0"/>
              <a:t>extended release </a:t>
            </a:r>
          </a:p>
          <a:p>
            <a:pPr marL="514350" indent="-514350">
              <a:buFont typeface="+mj-lt"/>
              <a:buAutoNum type="arabicPeriod"/>
            </a:pPr>
            <a:r>
              <a:rPr lang="en-US" dirty="0" smtClean="0"/>
              <a:t>delayed release. </a:t>
            </a:r>
          </a:p>
          <a:p>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release tablets</a:t>
            </a:r>
            <a:endParaRPr lang="ar-JO" dirty="0"/>
          </a:p>
        </p:txBody>
      </p:sp>
      <p:sp>
        <p:nvSpPr>
          <p:cNvPr id="3" name="Content Placeholder 2"/>
          <p:cNvSpPr>
            <a:spLocks noGrp="1"/>
          </p:cNvSpPr>
          <p:nvPr>
            <p:ph idx="1"/>
          </p:nvPr>
        </p:nvSpPr>
        <p:spPr/>
        <p:txBody>
          <a:bodyPr/>
          <a:lstStyle/>
          <a:p>
            <a:r>
              <a:rPr lang="en-US" dirty="0" smtClean="0"/>
              <a:t>the drug is intended to be released rapidly after administration, or the tablet is dissolved and administered as a solution. </a:t>
            </a:r>
          </a:p>
          <a:p>
            <a:pPr>
              <a:buNone/>
            </a:pPr>
            <a:endParaRPr lang="en-US" dirty="0" smtClean="0"/>
          </a:p>
          <a:p>
            <a:r>
              <a:rPr lang="en-US" dirty="0" smtClean="0"/>
              <a:t>This is the most common type of tablet and includes disintegrating, chewable, effervescent, sublingual and </a:t>
            </a:r>
            <a:r>
              <a:rPr lang="en-US" dirty="0" err="1" smtClean="0"/>
              <a:t>buccal</a:t>
            </a:r>
            <a:r>
              <a:rPr lang="en-US" dirty="0" smtClean="0"/>
              <a:t> tablets.</a:t>
            </a:r>
            <a:endParaRPr lang="ar-JO" dirty="0" smtClean="0"/>
          </a:p>
          <a:p>
            <a:endParaRPr lang="ar-JO"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Modified-release tablets</a:t>
            </a:r>
            <a:endParaRPr lang="ar-JO" dirty="0"/>
          </a:p>
        </p:txBody>
      </p:sp>
      <p:sp>
        <p:nvSpPr>
          <p:cNvPr id="3" name="Content Placeholder 2"/>
          <p:cNvSpPr>
            <a:spLocks noGrp="1"/>
          </p:cNvSpPr>
          <p:nvPr>
            <p:ph idx="1"/>
          </p:nvPr>
        </p:nvSpPr>
        <p:spPr/>
        <p:txBody>
          <a:bodyPr>
            <a:normAutofit fontScale="85000" lnSpcReduction="20000"/>
          </a:bodyPr>
          <a:lstStyle/>
          <a:p>
            <a:r>
              <a:rPr lang="en-US" dirty="0" smtClean="0"/>
              <a:t>should normally be swallowed intact. </a:t>
            </a:r>
          </a:p>
          <a:p>
            <a:r>
              <a:rPr lang="en-US" dirty="0" smtClean="0"/>
              <a:t>The formulation and thus also the type of </a:t>
            </a:r>
            <a:r>
              <a:rPr lang="en-US" dirty="0" err="1" smtClean="0"/>
              <a:t>excipients</a:t>
            </a:r>
            <a:r>
              <a:rPr lang="en-US" dirty="0" smtClean="0"/>
              <a:t> used in such tablets might be quite different from those of immediate-release tablets. </a:t>
            </a:r>
          </a:p>
          <a:p>
            <a:r>
              <a:rPr lang="en-US" dirty="0" smtClean="0"/>
              <a:t>The drug is released from an extended-release tablet slowly at a nearly constant rate. </a:t>
            </a:r>
          </a:p>
          <a:p>
            <a:r>
              <a:rPr lang="en-US" dirty="0" smtClean="0"/>
              <a:t>If the rate of release is constant during a substantial period of time, a zero order type of release is obtained, i.e. </a:t>
            </a:r>
            <a:r>
              <a:rPr lang="en-US" i="1" dirty="0" smtClean="0"/>
              <a:t>M = </a:t>
            </a:r>
            <a:r>
              <a:rPr lang="en-US" i="1" dirty="0" err="1" smtClean="0"/>
              <a:t>kt</a:t>
            </a:r>
            <a:r>
              <a:rPr lang="en-US" i="1" dirty="0" smtClean="0"/>
              <a:t> (where M is the cumulative amount of drug released and t is </a:t>
            </a:r>
            <a:r>
              <a:rPr lang="en-US" dirty="0" smtClean="0"/>
              <a:t>the release time). </a:t>
            </a:r>
          </a:p>
          <a:p>
            <a:r>
              <a:rPr lang="en-US" dirty="0" smtClean="0"/>
              <a:t>However, for most type of extended-release tablets a perfect zero-order release is not obtained.</a:t>
            </a:r>
            <a:endParaRPr lang="ar-J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r>
              <a:rPr lang="en-US" dirty="0" smtClean="0"/>
              <a:t>Tests and specifications for some of these properties are given in pharmacopoeias. The most important of these are: </a:t>
            </a:r>
          </a:p>
          <a:p>
            <a:r>
              <a:rPr lang="en-US" dirty="0" smtClean="0"/>
              <a:t>dose content </a:t>
            </a:r>
          </a:p>
          <a:p>
            <a:r>
              <a:rPr lang="en-US" dirty="0" smtClean="0"/>
              <a:t>dose uniformity,</a:t>
            </a:r>
          </a:p>
          <a:p>
            <a:r>
              <a:rPr lang="en-US" dirty="0" smtClean="0"/>
              <a:t>the release of the drug in terms of tablet disintegration and drug dissolution, </a:t>
            </a:r>
          </a:p>
          <a:p>
            <a:r>
              <a:rPr lang="en-US" dirty="0" smtClean="0"/>
              <a:t>the microbial quality of the preparation. </a:t>
            </a:r>
            <a:endParaRPr lang="ar-JO"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delayed-release tablets</a:t>
            </a:r>
            <a:endParaRPr lang="ar-JO" dirty="0"/>
          </a:p>
        </p:txBody>
      </p:sp>
      <p:sp>
        <p:nvSpPr>
          <p:cNvPr id="3" name="Content Placeholder 2"/>
          <p:cNvSpPr>
            <a:spLocks noGrp="1"/>
          </p:cNvSpPr>
          <p:nvPr>
            <p:ph idx="1"/>
          </p:nvPr>
        </p:nvSpPr>
        <p:spPr/>
        <p:txBody>
          <a:bodyPr>
            <a:normAutofit fontScale="92500" lnSpcReduction="20000"/>
          </a:bodyPr>
          <a:lstStyle/>
          <a:p>
            <a:r>
              <a:rPr lang="en-US" dirty="0" smtClean="0"/>
              <a:t>the drug is liberated from the tablet some time after administration. </a:t>
            </a:r>
          </a:p>
          <a:p>
            <a:r>
              <a:rPr lang="en-US" dirty="0" smtClean="0"/>
              <a:t>After this period has elapsed, the release is normally rapid.</a:t>
            </a:r>
          </a:p>
          <a:p>
            <a:r>
              <a:rPr lang="en-US" dirty="0" smtClean="0"/>
              <a:t>The most common type of delayed-release tablet is an enteric tablet, for which the drug is released in the upper part of the small intestine after the preparation has passed the stomach. </a:t>
            </a:r>
          </a:p>
          <a:p>
            <a:r>
              <a:rPr lang="en-US" dirty="0" smtClean="0"/>
              <a:t>However, a delayed-release can also be combined with a slow drug release, e.g. for local treatment in the lower part of the intestine or in the colon.</a:t>
            </a:r>
            <a:endParaRPr lang="ar-JO"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1026" name="Picture 2"/>
          <p:cNvPicPr>
            <a:picLocks noGrp="1" noChangeAspect="1" noChangeArrowheads="1"/>
          </p:cNvPicPr>
          <p:nvPr>
            <p:ph idx="1"/>
          </p:nvPr>
        </p:nvPicPr>
        <p:blipFill>
          <a:blip r:embed="rId2" cstate="print"/>
          <a:srcRect/>
          <a:stretch>
            <a:fillRect/>
          </a:stretch>
        </p:blipFill>
        <p:spPr bwMode="auto">
          <a:xfrm>
            <a:off x="1848696" y="1600200"/>
            <a:ext cx="544660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Disintegrating tablets</a:t>
            </a:r>
            <a:endParaRPr lang="ar-JO"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The most common type of tablet is intended to be swallowed and to release the drug in a relatively short time thereafter by disintegration and dissolution, i.e. the goal of the formulation is fast and complete drug release in vivo. </a:t>
            </a:r>
          </a:p>
          <a:p>
            <a:endParaRPr lang="en-US" dirty="0" smtClean="0"/>
          </a:p>
          <a:p>
            <a:r>
              <a:rPr lang="en-US" dirty="0" smtClean="0"/>
              <a:t>Such tablets are often referred to as conventional or plain tablets. </a:t>
            </a:r>
          </a:p>
          <a:p>
            <a:endParaRPr lang="en-US" dirty="0" smtClean="0"/>
          </a:p>
          <a:p>
            <a:r>
              <a:rPr lang="en-US" dirty="0" smtClean="0"/>
              <a:t>A disintegrating tablet includes normally at least the following type of </a:t>
            </a:r>
            <a:r>
              <a:rPr lang="en-US" dirty="0" err="1" smtClean="0"/>
              <a:t>excipients</a:t>
            </a:r>
            <a:r>
              <a:rPr lang="en-US" dirty="0" smtClean="0"/>
              <a:t>: filler (if the dose of the drug is low),  </a:t>
            </a:r>
            <a:r>
              <a:rPr lang="en-US" dirty="0" err="1" smtClean="0"/>
              <a:t>disintegrant</a:t>
            </a:r>
            <a:r>
              <a:rPr lang="en-US" dirty="0" smtClean="0"/>
              <a:t>, binder, </a:t>
            </a:r>
            <a:r>
              <a:rPr lang="en-US" dirty="0" err="1" smtClean="0"/>
              <a:t>glidant</a:t>
            </a:r>
            <a:r>
              <a:rPr lang="en-US" dirty="0" smtClean="0"/>
              <a:t>, lubricant and </a:t>
            </a:r>
            <a:r>
              <a:rPr lang="en-US" dirty="0" err="1" smtClean="0"/>
              <a:t>antiadherent</a:t>
            </a:r>
            <a:r>
              <a:rPr lang="en-US" dirty="0" smtClean="0"/>
              <a:t>.</a:t>
            </a:r>
            <a:endParaRPr lang="ar-JO"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20000"/>
          </a:bodyPr>
          <a:lstStyle/>
          <a:p>
            <a:r>
              <a:rPr lang="en-US" dirty="0" smtClean="0"/>
              <a:t>the drug is released from a disintegrating tablet in a sequence of processes, including tablet disintegration, drug dissolution and</a:t>
            </a:r>
          </a:p>
          <a:p>
            <a:r>
              <a:rPr lang="en-US" dirty="0" smtClean="0"/>
              <a:t>drug absorption. </a:t>
            </a:r>
          </a:p>
          <a:p>
            <a:r>
              <a:rPr lang="en-US" dirty="0" smtClean="0"/>
              <a:t>All these processes will affect, and can be rate-limiting steps for, the rate of drug bioavailability. </a:t>
            </a:r>
          </a:p>
          <a:p>
            <a:r>
              <a:rPr lang="en-US" dirty="0" smtClean="0"/>
              <a:t>The disintegration time of the tablet can be markedly affected by the choice of </a:t>
            </a:r>
            <a:r>
              <a:rPr lang="en-US" dirty="0" err="1" smtClean="0"/>
              <a:t>excipients</a:t>
            </a:r>
            <a:r>
              <a:rPr lang="en-US" dirty="0" smtClean="0"/>
              <a:t>, especially </a:t>
            </a:r>
            <a:r>
              <a:rPr lang="en-US" dirty="0" err="1" smtClean="0"/>
              <a:t>disintegrant</a:t>
            </a:r>
            <a:r>
              <a:rPr lang="en-US" dirty="0" smtClean="0"/>
              <a:t> . </a:t>
            </a:r>
          </a:p>
          <a:p>
            <a:r>
              <a:rPr lang="en-US" dirty="0" smtClean="0"/>
              <a:t>The type of filler and lubricant can also be of significant importance for tablet disintegration.</a:t>
            </a:r>
            <a:endParaRPr lang="ar-JO"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half" idx="1"/>
          </p:nvPr>
        </p:nvSpPr>
        <p:spPr>
          <a:xfrm>
            <a:off x="457200" y="1295400"/>
            <a:ext cx="4038600" cy="4525963"/>
          </a:xfrm>
        </p:spPr>
        <p:txBody>
          <a:bodyPr>
            <a:normAutofit/>
          </a:bodyPr>
          <a:lstStyle/>
          <a:p>
            <a:r>
              <a:rPr lang="en-US" sz="2400" dirty="0" smtClean="0"/>
              <a:t>The dissolution rate of salicylic acid, as assessed by an in vitro dissolution method based on agitated baskets, from tablets formed from mixtures of salicylic acid (325 mg) and a series of different types of starches as </a:t>
            </a:r>
            <a:r>
              <a:rPr lang="en-US" sz="2400" dirty="0" err="1" smtClean="0"/>
              <a:t>disintegrant</a:t>
            </a:r>
            <a:r>
              <a:rPr lang="en-US" sz="2400" dirty="0" smtClean="0"/>
              <a:t>. </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760975" y="533400"/>
            <a:ext cx="3202236" cy="559276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04800" y="4876800"/>
            <a:ext cx="4876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20000"/>
          </a:bodyPr>
          <a:lstStyle/>
          <a:p>
            <a:r>
              <a:rPr lang="en-US" dirty="0" smtClean="0"/>
              <a:t>Tablet disintegration may also be affected by production conditions during manufacture.</a:t>
            </a:r>
          </a:p>
          <a:p>
            <a:r>
              <a:rPr lang="en-US" dirty="0" smtClean="0"/>
              <a:t>Important examples are:</a:t>
            </a:r>
          </a:p>
          <a:p>
            <a:pPr marL="514350" indent="-514350">
              <a:buFont typeface="+mj-lt"/>
              <a:buAutoNum type="arabicPeriod"/>
            </a:pPr>
            <a:r>
              <a:rPr lang="en-US" dirty="0" smtClean="0"/>
              <a:t>the design of the granulation procedure (which will affect the physical properties of the granules), </a:t>
            </a:r>
          </a:p>
          <a:p>
            <a:pPr marL="514350" indent="-514350">
              <a:buFont typeface="+mj-lt"/>
              <a:buAutoNum type="arabicPeriod"/>
            </a:pPr>
            <a:r>
              <a:rPr lang="en-US" dirty="0" smtClean="0"/>
              <a:t>mixing conditions during the addition of lubricants and </a:t>
            </a:r>
            <a:r>
              <a:rPr lang="en-US" dirty="0" err="1" smtClean="0"/>
              <a:t>antiadherents</a:t>
            </a:r>
            <a:r>
              <a:rPr lang="en-US" dirty="0" smtClean="0"/>
              <a:t>, </a:t>
            </a:r>
          </a:p>
          <a:p>
            <a:pPr marL="514350" indent="-514350">
              <a:buFont typeface="+mj-lt"/>
              <a:buAutoNum type="arabicPeriod"/>
            </a:pPr>
            <a:r>
              <a:rPr lang="en-US" dirty="0" smtClean="0"/>
              <a:t>the applied punch force during </a:t>
            </a:r>
            <a:r>
              <a:rPr lang="en-US" dirty="0" err="1" smtClean="0"/>
              <a:t>tabletting</a:t>
            </a:r>
            <a:r>
              <a:rPr lang="en-US" dirty="0" smtClean="0"/>
              <a:t> , increased compaction pressure can either increase </a:t>
            </a:r>
            <a:r>
              <a:rPr lang="en-US" dirty="0" err="1" smtClean="0"/>
              <a:t>ordecrease</a:t>
            </a:r>
            <a:r>
              <a:rPr lang="en-US" dirty="0" smtClean="0"/>
              <a:t> disintegration time</a:t>
            </a:r>
            <a:endParaRPr lang="ar-JO"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For poorly water-soluble drugs the dissolution rate is often the rate-limiting step for bioavailability. The dissolution rate is a function of the solubility and the surface area of the drug . </a:t>
            </a:r>
          </a:p>
          <a:p>
            <a:r>
              <a:rPr lang="en-US" dirty="0" smtClean="0"/>
              <a:t>dissolution rate will increase if the solubility of the drug is increased, e.g. by the use of a salt of the drug.</a:t>
            </a:r>
          </a:p>
          <a:p>
            <a:r>
              <a:rPr lang="en-US" dirty="0" smtClean="0"/>
              <a:t>It is also possible to speed up the dissolution process by incorporating into the formulation a substance that forms a salt with the drug during dissolution.</a:t>
            </a:r>
          </a:p>
          <a:p>
            <a:r>
              <a:rPr lang="en-US" dirty="0" smtClean="0"/>
              <a:t>This has been a common means to increase the dissolution rate of aspirin by using magnesium oxide in the formulation.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371600"/>
            <a:ext cx="8229600" cy="5181600"/>
          </a:xfrm>
        </p:spPr>
        <p:txBody>
          <a:bodyPr>
            <a:normAutofit fontScale="85000" lnSpcReduction="20000"/>
          </a:bodyPr>
          <a:lstStyle/>
          <a:p>
            <a:r>
              <a:rPr lang="en-US" dirty="0" smtClean="0"/>
              <a:t>The drug dissolution rate will also increase with an increase in the surface area of the drug. </a:t>
            </a:r>
          </a:p>
          <a:p>
            <a:r>
              <a:rPr lang="en-US" dirty="0" smtClean="0"/>
              <a:t>control of drug particle size is important to control drug dissolution. However, a reduced particle size will make a powder more cohesive. </a:t>
            </a:r>
          </a:p>
          <a:p>
            <a:r>
              <a:rPr lang="en-US" dirty="0" smtClean="0"/>
              <a:t>A reduction in drug particle size might thus give aggregates of particles which are difficult to break up, with the consequence that the drug dissolution rate from the tablet will be reduced. </a:t>
            </a:r>
          </a:p>
          <a:p>
            <a:r>
              <a:rPr lang="en-US" dirty="0" smtClean="0"/>
              <a:t>It is thus important to ensure that the tablet is formulated in such a way that it will disintegrate, and the aggregates thus formed break up into small drug particles so that a large surface area of the drug is exposed to the dissolution medium.</a:t>
            </a:r>
            <a:endParaRPr lang="ar-JO"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r>
              <a:rPr lang="en-US" dirty="0" smtClean="0"/>
              <a:t>Single disintegrating tablets can also be prepared in the form of </a:t>
            </a:r>
            <a:r>
              <a:rPr lang="en-US" dirty="0" err="1" smtClean="0"/>
              <a:t>multilayers</a:t>
            </a:r>
            <a:r>
              <a:rPr lang="en-US" dirty="0" smtClean="0"/>
              <a:t>, i.e. the tablet consists of two or three layers cohered to each other (double and triple-layered tablets). </a:t>
            </a:r>
          </a:p>
          <a:p>
            <a:pPr>
              <a:buNone/>
            </a:pPr>
            <a:endParaRPr lang="en-US" dirty="0" smtClean="0"/>
          </a:p>
          <a:p>
            <a:r>
              <a:rPr lang="en-US" dirty="0" smtClean="0"/>
              <a:t>During the preparation of multilayer tablets the die is filled in two or three consecutive steps with different granulations from separate feed stations. </a:t>
            </a:r>
          </a:p>
          <a:p>
            <a:pPr>
              <a:buNone/>
            </a:pPr>
            <a:endParaRPr lang="en-US" dirty="0" smtClean="0"/>
          </a:p>
          <a:p>
            <a:r>
              <a:rPr lang="en-US" dirty="0" smtClean="0"/>
              <a:t>Each layer is normally compressed after each fill.</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85000" lnSpcReduction="10000"/>
          </a:bodyPr>
          <a:lstStyle/>
          <a:p>
            <a:r>
              <a:rPr lang="en-US" dirty="0" smtClean="0"/>
              <a:t>Multilayer tablets are made primarily to separate incompatible drugs from each other, i.e. incompatible drugs can be incorporated into the same tablet.</a:t>
            </a:r>
          </a:p>
          <a:p>
            <a:pPr>
              <a:buNone/>
            </a:pPr>
            <a:endParaRPr lang="en-US" dirty="0" smtClean="0"/>
          </a:p>
          <a:p>
            <a:r>
              <a:rPr lang="en-US" dirty="0" smtClean="0"/>
              <a:t>Although intimate contact exists at the surface between the layers, the reaction between the incompatible drugs is limited. </a:t>
            </a:r>
          </a:p>
          <a:p>
            <a:pPr>
              <a:buNone/>
            </a:pPr>
            <a:endParaRPr lang="en-US" dirty="0" smtClean="0"/>
          </a:p>
          <a:p>
            <a:r>
              <a:rPr lang="en-US" dirty="0" smtClean="0"/>
              <a:t>The use of layered tablets where the layers are differently </a:t>
            </a:r>
            <a:r>
              <a:rPr lang="en-US" dirty="0" err="1" smtClean="0"/>
              <a:t>coloured</a:t>
            </a:r>
            <a:r>
              <a:rPr lang="en-US" dirty="0" smtClean="0"/>
              <a:t> represents an approach to preparing easily identifiable tablets.</a:t>
            </a:r>
            <a:endParaRPr lang="ar-JO" dirty="0" smtClean="0"/>
          </a:p>
          <a:p>
            <a:endParaRPr lang="ar-J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In addition, the authorities and manufacturers define a set of other specifications.</a:t>
            </a:r>
          </a:p>
          <a:p>
            <a:pPr>
              <a:buNone/>
            </a:pPr>
            <a:endParaRPr lang="en-US" dirty="0" smtClean="0"/>
          </a:p>
          <a:p>
            <a:r>
              <a:rPr lang="en-US" dirty="0" smtClean="0"/>
              <a:t>One such important property is the resistance of the tablet towards attrition and fracture.</a:t>
            </a:r>
            <a:endParaRPr lang="ar-JO" dirty="0" smtClean="0"/>
          </a:p>
          <a:p>
            <a:endParaRPr lang="ar-JO"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r>
              <a:rPr lang="en-US" dirty="0" smtClean="0"/>
              <a:t>Another variation of the disintegrating tablet is coated tablets which are intended to disintegrate and release the drug quickly (in contrast to coated tablets intended for modified release). </a:t>
            </a:r>
          </a:p>
          <a:p>
            <a:pPr>
              <a:buNone/>
            </a:pPr>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Chewable tablets</a:t>
            </a:r>
            <a:endParaRPr lang="ar-JO" dirty="0"/>
          </a:p>
        </p:txBody>
      </p:sp>
      <p:sp>
        <p:nvSpPr>
          <p:cNvPr id="3" name="Content Placeholder 2"/>
          <p:cNvSpPr>
            <a:spLocks noGrp="1"/>
          </p:cNvSpPr>
          <p:nvPr>
            <p:ph idx="1"/>
          </p:nvPr>
        </p:nvSpPr>
        <p:spPr/>
        <p:txBody>
          <a:bodyPr>
            <a:normAutofit fontScale="85000" lnSpcReduction="20000"/>
          </a:bodyPr>
          <a:lstStyle/>
          <a:p>
            <a:r>
              <a:rPr lang="en-US" dirty="0" smtClean="0"/>
              <a:t>Chewable tablets are chewed and thus mechanically disintegrated in the mouth. </a:t>
            </a:r>
          </a:p>
          <a:p>
            <a:endParaRPr lang="en-US" dirty="0" smtClean="0"/>
          </a:p>
          <a:p>
            <a:r>
              <a:rPr lang="en-US" dirty="0" smtClean="0"/>
              <a:t>The drug is, however, normally not dissolved in the mouth but swallowed and dissolves in the stomach or intestine. </a:t>
            </a:r>
          </a:p>
          <a:p>
            <a:endParaRPr lang="en-US" dirty="0" smtClean="0"/>
          </a:p>
          <a:p>
            <a:r>
              <a:rPr lang="en-US" dirty="0" smtClean="0"/>
              <a:t>Thus, chewable tablets are used primarily </a:t>
            </a:r>
          </a:p>
          <a:p>
            <a:pPr marL="514350" indent="-514350">
              <a:buFont typeface="+mj-lt"/>
              <a:buAutoNum type="arabicPeriod"/>
            </a:pPr>
            <a:r>
              <a:rPr lang="en-US" dirty="0" smtClean="0"/>
              <a:t>to accomplish a quick and complete disintegration of the tablet – and hence obtain a rapid drug effect – </a:t>
            </a:r>
          </a:p>
          <a:p>
            <a:pPr marL="514350" indent="-514350">
              <a:buFont typeface="+mj-lt"/>
              <a:buAutoNum type="arabicPeriod"/>
            </a:pPr>
            <a:r>
              <a:rPr lang="en-US" dirty="0" smtClean="0"/>
              <a:t>or to facilitate the intake of the tablet. </a:t>
            </a:r>
            <a:endParaRPr lang="ar-JO"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85000" lnSpcReduction="10000"/>
          </a:bodyPr>
          <a:lstStyle/>
          <a:p>
            <a:r>
              <a:rPr lang="en-US" dirty="0" smtClean="0"/>
              <a:t>A common example of the former is antacid tablets.</a:t>
            </a:r>
          </a:p>
          <a:p>
            <a:endParaRPr lang="en-US" dirty="0" smtClean="0"/>
          </a:p>
          <a:p>
            <a:r>
              <a:rPr lang="en-US" dirty="0" smtClean="0"/>
              <a:t> In the latter case, the elderly and children in particular have difficulty in swallowing tablets, and so chewable tablets are attractive forms of medication. Important examples are vitamin tablets. </a:t>
            </a:r>
          </a:p>
          <a:p>
            <a:endParaRPr lang="en-US" dirty="0" smtClean="0"/>
          </a:p>
          <a:p>
            <a:r>
              <a:rPr lang="en-US" dirty="0" smtClean="0"/>
              <a:t>Another general advantage of a chewable tablet is that this type of medication can be taken when water is not available.</a:t>
            </a:r>
          </a:p>
          <a:p>
            <a:pPr>
              <a:buNone/>
            </a:pPr>
            <a:endParaRPr lang="ar-JO"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Chewable tablets are similar in composition to conventional tablets except that a </a:t>
            </a:r>
            <a:r>
              <a:rPr lang="en-US" dirty="0" err="1" smtClean="0"/>
              <a:t>disintegrant</a:t>
            </a:r>
            <a:r>
              <a:rPr lang="en-US" dirty="0" smtClean="0"/>
              <a:t> is normally not included in the composition. </a:t>
            </a:r>
          </a:p>
          <a:p>
            <a:endParaRPr lang="en-US" dirty="0" smtClean="0"/>
          </a:p>
          <a:p>
            <a:r>
              <a:rPr lang="en-US" dirty="0" err="1" smtClean="0"/>
              <a:t>Flavouring</a:t>
            </a:r>
            <a:r>
              <a:rPr lang="en-US" dirty="0" smtClean="0"/>
              <a:t> and </a:t>
            </a:r>
            <a:r>
              <a:rPr lang="en-US" dirty="0" err="1" smtClean="0"/>
              <a:t>colouring</a:t>
            </a:r>
            <a:r>
              <a:rPr lang="en-US" dirty="0" smtClean="0"/>
              <a:t> agents are common, and </a:t>
            </a:r>
            <a:r>
              <a:rPr lang="en-US" dirty="0" err="1" smtClean="0"/>
              <a:t>sorbitol</a:t>
            </a:r>
            <a:r>
              <a:rPr lang="en-US" dirty="0" smtClean="0"/>
              <a:t> and </a:t>
            </a:r>
            <a:r>
              <a:rPr lang="en-US" dirty="0" err="1" smtClean="0"/>
              <a:t>mannitol</a:t>
            </a:r>
            <a:r>
              <a:rPr lang="en-US" dirty="0" smtClean="0"/>
              <a:t> are common examples of fillers</a:t>
            </a:r>
            <a:endParaRPr lang="ar-JO"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Effervescent tablets</a:t>
            </a:r>
            <a:endParaRPr lang="ar-JO" dirty="0"/>
          </a:p>
        </p:txBody>
      </p:sp>
      <p:sp>
        <p:nvSpPr>
          <p:cNvPr id="3" name="Content Placeholder 2"/>
          <p:cNvSpPr>
            <a:spLocks noGrp="1"/>
          </p:cNvSpPr>
          <p:nvPr>
            <p:ph idx="1"/>
          </p:nvPr>
        </p:nvSpPr>
        <p:spPr/>
        <p:txBody>
          <a:bodyPr>
            <a:normAutofit fontScale="85000" lnSpcReduction="10000"/>
          </a:bodyPr>
          <a:lstStyle/>
          <a:p>
            <a:r>
              <a:rPr lang="en-US" dirty="0" smtClean="0"/>
              <a:t>Effervescent tablets are dropped into a glass of water before administration, during which carbon dioxide is liberated. </a:t>
            </a:r>
          </a:p>
          <a:p>
            <a:endParaRPr lang="en-US" dirty="0" smtClean="0"/>
          </a:p>
          <a:p>
            <a:r>
              <a:rPr lang="en-US" dirty="0" smtClean="0"/>
              <a:t>This facilitates tablet disintegration and drug dissolution; the dissolution of the tablet should be complete within a few minutes. </a:t>
            </a:r>
          </a:p>
          <a:p>
            <a:endParaRPr lang="en-US" dirty="0" smtClean="0"/>
          </a:p>
          <a:p>
            <a:r>
              <a:rPr lang="en-US" dirty="0" smtClean="0"/>
              <a:t>the effervescent carbon dioxide is created by a reaction in water between a carbonate or bicarbonate and a weak acid such as citric or tartaric.</a:t>
            </a:r>
          </a:p>
          <a:p>
            <a:endParaRPr 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Effervescent tablets are used:</a:t>
            </a:r>
          </a:p>
          <a:p>
            <a:r>
              <a:rPr lang="en-US" dirty="0" smtClean="0"/>
              <a:t> to obtain rapid drug action, for example for analgesic drugs </a:t>
            </a:r>
          </a:p>
          <a:p>
            <a:endParaRPr lang="en-US" dirty="0" smtClean="0"/>
          </a:p>
          <a:p>
            <a:r>
              <a:rPr lang="en-US" dirty="0" smtClean="0"/>
              <a:t>or to facilitate the intake of the drug, for example for vitamins.</a:t>
            </a:r>
            <a:endParaRPr lang="ar-JO" dirty="0" smtClean="0"/>
          </a:p>
          <a:p>
            <a:endParaRPr lang="ar-JO"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half" idx="1"/>
          </p:nvPr>
        </p:nvSpPr>
        <p:spPr/>
        <p:txBody>
          <a:bodyPr/>
          <a:lstStyle/>
          <a:p>
            <a:r>
              <a:rPr lang="en-US" dirty="0" smtClean="0"/>
              <a:t>Concentration of </a:t>
            </a:r>
            <a:r>
              <a:rPr lang="en-US" dirty="0" err="1" smtClean="0"/>
              <a:t>salicylates</a:t>
            </a:r>
            <a:r>
              <a:rPr lang="en-US" dirty="0" smtClean="0"/>
              <a:t> in plasma after administration of acetylsalicylic acid tablets (1 g). </a:t>
            </a:r>
          </a:p>
          <a:p>
            <a:r>
              <a:rPr lang="en-US" dirty="0" smtClean="0"/>
              <a:t>Circles, effervescent tablet; </a:t>
            </a:r>
          </a:p>
          <a:p>
            <a:r>
              <a:rPr lang="en-US" dirty="0" smtClean="0"/>
              <a:t>squares, conventional table</a:t>
            </a:r>
            <a:endParaRPr lang="ar-JO"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212738" y="1752600"/>
            <a:ext cx="4931262"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20000"/>
          </a:bodyPr>
          <a:lstStyle/>
          <a:p>
            <a:r>
              <a:rPr lang="en-US" dirty="0" smtClean="0"/>
              <a:t>The amount of sodium bicarbonate in an effervescent tablet is often quite high (about 1 g). </a:t>
            </a:r>
          </a:p>
          <a:p>
            <a:endParaRPr lang="en-US" dirty="0" smtClean="0"/>
          </a:p>
          <a:p>
            <a:r>
              <a:rPr lang="en-US" dirty="0" smtClean="0"/>
              <a:t>After dissolution of such a tablet, a buffered water solution will be obtained which normally temporarily increases the pH of the stomach. </a:t>
            </a:r>
          </a:p>
          <a:p>
            <a:endParaRPr lang="en-US" dirty="0" smtClean="0"/>
          </a:p>
          <a:p>
            <a:r>
              <a:rPr lang="en-US" dirty="0" smtClean="0"/>
              <a:t>The result is a rapid emptying of the stomach and the residence time of the drug in the stomach will thus be short. </a:t>
            </a:r>
            <a:endParaRPr lang="ar-JO"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r>
              <a:rPr lang="en-US" dirty="0" smtClean="0"/>
              <a:t>effervescent tablets can thus </a:t>
            </a:r>
          </a:p>
          <a:p>
            <a:pPr marL="514350" indent="-514350">
              <a:buFont typeface="+mj-lt"/>
              <a:buAutoNum type="arabicPeriod"/>
            </a:pPr>
            <a:r>
              <a:rPr lang="en-US" dirty="0" smtClean="0"/>
              <a:t>show a fast drug bioavailability, which can be advantageous, for example, for analgesic drugs. </a:t>
            </a:r>
          </a:p>
          <a:p>
            <a:pPr marL="514350" indent="-514350">
              <a:buFont typeface="+mj-lt"/>
              <a:buAutoNum type="arabicPeriod"/>
            </a:pPr>
            <a:r>
              <a:rPr lang="en-US" dirty="0" smtClean="0"/>
              <a:t>drug-induced gastric irritation can be avoided, e.g. for aspirin tablets, as the absorption of aspirin in the stomach can cause irritation</a:t>
            </a:r>
            <a:endParaRPr lang="ar-JO"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20000"/>
          </a:bodyPr>
          <a:lstStyle/>
          <a:p>
            <a:r>
              <a:rPr lang="en-US" dirty="0" smtClean="0"/>
              <a:t>Effervescent tablets also often include a </a:t>
            </a:r>
            <a:r>
              <a:rPr lang="en-US" dirty="0" err="1" smtClean="0"/>
              <a:t>flavour</a:t>
            </a:r>
            <a:r>
              <a:rPr lang="en-US" dirty="0" smtClean="0"/>
              <a:t> and a </a:t>
            </a:r>
            <a:r>
              <a:rPr lang="en-US" dirty="0" err="1" smtClean="0"/>
              <a:t>colourant</a:t>
            </a:r>
            <a:r>
              <a:rPr lang="en-US" dirty="0" smtClean="0"/>
              <a:t>. A water-soluble lubricant is preferable in order to avoid a film of a hydrophobic lubricant on the surface of the water after tablet dissolution.</a:t>
            </a:r>
          </a:p>
          <a:p>
            <a:endParaRPr lang="en-US" dirty="0" smtClean="0"/>
          </a:p>
          <a:p>
            <a:r>
              <a:rPr lang="en-US" dirty="0" smtClean="0"/>
              <a:t> A binder is normally not included in the composition.</a:t>
            </a:r>
          </a:p>
          <a:p>
            <a:endParaRPr lang="en-US" dirty="0" smtClean="0"/>
          </a:p>
          <a:p>
            <a:r>
              <a:rPr lang="en-US" dirty="0" smtClean="0"/>
              <a:t>Effervescent tablets are prepared by both direct compaction and by compaction via granulation.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7920</Words>
  <Application>Microsoft Office PowerPoint</Application>
  <PresentationFormat>On-screen Show (4:3)</PresentationFormat>
  <Paragraphs>633</Paragraphs>
  <Slides>184</Slides>
  <Notes>1</Notes>
  <HiddenSlides>0</HiddenSlides>
  <MMClips>0</MMClips>
  <ScaleCrop>false</ScaleCrop>
  <HeadingPairs>
    <vt:vector size="4" baseType="variant">
      <vt:variant>
        <vt:lpstr>Theme</vt:lpstr>
      </vt:variant>
      <vt:variant>
        <vt:i4>1</vt:i4>
      </vt:variant>
      <vt:variant>
        <vt:lpstr>Slide Titles</vt:lpstr>
      </vt:variant>
      <vt:variant>
        <vt:i4>184</vt:i4>
      </vt:variant>
    </vt:vector>
  </HeadingPairs>
  <TitlesOfParts>
    <vt:vector size="185" baseType="lpstr">
      <vt:lpstr>Office Theme</vt:lpstr>
      <vt:lpstr>Tablets and compaction</vt:lpstr>
      <vt:lpstr>PowerPoint Presentation</vt:lpstr>
      <vt:lpstr>PowerPoint Presentation</vt:lpstr>
      <vt:lpstr>Tablets are popular for several reasons:</vt:lpstr>
      <vt:lpstr>PowerPoint Presentation</vt:lpstr>
      <vt:lpstr>PowerPoint Presentation</vt:lpstr>
      <vt:lpstr>QUALITY ATTRIBUTES OF TABLETS</vt:lpstr>
      <vt:lpstr>PowerPoint Presentation</vt:lpstr>
      <vt:lpstr>PowerPoint Presentation</vt:lpstr>
      <vt:lpstr>The quality attributes a tablet must fulfill can be summarized as follows:</vt:lpstr>
      <vt:lpstr>PowerPoint Presentation</vt:lpstr>
      <vt:lpstr>TABLET MANUFACTURING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Tablet presses</vt:lpstr>
      <vt:lpstr>Single-punch press (eccentric press)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Problems during tabletting</vt:lpstr>
      <vt:lpstr>PowerPoint Presentation</vt:lpstr>
      <vt:lpstr>PowerPoint Presentation</vt:lpstr>
      <vt:lpstr>Tablet production via granulation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Lactose</vt:lpstr>
      <vt:lpstr>PowerPoint Presentation</vt:lpstr>
      <vt:lpstr>PowerPoint Presentation</vt:lpstr>
      <vt:lpstr>Other sugars</vt:lpstr>
      <vt:lpstr>Celluloses: MCC</vt:lpstr>
      <vt:lpstr>PowerPoint Presentation</vt:lpstr>
      <vt:lpstr>Dicalcium phosphate dihydrate</vt:lpstr>
      <vt:lpstr>PowerPoint Presentation</vt:lpstr>
      <vt:lpstr>PowerPoint Presentation</vt:lpstr>
      <vt:lpstr>Mechanism of action of disintegrants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Antiadherent</vt:lpstr>
      <vt:lpstr>PowerPoint Presentation</vt:lpstr>
      <vt:lpstr>Sorbent</vt:lpstr>
      <vt:lpstr>Flavour</vt:lpstr>
      <vt:lpstr>Colourant</vt:lpstr>
      <vt:lpstr>TABLET TYPES</vt:lpstr>
      <vt:lpstr>immediate release tablets</vt:lpstr>
      <vt:lpstr>Modified-release tablets</vt:lpstr>
      <vt:lpstr>delayed-release tablets</vt:lpstr>
      <vt:lpstr>PowerPoint Presentation</vt:lpstr>
      <vt:lpstr>Disintegrating tablets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Chewable tablets</vt:lpstr>
      <vt:lpstr>PowerPoint Presentation</vt:lpstr>
      <vt:lpstr>PowerPoint Presentation</vt:lpstr>
      <vt:lpstr>Effervescent tablets</vt:lpstr>
      <vt:lpstr>PowerPoint Presentation</vt:lpstr>
      <vt:lpstr>PowerPoint Presentation</vt:lpstr>
      <vt:lpstr>PowerPoint Presentation</vt:lpstr>
      <vt:lpstr>PowerPoint Presentation</vt:lpstr>
      <vt:lpstr>PowerPoint Presentation</vt:lpstr>
      <vt:lpstr>PowerPoint Presentation</vt:lpstr>
      <vt:lpstr>Lozenges</vt:lpstr>
      <vt:lpstr>PowerPoint Presentation</vt:lpstr>
      <vt:lpstr>PowerPoint Presentation</vt:lpstr>
      <vt:lpstr>Sublingual and buccal tablets</vt:lpstr>
      <vt:lpstr>Extended-release tablets</vt:lpstr>
      <vt:lpstr>PowerPoint Presentation</vt:lpstr>
      <vt:lpstr>PowerPoint Presentation</vt:lpstr>
      <vt:lpstr>PowerPoint Presentation</vt:lpstr>
      <vt:lpstr>PowerPoint Presentation</vt:lpstr>
      <vt:lpstr>PowerPoint Presentation</vt:lpstr>
      <vt:lpstr>Diffusion-controlled release systems</vt:lpstr>
      <vt:lpstr>PowerPoint Presentation</vt:lpstr>
      <vt:lpstr>PowerPoint Presentation</vt:lpstr>
      <vt:lpstr>PowerPoint Presentation</vt:lpstr>
      <vt:lpstr>Reservoir systems</vt:lpstr>
      <vt:lpstr>PowerPoint Presentation</vt:lpstr>
      <vt:lpstr>PowerPoint Presentation</vt:lpstr>
      <vt:lpstr>PowerPoint Presentation</vt:lpstr>
      <vt:lpstr>PowerPoint Presentation</vt:lpstr>
      <vt:lpstr>PowerPoint Presentation</vt:lpstr>
      <vt:lpstr>PowerPoint Presentation</vt:lpstr>
      <vt:lpstr>Matrix systems</vt:lpstr>
      <vt:lpstr>PowerPoint Presentation</vt:lpstr>
      <vt:lpstr>PowerPoint Presentation</vt:lpstr>
      <vt:lpstr>PowerPoint Presentation</vt:lpstr>
      <vt:lpstr>PowerPoint Presentation</vt:lpstr>
      <vt:lpstr>Dissolution-controlled release systems</vt:lpstr>
      <vt:lpstr>Approaches</vt:lpstr>
      <vt:lpstr>PowerPoint Presentation</vt:lpstr>
      <vt:lpstr>PowerPoint Presentation</vt:lpstr>
      <vt:lpstr>PowerPoint Presentation</vt:lpstr>
      <vt:lpstr>PowerPoint Presentation</vt:lpstr>
      <vt:lpstr>Erosion-controlled release systems </vt:lpstr>
      <vt:lpstr>PowerPoint Presentation</vt:lpstr>
      <vt:lpstr>PowerPoint Presentation</vt:lpstr>
      <vt:lpstr>PowerPoint Presentation</vt:lpstr>
      <vt:lpstr>PowerPoint Presentation</vt:lpstr>
      <vt:lpstr>Osmosis-controlled release systems</vt:lpstr>
      <vt:lpstr>PowerPoint Presentation</vt:lpstr>
      <vt:lpstr>PowerPoint Presentation</vt:lpstr>
      <vt:lpstr>PowerPoint Presentation</vt:lpstr>
      <vt:lpstr>PowerPoint Presentation</vt:lpstr>
      <vt:lpstr>PowerPoint Presentation</vt:lpstr>
      <vt:lpstr>TABLET TESTING</vt:lpstr>
      <vt:lpstr>Uniformity of content of active ingredient</vt:lpstr>
      <vt:lpstr>PowerPoint Presentation</vt:lpstr>
      <vt:lpstr>PowerPoint Presentation</vt:lpstr>
      <vt:lpstr>PowerPoint Presentation</vt:lpstr>
      <vt:lpstr>Correlation between amount of active ingredient and tablet weight for:  (a) a low dose (drug content 23% of tablet weight)  (b) a high dose (drug content 90% of tablet weight)</vt:lpstr>
      <vt:lpstr>PowerPoint Presentation</vt:lpstr>
      <vt:lpstr>Disintegration</vt:lpstr>
      <vt:lpstr>PowerPoint Presentation</vt:lpstr>
      <vt:lpstr>PowerPoint Presentation</vt:lpstr>
      <vt:lpstr>PowerPoint Presentation</vt:lpstr>
      <vt:lpstr>PowerPoint Presentation</vt:lpstr>
      <vt:lpstr>PowerPoint Presentation</vt:lpstr>
      <vt:lpstr>PowerPoint Presentation</vt:lpstr>
      <vt:lpstr>Dissolution</vt:lpstr>
      <vt:lpstr>PowerPoint Presentation</vt:lpstr>
      <vt:lpstr>PowerPoint Presentation</vt:lpstr>
      <vt:lpstr>PowerPoint Presentation</vt:lpstr>
      <vt:lpstr>PowerPoint Presentation</vt:lpstr>
      <vt:lpstr>PowerPoint Presentation</vt:lpstr>
      <vt:lpstr>Stirred-vessel methods</vt:lpstr>
      <vt:lpstr>PowerPoint Presentation</vt:lpstr>
      <vt:lpstr>Diagram of a dissolution instrument based on the rotating paddle method for the testing of tablet dissolution rate</vt:lpstr>
      <vt:lpstr>Diagram of a dissolution instrument based on the rotating-basket method for the testing of tablet dissolution rate</vt:lpstr>
      <vt:lpstr>Continuous-flow methods</vt:lpstr>
      <vt:lpstr>PowerPoint Presentation</vt:lpstr>
      <vt:lpstr>PowerPoint Presentation</vt:lpstr>
      <vt:lpstr>PowerPoint Presentation</vt:lpstr>
      <vt:lpstr>Mechanical strength</vt:lpstr>
      <vt:lpstr>PowerPoint Presentation</vt:lpstr>
      <vt:lpstr>PowerPoint Presentation</vt:lpstr>
      <vt:lpstr>Attrition-resistance methods</vt:lpstr>
      <vt:lpstr>PowerPoint Presentation</vt:lpstr>
      <vt:lpstr>PowerPoint Presentation</vt:lpstr>
      <vt:lpstr>PowerPoint Presentation</vt:lpstr>
      <vt:lpstr>Fracture-resistance methods</vt:lpstr>
      <vt:lpstr>diametric compression test </vt:lpstr>
      <vt:lpstr>PowerPoint Presentation</vt:lpstr>
      <vt:lpstr>Illustration of the tensile failure of a tablet during diametral compression.</vt:lpstr>
      <vt:lpstr>axial tensile test</vt:lpstr>
      <vt:lpstr>Illustration of tablet defects referred to as capping and lamination.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Tablets and compaction</dc:title>
  <dc:creator>user</dc:creator>
  <cp:lastModifiedBy>Saqer Musalam</cp:lastModifiedBy>
  <cp:revision>71</cp:revision>
  <dcterms:created xsi:type="dcterms:W3CDTF">2006-08-16T00:00:00Z</dcterms:created>
  <dcterms:modified xsi:type="dcterms:W3CDTF">2015-10-12T08:25:36Z</dcterms:modified>
</cp:coreProperties>
</file>