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60" r:id="rId5"/>
    <p:sldId id="322" r:id="rId6"/>
    <p:sldId id="262" r:id="rId7"/>
    <p:sldId id="436" r:id="rId8"/>
    <p:sldId id="263" r:id="rId9"/>
    <p:sldId id="337" r:id="rId10"/>
    <p:sldId id="264" r:id="rId11"/>
    <p:sldId id="437" r:id="rId12"/>
    <p:sldId id="325" r:id="rId13"/>
    <p:sldId id="324" r:id="rId14"/>
    <p:sldId id="265" r:id="rId15"/>
    <p:sldId id="327" r:id="rId16"/>
    <p:sldId id="449" r:id="rId17"/>
    <p:sldId id="450" r:id="rId18"/>
    <p:sldId id="451" r:id="rId19"/>
    <p:sldId id="484" r:id="rId20"/>
    <p:sldId id="452" r:id="rId21"/>
    <p:sldId id="387" r:id="rId22"/>
    <p:sldId id="453" r:id="rId23"/>
    <p:sldId id="438" r:id="rId24"/>
    <p:sldId id="439" r:id="rId25"/>
    <p:sldId id="440" r:id="rId26"/>
    <p:sldId id="441" r:id="rId27"/>
    <p:sldId id="330" r:id="rId28"/>
    <p:sldId id="394" r:id="rId29"/>
    <p:sldId id="395" r:id="rId30"/>
    <p:sldId id="374" r:id="rId31"/>
    <p:sldId id="375" r:id="rId32"/>
    <p:sldId id="397" r:id="rId33"/>
    <p:sldId id="398" r:id="rId34"/>
    <p:sldId id="399" r:id="rId35"/>
    <p:sldId id="400" r:id="rId36"/>
    <p:sldId id="454" r:id="rId37"/>
    <p:sldId id="455" r:id="rId38"/>
    <p:sldId id="403" r:id="rId39"/>
    <p:sldId id="456" r:id="rId40"/>
    <p:sldId id="404" r:id="rId41"/>
    <p:sldId id="442" r:id="rId42"/>
    <p:sldId id="443" r:id="rId43"/>
    <p:sldId id="407" r:id="rId44"/>
    <p:sldId id="458" r:id="rId45"/>
    <p:sldId id="459" r:id="rId46"/>
    <p:sldId id="408" r:id="rId47"/>
    <p:sldId id="409" r:id="rId48"/>
    <p:sldId id="410" r:id="rId49"/>
    <p:sldId id="413" r:id="rId50"/>
    <p:sldId id="461" r:id="rId51"/>
    <p:sldId id="418" r:id="rId52"/>
    <p:sldId id="422" r:id="rId53"/>
    <p:sldId id="444" r:id="rId54"/>
    <p:sldId id="445" r:id="rId55"/>
    <p:sldId id="284" r:id="rId56"/>
    <p:sldId id="465" r:id="rId57"/>
    <p:sldId id="468" r:id="rId58"/>
    <p:sldId id="332" r:id="rId59"/>
    <p:sldId id="469" r:id="rId60"/>
    <p:sldId id="470" r:id="rId61"/>
    <p:sldId id="289" r:id="rId62"/>
    <p:sldId id="430" r:id="rId63"/>
    <p:sldId id="431" r:id="rId64"/>
    <p:sldId id="432" r:id="rId65"/>
    <p:sldId id="472" r:id="rId66"/>
    <p:sldId id="473" r:id="rId67"/>
    <p:sldId id="292" r:id="rId68"/>
    <p:sldId id="446" r:id="rId69"/>
    <p:sldId id="293" r:id="rId70"/>
    <p:sldId id="355" r:id="rId71"/>
    <p:sldId id="477" r:id="rId72"/>
    <p:sldId id="384" r:id="rId73"/>
    <p:sldId id="333" r:id="rId74"/>
    <p:sldId id="435" r:id="rId75"/>
    <p:sldId id="447" r:id="rId76"/>
    <p:sldId id="481" r:id="rId77"/>
    <p:sldId id="371" r:id="rId78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12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CE2A1-207B-472D-B0C0-6ADD840B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59FA5D-9257-442C-AA79-6EBE9023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11FB0-3F06-4892-8ED1-C9872551FE4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96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7E849-3C57-4D92-8035-C61C58593A7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30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7BA2A-81BB-4D26-B744-1EC4A523689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12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096D-658C-4ED2-835E-688EB9B1C5F9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03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31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10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34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932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21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5541-710C-4D5C-97F9-D4B1B350270D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69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FA892-87A2-46F3-AA5B-A255B040D534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00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14B0D-B6D4-4FCC-946D-3DD30394BBB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4413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0F6F6-1566-42F9-860F-7CF992353D18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8004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5D997-514A-48AD-A1F3-16C00CC7A0F5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3636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49571-6630-4631-953E-D1469B24AD41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756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38238-F4B7-49C7-8EB7-BDA603346A56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98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DE38B-A534-4A16-8E9B-E0F9CC1E866A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8909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D78E-F3EE-46A7-B739-7BD8937AED89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400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7555A-806F-4072-985F-924C8D353086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831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64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14172-26EA-4168-B163-D362D4243040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421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846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24B43-0EB5-488F-B9E2-4E94A34ADCA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4031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405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84A0-3C41-405C-8714-BAD591A5AD2B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063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84A0-3C41-405C-8714-BAD591A5AD2B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734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877E5-32F8-448B-AF05-1CCC944128D3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7885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B426-E487-4C37-875B-8AE5B3491007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736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699E0-8209-45D7-8A75-17028C103FC5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453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ECFC6-E98F-4381-80C0-94636D939C1C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024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FF5BD-D34D-4346-9906-B57D2014002D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31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8B0F4-618B-4BBC-8623-3B006E35C0C6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396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8B0F4-618B-4BBC-8623-3B006E35C0C6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02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4F810-862A-4309-A88A-0745C163445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773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B482B-8202-47A2-876D-A54BE134F7B0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334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88AF-BD03-44A0-8CA6-DC38BC9885A7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1351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721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380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0632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7587B-0838-4F7E-BB7E-910C9B4F2A35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014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567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056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73FBD-898E-4691-BE17-DB3F8D721AE1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24008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85570-D3C7-4518-996A-33AAFD97B9B8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52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E4A51-778D-4590-B27A-EBCC2D1A734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5943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7D957-8589-40CE-B8E8-E520D7E4DC62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2192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519A7-33B9-41A4-8C0E-CB408E17E07C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0225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519A7-33B9-41A4-8C0E-CB408E17E07C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9651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519A7-33B9-41A4-8C0E-CB408E17E07C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1362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C26F-DC0F-4ACF-9271-00EF4DC0D5D3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0887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8CDA-F790-46A5-B243-394FE7D13AD2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12757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AB4F-5F66-4B6F-8D68-9F2EF70C4B57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3893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CBA96-8889-41E2-84E0-2AD5B2C903F7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9414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F99AE-AD34-4AE9-BC5C-DB1E52412220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69044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D9E04-7DDA-4977-BDED-4174441EAE7B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93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D4F9B-2345-462F-A540-B48EFA4FF1B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855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DAD0-D236-4F20-A154-423273C5D705}" type="slidenum">
              <a:rPr lang="en-US" smtClean="0"/>
              <a:pPr/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539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14B0D-B6D4-4FCC-946D-3DD30394BBB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69352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24B43-0EB5-488F-B9E2-4E94A34ADCA3}" type="slidenum">
              <a:rPr lang="en-US" smtClean="0"/>
              <a:pPr/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4414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DC8DE-A71A-4B48-BF3C-380A4F5391C0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91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1668-94BB-489E-A415-6F841F939CC1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814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05908-3C6D-4ED3-BFCF-16CCFB67AA3C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15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1C397-859B-4E19-984A-AFEF491D0A8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57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3321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Browsing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541189"/>
            <a:ext cx="2895599" cy="42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753D-FED5-4196-80A2-A65C002AC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4018-3E1F-4C0C-ACCB-918951245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366B-1ABA-4B61-AD55-AAB37CED8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3E8-A609-474A-85EC-6FB8A0B3A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4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7A08-E3AE-4CF3-AD55-66696CEA3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91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A6DF-FD52-470F-B9F5-896709274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AEFF-62CF-4AFA-97C6-59CD3C9B0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912C-2EC3-47AC-B477-E5C5A4AC0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469D-B665-4B01-BCFA-ACAC46EE1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3366CC"/>
              </a:buClr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Domain Names, IP Addresses, and URLs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IP Address</a:t>
            </a:r>
          </a:p>
          <a:p>
            <a:pPr lvl="1" eaLnBrk="1" hangingPunct="1"/>
            <a:r>
              <a:rPr lang="en-US" dirty="0" smtClean="0"/>
              <a:t>A unique number that identifies each computer or device connected to the Internet</a:t>
            </a:r>
          </a:p>
          <a:p>
            <a:pPr lvl="1"/>
            <a:r>
              <a:rPr lang="en-US" b="1" dirty="0" smtClean="0"/>
              <a:t>Static IP addresses </a:t>
            </a:r>
            <a:r>
              <a:rPr lang="en-US" dirty="0" smtClean="0"/>
              <a:t>seldom change</a:t>
            </a:r>
          </a:p>
          <a:p>
            <a:pPr lvl="1"/>
            <a:r>
              <a:rPr lang="en-US" b="1" dirty="0" smtClean="0"/>
              <a:t>Dynamic IP addresses </a:t>
            </a:r>
            <a:r>
              <a:rPr lang="en-US" dirty="0" smtClean="0"/>
              <a:t>are temporary</a:t>
            </a:r>
          </a:p>
          <a:p>
            <a:pPr lvl="1"/>
            <a:r>
              <a:rPr lang="en-US" dirty="0" smtClean="0"/>
              <a:t>2 Versions</a:t>
            </a:r>
          </a:p>
          <a:p>
            <a:pPr lvl="2"/>
            <a:r>
              <a:rPr lang="en-US" b="1" dirty="0" smtClean="0"/>
              <a:t>IPv4</a:t>
            </a:r>
            <a:r>
              <a:rPr lang="en-US" dirty="0" smtClean="0"/>
              <a:t>: 4 </a:t>
            </a:r>
            <a:r>
              <a:rPr lang="en-US" dirty="0"/>
              <a:t>numbers </a:t>
            </a:r>
            <a:r>
              <a:rPr lang="en-US" dirty="0" smtClean="0"/>
              <a:t>(0-255) separated </a:t>
            </a:r>
            <a:r>
              <a:rPr lang="en-US" dirty="0"/>
              <a:t>by a dot.</a:t>
            </a:r>
            <a:endParaRPr lang="en-US" dirty="0" smtClean="0"/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69.32.133.11</a:t>
            </a:r>
          </a:p>
          <a:p>
            <a:pPr lvl="2"/>
            <a:r>
              <a:rPr lang="en-US" b="1" dirty="0" smtClean="0"/>
              <a:t>IPv6</a:t>
            </a:r>
            <a:r>
              <a:rPr lang="en-US" dirty="0" smtClean="0"/>
              <a:t>: 8 hexadecimal </a:t>
            </a:r>
            <a:r>
              <a:rPr lang="en-US" dirty="0"/>
              <a:t>numbers (0- </a:t>
            </a:r>
            <a:r>
              <a:rPr lang="en-US" dirty="0" smtClean="0"/>
              <a:t>65,535</a:t>
            </a:r>
            <a:r>
              <a:rPr lang="en-US" dirty="0"/>
              <a:t>) separated by a </a:t>
            </a:r>
            <a:r>
              <a:rPr lang="en-US" dirty="0" smtClean="0"/>
              <a:t>colon</a:t>
            </a:r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3ffe:1900:4545:3:200:f8ff:fe21:67cf</a:t>
            </a:r>
            <a:endParaRPr lang="en-US" dirty="0"/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FF0AC-F0AA-4C4E-8B18-A571483BF3E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" y="1905000"/>
            <a:ext cx="8069466" cy="3349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Domain Names</a:t>
            </a:r>
          </a:p>
          <a:p>
            <a:pPr lvl="1" eaLnBrk="1" hangingPunct="1"/>
            <a:r>
              <a:rPr lang="en-US" dirty="0" smtClean="0"/>
              <a:t>A text alias for one or more IP addresses</a:t>
            </a:r>
          </a:p>
          <a:p>
            <a:pPr lvl="2" eaLnBrk="1" hangingPunct="1"/>
            <a:r>
              <a:rPr lang="en-US" dirty="0" smtClean="0"/>
              <a:t>cengage.com is domain name for 69.32.133.11</a:t>
            </a:r>
          </a:p>
          <a:p>
            <a:pPr lvl="1" eaLnBrk="1" hangingPunct="1"/>
            <a:r>
              <a:rPr lang="en-US" b="1" dirty="0" smtClean="0"/>
              <a:t>Domain Name System (DNS) </a:t>
            </a:r>
            <a:r>
              <a:rPr lang="en-US" dirty="0" smtClean="0"/>
              <a:t>uses name servers to translate domain name to numeric IP address</a:t>
            </a:r>
          </a:p>
          <a:p>
            <a:pPr lvl="2"/>
            <a:r>
              <a:rPr lang="en-US" dirty="0" smtClean="0"/>
              <a:t>Managed by </a:t>
            </a:r>
            <a:r>
              <a:rPr lang="en-US" b="1" smtClean="0"/>
              <a:t>ICANN</a:t>
            </a:r>
            <a:r>
              <a:rPr lang="en-US"/>
              <a:t> (The Internet Corporation for Assigned Names and Numbers)</a:t>
            </a:r>
            <a:endParaRPr lang="en-US" dirty="0" smtClean="0"/>
          </a:p>
          <a:p>
            <a:pPr lvl="2" eaLnBrk="1" hangingPunct="1"/>
            <a:r>
              <a:rPr lang="en-US" b="1" dirty="0" smtClean="0"/>
              <a:t>TLD</a:t>
            </a:r>
            <a:r>
              <a:rPr lang="en-US" dirty="0" smtClean="0"/>
              <a:t> (.com, .</a:t>
            </a:r>
            <a:r>
              <a:rPr lang="en-US" dirty="0" err="1" smtClean="0"/>
              <a:t>edu</a:t>
            </a:r>
            <a:r>
              <a:rPr lang="en-US" dirty="0" smtClean="0"/>
              <a:t>, .</a:t>
            </a:r>
            <a:r>
              <a:rPr lang="en-US" dirty="0" err="1" smtClean="0"/>
              <a:t>gov</a:t>
            </a:r>
            <a:r>
              <a:rPr lang="en-US" dirty="0" smtClean="0"/>
              <a:t>, .biz, and so forth)</a:t>
            </a:r>
          </a:p>
          <a:p>
            <a:pPr lvl="2" eaLnBrk="1" hangingPunct="1"/>
            <a:r>
              <a:rPr lang="en-US" b="1" dirty="0" err="1" smtClean="0"/>
              <a:t>ccTLD</a:t>
            </a:r>
            <a:r>
              <a:rPr lang="en-US" dirty="0" smtClean="0"/>
              <a:t> (.us, .</a:t>
            </a:r>
            <a:r>
              <a:rPr lang="en-US" dirty="0" err="1" smtClean="0"/>
              <a:t>uk</a:t>
            </a:r>
            <a:r>
              <a:rPr lang="en-US" dirty="0" smtClean="0"/>
              <a:t>, .ca, and so forth)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393D9-5C28-4B61-B2A4-3A1953DEC9B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" b="6350"/>
          <a:stretch/>
        </p:blipFill>
        <p:spPr>
          <a:xfrm>
            <a:off x="457200" y="1392555"/>
            <a:ext cx="7158748" cy="4800599"/>
          </a:xfrm>
        </p:spPr>
      </p:pic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75A70-3779-4EE0-A906-928E7E1F15E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Uniform Resource Locators (URLs)</a:t>
            </a:r>
          </a:p>
          <a:p>
            <a:pPr lvl="1" eaLnBrk="1" hangingPunct="1"/>
            <a:r>
              <a:rPr lang="en-US" dirty="0" smtClean="0"/>
              <a:t>A unique web address</a:t>
            </a:r>
          </a:p>
          <a:p>
            <a:pPr lvl="2" eaLnBrk="1" hangingPunct="1"/>
            <a:r>
              <a:rPr lang="en-US" dirty="0" smtClean="0"/>
              <a:t>http:// protocol</a:t>
            </a:r>
          </a:p>
          <a:p>
            <a:pPr lvl="2" eaLnBrk="1" hangingPunct="1"/>
            <a:r>
              <a:rPr lang="en-US" dirty="0" smtClean="0"/>
              <a:t>host</a:t>
            </a:r>
          </a:p>
          <a:p>
            <a:pPr lvl="2" eaLnBrk="1" hangingPunct="1"/>
            <a:r>
              <a:rPr lang="en-US" dirty="0"/>
              <a:t>d</a:t>
            </a:r>
            <a:r>
              <a:rPr lang="en-US" dirty="0" smtClean="0"/>
              <a:t>omain name</a:t>
            </a:r>
          </a:p>
          <a:p>
            <a:pPr lvl="2" eaLnBrk="1" hangingPunct="1"/>
            <a:r>
              <a:rPr lang="en-US" dirty="0"/>
              <a:t>p</a:t>
            </a:r>
            <a:r>
              <a:rPr lang="en-US" dirty="0" smtClean="0"/>
              <a:t>ath</a:t>
            </a:r>
          </a:p>
          <a:p>
            <a:pPr lvl="2" eaLnBrk="1" hangingPunct="1"/>
            <a:r>
              <a:rPr lang="en-US" dirty="0" smtClean="0"/>
              <a:t>webpage name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sz="2000" dirty="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640F0-03C4-4BA9-92EF-6E3DD93003E6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5467"/>
            <a:ext cx="7691868" cy="1404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Connecting to the Internet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 to be sure you are connected</a:t>
            </a:r>
          </a:p>
          <a:p>
            <a:pPr lvl="1"/>
            <a:r>
              <a:rPr lang="en-US" dirty="0" smtClean="0"/>
              <a:t>Smartphone – check for connection</a:t>
            </a:r>
          </a:p>
          <a:p>
            <a:pPr lvl="1"/>
            <a:r>
              <a:rPr lang="en-US" dirty="0" smtClean="0"/>
              <a:t>Mobile device – access Settings menu or folder to enable Wi-Fi</a:t>
            </a:r>
          </a:p>
          <a:p>
            <a:pPr lvl="1"/>
            <a:r>
              <a:rPr lang="en-US" dirty="0" smtClean="0"/>
              <a:t>Laptop or desktop – go to settings or Control Panel to enable Wi-Fi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or app used to access and view webpages</a:t>
            </a:r>
          </a:p>
          <a:p>
            <a:pPr eaLnBrk="1" hangingPunct="1"/>
            <a:r>
              <a:rPr lang="en-US" dirty="0" smtClean="0"/>
              <a:t>Popular browsers for personal computers in homes and businesses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Mozilla Firefox</a:t>
            </a:r>
          </a:p>
          <a:p>
            <a:pPr lvl="1"/>
            <a:r>
              <a:rPr lang="en-US" dirty="0" smtClean="0"/>
              <a:t>Microsoft Windows Internet Explorer</a:t>
            </a:r>
          </a:p>
          <a:p>
            <a:pPr lvl="1"/>
            <a:r>
              <a:rPr lang="en-US" dirty="0" smtClean="0"/>
              <a:t>Apple Safari</a:t>
            </a:r>
          </a:p>
          <a:p>
            <a:pPr lvl="1" eaLnBrk="1" hangingPunct="1"/>
            <a:r>
              <a:rPr lang="en-US" dirty="0" smtClean="0"/>
              <a:t>Opera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9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991"/>
            <a:ext cx="7772400" cy="4812209"/>
          </a:xfrm>
        </p:spPr>
      </p:pic>
    </p:spTree>
    <p:extLst>
      <p:ext uri="{BB962C8B-B14F-4D97-AF65-F5344CB8AC3E}">
        <p14:creationId xmlns:p14="http://schemas.microsoft.com/office/powerpoint/2010/main" val="2292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</a:t>
            </a:r>
          </a:p>
          <a:p>
            <a:pPr lvl="1"/>
            <a:r>
              <a:rPr lang="en-US" dirty="0" smtClean="0"/>
              <a:t>Home page</a:t>
            </a:r>
          </a:p>
          <a:p>
            <a:pPr lvl="1"/>
            <a:r>
              <a:rPr lang="en-US" b="1" dirty="0" smtClean="0"/>
              <a:t>Display area</a:t>
            </a:r>
            <a:endParaRPr lang="en-US" b="1" dirty="0"/>
          </a:p>
          <a:p>
            <a:pPr lvl="1"/>
            <a:r>
              <a:rPr lang="en-US" dirty="0" smtClean="0"/>
              <a:t>Back and Forward buttons</a:t>
            </a:r>
            <a:endParaRPr lang="en-US" dirty="0"/>
          </a:p>
          <a:p>
            <a:pPr lvl="1"/>
            <a:r>
              <a:rPr lang="en-US" dirty="0" smtClean="0"/>
              <a:t>Address bar</a:t>
            </a:r>
          </a:p>
          <a:p>
            <a:pPr lvl="1"/>
            <a:r>
              <a:rPr lang="en-US" dirty="0" smtClean="0"/>
              <a:t>Home button</a:t>
            </a:r>
          </a:p>
          <a:p>
            <a:pPr lvl="1"/>
            <a:r>
              <a:rPr lang="en-US" dirty="0" smtClean="0"/>
              <a:t>‘View favorites, and history’ button</a:t>
            </a:r>
          </a:p>
          <a:p>
            <a:pPr lvl="1"/>
            <a:r>
              <a:rPr lang="en-US" dirty="0" smtClean="0"/>
              <a:t>Tools button</a:t>
            </a:r>
          </a:p>
          <a:p>
            <a:pPr lvl="1"/>
            <a:r>
              <a:rPr lang="en-US" dirty="0" smtClean="0"/>
              <a:t>Tabs for each open webpage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7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Browsers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69"/>
            <a:ext cx="899160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/>
              <a:t>Describe a website, common webpage characteristics, and web servers</a:t>
            </a:r>
          </a:p>
          <a:p>
            <a:pPr marL="533400" indent="-533400" eaLnBrk="1" hangingPunct="1"/>
            <a:r>
              <a:rPr lang="en-US" dirty="0" smtClean="0"/>
              <a:t>Explain the role IP addresses, domain names, and URLs play in locating webpages</a:t>
            </a:r>
          </a:p>
          <a:p>
            <a:pPr marL="533400" indent="-533400" eaLnBrk="1" hangingPunct="1"/>
            <a:r>
              <a:rPr lang="en-US" dirty="0" smtClean="0"/>
              <a:t>Connect to the Internet or a network</a:t>
            </a:r>
          </a:p>
          <a:p>
            <a:pPr marL="533400" indent="-533400" eaLnBrk="1" hangingPunct="1"/>
            <a:r>
              <a:rPr lang="en-US" dirty="0" smtClean="0"/>
              <a:t>Start a browser and view webpages</a:t>
            </a:r>
          </a:p>
          <a:p>
            <a:pPr marL="533400" indent="-533400" eaLnBrk="1" hangingPunct="1"/>
            <a:r>
              <a:rPr lang="en-US" dirty="0" smtClean="0"/>
              <a:t>Visit webpages using browser shortcuts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2C78E6-72EA-47A6-80A6-6603560546C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 (continued)</a:t>
            </a:r>
          </a:p>
          <a:p>
            <a:pPr lvl="1"/>
            <a:r>
              <a:rPr lang="en-US" dirty="0" smtClean="0"/>
              <a:t>New tab button</a:t>
            </a:r>
          </a:p>
          <a:p>
            <a:pPr lvl="1"/>
            <a:r>
              <a:rPr lang="en-US" dirty="0" smtClean="0"/>
              <a:t>Scroll bar</a:t>
            </a:r>
          </a:p>
          <a:p>
            <a:pPr lvl="1"/>
            <a:r>
              <a:rPr lang="en-US" dirty="0"/>
              <a:t>Command bar – optional, customizable toolbar</a:t>
            </a:r>
          </a:p>
          <a:p>
            <a:pPr lvl="1"/>
            <a:endParaRPr lang="en-US" dirty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0781"/>
            <a:ext cx="8533959" cy="22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Opening Your Browser and Loading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 Webpage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100" dirty="0" smtClean="0"/>
              <a:t>Double-click the browser icon on the desktop, click the browser icon on the taskbar, or tap the browser icon on the home screen of your mobile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Tap or click the Address box on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Enter </a:t>
            </a:r>
            <a:r>
              <a:rPr lang="en-US" sz="3100" dirty="0">
                <a:latin typeface="Courier New" pitchFamily="49" charset="0"/>
                <a:cs typeface="Courier New" pitchFamily="49" charset="0"/>
              </a:rPr>
              <a:t>www.cengage.com</a:t>
            </a:r>
            <a:r>
              <a:rPr lang="en-US" sz="3100" dirty="0"/>
              <a:t> as the </a:t>
            </a:r>
            <a:r>
              <a:rPr lang="en-US" sz="3100" dirty="0" smtClean="0"/>
              <a:t>URL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Press the ENTER key or tap or click the appropriate browser button to open the Cengage home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F3956-AAE9-48D8-B2FF-2B1D9462F6B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6613F-447E-4E09-A1C5-83FF52CEC0DF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7207"/>
            <a:ext cx="6324600" cy="4751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cs typeface="Arial" charset="0"/>
              </a:rPr>
              <a:t>Opening Your Browser and Loading </a:t>
            </a:r>
            <a:br>
              <a:rPr lang="en-US" kern="0" dirty="0" smtClean="0">
                <a:cs typeface="Arial" charset="0"/>
              </a:rPr>
            </a:br>
            <a:r>
              <a:rPr lang="en-US" kern="0" dirty="0" smtClean="0">
                <a:cs typeface="Arial" charset="0"/>
              </a:rPr>
              <a:t>a Webpage</a:t>
            </a:r>
          </a:p>
        </p:txBody>
      </p:sp>
    </p:spTree>
    <p:extLst>
      <p:ext uri="{BB962C8B-B14F-4D97-AF65-F5344CB8AC3E}">
        <p14:creationId xmlns:p14="http://schemas.microsoft.com/office/powerpoint/2010/main" val="10298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Search Box to Find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Discovering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 Internet </a:t>
            </a:r>
            <a:r>
              <a:rPr lang="en-US" dirty="0"/>
              <a:t>in the </a:t>
            </a:r>
            <a:r>
              <a:rPr lang="en-US" dirty="0" smtClean="0"/>
              <a:t>Search Products text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</a:t>
            </a:r>
            <a:r>
              <a:rPr lang="en-US" dirty="0"/>
              <a:t>the ENTER key </a:t>
            </a:r>
            <a:r>
              <a:rPr lang="en-US" dirty="0" smtClean="0"/>
              <a:t>or tap or click the appropriate button to begin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link for this text to open </a:t>
            </a:r>
            <a:r>
              <a:rPr lang="en-US" dirty="0" smtClean="0"/>
              <a:t>the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Search Box to Find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0147"/>
            <a:ext cx="7263878" cy="45044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Cengage Learning logo to return to the home page or enter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cengage.com </a:t>
            </a:r>
            <a:r>
              <a:rPr lang="en-US" sz="2800" dirty="0" smtClean="0"/>
              <a:t>in the Address bar, and then tap or click the appropriate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</a:t>
            </a:r>
            <a:r>
              <a:rPr lang="en-US" sz="2800" dirty="0"/>
              <a:t>the scroll box on the </a:t>
            </a:r>
            <a:r>
              <a:rPr lang="en-US" sz="2800" dirty="0" smtClean="0"/>
              <a:t>vertical scroll </a:t>
            </a:r>
            <a:r>
              <a:rPr lang="en-US" sz="2800" dirty="0"/>
              <a:t>bar </a:t>
            </a:r>
            <a:r>
              <a:rPr lang="en-US" sz="2800" dirty="0" smtClean="0"/>
              <a:t>down, or swipe your finger upward if using a touch screen, </a:t>
            </a:r>
            <a:r>
              <a:rPr lang="en-US" sz="2800" dirty="0"/>
              <a:t>to view the </a:t>
            </a:r>
            <a:r>
              <a:rPr lang="en-US" sz="2800" dirty="0" smtClean="0"/>
              <a:t>content at </a:t>
            </a:r>
            <a:r>
              <a:rPr lang="en-US" sz="2800" dirty="0"/>
              <a:t>the bottom of the </a:t>
            </a:r>
            <a:r>
              <a:rPr lang="en-US" sz="2800" dirty="0" smtClean="0"/>
              <a:t>webpage</a:t>
            </a:r>
            <a:r>
              <a:rPr lang="en-US" sz="2800" dirty="0"/>
              <a:t>, </a:t>
            </a:r>
            <a:r>
              <a:rPr lang="en-US" sz="2800" dirty="0" smtClean="0"/>
              <a:t>and then </a:t>
            </a:r>
            <a:r>
              <a:rPr lang="en-US" sz="2800" dirty="0"/>
              <a:t>drag </a:t>
            </a:r>
            <a:r>
              <a:rPr lang="en-US" sz="2800" dirty="0" smtClean="0"/>
              <a:t>or swipe downward </a:t>
            </a:r>
            <a:r>
              <a:rPr lang="en-US" sz="2800" dirty="0"/>
              <a:t>to view the top </a:t>
            </a:r>
            <a:r>
              <a:rPr lang="en-US" sz="2800" dirty="0" smtClean="0"/>
              <a:t>of the webpage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</a:t>
            </a:r>
            <a:r>
              <a:rPr lang="en-US" dirty="0" smtClean="0"/>
              <a:t>Webpage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5338"/>
            <a:ext cx="6673881" cy="48880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Recently Viewed Webpages</a:t>
            </a:r>
          </a:p>
          <a:p>
            <a:pPr lvl="1" eaLnBrk="1" hangingPunct="1"/>
            <a:r>
              <a:rPr lang="en-US" dirty="0" smtClean="0"/>
              <a:t>Use the Back, Forward, Stop, Refresh, and Home Buttons</a:t>
            </a:r>
          </a:p>
          <a:p>
            <a:pPr lvl="2" eaLnBrk="1" hangingPunct="1"/>
            <a:r>
              <a:rPr lang="en-US" dirty="0" smtClean="0"/>
              <a:t>Back and Forward buttons – revisit recently viewed webpages</a:t>
            </a:r>
          </a:p>
          <a:p>
            <a:pPr lvl="2" eaLnBrk="1" hangingPunct="1"/>
            <a:r>
              <a:rPr lang="en-US" dirty="0" smtClean="0"/>
              <a:t>Stop and Refresh buttons – stops opening a page or opens an updated copy of the current page</a:t>
            </a:r>
          </a:p>
          <a:p>
            <a:pPr lvl="2" eaLnBrk="1" hangingPunct="1"/>
            <a:r>
              <a:rPr lang="en-US" dirty="0" smtClean="0"/>
              <a:t>Home – displays the home page(s)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5577-F583-4A8E-B826-98DF9E1B287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weather.com</a:t>
            </a:r>
            <a:r>
              <a:rPr lang="en-US" dirty="0" smtClean="0"/>
              <a:t> in the Address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the ENTER key or tap or click the necessary button to open the weather.com webpage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any link to open a new webpage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the Back button to return </a:t>
            </a:r>
            <a:r>
              <a:rPr lang="en-US" dirty="0" smtClean="0"/>
              <a:t>to The </a:t>
            </a:r>
            <a:r>
              <a:rPr lang="en-US" dirty="0"/>
              <a:t>Weather Channel home </a:t>
            </a:r>
            <a:r>
              <a:rPr lang="en-US" dirty="0" smtClean="0"/>
              <a:t>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Forward </a:t>
            </a:r>
            <a:r>
              <a:rPr lang="en-US" dirty="0" smtClean="0"/>
              <a:t>button, if available, </a:t>
            </a:r>
            <a:r>
              <a:rPr lang="en-US" dirty="0"/>
              <a:t>to </a:t>
            </a:r>
            <a:r>
              <a:rPr lang="en-US" dirty="0" smtClean="0"/>
              <a:t>return to </a:t>
            </a:r>
            <a:r>
              <a:rPr lang="en-US" dirty="0"/>
              <a:t>the </a:t>
            </a:r>
            <a:r>
              <a:rPr lang="en-US" dirty="0" smtClean="0"/>
              <a:t>webpage </a:t>
            </a:r>
            <a:r>
              <a:rPr lang="en-US" dirty="0"/>
              <a:t>you were </a:t>
            </a:r>
            <a:r>
              <a:rPr lang="en-US" dirty="0" smtClean="0"/>
              <a:t>viewing before </a:t>
            </a:r>
            <a:r>
              <a:rPr lang="en-US" dirty="0"/>
              <a:t>you clicked the Back button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17194-C76A-4CF4-AD0A-4A064708C1C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Refresh </a:t>
            </a:r>
            <a:r>
              <a:rPr lang="en-US" dirty="0" smtClean="0"/>
              <a:t>button or menu command, or swipe at the top of the mobile browser window                                                                    to access the                                                        refreshed                                                                webpage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123F3-C8CA-4A48-B490-26AB7EAC9142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286000"/>
            <a:ext cx="5120781" cy="3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Save online information for later use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Change browser options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Discuss the risks and safeguards related to using the web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EAB6A2-5051-4807-8578-7FF2FBB0E53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</a:t>
            </a:r>
            <a:r>
              <a:rPr lang="en-US" b="1" dirty="0" smtClean="0"/>
              <a:t>Tabbed Browsing</a:t>
            </a:r>
          </a:p>
          <a:p>
            <a:pPr lvl="1" eaLnBrk="1" hangingPunct="1"/>
            <a:r>
              <a:rPr lang="en-US" dirty="0" smtClean="0"/>
              <a:t>Allows you to open multiple webpages in a single browser window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74AE-9CD6-4AAA-AE0D-2840CD726F9E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7089"/>
            <a:ext cx="6858000" cy="348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Tabbed Browsing (continued)</a:t>
            </a:r>
          </a:p>
          <a:p>
            <a:pPr lvl="1" eaLnBrk="1" hangingPunct="1"/>
            <a:r>
              <a:rPr lang="en-US" sz="2400" dirty="0" smtClean="0"/>
              <a:t>Each page can be opened in its own tab </a:t>
            </a:r>
          </a:p>
          <a:p>
            <a:pPr lvl="1" eaLnBrk="1" hangingPunct="1"/>
            <a:r>
              <a:rPr lang="en-US" sz="2400" dirty="0" smtClean="0"/>
              <a:t>On mobile devices, view open tabs using a menu command</a:t>
            </a:r>
          </a:p>
          <a:p>
            <a:pPr lvl="1" eaLnBrk="1" hangingPunct="1"/>
            <a:r>
              <a:rPr lang="en-US" sz="2400" dirty="0" smtClean="0"/>
              <a:t>New tab button displays a blank tab on which you can enter a URL</a:t>
            </a:r>
          </a:p>
          <a:p>
            <a:pPr lvl="1" eaLnBrk="1" hangingPunct="1"/>
            <a:r>
              <a:rPr lang="en-US" sz="2400" dirty="0" smtClean="0"/>
              <a:t>Tapping or clicking a tab brings the webpage and tab from the background to the foreground</a:t>
            </a:r>
          </a:p>
          <a:p>
            <a:pPr lvl="1"/>
            <a:r>
              <a:rPr lang="en-US" sz="2400" dirty="0"/>
              <a:t>Click the New Tab button to open a blank tab then enter URL in the Address box to open a </a:t>
            </a:r>
            <a:r>
              <a:rPr lang="en-US" sz="2400" dirty="0" smtClean="0"/>
              <a:t>webpage in </a:t>
            </a:r>
            <a:r>
              <a:rPr lang="en-US" sz="2400" dirty="0"/>
              <a:t>the new tab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10934-CE48-44DD-AD50-DAC68EE7AF9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Internet Explorer </a:t>
            </a:r>
            <a:r>
              <a:rPr lang="en-US" dirty="0" smtClean="0"/>
              <a:t>to open Internet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tab 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espn.com</a:t>
            </a:r>
            <a:r>
              <a:rPr lang="en-US" dirty="0" smtClean="0"/>
              <a:t> in the Address 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Press the ENTER key or tap or click the appropriate button to open the home page in the new tab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D1BB9-7232-44AC-9238-604F5C62744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nfl.com</a:t>
            </a:r>
            <a:r>
              <a:rPr lang="en-US" dirty="0" smtClean="0"/>
              <a:t> </a:t>
            </a:r>
            <a:r>
              <a:rPr lang="en-US" dirty="0"/>
              <a:t>in the Address </a:t>
            </a:r>
            <a:r>
              <a:rPr lang="en-US" dirty="0" smtClean="0"/>
              <a:t>box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necessary button </a:t>
            </a:r>
            <a:r>
              <a:rPr lang="en-US" dirty="0"/>
              <a:t>to open the NFL.com home page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Close Tab button on the NFL News webpage tab to close the webpage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‘Reopen closed tabs’ button on the New tab page, if available, to see a list of closed tabs</a:t>
            </a:r>
            <a:endParaRPr lang="en-US" dirty="0"/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F88A9-3E8F-4845-9192-CA190307240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NFL News link to </a:t>
            </a:r>
            <a:r>
              <a:rPr lang="en-US" dirty="0" smtClean="0"/>
              <a:t>reopen the webpage </a:t>
            </a:r>
            <a:r>
              <a:rPr lang="en-US" dirty="0"/>
              <a:t>in a new </a:t>
            </a:r>
            <a:r>
              <a:rPr lang="en-US" dirty="0" smtClean="0"/>
              <a:t>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 the browser and close all tabs, if asked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the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</a:t>
            </a:r>
            <a:r>
              <a:rPr lang="en-US" dirty="0"/>
              <a:t>t</a:t>
            </a:r>
            <a:r>
              <a:rPr lang="en-US" dirty="0" smtClean="0"/>
              <a:t>ab page if necessary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the ‘Reopen last session’ button if available to reopen the tabs that were open when you closed the browser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778242" cy="2743200"/>
          </a:xfrm>
        </p:spPr>
      </p:pic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60E27-35FF-494A-8B62-8E886C496B9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Switching </a:t>
            </a:r>
            <a:r>
              <a:rPr lang="en-US" dirty="0" smtClean="0"/>
              <a:t>Between </a:t>
            </a:r>
            <a:r>
              <a:rPr lang="en-US" dirty="0"/>
              <a:t>Open Webpages Using a Mobile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Locate the Tabs button, which likely will appear in the upper-right corner of the mobile browser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Tabs button to display open tabs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Swipe up or down, or use a scroll bar if available, to view all open tabs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a tab to display it in the foreground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9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Switching Between Open Webpages Using a Mobile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131"/>
            <a:ext cx="3725049" cy="4736487"/>
          </a:xfrm>
        </p:spPr>
      </p:pic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95062"/>
            <a:ext cx="3462348" cy="47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Browser Shortcuts to Visit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browsers provide shortcuts for accessing webpage content and revisiting webpages, including: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Favorites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History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Accelerators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Address bar drop-down list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Suggested websites</a:t>
            </a:r>
            <a:endParaRPr lang="en-US" dirty="0"/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CDA43-6111-4050-9777-D2FAD4320714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Browser Shortcuts to Visit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Favorites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b="1" dirty="0" smtClean="0"/>
              <a:t>favorite</a:t>
            </a:r>
            <a:r>
              <a:rPr lang="en-US" dirty="0"/>
              <a:t>, or </a:t>
            </a:r>
            <a:r>
              <a:rPr lang="en-US" b="1" dirty="0"/>
              <a:t>bookmark</a:t>
            </a:r>
            <a:r>
              <a:rPr lang="en-US" dirty="0"/>
              <a:t>, is a browser shortcut to a frequently viewed webpage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Once created, you can tap or click the Favorites or Bookmark button to revisit the webpage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CDA43-6111-4050-9777-D2FAD4320714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8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Websites</a:t>
            </a:r>
          </a:p>
          <a:p>
            <a:pPr lvl="1" eaLnBrk="1" hangingPunct="1"/>
            <a:r>
              <a:rPr lang="en-US" dirty="0" smtClean="0"/>
              <a:t>Number of pages varies depending on site’s purpose and type of content and services it provides</a:t>
            </a:r>
          </a:p>
          <a:p>
            <a:pPr lvl="1" eaLnBrk="1" hangingPunct="1"/>
            <a:r>
              <a:rPr lang="en-US" b="1" dirty="0" smtClean="0"/>
              <a:t>Home page</a:t>
            </a:r>
            <a:r>
              <a:rPr lang="en-US" dirty="0" smtClean="0"/>
              <a:t> is the primary webpage at a website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web portal</a:t>
            </a:r>
            <a:r>
              <a:rPr lang="en-US" dirty="0" smtClean="0"/>
              <a:t>, or simply a </a:t>
            </a:r>
            <a:r>
              <a:rPr lang="en-US" b="1" dirty="0" smtClean="0"/>
              <a:t>portal</a:t>
            </a:r>
            <a:r>
              <a:rPr lang="en-US" dirty="0" smtClean="0"/>
              <a:t>, is a special type of website that offers access to a vast range of content and services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8A8131-0AD4-492B-B09E-679FBFB7179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 Subfolder and Adding a Favorite or Bookmark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Start the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Type 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dell.com</a:t>
            </a:r>
            <a:r>
              <a:rPr lang="en-US" sz="2800" dirty="0" smtClean="0"/>
              <a:t>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Press the ENTER key or tap or click the necessary button to open the Dell home page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Favorites or Bookmarks button, if available, to open the Favorites or Bookmarks pane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necessary, navigate to view your list of favorites and subfolders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click the ‘Add to favorites’ button, the Add Bookmark button, or other similar command to display the Add a Favorite dialog box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 smtClean="0"/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4847B6-76B0-4FCB-B07F-D7F0B693215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 Subfolder and Adding a Favorite or Bookmark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Type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Textbook links</a:t>
            </a:r>
            <a:r>
              <a:rPr lang="en-US" sz="3000" b="1" dirty="0" smtClean="0"/>
              <a:t> </a:t>
            </a:r>
            <a:r>
              <a:rPr lang="en-US" sz="3000" dirty="0" smtClean="0"/>
              <a:t>as </a:t>
            </a:r>
            <a:r>
              <a:rPr lang="en-US" sz="3000" dirty="0"/>
              <a:t>the </a:t>
            </a:r>
            <a:r>
              <a:rPr lang="en-US" sz="3000" dirty="0" smtClean="0"/>
              <a:t>favorite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Tap or click </a:t>
            </a:r>
            <a:r>
              <a:rPr lang="en-US" sz="3000" dirty="0"/>
              <a:t>the New folder </a:t>
            </a:r>
            <a:r>
              <a:rPr lang="en-US" sz="3000" dirty="0" smtClean="0"/>
              <a:t>button, if available, </a:t>
            </a:r>
            <a:r>
              <a:rPr lang="en-US" sz="3000" dirty="0"/>
              <a:t>to </a:t>
            </a:r>
            <a:r>
              <a:rPr lang="en-US" sz="3000" dirty="0" smtClean="0"/>
              <a:t>display the </a:t>
            </a:r>
            <a:r>
              <a:rPr lang="en-US" sz="3000" dirty="0"/>
              <a:t>Create a Folder dialog </a:t>
            </a:r>
            <a:r>
              <a:rPr lang="en-US" sz="3000" dirty="0" smtClean="0"/>
              <a:t>box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Type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Discovering the Internet </a:t>
            </a:r>
            <a:r>
              <a:rPr lang="en-US" sz="3000" dirty="0"/>
              <a:t>as the folder </a:t>
            </a:r>
            <a:r>
              <a:rPr lang="en-US" sz="3000" dirty="0" smtClean="0"/>
              <a:t>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Tap or click the Create button or Save button to create the new Discovering the Internet folder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Tap or click the Add button or other appropriate button to add the favorite to the new Discovering the Internet folder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 </a:t>
            </a:r>
            <a:r>
              <a:rPr lang="en-US" dirty="0" smtClean="0">
                <a:cs typeface="Arial" charset="0"/>
              </a:rPr>
              <a:t>Subfolder and </a:t>
            </a:r>
            <a:r>
              <a:rPr lang="en-US" dirty="0">
                <a:cs typeface="Arial" charset="0"/>
              </a:rPr>
              <a:t>Adding a </a:t>
            </a:r>
            <a:r>
              <a:rPr lang="en-US" dirty="0" smtClean="0">
                <a:cs typeface="Arial" charset="0"/>
              </a:rPr>
              <a:t>Favorite or Bookmark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</a:t>
            </a:r>
            <a:r>
              <a:rPr lang="en-US" sz="2800" dirty="0"/>
              <a:t>the New </a:t>
            </a:r>
            <a:r>
              <a:rPr lang="en-US" sz="2800" dirty="0" smtClean="0"/>
              <a:t>tab </a:t>
            </a:r>
            <a:r>
              <a:rPr lang="en-US" sz="2800" dirty="0"/>
              <a:t>button to </a:t>
            </a:r>
            <a:r>
              <a:rPr lang="en-US" sz="2800" dirty="0" smtClean="0"/>
              <a:t>display a new page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</a:t>
            </a:r>
            <a:r>
              <a:rPr lang="en-US" sz="2800" dirty="0"/>
              <a:t>the Favorites button </a:t>
            </a:r>
            <a:r>
              <a:rPr lang="en-US" sz="2800" dirty="0" smtClean="0"/>
              <a:t>or Bookmarks button, and then tap or click the Favorites tab, if necessary to display the Favorites pane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click the Discovering the Internet folder to view its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click the Discovering the Internet favorite link, and then tap or click the Textbook link to open the Dell home page in the current tab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2: Browsing the Web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 Subfolder and Adding a Favorite or Bookmark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46993"/>
            <a:ext cx="4786732" cy="4830763"/>
          </a:xfrm>
        </p:spPr>
      </p:pic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A6761-5854-4D93-BFBF-90CB6A88629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Bookmarks or Favorites on a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Open the Dell home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Open the browser’s menu to view options for the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Tap or click Bookmarks or other similar command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Tap or click the Other folder link to open a new folder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In the Label text box, type </a:t>
            </a:r>
            <a:r>
              <a:rPr lang="en-US" sz="2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Textbook links</a:t>
            </a:r>
            <a:r>
              <a:rPr lang="en-US" sz="2700" dirty="0" smtClean="0"/>
              <a:t> as the Favorite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Choose where to add the bookmark, if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Enter 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Discovering the Internet </a:t>
            </a:r>
            <a:r>
              <a:rPr lang="en-US" sz="2700" dirty="0"/>
              <a:t>as the folder name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2: Browsing the Web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Bookmarks or Favorites on a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029200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Create or Save button to create the new Discovering the Internet folder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Save or Add button or other appropriate button to add the favorite to the new Discovering the Internet folder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2: Browsing the Web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886200" cy="4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Deleting a Favorites Subfolder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and Its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Tap or click the Favorites button or Bookmarks button, or open your browser and open the browser menu if you are using a mobile device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Display your list of favorites and subfolders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Tap or click the ‘Discovering the Internet’ folder to select it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Right-click if necessary, then tap or click Delete or a similar command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Tap or click the Yes button, if necessary, to confirm the deletion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Close the browser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F29E0-A287-41F3-8593-4D7A63B661A1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Deleting a Favorites Subfolder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and Its Contents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6705600" cy="4557712"/>
          </a:xfrm>
        </p:spPr>
      </p:pic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8B35F-F6A4-403C-834F-53379C0E0AAC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Revisiting a Webpage Using the History List</a:t>
            </a:r>
            <a:endParaRPr lang="en-US" dirty="0"/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Favorites button, Customize button, or other option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                                                                       History tab or                                                                              History menu option                                                                      to view the History                                                                          list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                                                                              Today icon, if                                                                             necessary, to expand                                                                     the list of webpages visited today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4EDF6-66CD-45FB-B712-C851A8A75F7C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06" y="1904999"/>
            <a:ext cx="5138994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Browser Shortcuts to Visit Webpages</a:t>
            </a:r>
            <a:endParaRPr lang="en-US" dirty="0" smtClean="0">
              <a:cs typeface="Arial" charset="0"/>
            </a:endParaRP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Clear the Browser History</a:t>
            </a:r>
          </a:p>
          <a:p>
            <a:pPr lvl="1"/>
            <a:r>
              <a:rPr lang="en-US" dirty="0" smtClean="0"/>
              <a:t>Clear the                                                                            browser                                                                            history to                                                                               protect                                                                                  your                                                                               privacy</a:t>
            </a:r>
          </a:p>
          <a:p>
            <a:pPr lvl="1"/>
            <a:endParaRPr lang="en-US" dirty="0" smtClean="0"/>
          </a:p>
        </p:txBody>
      </p:sp>
      <p:sp>
        <p:nvSpPr>
          <p:cNvPr id="1116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60144-257B-481B-8C07-8BF5F378034E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1073"/>
            <a:ext cx="6477000" cy="409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 smtClean="0">
              <a:cs typeface="Arial" charset="0"/>
            </a:endParaRPr>
          </a:p>
        </p:txBody>
      </p:sp>
      <p:sp>
        <p:nvSpPr>
          <p:cNvPr id="2765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FF77D-89A6-4A21-9A6B-3C4C08AA075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7569"/>
            <a:ext cx="6858000" cy="487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Browser Shortcuts to Visit Webpages</a:t>
            </a:r>
            <a:endParaRPr lang="en-US" dirty="0" smtClean="0">
              <a:cs typeface="Arial" charset="0"/>
            </a:endParaRP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b="1" dirty="0" smtClean="0"/>
              <a:t>Add-Ons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/>
              <a:t>A</a:t>
            </a:r>
            <a:r>
              <a:rPr lang="en-US" sz="2700" dirty="0" smtClean="0"/>
              <a:t>llow you to access web content or take some action based on selected webpage text</a:t>
            </a:r>
            <a:endParaRPr lang="en-US" sz="2700" dirty="0"/>
          </a:p>
          <a:p>
            <a:pPr lvl="1"/>
            <a:r>
              <a:rPr lang="en-US" sz="2700" dirty="0" smtClean="0"/>
              <a:t>Also called </a:t>
            </a:r>
            <a:r>
              <a:rPr lang="en-US" sz="2700" b="1" dirty="0" smtClean="0"/>
              <a:t>accelerators</a:t>
            </a:r>
            <a:r>
              <a:rPr lang="en-US" sz="2700" dirty="0" smtClean="0"/>
              <a:t> or </a:t>
            </a:r>
            <a:r>
              <a:rPr lang="en-US" sz="2700" b="1" dirty="0" smtClean="0"/>
              <a:t>extensions</a:t>
            </a:r>
          </a:p>
        </p:txBody>
      </p:sp>
      <p:sp>
        <p:nvSpPr>
          <p:cNvPr id="1116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60144-257B-481B-8C07-8BF5F378034E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3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Browser Shortcuts to Visit Webpages</a:t>
            </a:r>
            <a:endParaRPr lang="en-US" dirty="0" smtClean="0">
              <a:cs typeface="Arial" charset="0"/>
            </a:endParaRP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Suggested Websites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AutoComplete</a:t>
            </a:r>
            <a:r>
              <a:rPr lang="en-US" sz="2400" dirty="0"/>
              <a:t> feature looks at the first few characters you type in the Address box and then suggests websites and search keywords based on the stored URLs</a:t>
            </a:r>
          </a:p>
          <a:p>
            <a:pPr lvl="1"/>
            <a:r>
              <a:rPr lang="en-US" sz="2400" dirty="0"/>
              <a:t>The Address bar dropdown list organizes suggestions by:</a:t>
            </a:r>
          </a:p>
          <a:p>
            <a:pPr lvl="2"/>
            <a:r>
              <a:rPr lang="en-US" dirty="0"/>
              <a:t>AutoComplete suggestions</a:t>
            </a:r>
          </a:p>
          <a:p>
            <a:pPr lvl="2"/>
            <a:r>
              <a:rPr lang="en-US" dirty="0"/>
              <a:t>History of webpages previously visited</a:t>
            </a:r>
          </a:p>
          <a:p>
            <a:pPr lvl="2"/>
            <a:r>
              <a:rPr lang="en-US" dirty="0"/>
              <a:t>Suggested search topics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1218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1218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F1F3C6-888B-4B7B-B35D-9B832DC4E032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Browser Shortcuts to Visit Webpages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3" y="1295400"/>
            <a:ext cx="5698757" cy="4793697"/>
          </a:xfrm>
        </p:spPr>
      </p:pic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005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80D37-9530-420D-9A66-7E772D09059D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Website Shortcut on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Navigate to </a:t>
            </a:r>
            <a:r>
              <a:rPr lang="en-US" sz="2800" dirty="0"/>
              <a:t>www.msn.com </a:t>
            </a:r>
            <a:r>
              <a:rPr lang="en-US" sz="2800" dirty="0" smtClean="0"/>
              <a:t>if necessary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necessary, minimize browser window so that you can see the desktop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MSN icon in the Address bar or select the URL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the icon or suggested URL to the desktop to create a shortcut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Website Shortcut on the Desktop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867400" cy="48194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 Website Shortcut on a Mobile Device’s Home Screen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1"/>
            <a:ext cx="4800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and hold the URL in the Address bar to select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Drag selected URL to the home screen to create a shortcut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 the browser</a:t>
            </a: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434" y="1341437"/>
            <a:ext cx="4132566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Printing a Webpage</a:t>
            </a:r>
          </a:p>
          <a:p>
            <a:pPr lvl="1" eaLnBrk="1" hangingPunct="1"/>
            <a:r>
              <a:rPr lang="en-US" dirty="0" smtClean="0"/>
              <a:t>Preview the webpage</a:t>
            </a:r>
          </a:p>
          <a:p>
            <a:pPr lvl="1" eaLnBrk="1" hangingPunct="1"/>
            <a:r>
              <a:rPr lang="en-US" dirty="0" smtClean="0"/>
              <a:t>Change paper size, margins, and orientation, header and footer content</a:t>
            </a:r>
          </a:p>
          <a:p>
            <a:pPr lvl="1" eaLnBrk="1" hangingPunct="1"/>
            <a:r>
              <a:rPr lang="en-US" dirty="0" smtClean="0"/>
              <a:t>Print a printer-friendly format</a:t>
            </a: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2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92"/>
            <a:ext cx="8991600" cy="4688978"/>
          </a:xfrm>
        </p:spPr>
      </p:pic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1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Saving a Webpage</a:t>
            </a:r>
          </a:p>
          <a:p>
            <a:pPr lvl="1" eaLnBrk="1" hangingPunct="1"/>
            <a:r>
              <a:rPr lang="en-US" sz="2200" dirty="0" smtClean="0"/>
              <a:t>Webpage, complete (HTML files and all related files)</a:t>
            </a:r>
          </a:p>
          <a:p>
            <a:pPr lvl="1" eaLnBrk="1" hangingPunct="1"/>
            <a:r>
              <a:rPr lang="en-US" sz="2200" dirty="0" smtClean="0"/>
              <a:t>Archive file of webpage</a:t>
            </a:r>
          </a:p>
          <a:p>
            <a:pPr lvl="1" eaLnBrk="1" hangingPunct="1"/>
            <a:r>
              <a:rPr lang="en-US" sz="2200" dirty="0" smtClean="0"/>
              <a:t>HTML file only</a:t>
            </a:r>
          </a:p>
          <a:p>
            <a:pPr lvl="1" eaLnBrk="1" hangingPunct="1"/>
            <a:r>
              <a:rPr lang="en-US" sz="2200" dirty="0" smtClean="0"/>
              <a:t>Text file</a:t>
            </a:r>
          </a:p>
          <a:p>
            <a:r>
              <a:rPr lang="en-US" dirty="0"/>
              <a:t>Sharing a Webpage</a:t>
            </a:r>
          </a:p>
          <a:p>
            <a:pPr lvl="1"/>
            <a:r>
              <a:rPr lang="en-US" dirty="0"/>
              <a:t>‘Send page by email command’ in browser</a:t>
            </a:r>
          </a:p>
          <a:p>
            <a:pPr lvl="1"/>
            <a:r>
              <a:rPr lang="en-US" dirty="0"/>
              <a:t>Email or </a:t>
            </a:r>
            <a:r>
              <a:rPr lang="en-US" dirty="0" smtClean="0"/>
              <a:t>Text </a:t>
            </a:r>
            <a:r>
              <a:rPr lang="en-US" dirty="0"/>
              <a:t>icon at website</a:t>
            </a:r>
          </a:p>
          <a:p>
            <a:pPr lvl="1"/>
            <a:r>
              <a:rPr lang="en-US" dirty="0" smtClean="0"/>
              <a:t>Share via </a:t>
            </a:r>
            <a:r>
              <a:rPr lang="en-US" dirty="0"/>
              <a:t>social media </a:t>
            </a:r>
            <a:r>
              <a:rPr lang="en-US" dirty="0" smtClean="0"/>
              <a:t>and content sharing websites</a:t>
            </a:r>
            <a:endParaRPr lang="en-US" dirty="0"/>
          </a:p>
        </p:txBody>
      </p:sp>
      <p:sp>
        <p:nvSpPr>
          <p:cNvPr id="136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3F1D9-E1F0-40BE-939C-A68F8F66A852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5296"/>
            <a:ext cx="6403276" cy="4830763"/>
          </a:xfrm>
        </p:spPr>
      </p:pic>
    </p:spTree>
    <p:extLst>
      <p:ext uri="{BB962C8B-B14F-4D97-AF65-F5344CB8AC3E}">
        <p14:creationId xmlns:p14="http://schemas.microsoft.com/office/powerpoint/2010/main" val="3324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Webpages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Designed to attract visitors and hold their attention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Common characteristics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Logo </a:t>
            </a:r>
            <a:r>
              <a:rPr lang="en-US" dirty="0" smtClean="0"/>
              <a:t>and/or </a:t>
            </a:r>
            <a:r>
              <a:rPr lang="en-US" dirty="0"/>
              <a:t>name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Images and media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Advertisements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Search </a:t>
            </a:r>
            <a:r>
              <a:rPr lang="en-US" dirty="0" smtClean="0"/>
              <a:t>tool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Connectivity links or icons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Copyright </a:t>
            </a:r>
            <a:r>
              <a:rPr lang="en-US" dirty="0" smtClean="0"/>
              <a:t>statement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Link to a privacy and security policy statement</a:t>
            </a:r>
            <a:endParaRPr lang="en-US" dirty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E09CD-D45B-452C-8000-FC35C2C3525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a Webpage Image</a:t>
            </a:r>
          </a:p>
          <a:p>
            <a:pPr lvl="1"/>
            <a:r>
              <a:rPr lang="en-US" dirty="0" smtClean="0"/>
              <a:t>Ownership and copyright considerations</a:t>
            </a:r>
          </a:p>
          <a:p>
            <a:pPr lvl="1"/>
            <a:r>
              <a:rPr lang="en-US" dirty="0" smtClean="0"/>
              <a:t>Typically can                                                                              right-click image                                                                             to display menu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2" y="2515562"/>
            <a:ext cx="5331138" cy="3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Changing Browser Options</a:t>
            </a:r>
          </a:p>
        </p:txBody>
      </p:sp>
      <p:sp>
        <p:nvSpPr>
          <p:cNvPr id="146434" name="Rectangle 5"/>
          <p:cNvSpPr>
            <a:spLocks noGrp="1" noChangeArrowheads="1"/>
          </p:cNvSpPr>
          <p:nvPr>
            <p:ph idx="1"/>
          </p:nvPr>
        </p:nvSpPr>
        <p:spPr>
          <a:xfrm>
            <a:off x="0" y="1295401"/>
            <a:ext cx="5334000" cy="4800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Show or hide commands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Change display by zooming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On some computers and devices, you can change the browser’s home page and select options for displaying browser history</a:t>
            </a:r>
          </a:p>
        </p:txBody>
      </p:sp>
      <p:sp>
        <p:nvSpPr>
          <p:cNvPr id="1464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643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E3972D-9FFC-47C8-AD8E-309211D5AA60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407287"/>
            <a:ext cx="3548411" cy="47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Adding a Browser Home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weather.com</a:t>
            </a:r>
            <a:r>
              <a:rPr lang="en-US" dirty="0" smtClean="0"/>
              <a:t> in the Address bar and press the ENTER key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Home button arrow on the Command bar to display the Home button menu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‘Add or change home page’ to display the Add or Change Home Page dialog box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‘Add this webpage to your home page tabs’ option button to add the current webpage as a  home page tab</a:t>
            </a:r>
            <a:endParaRPr lang="en-US" dirty="0"/>
          </a:p>
        </p:txBody>
      </p:sp>
      <p:sp>
        <p:nvSpPr>
          <p:cNvPr id="1566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56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62FA4-68CA-4155-8CFD-29F77F79A030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Adding a Browser Home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Yes button to add the webpage to your home page tabs</a:t>
            </a:r>
          </a:p>
        </p:txBody>
      </p:sp>
      <p:sp>
        <p:nvSpPr>
          <p:cNvPr id="158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58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E65484-63B9-4877-A98B-CCDFEE35B7B8}" type="slidenum">
              <a:rPr lang="en-US" smtClean="0"/>
              <a:pPr/>
              <a:t>63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805" y="1905000"/>
            <a:ext cx="6622395" cy="4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Changing Browser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Zooming a Webpage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Most browsers for laptops of desktops have a command on the right side of the status bar or address bar to change display options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On </a:t>
            </a:r>
            <a:r>
              <a:rPr lang="en-US" dirty="0"/>
              <a:t>m</a:t>
            </a:r>
            <a:r>
              <a:rPr lang="en-US" dirty="0" smtClean="0"/>
              <a:t>obile devices that are touch-screen enabled, pinch or stretch the screen to adjust the zoom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Helpful for users with vision problems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60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F8707-7703-42F0-A15E-C56810CF6E72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Changing Browser Options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9003322" cy="2743200"/>
          </a:xfrm>
        </p:spPr>
      </p:pic>
      <p:sp>
        <p:nvSpPr>
          <p:cNvPr id="160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F8707-7703-42F0-A15E-C56810CF6E72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Changing Browser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Setting Other Browser Options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Changing browser’s home page(s)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Adding, deleting, organizing, and setting preferences for add-ons and plug-ins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Changing or restoring browser defaults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Managing browser history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Changing how webpage tabs appear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Modifying the settings for temporary Internet files (such as cookies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Establishing security and privacy controls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Deleting temporary Internet files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Changing settings that affect browser’s overall appearance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60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F8707-7703-42F0-A15E-C56810CF6E72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3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Web: Risks and Safeguards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Your Computer from Hackers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hacker </a:t>
            </a:r>
            <a:r>
              <a:rPr lang="en-US" dirty="0"/>
              <a:t>is an individual who uses his or her </a:t>
            </a:r>
            <a:r>
              <a:rPr lang="en-US" dirty="0" smtClean="0"/>
              <a:t>technology skills to access </a:t>
            </a:r>
            <a:r>
              <a:rPr lang="en-US" dirty="0"/>
              <a:t>a network and the computers on that network without </a:t>
            </a:r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firewall</a:t>
            </a:r>
            <a:r>
              <a:rPr lang="en-US" dirty="0" smtClean="0"/>
              <a:t> is hardware and/or software that protects a computer or network from unauthorized access by hackers</a:t>
            </a:r>
          </a:p>
          <a:p>
            <a:pPr lvl="2"/>
            <a:r>
              <a:rPr lang="en-US" dirty="0"/>
              <a:t>Operating system might provide a firewall</a:t>
            </a:r>
          </a:p>
          <a:p>
            <a:pPr lvl="2"/>
            <a:r>
              <a:rPr lang="en-US" dirty="0"/>
              <a:t>Use password protection</a:t>
            </a:r>
          </a:p>
          <a:p>
            <a:pPr lvl="2"/>
            <a:r>
              <a:rPr lang="en-US" dirty="0"/>
              <a:t>Many routers and other network devices include firewalls</a:t>
            </a:r>
          </a:p>
          <a:p>
            <a:pPr lvl="1"/>
            <a:endParaRPr lang="en-US" dirty="0" smtClean="0"/>
          </a:p>
        </p:txBody>
      </p:sp>
      <p:sp>
        <p:nvSpPr>
          <p:cNvPr id="1689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8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54283-C1EE-4F2D-8F38-A0AB4AA240BC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Web: Risks and Safeguards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4754"/>
            <a:ext cx="6245834" cy="47352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Virus Protection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virus</a:t>
            </a:r>
            <a:r>
              <a:rPr lang="en-US" dirty="0" smtClean="0"/>
              <a:t> is a small, potentially damaging computer program or app </a:t>
            </a:r>
          </a:p>
          <a:p>
            <a:pPr lvl="1" eaLnBrk="1" hangingPunct="1"/>
            <a:r>
              <a:rPr lang="en-US" dirty="0" smtClean="0"/>
              <a:t>Most browsers include filters and virus detection</a:t>
            </a:r>
          </a:p>
          <a:p>
            <a:pPr lvl="1"/>
            <a:r>
              <a:rPr lang="en-US" dirty="0"/>
              <a:t>Can be spread to other computers through:</a:t>
            </a:r>
          </a:p>
          <a:p>
            <a:pPr lvl="2"/>
            <a:r>
              <a:rPr lang="en-US" dirty="0"/>
              <a:t>Sending/receiving e-mail message, text message, or file attachment</a:t>
            </a:r>
          </a:p>
          <a:p>
            <a:pPr lvl="2"/>
            <a:r>
              <a:rPr lang="en-US" dirty="0"/>
              <a:t>Downloading software and apps</a:t>
            </a:r>
          </a:p>
          <a:p>
            <a:pPr lvl="1"/>
            <a:r>
              <a:rPr lang="en-US" dirty="0"/>
              <a:t>Install virus protection software to protect against infection and update it automatically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71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1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7930E-22D6-4EAB-A945-595A85B74F16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527738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Shopping Safely Online</a:t>
            </a:r>
          </a:p>
          <a:p>
            <a:pPr lvl="1" eaLnBrk="1" hangingPunct="1"/>
            <a:r>
              <a:rPr lang="en-US" dirty="0" smtClean="0"/>
              <a:t>Use reputable online vendors</a:t>
            </a:r>
          </a:p>
          <a:p>
            <a:pPr lvl="1"/>
            <a:r>
              <a:rPr lang="en-US" dirty="0" smtClean="0"/>
              <a:t>Pay with a credit card over a </a:t>
            </a:r>
            <a:r>
              <a:rPr lang="en-US" b="1" dirty="0" smtClean="0"/>
              <a:t>secure connection</a:t>
            </a:r>
            <a:endParaRPr lang="en-US" dirty="0" smtClean="0"/>
          </a:p>
          <a:p>
            <a:pPr lvl="1"/>
            <a:r>
              <a:rPr lang="en-US" dirty="0" smtClean="0"/>
              <a:t>Never send your credit </a:t>
            </a:r>
            <a:r>
              <a:rPr lang="en-US" dirty="0"/>
              <a:t>card </a:t>
            </a:r>
            <a:r>
              <a:rPr lang="en-US" dirty="0" smtClean="0"/>
              <a:t>number or other personal information as an email </a:t>
            </a:r>
            <a:r>
              <a:rPr lang="en-US" dirty="0"/>
              <a:t>or text </a:t>
            </a:r>
            <a:r>
              <a:rPr lang="en-US" dirty="0" smtClean="0"/>
              <a:t>message</a:t>
            </a:r>
          </a:p>
          <a:p>
            <a:r>
              <a:rPr lang="en-US" dirty="0"/>
              <a:t>Filtering Web Content</a:t>
            </a:r>
          </a:p>
          <a:p>
            <a:pPr lvl="1"/>
            <a:r>
              <a:rPr lang="en-US" dirty="0"/>
              <a:t>Web is a largely unregulated and unprotected environment</a:t>
            </a:r>
          </a:p>
          <a:p>
            <a:pPr lvl="2"/>
            <a:r>
              <a:rPr lang="en-US" b="1" dirty="0"/>
              <a:t>Tracking Protection Lists</a:t>
            </a:r>
            <a:r>
              <a:rPr lang="en-US" dirty="0"/>
              <a:t> (</a:t>
            </a:r>
            <a:r>
              <a:rPr lang="en-US" b="1" dirty="0"/>
              <a:t>TPLs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</a:t>
            </a:r>
            <a:r>
              <a:rPr lang="en-US" b="1" dirty="0"/>
              <a:t>web content filters</a:t>
            </a:r>
            <a:r>
              <a:rPr lang="en-US" dirty="0"/>
              <a:t> (</a:t>
            </a:r>
            <a:r>
              <a:rPr lang="en-US" b="1" dirty="0"/>
              <a:t>Internet filters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17305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3060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D1530-A2FB-4560-A1F4-9D87F08FA708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15858"/>
            <a:ext cx="5334001" cy="4000501"/>
          </a:xfrm>
        </p:spPr>
      </p:pic>
      <p:sp>
        <p:nvSpPr>
          <p:cNvPr id="1751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510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8EAF0-FAD0-49E8-AC43-00BED8EE59C8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5858"/>
            <a:ext cx="2895600" cy="38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against Malicious Websites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malicious website</a:t>
            </a:r>
            <a:r>
              <a:rPr lang="en-US" dirty="0" smtClean="0"/>
              <a:t> is a website designed to look like a legitimate site, but is owned by hackers or online thieves</a:t>
            </a:r>
          </a:p>
          <a:p>
            <a:pPr lvl="1" eaLnBrk="1" hangingPunct="1"/>
            <a:r>
              <a:rPr lang="en-US" dirty="0" smtClean="0"/>
              <a:t>Used by thieves to:</a:t>
            </a:r>
          </a:p>
          <a:p>
            <a:pPr lvl="2"/>
            <a:r>
              <a:rPr lang="en-US" dirty="0" smtClean="0"/>
              <a:t>Collect </a:t>
            </a:r>
            <a:r>
              <a:rPr lang="en-US" dirty="0"/>
              <a:t>personal </a:t>
            </a:r>
            <a:r>
              <a:rPr lang="en-US" dirty="0" smtClean="0"/>
              <a:t>information, such as name and password</a:t>
            </a:r>
          </a:p>
          <a:p>
            <a:pPr lvl="2" eaLnBrk="1" hangingPunct="1"/>
            <a:r>
              <a:rPr lang="en-US" dirty="0" smtClean="0"/>
              <a:t>Distribute malicious software</a:t>
            </a:r>
          </a:p>
          <a:p>
            <a:pPr lvl="1"/>
            <a:r>
              <a:rPr lang="en-US" dirty="0"/>
              <a:t>Most browsers have built-in filters for detecting malicious websites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1771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71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5E31D-BD04-458E-8F39-50B1DFEF113F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Keeping Your Personal Information Private</a:t>
            </a:r>
          </a:p>
          <a:p>
            <a:pPr lvl="1"/>
            <a:r>
              <a:rPr lang="en-US" b="1" dirty="0" smtClean="0"/>
              <a:t>Information privacy</a:t>
            </a:r>
            <a:r>
              <a:rPr lang="en-US" dirty="0" smtClean="0"/>
              <a:t> refers to the right of individuals and companies to deny or restrict the collection and use of personal information.</a:t>
            </a:r>
          </a:p>
          <a:p>
            <a:pPr lvl="1"/>
            <a:r>
              <a:rPr lang="en-US" dirty="0"/>
              <a:t>Entities that might be collecting and using your private </a:t>
            </a:r>
            <a:r>
              <a:rPr lang="en-US" dirty="0" smtClean="0"/>
              <a:t>information:</a:t>
            </a:r>
            <a:endParaRPr lang="en-US" dirty="0"/>
          </a:p>
          <a:p>
            <a:pPr lvl="2"/>
            <a:r>
              <a:rPr lang="en-US" dirty="0"/>
              <a:t>Employers</a:t>
            </a:r>
          </a:p>
          <a:p>
            <a:pPr lvl="2"/>
            <a:r>
              <a:rPr lang="en-US" dirty="0"/>
              <a:t>Internet Service Providers</a:t>
            </a:r>
          </a:p>
          <a:p>
            <a:pPr lvl="2"/>
            <a:r>
              <a:rPr lang="en-US" dirty="0"/>
              <a:t>Government agencies</a:t>
            </a:r>
          </a:p>
          <a:p>
            <a:pPr lvl="2"/>
            <a:r>
              <a:rPr lang="en-US" dirty="0" smtClean="0"/>
              <a:t>Privacy Advocates</a:t>
            </a:r>
          </a:p>
          <a:p>
            <a:pPr lvl="1"/>
            <a:endParaRPr lang="en-US" b="1" dirty="0" smtClean="0"/>
          </a:p>
        </p:txBody>
      </p:sp>
      <p:sp>
        <p:nvSpPr>
          <p:cNvPr id="179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9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B8288-DF8C-43D6-BA15-C6D1A8F801A8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Your Personal Information Private (continued)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Privacy </a:t>
            </a:r>
            <a:r>
              <a:rPr lang="en-US" sz="2600" dirty="0" smtClean="0"/>
              <a:t>Advocates – dedicated to informing government agencies and consumers about privacy issues and maintaining information about privacy issues at their websites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/>
              <a:t>Business websites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Cookies</a:t>
            </a:r>
            <a:r>
              <a:rPr lang="en-US" sz="2600" dirty="0"/>
              <a:t> </a:t>
            </a:r>
            <a:r>
              <a:rPr lang="en-US" sz="2600" dirty="0" smtClean="0"/>
              <a:t>– Small text </a:t>
            </a:r>
            <a:r>
              <a:rPr lang="en-US" sz="2600" dirty="0"/>
              <a:t>file stored on a computer of device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Spyware</a:t>
            </a:r>
            <a:r>
              <a:rPr lang="en-US" sz="2600" dirty="0"/>
              <a:t> </a:t>
            </a:r>
            <a:r>
              <a:rPr lang="en-US" sz="2600" dirty="0" smtClean="0"/>
              <a:t>– technology that accesses your computer system to gather information without your knowledge and approval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Adware</a:t>
            </a:r>
            <a:r>
              <a:rPr lang="en-US" sz="2600" dirty="0" smtClean="0"/>
              <a:t> – form of spyware that gathers information then uses it to deliver targeted web advertising</a:t>
            </a:r>
            <a:endParaRPr lang="en-US" sz="2600" b="1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81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81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36793-ED58-4229-8B5A-318372C51E28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Chapter Summary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/>
              <a:t>Describe a website, common webpage characteristics, and </a:t>
            </a:r>
            <a:r>
              <a:rPr lang="en-US" dirty="0"/>
              <a:t>w</a:t>
            </a:r>
            <a:r>
              <a:rPr lang="en-US" dirty="0" smtClean="0"/>
              <a:t>eb servers</a:t>
            </a:r>
          </a:p>
          <a:p>
            <a:pPr marL="533400" indent="-533400" eaLnBrk="1" hangingPunct="1"/>
            <a:r>
              <a:rPr lang="en-US" dirty="0" smtClean="0"/>
              <a:t>Explain the role IP addresses, domain names, and URLs play in locating webpages</a:t>
            </a:r>
          </a:p>
          <a:p>
            <a:pPr marL="533400" indent="-533400" eaLnBrk="1" hangingPunct="1"/>
            <a:r>
              <a:rPr lang="en-US" dirty="0" smtClean="0"/>
              <a:t>Connect to the Internet or a network</a:t>
            </a:r>
          </a:p>
          <a:p>
            <a:pPr marL="533400" indent="-533400" eaLnBrk="1" hangingPunct="1"/>
            <a:r>
              <a:rPr lang="en-US" dirty="0" smtClean="0"/>
              <a:t>Start a browser and view webpages</a:t>
            </a:r>
          </a:p>
          <a:p>
            <a:pPr marL="533400" indent="-533400" eaLnBrk="1" hangingPunct="1"/>
            <a:r>
              <a:rPr lang="en-US" dirty="0" smtClean="0"/>
              <a:t>Visit webpages using browser shortcuts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2C78E6-72EA-47A6-80A6-6603560546CE}" type="slidenum">
              <a:rPr lang="en-US" smtClean="0"/>
              <a:pPr/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3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Chapter Summary</a:t>
            </a:r>
            <a:endParaRPr lang="en-US" dirty="0" smtClean="0">
              <a:cs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Clr>
                <a:srgbClr val="0070C0"/>
              </a:buClr>
            </a:pPr>
            <a:r>
              <a:rPr lang="en-US" dirty="0" smtClean="0"/>
              <a:t>Save </a:t>
            </a:r>
            <a:r>
              <a:rPr lang="en-US" dirty="0"/>
              <a:t>online information for later use</a:t>
            </a:r>
          </a:p>
          <a:p>
            <a:pPr marL="533400" indent="-533400">
              <a:buClr>
                <a:srgbClr val="0070C0"/>
              </a:buClr>
            </a:pPr>
            <a:r>
              <a:rPr lang="en-US" dirty="0"/>
              <a:t>Change browser options</a:t>
            </a:r>
          </a:p>
          <a:p>
            <a:pPr marL="533400" indent="-533400" eaLnBrk="1" hangingPunct="1">
              <a:buClr>
                <a:srgbClr val="0070C0"/>
              </a:buClr>
            </a:pPr>
            <a:r>
              <a:rPr lang="en-US" dirty="0" smtClean="0"/>
              <a:t>Discuss the risks and safeguards related to using the </a:t>
            </a:r>
            <a:r>
              <a:rPr lang="en-US" dirty="0"/>
              <a:t>w</a:t>
            </a:r>
            <a:r>
              <a:rPr lang="en-US" dirty="0" smtClean="0"/>
              <a:t>eb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EAB6A2-5051-4807-8578-7FF2FBB0E533}" type="slidenum">
              <a:rPr lang="en-US" smtClean="0"/>
              <a:pPr/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65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</a:t>
            </a:r>
          </a:p>
          <a:p>
            <a:pPr lvl="1" eaLnBrk="1" hangingPunct="1"/>
            <a:r>
              <a:rPr lang="en-US" dirty="0" smtClean="0"/>
              <a:t>Browser is a client that requests services from a web server</a:t>
            </a:r>
          </a:p>
          <a:p>
            <a:pPr lvl="1" eaLnBrk="1" hangingPunct="1"/>
            <a:r>
              <a:rPr lang="en-US" b="1" dirty="0" smtClean="0"/>
              <a:t>Server</a:t>
            </a:r>
            <a:r>
              <a:rPr lang="en-US" dirty="0" smtClean="0"/>
              <a:t> “serves up” or provides the requested resources or services </a:t>
            </a:r>
          </a:p>
          <a:p>
            <a:pPr lvl="2" eaLnBrk="1" hangingPunct="1"/>
            <a:r>
              <a:rPr lang="en-US" dirty="0" smtClean="0"/>
              <a:t>Web browsing is example of </a:t>
            </a:r>
            <a:r>
              <a:rPr lang="en-US" b="1" dirty="0" smtClean="0"/>
              <a:t>client/server computing</a:t>
            </a:r>
          </a:p>
          <a:p>
            <a:pPr lvl="2" eaLnBrk="1" hangingPunct="1"/>
            <a:endParaRPr lang="en-US" b="1" dirty="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4E5E3-AE6B-425F-BECB-1A0BB5B726C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 (continued)</a:t>
            </a:r>
          </a:p>
          <a:p>
            <a:pPr lvl="1" eaLnBrk="1" hangingPunct="1"/>
            <a:r>
              <a:rPr lang="en-US" dirty="0" smtClean="0"/>
              <a:t>Single web server can host multiple websites</a:t>
            </a:r>
          </a:p>
          <a:p>
            <a:pPr lvl="1" eaLnBrk="1" hangingPunct="1"/>
            <a:r>
              <a:rPr lang="en-US" dirty="0" smtClean="0"/>
              <a:t>Larger websites may be stored across multiple web servers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8A51E-5F5E-4E95-B5D8-39A3000C04A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3548</Words>
  <Application>Microsoft Office PowerPoint</Application>
  <PresentationFormat>On-screen Show (4:3)</PresentationFormat>
  <Paragraphs>559</Paragraphs>
  <Slides>77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Theme1</vt:lpstr>
      <vt:lpstr>PowerPoint Presentation</vt:lpstr>
      <vt:lpstr>Objectives</vt:lpstr>
      <vt:lpstr>Objectives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Connecting to the Internet</vt:lpstr>
      <vt:lpstr>Browsers</vt:lpstr>
      <vt:lpstr>Browsers</vt:lpstr>
      <vt:lpstr>Browsers</vt:lpstr>
      <vt:lpstr>Browsers</vt:lpstr>
      <vt:lpstr>Browsers</vt:lpstr>
      <vt:lpstr>Opening Your Browser and Loading  a Webpage</vt:lpstr>
      <vt:lpstr>PowerPoint Presentation</vt:lpstr>
      <vt:lpstr>Using a Search Box to Find Information</vt:lpstr>
      <vt:lpstr>Using a Search Box to Find Information</vt:lpstr>
      <vt:lpstr>Viewing a Webpage</vt:lpstr>
      <vt:lpstr>Viewing a Webpage</vt:lpstr>
      <vt:lpstr>Browsers</vt:lpstr>
      <vt:lpstr>Navigating Through Recently Viewed Pages</vt:lpstr>
      <vt:lpstr>Navigating Through Recently Viewed Pages</vt:lpstr>
      <vt:lpstr>Browsers</vt:lpstr>
      <vt:lpstr>Browsers</vt:lpstr>
      <vt:lpstr>Opening and Closing Multiple Webpage Tabs</vt:lpstr>
      <vt:lpstr>Opening and Closing Multiple Webpage Tabs</vt:lpstr>
      <vt:lpstr>Opening and Closing Multiple Webpage Tabs</vt:lpstr>
      <vt:lpstr>Opening and Closing Multiple Webpage Tabs</vt:lpstr>
      <vt:lpstr>Switching Between Open Webpages Using a Mobile Browser</vt:lpstr>
      <vt:lpstr>Switching Between Open Webpages Using a Mobile Browser</vt:lpstr>
      <vt:lpstr>Using Browser Shortcuts to Visit Webpages</vt:lpstr>
      <vt:lpstr>Using Browser Shortcuts to Visit Webpages</vt:lpstr>
      <vt:lpstr>Creating a Subfolder and Adding a Favorite or Bookmark</vt:lpstr>
      <vt:lpstr>Creating a Subfolder and Adding a Favorite or Bookmark</vt:lpstr>
      <vt:lpstr>Creating a Subfolder and Adding a Favorite or Bookmark</vt:lpstr>
      <vt:lpstr>Creating a Subfolder and Adding a Favorite or Bookmark</vt:lpstr>
      <vt:lpstr>Using Bookmarks or Favorites on a Mobile Device</vt:lpstr>
      <vt:lpstr>Using Bookmarks or Favorites on a Mobile Device</vt:lpstr>
      <vt:lpstr>Deleting a Favorites Subfolder  and Its Contents</vt:lpstr>
      <vt:lpstr>Deleting a Favorites Subfolder  and Its Contents</vt:lpstr>
      <vt:lpstr>Revisiting a Webpage Using the History List</vt:lpstr>
      <vt:lpstr>Using Browser Shortcuts to Visit Webpages</vt:lpstr>
      <vt:lpstr>Using Browser Shortcuts to Visit Webpages</vt:lpstr>
      <vt:lpstr>Using Browser Shortcuts to Visit Webpages</vt:lpstr>
      <vt:lpstr>Using Browser Shortcuts to Visit Webpages</vt:lpstr>
      <vt:lpstr>Creating a Website Shortcut on the Desktop</vt:lpstr>
      <vt:lpstr>Creating a Website Shortcut on the Desktop</vt:lpstr>
      <vt:lpstr>Creating a Website Shortcut on a Mobile Device’s Home Screen</vt:lpstr>
      <vt:lpstr>Saving Online Information</vt:lpstr>
      <vt:lpstr>Saving Online Information</vt:lpstr>
      <vt:lpstr>Saving Online Information</vt:lpstr>
      <vt:lpstr>Saving Online Information</vt:lpstr>
      <vt:lpstr>Saving Online Information</vt:lpstr>
      <vt:lpstr>Changing Browser Options</vt:lpstr>
      <vt:lpstr>Adding a Browser Home Page</vt:lpstr>
      <vt:lpstr>Adding a Browser Home Page</vt:lpstr>
      <vt:lpstr>Changing Browser Options</vt:lpstr>
      <vt:lpstr>Changing Browser Options</vt:lpstr>
      <vt:lpstr>Changing Browser Options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Chapter Summary</vt:lpstr>
      <vt:lpstr>Chapter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2014-09-25T17:41:44Z</dcterms:created>
  <dcterms:modified xsi:type="dcterms:W3CDTF">2020-09-23T09:52:03Z</dcterms:modified>
</cp:coreProperties>
</file>