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339" r:id="rId4"/>
    <p:sldId id="360" r:id="rId5"/>
    <p:sldId id="361" r:id="rId6"/>
    <p:sldId id="364" r:id="rId7"/>
    <p:sldId id="400" r:id="rId8"/>
    <p:sldId id="402" r:id="rId9"/>
    <p:sldId id="401" r:id="rId10"/>
    <p:sldId id="381" r:id="rId11"/>
    <p:sldId id="365" r:id="rId12"/>
    <p:sldId id="260" r:id="rId13"/>
    <p:sldId id="311" r:id="rId14"/>
    <p:sldId id="403" r:id="rId15"/>
    <p:sldId id="263" r:id="rId16"/>
    <p:sldId id="404" r:id="rId17"/>
    <p:sldId id="264" r:id="rId18"/>
    <p:sldId id="266" r:id="rId19"/>
    <p:sldId id="383" r:id="rId20"/>
    <p:sldId id="267" r:id="rId21"/>
    <p:sldId id="384" r:id="rId22"/>
    <p:sldId id="268" r:id="rId23"/>
    <p:sldId id="385" r:id="rId24"/>
    <p:sldId id="270" r:id="rId25"/>
    <p:sldId id="271" r:id="rId26"/>
    <p:sldId id="406" r:id="rId27"/>
    <p:sldId id="282" r:id="rId28"/>
    <p:sldId id="408" r:id="rId29"/>
    <p:sldId id="283" r:id="rId30"/>
    <p:sldId id="372" r:id="rId31"/>
    <p:sldId id="337" r:id="rId32"/>
    <p:sldId id="392" r:id="rId33"/>
    <p:sldId id="373" r:id="rId34"/>
    <p:sldId id="273" r:id="rId35"/>
    <p:sldId id="387" r:id="rId36"/>
    <p:sldId id="274" r:id="rId37"/>
    <p:sldId id="388" r:id="rId38"/>
    <p:sldId id="409" r:id="rId39"/>
    <p:sldId id="390" r:id="rId40"/>
    <p:sldId id="410" r:id="rId41"/>
    <p:sldId id="411" r:id="rId42"/>
    <p:sldId id="340" r:id="rId43"/>
    <p:sldId id="341" r:id="rId44"/>
    <p:sldId id="342" r:id="rId45"/>
    <p:sldId id="343" r:id="rId46"/>
    <p:sldId id="413" r:id="rId47"/>
    <p:sldId id="344" r:id="rId48"/>
    <p:sldId id="345" r:id="rId49"/>
    <p:sldId id="347" r:id="rId50"/>
    <p:sldId id="395" r:id="rId51"/>
    <p:sldId id="349" r:id="rId52"/>
    <p:sldId id="350" r:id="rId53"/>
    <p:sldId id="414" r:id="rId54"/>
    <p:sldId id="351" r:id="rId55"/>
    <p:sldId id="415" r:id="rId56"/>
    <p:sldId id="397" r:id="rId57"/>
    <p:sldId id="353" r:id="rId58"/>
    <p:sldId id="398" r:id="rId59"/>
    <p:sldId id="399" r:id="rId60"/>
    <p:sldId id="359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94" autoAdjust="0"/>
  </p:normalViewPr>
  <p:slideViewPr>
    <p:cSldViewPr snapToGrid="0">
      <p:cViewPr>
        <p:scale>
          <a:sx n="94" d="100"/>
          <a:sy n="94" d="100"/>
        </p:scale>
        <p:origin x="-1284" y="-60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9C9069-B339-4341-9754-6C639F2B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345FBE-1BFF-4299-8D4A-9CC14BC7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56EAA-0B10-4F76-B71A-B49B9E2DEEF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83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8EDDE-2BC6-4504-968B-98E40C9355E1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3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6A4D1-A171-4DE7-81E0-A04FAFC46A3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97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FC9F4-B64A-4CDE-89D1-A3A769273698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778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E8CEC-8CE7-4F5A-BD97-FDEA38BCDD26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647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E8CEC-8CE7-4F5A-BD97-FDEA38BCDD26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80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6FF7-9E22-4102-963F-73F72EE65897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750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6FF7-9E22-4102-963F-73F72EE65897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7477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ED433-B84A-44FE-8C30-6D8776BF2A6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493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1D02E-DFA7-4ECF-AB77-A3A2BD63D5E2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71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985EA-0A13-4CA5-A8DE-40F1130B3D19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822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96070-0882-4DB0-9E5E-B99F55AE4E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246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17134-3B7E-44A0-BC7A-9D55CBE0EBC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8869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772-B0F6-4862-B446-3CBBD07005CA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2981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8898-E108-4EDC-9AEB-EFF5D866945C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467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8BD13-08E0-4856-9E40-495586447DE5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589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75514-10C1-437E-BA42-A235AAC91E5C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8249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EF3E1-9389-48D8-A864-CE17C904E5F0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189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EF3E1-9389-48D8-A864-CE17C904E5F0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0722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B3509-A4D9-4ED0-B780-C75950CEFC3C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276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48F2F-14AD-432D-9C28-3B7116019859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549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7305D-08F7-4277-AEEE-03F3A34FE2FA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399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B6F73-DD82-4C74-8AA9-54B755A0FAF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5271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55750-5F1C-46B4-862D-7D734F666A4B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491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E634E-4881-42DE-9043-6C38D87C828A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4217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3A364-5C13-4B64-B49B-E7E26C676CA1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1020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2DE65-274D-4F2A-BBA1-BD60AE880FF6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849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04729-BF4E-4054-A2FB-9837F5D028AA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9092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2879B-80EC-438B-96F4-57153A043B6F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093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A7186-8099-47C7-9842-7870DB8B89E1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9488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3EA80-3545-45AB-AA1A-F9DF42167714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102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3EA80-3545-45AB-AA1A-F9DF42167714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7617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90277-17F4-470C-851B-F7250D8FC5A1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976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640D5-0F1D-49D8-AD0B-483E3464124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93734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90277-17F4-470C-851B-F7250D8FC5A1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9082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90277-17F4-470C-851B-F7250D8FC5A1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36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4B148-9D35-48D2-BEF4-9CFC81A7E5AC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6394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886B8-4C1A-46F3-A186-53AF18DC79E3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867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CE1F6-2E9F-413E-B41C-49FD7F090561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419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37B5C-6B02-4DE2-A9B6-1712F495E704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66530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37B5C-6B02-4DE2-A9B6-1712F495E704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0331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25BBB-10C3-435C-AAD9-A0734D61DE12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53101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23182-2545-4AC5-9AE8-952ECB75BF95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25505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C23CF-DF08-4475-9860-1A3A39AF8174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685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2E98E-030C-4DD6-975A-DAB78FF29D0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26118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FF9C3-7375-467C-9722-42567CABF3FC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981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C95B7-31BC-46D6-8D04-1551B2D82105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60884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987E9-744E-4475-B497-829A8AA43805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2276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987E9-744E-4475-B497-829A8AA43805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0174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6EBA3-ACEC-4984-AF1B-18D2C17E875B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78953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6EBA3-ACEC-4984-AF1B-18D2C17E875B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84301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91137-7A87-495B-AC31-947DCAC07504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1393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BBA5C-2F04-4A2E-8A32-02836C137088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63232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96070-0882-4DB0-9E5E-B99F55AE4E23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98995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B6F73-DD82-4C74-8AA9-54B755A0FAF3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8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C4489-38D7-41FA-AD08-C7BAF0C35CE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7137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6120E-420A-4A6F-898F-24653F55D22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2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C4489-38D7-41FA-AD08-C7BAF0C35CEB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32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6A4D1-A171-4DE7-81E0-A04FAFC46A39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339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6A4D1-A171-4DE7-81E0-A04FAFC46A3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917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5837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Getting More Out </a:t>
            </a:r>
          </a:p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of the Internet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5" y="1949801"/>
            <a:ext cx="2733712" cy="47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A60E-714C-448F-B759-8A9040CB0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E9F-EA5B-4E34-B120-CF8A3A93E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450B-AE76-4BCD-A43F-42522BD901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5253-89D5-4673-9AEF-4424D4C418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448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1903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5935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5567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1240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17AD-ADCB-4F01-8B70-D00B301A76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38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3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4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1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6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18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7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3383"/>
      </p:ext>
    </p:extLst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3052"/>
      </p:ext>
    </p:extLst>
  </p:cSld>
  <p:clrMapOvr>
    <a:masterClrMapping/>
  </p:clrMapOvr>
  <p:transition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F91F-DCB2-4C23-A458-23D4DD3A3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9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8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1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8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9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8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7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07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2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5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2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1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0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4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9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6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00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12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5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2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515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3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7171-ECA9-40D6-9180-B7B1B2BA1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8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10E0-2E5F-4CA6-9B1A-EDDE8B500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5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0A18-5771-4B0C-A0E2-C433C80D87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3798-263C-4032-B78A-40E7CDA70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8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4.xml"/><Relationship Id="rId61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56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57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58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59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20" r:id="rId27"/>
    <p:sldLayoutId id="2147483721" r:id="rId28"/>
    <p:sldLayoutId id="2147483722" r:id="rId29"/>
    <p:sldLayoutId id="2147483723" r:id="rId30"/>
    <p:sldLayoutId id="2147483725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Developing Portals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9" y="1410790"/>
            <a:ext cx="6664392" cy="4529704"/>
          </a:xfrm>
        </p:spPr>
      </p:pic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933528-2583-4F08-8D36-2DEBA288E99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Portals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8909"/>
            <a:ext cx="8839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Corporate Portals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corporate portal</a:t>
            </a:r>
            <a:r>
              <a:rPr lang="en-US" dirty="0" smtClean="0"/>
              <a:t>, or </a:t>
            </a:r>
            <a:r>
              <a:rPr lang="en-US" b="1" dirty="0" smtClean="0"/>
              <a:t>enterprise information portal</a:t>
            </a:r>
            <a:r>
              <a:rPr lang="en-US" dirty="0" smtClean="0"/>
              <a:t> (</a:t>
            </a:r>
            <a:r>
              <a:rPr lang="en-US" b="1" dirty="0" smtClean="0"/>
              <a:t>EIP</a:t>
            </a:r>
            <a:r>
              <a:rPr lang="en-US" dirty="0" smtClean="0"/>
              <a:t>) provides access to a company's business information, work with others using email or other internal collaboration tools, or conduct business transactions</a:t>
            </a:r>
          </a:p>
          <a:p>
            <a:pPr lvl="2" eaLnBrk="1" hangingPunct="1"/>
            <a:r>
              <a:rPr lang="en-US" dirty="0" smtClean="0"/>
              <a:t>Most are private and password-protected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159DB-0035-4CF2-A09E-1A6D6C73431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6866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Users supplement traditional print and broadcast news media sources with websites they access from computers and mobile devices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2FBE0-3769-4794-A821-908EFB6F9B42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" y="2917371"/>
            <a:ext cx="6439992" cy="30501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8914" name="Content Placeholder 16"/>
          <p:cNvSpPr>
            <a:spLocks noGrp="1"/>
          </p:cNvSpPr>
          <p:nvPr>
            <p:ph idx="1"/>
          </p:nvPr>
        </p:nvSpPr>
        <p:spPr>
          <a:xfrm>
            <a:off x="0" y="1347537"/>
            <a:ext cx="8991600" cy="4900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Most major newspapers also publish online editions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Television and radio networks publish websites and provide apps</a:t>
            </a:r>
          </a:p>
          <a:p>
            <a:pPr lvl="1" eaLnBrk="1" hangingPunct="1"/>
            <a:r>
              <a:rPr lang="en-US" sz="2400" dirty="0" smtClean="0"/>
              <a:t>National Public Radio (NPR)</a:t>
            </a:r>
          </a:p>
          <a:p>
            <a:pPr lvl="1" eaLnBrk="1" hangingPunct="1"/>
            <a:r>
              <a:rPr lang="en-US" sz="2400" dirty="0" smtClean="0"/>
              <a:t>NBC</a:t>
            </a:r>
          </a:p>
          <a:p>
            <a:pPr lvl="1" eaLnBrk="1" hangingPunct="1"/>
            <a:r>
              <a:rPr lang="en-US" sz="2400" dirty="0" smtClean="0"/>
              <a:t>CBC</a:t>
            </a:r>
          </a:p>
          <a:p>
            <a:pPr lvl="1" eaLnBrk="1" hangingPunct="1"/>
            <a:r>
              <a:rPr lang="en-US" sz="2400" dirty="0" smtClean="0"/>
              <a:t>BBC</a:t>
            </a:r>
          </a:p>
          <a:p>
            <a:pPr lvl="1" eaLnBrk="1" hangingPunct="1"/>
            <a:r>
              <a:rPr lang="en-US" sz="2400" dirty="0" smtClean="0"/>
              <a:t>CNN</a:t>
            </a:r>
          </a:p>
          <a:p>
            <a:pPr lvl="1" eaLnBrk="1" hangingPunct="1"/>
            <a:r>
              <a:rPr lang="en-US" sz="2400" dirty="0" smtClean="0"/>
              <a:t>FOX News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FF28A-8F2B-4DC5-8E37-E0F572BF4C3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8914" name="Content Placeholder 16"/>
          <p:cNvSpPr>
            <a:spLocks noGrp="1"/>
          </p:cNvSpPr>
          <p:nvPr>
            <p:ph idx="1"/>
          </p:nvPr>
        </p:nvSpPr>
        <p:spPr>
          <a:xfrm>
            <a:off x="0" y="1377678"/>
            <a:ext cx="8839200" cy="4648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Sports</a:t>
            </a:r>
          </a:p>
          <a:p>
            <a:pPr lvl="1"/>
            <a:r>
              <a:rPr lang="en-US" sz="2000" dirty="0" err="1"/>
              <a:t>Kooora</a:t>
            </a:r>
            <a:endParaRPr lang="en-US" sz="2000" dirty="0"/>
          </a:p>
          <a:p>
            <a:pPr lvl="1"/>
            <a:r>
              <a:rPr lang="en-US" sz="2000" dirty="0" smtClean="0"/>
              <a:t>ESPN</a:t>
            </a:r>
            <a:endParaRPr lang="en-US" sz="2000" dirty="0"/>
          </a:p>
          <a:p>
            <a:pPr lvl="1"/>
            <a:r>
              <a:rPr lang="en-US" sz="2000" dirty="0"/>
              <a:t>FOX Sports</a:t>
            </a:r>
          </a:p>
          <a:p>
            <a:pPr lvl="1"/>
            <a:r>
              <a:rPr lang="en-US" sz="2000" dirty="0"/>
              <a:t>Sports Illustrated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Weather</a:t>
            </a:r>
          </a:p>
          <a:p>
            <a:pPr lvl="1"/>
            <a:r>
              <a:rPr lang="en-US" sz="2000" dirty="0"/>
              <a:t>Arabia </a:t>
            </a:r>
            <a:r>
              <a:rPr lang="en-US" sz="2000" dirty="0" smtClean="0"/>
              <a:t>Weather</a:t>
            </a:r>
          </a:p>
          <a:p>
            <a:pPr lvl="1"/>
            <a:r>
              <a:rPr lang="en-US" sz="2000" dirty="0" smtClean="0"/>
              <a:t>Weather Channel</a:t>
            </a:r>
          </a:p>
          <a:p>
            <a:pPr lvl="1"/>
            <a:r>
              <a:rPr lang="en-US" sz="2000" dirty="0" smtClean="0"/>
              <a:t>AccuWeather.com </a:t>
            </a:r>
            <a:endParaRPr 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Traffic reports</a:t>
            </a:r>
          </a:p>
          <a:p>
            <a:pPr lvl="1" eaLnBrk="1" hangingPunct="1"/>
            <a:r>
              <a:rPr lang="en-US" sz="2000" dirty="0" smtClean="0"/>
              <a:t>Google Maps</a:t>
            </a:r>
          </a:p>
          <a:p>
            <a:pPr lvl="1"/>
            <a:r>
              <a:rPr lang="en-US" sz="2000" dirty="0" smtClean="0"/>
              <a:t>NAVTEQ</a:t>
            </a:r>
            <a:endParaRPr lang="en-US" sz="2000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FF28A-8F2B-4DC5-8E37-E0F572BF4C3C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285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11442"/>
            <a:ext cx="8991600" cy="493695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Characteristics of News-Oriented Websites</a:t>
            </a:r>
          </a:p>
          <a:p>
            <a:pPr lvl="1" eaLnBrk="1" hangingPunct="1"/>
            <a:r>
              <a:rPr lang="en-US" sz="2200" dirty="0" smtClean="0"/>
              <a:t>Availability – access from almost anywhere, at anytime</a:t>
            </a:r>
          </a:p>
          <a:p>
            <a:pPr lvl="1" eaLnBrk="1" hangingPunct="1"/>
            <a:r>
              <a:rPr lang="en-US" sz="2200" dirty="0" smtClean="0"/>
              <a:t>Authority – legitimate news websites follow practices to ensure integrity</a:t>
            </a:r>
          </a:p>
          <a:p>
            <a:pPr lvl="1" eaLnBrk="1" hangingPunct="1"/>
            <a:r>
              <a:rPr lang="en-US" sz="2200" dirty="0" smtClean="0"/>
              <a:t>Immediacy – breaking news, sports scores, or weather and traffic updates</a:t>
            </a:r>
          </a:p>
          <a:p>
            <a:pPr lvl="1" eaLnBrk="1" hangingPunct="1"/>
            <a:r>
              <a:rPr lang="en-US" sz="2200" dirty="0" smtClean="0"/>
              <a:t>Interactivity – interact with editorial staff and react or respond to articles</a:t>
            </a:r>
          </a:p>
          <a:p>
            <a:pPr lvl="1" eaLnBrk="1" hangingPunct="1"/>
            <a:r>
              <a:rPr lang="en-US" sz="2200" dirty="0" smtClean="0"/>
              <a:t>Customizability – each viewer can customize based on location and interests</a:t>
            </a:r>
          </a:p>
          <a:p>
            <a:pPr lvl="1" eaLnBrk="1" hangingPunct="1"/>
            <a:r>
              <a:rPr lang="en-US" sz="2200" dirty="0" smtClean="0"/>
              <a:t>Connectivity –users can share news and articles </a:t>
            </a:r>
            <a:r>
              <a:rPr lang="en-US" sz="2200" smtClean="0"/>
              <a:t>by posting </a:t>
            </a:r>
            <a:r>
              <a:rPr lang="en-US" sz="2200" dirty="0" smtClean="0"/>
              <a:t>or sending links using social media, text, or email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E16CB-88FD-4DD7-99A6-4C5245EC90D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Exploring News and Traffic Websites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8991600" cy="492492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Start a browser and enter the web address in the Address bar.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Press the </a:t>
            </a:r>
            <a:r>
              <a:rPr lang="en-US" sz="2800" cap="small" dirty="0" smtClean="0"/>
              <a:t>enter</a:t>
            </a:r>
            <a:r>
              <a:rPr lang="en-US" sz="2800" dirty="0" smtClean="0"/>
              <a:t> key or tap or click the necessary button to display the                                                        webpage.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Scroll the webpage                                                                        to review its                                                                         contents and links.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E16CB-88FD-4DD7-99A6-4C5245EC90D8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785361"/>
            <a:ext cx="4754686" cy="327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49154" name="Content Placeholder 11"/>
          <p:cNvSpPr>
            <a:spLocks noGrp="1"/>
          </p:cNvSpPr>
          <p:nvPr>
            <p:ph sz="half" idx="1"/>
          </p:nvPr>
        </p:nvSpPr>
        <p:spPr>
          <a:xfrm>
            <a:off x="0" y="1347537"/>
            <a:ext cx="9144000" cy="4848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Streaming Media</a:t>
            </a:r>
          </a:p>
          <a:p>
            <a:pPr lvl="1"/>
            <a:r>
              <a:rPr lang="en-US" b="1" dirty="0" smtClean="0"/>
              <a:t>Streaming media</a:t>
            </a:r>
            <a:r>
              <a:rPr lang="en-US" dirty="0" smtClean="0"/>
              <a:t> is audio </a:t>
            </a:r>
            <a:r>
              <a:rPr lang="en-US" dirty="0"/>
              <a:t>and video that </a:t>
            </a:r>
            <a:r>
              <a:rPr lang="en-US" dirty="0" smtClean="0"/>
              <a:t>you can view in a browser without downloading</a:t>
            </a:r>
          </a:p>
          <a:p>
            <a:pPr lvl="2"/>
            <a:r>
              <a:rPr lang="en-US" sz="2400" dirty="0" smtClean="0"/>
              <a:t>Advantage of streaming media is that you do not use storage space to store                                                                               the media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Computer or device                                                                                 must have a sound                                                                                card, speakers, and                                                                                  a media player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D99F1-2E9D-4701-916C-BB23D2BB7A4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82" y="3056021"/>
            <a:ext cx="4613495" cy="31402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9411"/>
            <a:ext cx="8991600" cy="494898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Numerous websites that provide access to specialized information collections</a:t>
            </a:r>
          </a:p>
          <a:p>
            <a:pPr lvl="1" eaLnBrk="1" hangingPunct="1"/>
            <a:r>
              <a:rPr lang="en-US" dirty="0" smtClean="0"/>
              <a:t>Online encyclopedias</a:t>
            </a:r>
          </a:p>
          <a:p>
            <a:pPr lvl="1" eaLnBrk="1" hangingPunct="1"/>
            <a:r>
              <a:rPr lang="en-US" dirty="0" smtClean="0"/>
              <a:t>Dictionaries</a:t>
            </a:r>
          </a:p>
          <a:p>
            <a:pPr lvl="1" eaLnBrk="1" hangingPunct="1"/>
            <a:r>
              <a:rPr lang="en-US" dirty="0" smtClean="0"/>
              <a:t>Reference desks</a:t>
            </a:r>
          </a:p>
          <a:p>
            <a:pPr lvl="1" eaLnBrk="1" hangingPunct="1"/>
            <a:r>
              <a:rPr lang="en-US" dirty="0" smtClean="0"/>
              <a:t>Trip planners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803B5-3169-43E3-943E-88CEAB0E69C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" y="2428621"/>
            <a:ext cx="9061140" cy="2884698"/>
          </a:xfrm>
        </p:spPr>
      </p:pic>
      <p:sp>
        <p:nvSpPr>
          <p:cNvPr id="5325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50B73-9467-4EBE-A24A-CD2600242F4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Describe and give examples of different types of portals and their target audiences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Identify </a:t>
            </a:r>
            <a:r>
              <a:rPr lang="en-US"/>
              <a:t>and </a:t>
            </a:r>
            <a:r>
              <a:rPr lang="en-US" smtClean="0"/>
              <a:t>use </a:t>
            </a:r>
            <a:r>
              <a:rPr lang="en-US" dirty="0"/>
              <a:t>online news, </a:t>
            </a:r>
            <a:r>
              <a:rPr lang="en-US" dirty="0" smtClean="0"/>
              <a:t>sports, weather</a:t>
            </a:r>
            <a:r>
              <a:rPr lang="en-US" dirty="0"/>
              <a:t>, and traffic resources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Discuss streaming </a:t>
            </a:r>
            <a:r>
              <a:rPr lang="en-US" dirty="0" smtClean="0"/>
              <a:t>media, watch video clips, </a:t>
            </a:r>
            <a:r>
              <a:rPr lang="en-US" dirty="0"/>
              <a:t>and listen to </a:t>
            </a:r>
            <a:r>
              <a:rPr lang="en-US" dirty="0" smtClean="0"/>
              <a:t>Internet radio</a:t>
            </a:r>
            <a:endParaRPr lang="en-US" dirty="0"/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online </a:t>
            </a:r>
            <a:r>
              <a:rPr lang="en-US" dirty="0"/>
              <a:t>research and reference tools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Explore health, entertainment, hobby, and other special-interest </a:t>
            </a: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06ED87-0975-434E-B6DB-314BF0F5E05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Exploring an Online Encyclopedia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5505"/>
            <a:ext cx="8991600" cy="491289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Start a browser and enter the web address in the Address bar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Press the </a:t>
            </a:r>
            <a:r>
              <a:rPr lang="en-US" cap="small" dirty="0" smtClean="0"/>
              <a:t>ente</a:t>
            </a:r>
            <a:r>
              <a:rPr lang="en-US" dirty="0" smtClean="0"/>
              <a:t>r key or tap or click the necessary button to open the home page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Enter search text in the Search box and then tap or click Search button to find links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Scroll through search results to see suggested links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5DFB50-8BC1-49BD-AB50-26A4328313C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4" y="1503495"/>
            <a:ext cx="6761018" cy="4615187"/>
          </a:xfrm>
        </p:spPr>
      </p:pic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F02157-BDFE-441D-AFE9-E07826C37B0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0235"/>
            <a:ext cx="8839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Online Dictionaries</a:t>
            </a:r>
          </a:p>
          <a:p>
            <a:pPr lvl="1" eaLnBrk="1" hangingPunct="1"/>
            <a:r>
              <a:rPr lang="en-US" dirty="0" smtClean="0"/>
              <a:t>Merriam-Webster Online</a:t>
            </a:r>
          </a:p>
          <a:p>
            <a:pPr lvl="1" eaLnBrk="1" hangingPunct="1"/>
            <a:r>
              <a:rPr lang="en-US" dirty="0" err="1" smtClean="0"/>
              <a:t>OneLook</a:t>
            </a:r>
            <a:r>
              <a:rPr lang="en-US" dirty="0" smtClean="0"/>
              <a:t> Dictionary Search</a:t>
            </a:r>
          </a:p>
          <a:p>
            <a:pPr lvl="1" eaLnBrk="1" hangingPunct="1"/>
            <a:r>
              <a:rPr lang="en-US" dirty="0" smtClean="0"/>
              <a:t>Cambridge Dictionaries Online</a:t>
            </a:r>
          </a:p>
          <a:p>
            <a:pPr lvl="1" eaLnBrk="1" hangingPunct="1"/>
            <a:r>
              <a:rPr lang="en-US" dirty="0" smtClean="0"/>
              <a:t>Thesaurus.com</a:t>
            </a:r>
          </a:p>
          <a:p>
            <a:pPr lvl="1" eaLnBrk="1" hangingPunct="1"/>
            <a:r>
              <a:rPr lang="en-US" dirty="0" err="1" smtClean="0"/>
              <a:t>NetLingo</a:t>
            </a:r>
            <a:endParaRPr lang="en-US" dirty="0" smtClean="0"/>
          </a:p>
          <a:p>
            <a:pPr lvl="1" eaLnBrk="1" hangingPunct="1"/>
            <a:r>
              <a:rPr lang="en-US" dirty="0" smtClean="0"/>
              <a:t>Law.com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9E3A91-4ADB-4EA4-B8E7-D603C435426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380168"/>
            <a:ext cx="6277681" cy="4726724"/>
          </a:xfrm>
        </p:spPr>
      </p:pic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4406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43810-B08B-4968-AF47-B4C29F003A6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65538" name="Content Placeholder 6"/>
          <p:cNvSpPr>
            <a:spLocks noGrp="1"/>
          </p:cNvSpPr>
          <p:nvPr>
            <p:ph sz="half" idx="1"/>
          </p:nvPr>
        </p:nvSpPr>
        <p:spPr>
          <a:xfrm>
            <a:off x="84221" y="1371600"/>
            <a:ext cx="4411579" cy="4754563"/>
          </a:xfrm>
        </p:spPr>
        <p:txBody>
          <a:bodyPr/>
          <a:lstStyle/>
          <a:p>
            <a:pPr eaLnBrk="1" hangingPunct="1"/>
            <a:r>
              <a:rPr lang="en-US" dirty="0" smtClean="0"/>
              <a:t>Online Reference Desks</a:t>
            </a:r>
          </a:p>
          <a:p>
            <a:pPr lvl="1"/>
            <a:r>
              <a:rPr lang="en-US" sz="2600" dirty="0"/>
              <a:t>An online reference desk is a collection of links to online sources</a:t>
            </a:r>
          </a:p>
          <a:p>
            <a:pPr lvl="2"/>
            <a:r>
              <a:rPr lang="en-US" sz="2200" dirty="0" smtClean="0"/>
              <a:t>Internet Public Library</a:t>
            </a:r>
          </a:p>
          <a:p>
            <a:pPr lvl="2"/>
            <a:r>
              <a:rPr lang="en-US" sz="2200" dirty="0" smtClean="0"/>
              <a:t>refdesk.com</a:t>
            </a:r>
          </a:p>
          <a:p>
            <a:pPr lvl="2"/>
            <a:r>
              <a:rPr lang="en-US" sz="2200" dirty="0" smtClean="0"/>
              <a:t>LibrarySpot.com</a:t>
            </a:r>
          </a:p>
          <a:p>
            <a:pPr lvl="2"/>
            <a:r>
              <a:rPr lang="en-US" sz="2200" dirty="0" err="1" smtClean="0"/>
              <a:t>iTools</a:t>
            </a:r>
            <a:endParaRPr lang="en-US" sz="22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88" y="1550524"/>
            <a:ext cx="4487796" cy="4198084"/>
          </a:xfrm>
        </p:spPr>
      </p:pic>
      <p:sp>
        <p:nvSpPr>
          <p:cNvPr id="65539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C0700-BD8A-4839-A1F7-1C1A5B172A7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Research and Reference Tools</a:t>
            </a:r>
          </a:p>
        </p:txBody>
      </p:sp>
      <p:sp>
        <p:nvSpPr>
          <p:cNvPr id="67586" name="Content Placeholder 6"/>
          <p:cNvSpPr>
            <a:spLocks noGrp="1"/>
          </p:cNvSpPr>
          <p:nvPr>
            <p:ph sz="half" idx="1"/>
          </p:nvPr>
        </p:nvSpPr>
        <p:spPr>
          <a:xfrm>
            <a:off x="0" y="1335506"/>
            <a:ext cx="9035716" cy="4824662"/>
          </a:xfrm>
        </p:spPr>
        <p:txBody>
          <a:bodyPr/>
          <a:lstStyle/>
          <a:p>
            <a:pPr eaLnBrk="1" hangingPunct="1"/>
            <a:r>
              <a:rPr lang="en-US" dirty="0" smtClean="0"/>
              <a:t>User-Generated Content</a:t>
            </a:r>
          </a:p>
          <a:p>
            <a:pPr lvl="1"/>
            <a:r>
              <a:rPr lang="en-US" b="1" dirty="0" smtClean="0"/>
              <a:t>User-generated research tools</a:t>
            </a:r>
            <a:r>
              <a:rPr lang="en-US" dirty="0" smtClean="0"/>
              <a:t> can use GPS or a user-entered ZIP code to access user reviews and ratings of restaurants and                                                                                          other services</a:t>
            </a:r>
          </a:p>
          <a:p>
            <a:pPr lvl="2"/>
            <a:r>
              <a:rPr lang="en-US" sz="2400" dirty="0" smtClean="0"/>
              <a:t>Yelp</a:t>
            </a:r>
          </a:p>
          <a:p>
            <a:pPr lvl="2"/>
            <a:r>
              <a:rPr lang="en-US" sz="2400" dirty="0" err="1" smtClean="0"/>
              <a:t>OpenTable</a:t>
            </a:r>
            <a:endParaRPr lang="en-US" sz="2400" dirty="0" smtClean="0"/>
          </a:p>
          <a:p>
            <a:pPr lvl="2"/>
            <a:r>
              <a:rPr lang="en-US" sz="2400" dirty="0" err="1" smtClean="0"/>
              <a:t>Urbanspoon</a:t>
            </a:r>
            <a:endParaRPr lang="en-US" sz="2400" dirty="0" smtClean="0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C5DA3-7CDD-4011-BCEF-E1AB2EAC77FC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78" y="2697470"/>
            <a:ext cx="5919537" cy="346269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67586" name="Content Placeholder 6"/>
          <p:cNvSpPr>
            <a:spLocks noGrp="1"/>
          </p:cNvSpPr>
          <p:nvPr>
            <p:ph sz="half" idx="1"/>
          </p:nvPr>
        </p:nvSpPr>
        <p:spPr>
          <a:xfrm>
            <a:off x="0" y="1335506"/>
            <a:ext cx="4495800" cy="4790658"/>
          </a:xfrm>
        </p:spPr>
        <p:txBody>
          <a:bodyPr/>
          <a:lstStyle/>
          <a:p>
            <a:pPr eaLnBrk="1" hangingPunct="1"/>
            <a:r>
              <a:rPr lang="en-US" dirty="0" smtClean="0"/>
              <a:t>Online Route Planners</a:t>
            </a:r>
          </a:p>
          <a:p>
            <a:pPr lvl="1" eaLnBrk="1" hangingPunct="1"/>
            <a:r>
              <a:rPr lang="en-US" dirty="0" err="1" smtClean="0"/>
              <a:t>FreeTrip</a:t>
            </a:r>
            <a:endParaRPr lang="en-US" dirty="0" smtClean="0"/>
          </a:p>
          <a:p>
            <a:pPr lvl="1" eaLnBrk="1" hangingPunct="1"/>
            <a:r>
              <a:rPr lang="en-US" dirty="0" smtClean="0"/>
              <a:t>MapQuest</a:t>
            </a:r>
          </a:p>
          <a:p>
            <a:pPr lvl="1" eaLnBrk="1" hangingPunct="1"/>
            <a:r>
              <a:rPr lang="en-US" dirty="0" smtClean="0"/>
              <a:t>Google Maps</a:t>
            </a:r>
          </a:p>
          <a:p>
            <a:pPr lvl="1" eaLnBrk="1" hangingPunct="1"/>
            <a:r>
              <a:rPr lang="en-US" dirty="0" smtClean="0"/>
              <a:t>Yahoo! Maps</a:t>
            </a:r>
          </a:p>
          <a:p>
            <a:pPr lvl="1" eaLnBrk="1" hangingPunct="1"/>
            <a:r>
              <a:rPr lang="en-US" dirty="0" smtClean="0"/>
              <a:t>Expedia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2" y="1951760"/>
            <a:ext cx="6190830" cy="2629893"/>
          </a:xfrm>
        </p:spPr>
      </p:pic>
      <p:sp>
        <p:nvSpPr>
          <p:cNvPr id="6758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C5DA3-7CDD-4011-BCEF-E1AB2EAC77FC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1174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9568"/>
            <a:ext cx="8991600" cy="4888832"/>
          </a:xfrm>
        </p:spPr>
        <p:txBody>
          <a:bodyPr/>
          <a:lstStyle/>
          <a:p>
            <a:pPr eaLnBrk="1" hangingPunct="1"/>
            <a:r>
              <a:rPr lang="en-US" dirty="0" smtClean="0"/>
              <a:t>Banking, Bill Presentment, and Bill Payment Services</a:t>
            </a:r>
          </a:p>
          <a:p>
            <a:pPr lvl="1" eaLnBrk="1" hangingPunct="1"/>
            <a:r>
              <a:rPr lang="en-US" dirty="0" smtClean="0"/>
              <a:t>Complete traditional paper-based banking activities online quickly and easily</a:t>
            </a:r>
          </a:p>
          <a:p>
            <a:pPr lvl="2" eaLnBrk="1" hangingPunct="1"/>
            <a:r>
              <a:rPr lang="en-US" dirty="0" smtClean="0"/>
              <a:t>Check your bank balance or view paid items</a:t>
            </a:r>
          </a:p>
          <a:p>
            <a:pPr lvl="1" eaLnBrk="1" hangingPunct="1"/>
            <a:r>
              <a:rPr lang="en-US" b="1" dirty="0" smtClean="0"/>
              <a:t>Brick-and-mortar businesses</a:t>
            </a:r>
            <a:r>
              <a:rPr lang="en-US" dirty="0" smtClean="0"/>
              <a:t> are physical locations </a:t>
            </a:r>
          </a:p>
          <a:p>
            <a:pPr lvl="1" eaLnBrk="1" hangingPunct="1"/>
            <a:r>
              <a:rPr lang="en-US" b="1" dirty="0" smtClean="0"/>
              <a:t>Brick-and-click businesses</a:t>
            </a:r>
            <a:r>
              <a:rPr lang="en-US" dirty="0" smtClean="0"/>
              <a:t> allow customers to conduct business or complete transactions at a physical location as well as online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07727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3822D-2532-43DB-A790-3660B557938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-1" y="1377677"/>
            <a:ext cx="9144001" cy="4890775"/>
          </a:xfrm>
        </p:spPr>
        <p:txBody>
          <a:bodyPr rtlCol="0">
            <a:normAutofit fontScale="62500" lnSpcReduction="20000"/>
          </a:bodyPr>
          <a:lstStyle/>
          <a:p>
            <a:r>
              <a:rPr lang="en-US" sz="4000" dirty="0" smtClean="0"/>
              <a:t>Banking, Bill Presentment, and Bill Payment Services (continued)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Online banking allows you to:</a:t>
            </a:r>
          </a:p>
          <a:p>
            <a:pPr lvl="1"/>
            <a:r>
              <a:rPr lang="en-US" sz="3200" dirty="0"/>
              <a:t>View real-time account balances and recent </a:t>
            </a:r>
            <a:r>
              <a:rPr lang="en-US" sz="3200" dirty="0" smtClean="0"/>
              <a:t>transactions</a:t>
            </a:r>
            <a:endParaRPr lang="en-US" sz="3200" dirty="0"/>
          </a:p>
          <a:p>
            <a:pPr lvl="1"/>
            <a:r>
              <a:rPr lang="en-US" sz="3200" dirty="0" smtClean="0"/>
              <a:t>View </a:t>
            </a:r>
            <a:r>
              <a:rPr lang="en-US" sz="3200" dirty="0"/>
              <a:t>a history of account </a:t>
            </a:r>
            <a:r>
              <a:rPr lang="en-US" sz="3200" dirty="0" smtClean="0"/>
              <a:t>activity</a:t>
            </a:r>
          </a:p>
          <a:p>
            <a:pPr lvl="1"/>
            <a:r>
              <a:rPr lang="en-US" sz="3200" dirty="0" smtClean="0"/>
              <a:t>Deposit checks</a:t>
            </a:r>
            <a:endParaRPr lang="en-US" sz="3200" dirty="0"/>
          </a:p>
          <a:p>
            <a:pPr lvl="1"/>
            <a:r>
              <a:rPr lang="en-US" sz="3200" dirty="0" smtClean="0"/>
              <a:t>Search </a:t>
            </a:r>
            <a:r>
              <a:rPr lang="en-US" sz="3200" dirty="0"/>
              <a:t>for individual </a:t>
            </a:r>
            <a:r>
              <a:rPr lang="en-US" sz="3200" dirty="0" smtClean="0"/>
              <a:t>transactions</a:t>
            </a:r>
            <a:endParaRPr lang="en-US" sz="3200" dirty="0"/>
          </a:p>
          <a:p>
            <a:pPr lvl="1"/>
            <a:r>
              <a:rPr lang="en-US" sz="3200" dirty="0" smtClean="0"/>
              <a:t>Pay </a:t>
            </a:r>
            <a:r>
              <a:rPr lang="en-US" sz="3200" dirty="0"/>
              <a:t>your </a:t>
            </a:r>
            <a:r>
              <a:rPr lang="en-US" sz="3200" dirty="0" smtClean="0"/>
              <a:t>bills</a:t>
            </a:r>
            <a:endParaRPr lang="en-US" sz="3200" dirty="0"/>
          </a:p>
          <a:p>
            <a:pPr lvl="1"/>
            <a:r>
              <a:rPr lang="en-US" sz="3200" dirty="0" smtClean="0"/>
              <a:t>Transfer funds </a:t>
            </a:r>
            <a:r>
              <a:rPr lang="en-US" sz="3200" dirty="0"/>
              <a:t>between </a:t>
            </a:r>
            <a:r>
              <a:rPr lang="en-US" sz="3200" dirty="0" smtClean="0"/>
              <a:t>accounts</a:t>
            </a:r>
            <a:endParaRPr lang="en-US" sz="3200" dirty="0"/>
          </a:p>
          <a:p>
            <a:pPr lvl="1"/>
            <a:r>
              <a:rPr lang="en-US" sz="3200" dirty="0" smtClean="0"/>
              <a:t>Download </a:t>
            </a:r>
            <a:r>
              <a:rPr lang="en-US" sz="3200" dirty="0"/>
              <a:t>transactions into personal financial management software, such as </a:t>
            </a:r>
            <a:r>
              <a:rPr lang="en-US" sz="3200" dirty="0" smtClean="0"/>
              <a:t>Quicken</a:t>
            </a:r>
            <a:endParaRPr lang="en-US" sz="3200" dirty="0"/>
          </a:p>
          <a:p>
            <a:pPr lvl="1"/>
            <a:r>
              <a:rPr lang="en-US" sz="3200" dirty="0" smtClean="0"/>
              <a:t>Issue </a:t>
            </a:r>
            <a:r>
              <a:rPr lang="en-US" sz="3200" dirty="0"/>
              <a:t>a stop payment on a </a:t>
            </a:r>
            <a:r>
              <a:rPr lang="en-US" sz="3200" dirty="0" smtClean="0"/>
              <a:t>check</a:t>
            </a:r>
            <a:endParaRPr lang="en-US" sz="3200" dirty="0"/>
          </a:p>
          <a:p>
            <a:pPr lvl="1"/>
            <a:r>
              <a:rPr lang="en-US" sz="3200" dirty="0" smtClean="0"/>
              <a:t>Order checks</a:t>
            </a:r>
            <a:endParaRPr lang="en-US" sz="3200" dirty="0"/>
          </a:p>
          <a:p>
            <a:pPr lvl="1"/>
            <a:r>
              <a:rPr lang="en-US" sz="3200" dirty="0" smtClean="0"/>
              <a:t>Report </a:t>
            </a:r>
            <a:r>
              <a:rPr lang="en-US" sz="3200" dirty="0"/>
              <a:t>a lost or stolen ATM card and request a </a:t>
            </a:r>
            <a:r>
              <a:rPr lang="en-US" sz="3200" dirty="0" smtClean="0"/>
              <a:t>replacement</a:t>
            </a:r>
            <a:endParaRPr lang="en-US" sz="3200" dirty="0"/>
          </a:p>
          <a:p>
            <a:pPr lvl="1"/>
            <a:r>
              <a:rPr lang="en-US" sz="3200" dirty="0" smtClean="0"/>
              <a:t>Change </a:t>
            </a:r>
            <a:r>
              <a:rPr lang="en-US" sz="3200" dirty="0"/>
              <a:t>personal information, such as your address, telephone number, and </a:t>
            </a:r>
            <a:r>
              <a:rPr lang="en-US" sz="3200" dirty="0" smtClean="0"/>
              <a:t>e-mail address</a:t>
            </a:r>
            <a:endParaRPr lang="en-US" sz="3200" dirty="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1282B-AFE4-4CAF-978A-4DFFFD8763F1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5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5505"/>
            <a:ext cx="9144000" cy="4912895"/>
          </a:xfrm>
        </p:spPr>
        <p:txBody>
          <a:bodyPr/>
          <a:lstStyle/>
          <a:p>
            <a:pPr eaLnBrk="1" hangingPunct="1"/>
            <a:r>
              <a:rPr lang="en-US" dirty="0" smtClean="0"/>
              <a:t>Banking, Bill Presentment, and Bill Payment Services (continued)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bill payment service allows</a:t>
            </a:r>
            <a:r>
              <a:rPr lang="en-US" dirty="0" smtClean="0"/>
              <a:t> you to log on to a website and pay your bills</a:t>
            </a:r>
          </a:p>
          <a:p>
            <a:pPr lvl="1" eaLnBrk="1" hangingPunct="1"/>
            <a:r>
              <a:rPr lang="en-US" dirty="0" smtClean="0"/>
              <a:t>More and more companies use bill presentment, the process of sending bills (</a:t>
            </a:r>
            <a:r>
              <a:rPr lang="en-US" b="1" dirty="0" smtClean="0"/>
              <a:t>e-bills</a:t>
            </a:r>
            <a:r>
              <a:rPr lang="en-US" dirty="0" smtClean="0"/>
              <a:t>) electronically, instead of mailing statements</a:t>
            </a:r>
          </a:p>
          <a:p>
            <a:pPr lvl="2" eaLnBrk="1" hangingPunct="1"/>
            <a:r>
              <a:rPr lang="en-US" sz="2000" dirty="0" smtClean="0"/>
              <a:t>E-bills can reduce a company’s billing costs</a:t>
            </a:r>
          </a:p>
          <a:p>
            <a:pPr lvl="2" eaLnBrk="1" hangingPunct="1"/>
            <a:r>
              <a:rPr lang="en-US" sz="2000" dirty="0" smtClean="0"/>
              <a:t>E-bills are more environmentally friendly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B3EB66-C894-415B-A8F8-F4CE1CECD5E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Use online tools for managing personal finances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Describe online educational resources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Describe the consumer marketplace and online auctions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Identify types of online games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Share files over the Internet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C73C51-A4EF-4C7E-B3A2-5FDBF79737E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9144000" cy="5032876"/>
          </a:xfrm>
        </p:spPr>
        <p:txBody>
          <a:bodyPr/>
          <a:lstStyle/>
          <a:p>
            <a:pPr eaLnBrk="1" hangingPunct="1"/>
            <a:r>
              <a:rPr lang="en-US" dirty="0" smtClean="0"/>
              <a:t>Banking, Bill Presentment, and Bill Payment Services (continued)</a:t>
            </a:r>
          </a:p>
          <a:p>
            <a:pPr lvl="1" eaLnBrk="1" hangingPunct="1"/>
            <a:r>
              <a:rPr lang="en-US" dirty="0" smtClean="0"/>
              <a:t>Some companies allow their customers to log on to the company’s website and pay their bills electronically</a:t>
            </a:r>
          </a:p>
          <a:p>
            <a:pPr lvl="2" eaLnBrk="1" hangingPunct="1"/>
            <a:r>
              <a:rPr lang="en-US" dirty="0" smtClean="0"/>
              <a:t>Utilities</a:t>
            </a:r>
          </a:p>
          <a:p>
            <a:pPr lvl="2" eaLnBrk="1" hangingPunct="1"/>
            <a:r>
              <a:rPr lang="en-US" dirty="0" smtClean="0"/>
              <a:t>Credit card companies</a:t>
            </a:r>
          </a:p>
          <a:p>
            <a:pPr lvl="1"/>
            <a:r>
              <a:rPr lang="en-US" dirty="0" smtClean="0"/>
              <a:t>Third-party payment service, such as PayPal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BF8FAD-9B8B-48DA-89E7-C6358AE9700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251284"/>
            <a:ext cx="9144000" cy="49971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Financial Calculators, Insurance, and Credit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online financial calculators to estimate loan or mortgage payments, plan for a major purchase, or plan for retirement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Conveniently shop online for competing insurance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Learn more about how to effectively handle credit and shop for the best credit card offers online</a:t>
            </a: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9216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67376B-5520-46C2-837B-180FCEA1649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" y="1521823"/>
            <a:ext cx="6828919" cy="4648200"/>
          </a:xfrm>
        </p:spPr>
      </p:pic>
      <p:sp>
        <p:nvSpPr>
          <p:cNvPr id="9421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2E8A0-119E-4AD5-A071-EDBAC424770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8991600" cy="492492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Investing Online</a:t>
            </a:r>
          </a:p>
          <a:p>
            <a:pPr lvl="1"/>
            <a:r>
              <a:rPr lang="en-US" sz="2400" dirty="0"/>
              <a:t>The availability of quick access to online investment information and the </a:t>
            </a:r>
            <a:r>
              <a:rPr lang="en-US" sz="2400" dirty="0" smtClean="0"/>
              <a:t>proliferation of </a:t>
            </a:r>
            <a:r>
              <a:rPr lang="en-US" sz="2400" dirty="0"/>
              <a:t>investment-oriented </a:t>
            </a:r>
            <a:r>
              <a:rPr lang="en-US" sz="2400" dirty="0" smtClean="0"/>
              <a:t>websites </a:t>
            </a:r>
            <a:r>
              <a:rPr lang="en-US" sz="2400" dirty="0"/>
              <a:t>empower people to handle or receive advice </a:t>
            </a:r>
            <a:r>
              <a:rPr lang="en-US" sz="2400" dirty="0" smtClean="0"/>
              <a:t>on their </a:t>
            </a:r>
            <a:r>
              <a:rPr lang="en-US" sz="2400" dirty="0"/>
              <a:t>own stock </a:t>
            </a:r>
            <a:r>
              <a:rPr lang="en-US" sz="2400" dirty="0" smtClean="0"/>
              <a:t>portfolios                                                                        and </a:t>
            </a:r>
            <a:r>
              <a:rPr lang="en-US" sz="2400" dirty="0"/>
              <a:t>other </a:t>
            </a:r>
            <a:r>
              <a:rPr lang="en-US" sz="2400" dirty="0" smtClean="0"/>
              <a:t>investments</a:t>
            </a:r>
          </a:p>
          <a:p>
            <a:pPr lvl="2"/>
            <a:r>
              <a:rPr lang="en-US" sz="2000" dirty="0" err="1" smtClean="0"/>
              <a:t>MarketWatch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Hoover's</a:t>
            </a:r>
          </a:p>
          <a:p>
            <a:pPr lvl="2" eaLnBrk="1" hangingPunct="1"/>
            <a:r>
              <a:rPr lang="en-US" sz="2000" dirty="0" err="1" smtClean="0"/>
              <a:t>CNNMoney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Morningstar</a:t>
            </a:r>
          </a:p>
          <a:p>
            <a:pPr lvl="2" eaLnBrk="1" hangingPunct="1"/>
            <a:r>
              <a:rPr lang="en-US" sz="2000" dirty="0" smtClean="0"/>
              <a:t>MSN Money</a:t>
            </a:r>
          </a:p>
          <a:p>
            <a:pPr lvl="2" eaLnBrk="1" hangingPunct="1"/>
            <a:r>
              <a:rPr lang="en-US" sz="2000" dirty="0" smtClean="0"/>
              <a:t>The Motley Fool</a:t>
            </a:r>
          </a:p>
          <a:p>
            <a:pPr lvl="2" eaLnBrk="1" hangingPunct="1"/>
            <a:r>
              <a:rPr lang="en-US" sz="2000" dirty="0" smtClean="0"/>
              <a:t>Online brokers</a:t>
            </a:r>
          </a:p>
        </p:txBody>
      </p:sp>
      <p:sp>
        <p:nvSpPr>
          <p:cNvPr id="9625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9626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8E1B77-A66E-4212-9B5C-01DD6A43DFC1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937" y="2981165"/>
            <a:ext cx="4790027" cy="332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Special Interest Websites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>
          <a:xfrm>
            <a:off x="0" y="1275347"/>
            <a:ext cx="8991600" cy="497305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Health, Diet, and Fitness Information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Restricted-calorie meal plans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Grocery shopping lists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Exercise plans, complete with text and graphic instructions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Daily food and exercise diaries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Databases of food items with nutrition information used to select foods for daily food consumption diaries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 discussion groups</a:t>
            </a:r>
            <a:endParaRPr lang="en-US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14CDC-E20A-498E-99C9-4AD6FA38B1A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Special Interest Websites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1623739"/>
            <a:ext cx="7338574" cy="4636775"/>
          </a:xfrm>
        </p:spPr>
      </p:pic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D168E-5592-4CAE-AEEA-E7A6BE536BD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323474"/>
            <a:ext cx="8991600" cy="4924926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to make gazpacho at </a:t>
            </a:r>
            <a:r>
              <a:rPr lang="en-US" u="sng" dirty="0" smtClean="0">
                <a:solidFill>
                  <a:srgbClr val="0070C0"/>
                </a:solidFill>
              </a:rPr>
              <a:t>VegWeb.com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Exchange </a:t>
            </a:r>
            <a:r>
              <a:rPr lang="en-US" dirty="0"/>
              <a:t>family history with distant cousins at </a:t>
            </a:r>
            <a:r>
              <a:rPr lang="en-US" u="sng" dirty="0" smtClean="0">
                <a:solidFill>
                  <a:srgbClr val="0070C0"/>
                </a:solidFill>
              </a:rPr>
              <a:t>FamilySearch.org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Review </a:t>
            </a:r>
            <a:r>
              <a:rPr lang="en-US" dirty="0"/>
              <a:t>résumé writing tips and post your résumé at </a:t>
            </a:r>
            <a:r>
              <a:rPr lang="en-US" u="sng" dirty="0" smtClean="0">
                <a:solidFill>
                  <a:srgbClr val="0070C0"/>
                </a:solidFill>
              </a:rPr>
              <a:t>Monster.com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Check </a:t>
            </a:r>
            <a:r>
              <a:rPr lang="en-US" dirty="0"/>
              <a:t>out colleges, universities, graduate schools, and financial aid choices </a:t>
            </a:r>
            <a:r>
              <a:rPr lang="en-US" dirty="0" smtClean="0"/>
              <a:t>at </a:t>
            </a:r>
            <a:r>
              <a:rPr lang="en-US" u="sng" dirty="0" smtClean="0">
                <a:solidFill>
                  <a:srgbClr val="0070C0"/>
                </a:solidFill>
              </a:rPr>
              <a:t>Peterson’s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Enjoy </a:t>
            </a:r>
            <a:r>
              <a:rPr lang="en-US" dirty="0"/>
              <a:t>movie reviews at </a:t>
            </a:r>
            <a:r>
              <a:rPr lang="en-US" u="sng" dirty="0">
                <a:solidFill>
                  <a:srgbClr val="0070C0"/>
                </a:solidFill>
              </a:rPr>
              <a:t>Rotten </a:t>
            </a:r>
            <a:r>
              <a:rPr lang="en-US" u="sng" dirty="0" smtClean="0">
                <a:solidFill>
                  <a:srgbClr val="0070C0"/>
                </a:solidFill>
              </a:rPr>
              <a:t>Tomatoes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Discover </a:t>
            </a:r>
            <a:r>
              <a:rPr lang="en-US" dirty="0"/>
              <a:t>the beauty of Native American art by touring online exhibits at </a:t>
            </a:r>
            <a:r>
              <a:rPr lang="en-US" dirty="0" smtClean="0"/>
              <a:t>the </a:t>
            </a:r>
            <a:r>
              <a:rPr lang="en-US" u="sng" dirty="0" smtClean="0">
                <a:solidFill>
                  <a:srgbClr val="0070C0"/>
                </a:solidFill>
              </a:rPr>
              <a:t>National </a:t>
            </a:r>
            <a:r>
              <a:rPr lang="en-US" u="sng" dirty="0">
                <a:solidFill>
                  <a:srgbClr val="0070C0"/>
                </a:solidFill>
              </a:rPr>
              <a:t>Museum of the American </a:t>
            </a:r>
            <a:r>
              <a:rPr lang="en-US" u="sng" dirty="0" smtClean="0">
                <a:solidFill>
                  <a:srgbClr val="0070C0"/>
                </a:solidFill>
              </a:rPr>
              <a:t>Indian</a:t>
            </a: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9AEDC-0D45-48FE-85BD-69DC7EA22B69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817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DCF90-E254-4A40-A460-68F694334B9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6532"/>
            <a:ext cx="2943497" cy="49918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Food and Cooking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Emeril’s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Epicurious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Vegetarian Times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617754"/>
            <a:ext cx="5225717" cy="4650464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817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DCF90-E254-4A40-A460-68F694334B9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411"/>
            <a:ext cx="3056709" cy="49008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Museums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American Museum of Natural History National Library of Australia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Colonial Williamsburg Museum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African American Museum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776549"/>
            <a:ext cx="5314884" cy="3633221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7900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1942962"/>
            <a:ext cx="6096000" cy="4167187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" y="1312585"/>
            <a:ext cx="4038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Genealogy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01B18-0CE1-41CE-AAA1-5B2EE9F0564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Portals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Consumer </a:t>
            </a:r>
            <a:r>
              <a:rPr lang="en-US" sz="3000" dirty="0"/>
              <a:t>Portals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General consumer portals</a:t>
            </a:r>
            <a:r>
              <a:rPr lang="en-US" dirty="0"/>
              <a:t> offer visitors a broad range of content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Search tools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Current news</a:t>
            </a:r>
            <a:r>
              <a:rPr lang="en-US" dirty="0"/>
              <a:t>, weather, sports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Links to reference tools and shopping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offer email, file sharing, and social media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Personal portals (or horizontal portals)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Consumer portals </a:t>
            </a:r>
            <a:r>
              <a:rPr lang="en-US" dirty="0" smtClean="0"/>
              <a:t>that visitors </a:t>
            </a:r>
            <a:r>
              <a:rPr lang="en-US" dirty="0"/>
              <a:t>can customize to meet </a:t>
            </a:r>
            <a:r>
              <a:rPr lang="en-US" dirty="0" smtClean="0"/>
              <a:t>specific needs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My Yahoo! and My MSN</a:t>
            </a:r>
            <a:endParaRPr lang="en-US" dirty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9A0BBD-B24B-45CD-A24F-74CC0CA3B29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" y="2035172"/>
            <a:ext cx="5965371" cy="4072064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" y="1410965"/>
            <a:ext cx="4038600" cy="5319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Seniors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01B18-0CE1-41CE-AAA1-5B2EE9F0564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8710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2037806"/>
            <a:ext cx="6368164" cy="4191544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" y="1410965"/>
            <a:ext cx="4038600" cy="5319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Parents and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01B18-0CE1-41CE-AAA1-5B2EE9F0564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277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7379"/>
            <a:ext cx="8991600" cy="496102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b="1" dirty="0" smtClean="0"/>
              <a:t>Web-based learning</a:t>
            </a:r>
            <a:r>
              <a:rPr lang="en-US" dirty="0" smtClean="0"/>
              <a:t> (</a:t>
            </a:r>
            <a:r>
              <a:rPr lang="en-US" b="1" dirty="0" smtClean="0"/>
              <a:t>online learning</a:t>
            </a:r>
            <a:r>
              <a:rPr lang="en-US" dirty="0" smtClean="0"/>
              <a:t> or </a:t>
            </a:r>
            <a:r>
              <a:rPr lang="en-US" b="1" dirty="0" smtClean="0"/>
              <a:t>distance learning</a:t>
            </a:r>
            <a:r>
              <a:rPr lang="en-US" dirty="0" smtClean="0"/>
              <a:t>) is the delivery of educational material over the Internet to users</a:t>
            </a:r>
          </a:p>
          <a:p>
            <a:pPr lvl="1" eaLnBrk="1" hangingPunct="1"/>
            <a:r>
              <a:rPr lang="en-US" dirty="0" smtClean="0"/>
              <a:t>K-12 schools</a:t>
            </a:r>
          </a:p>
          <a:p>
            <a:pPr lvl="1" eaLnBrk="1" hangingPunct="1"/>
            <a:r>
              <a:rPr lang="en-US" dirty="0" smtClean="0"/>
              <a:t>Adult continuing education at colleges and universities</a:t>
            </a:r>
          </a:p>
          <a:p>
            <a:pPr lvl="1" eaLnBrk="1" hangingPunct="1"/>
            <a:r>
              <a:rPr lang="en-US" dirty="0" smtClean="0"/>
              <a:t>Employee training</a:t>
            </a:r>
          </a:p>
          <a:p>
            <a:pPr lvl="1" eaLnBrk="1" hangingPunct="1"/>
            <a:r>
              <a:rPr lang="en-US" dirty="0" smtClean="0"/>
              <a:t>Personal enrichment</a:t>
            </a:r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1C180-A2EF-4972-BABC-F0B4C01FFB64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2402" name="Content Placeholder 7"/>
          <p:cNvSpPr>
            <a:spLocks noGrp="1"/>
          </p:cNvSpPr>
          <p:nvPr>
            <p:ph idx="1"/>
          </p:nvPr>
        </p:nvSpPr>
        <p:spPr>
          <a:xfrm>
            <a:off x="0" y="1321022"/>
            <a:ext cx="4683806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K-12 and University Students</a:t>
            </a:r>
          </a:p>
          <a:p>
            <a:pPr lvl="1" eaLnBrk="1" hangingPunct="1"/>
            <a:r>
              <a:rPr lang="en-US" sz="2400" dirty="0" smtClean="0"/>
              <a:t>Enhances curriculum for rural schools</a:t>
            </a:r>
          </a:p>
          <a:p>
            <a:pPr lvl="1" eaLnBrk="1" hangingPunct="1"/>
            <a:r>
              <a:rPr lang="en-US" sz="2400" dirty="0" smtClean="0"/>
              <a:t>Enables students to control timing, location, and learning pace</a:t>
            </a:r>
          </a:p>
          <a:p>
            <a:pPr lvl="1" eaLnBrk="1" hangingPunct="1"/>
            <a:r>
              <a:rPr lang="en-US" sz="2400" dirty="0" smtClean="0"/>
              <a:t>Offers additional opportunities for working adults who cannot always attend traditional classes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C0C24-FD72-42B8-A52D-DAB5882486FE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72" y="2229395"/>
            <a:ext cx="4417424" cy="30714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Education Tools</a:t>
            </a:r>
          </a:p>
        </p:txBody>
      </p:sp>
      <p:sp>
        <p:nvSpPr>
          <p:cNvPr id="104450" name="Content Placeholder 6"/>
          <p:cNvSpPr>
            <a:spLocks noGrp="1"/>
          </p:cNvSpPr>
          <p:nvPr>
            <p:ph idx="1"/>
          </p:nvPr>
        </p:nvSpPr>
        <p:spPr>
          <a:xfrm>
            <a:off x="1" y="1335506"/>
            <a:ext cx="9144000" cy="5020844"/>
          </a:xfrm>
        </p:spPr>
        <p:txBody>
          <a:bodyPr/>
          <a:lstStyle/>
          <a:p>
            <a:pPr eaLnBrk="1" hangingPunct="1"/>
            <a:r>
              <a:rPr lang="en-US" dirty="0" smtClean="0"/>
              <a:t>Online Employee Training and Professional Development</a:t>
            </a:r>
          </a:p>
          <a:p>
            <a:pPr lvl="1" eaLnBrk="1" hangingPunct="1"/>
            <a:r>
              <a:rPr lang="en-US" sz="2400" dirty="0" smtClean="0"/>
              <a:t>Provides an                                                                 economical way                                                                                  to train employees</a:t>
            </a:r>
          </a:p>
          <a:p>
            <a:pPr lvl="1"/>
            <a:r>
              <a:rPr lang="en-US" sz="2400" dirty="0" smtClean="0"/>
              <a:t>Allows busy                                                                      professionals to </a:t>
            </a:r>
            <a:r>
              <a:rPr lang="en-US" sz="2400" dirty="0"/>
              <a:t>fulfill                                                                     their professional </a:t>
            </a:r>
            <a:r>
              <a:rPr lang="en-US" sz="2400" dirty="0" smtClean="0"/>
              <a:t>                                                                      education                                                                               requirements</a:t>
            </a:r>
          </a:p>
          <a:p>
            <a:pPr lvl="1" eaLnBrk="1" hangingPunct="1"/>
            <a:r>
              <a:rPr lang="en-US" sz="2400" dirty="0" smtClean="0"/>
              <a:t>IT professionals can use online content to prepare for certifications</a:t>
            </a:r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445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6D5B97-361E-4675-B152-816D803D59A0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93" y="1926890"/>
            <a:ext cx="5280146" cy="3645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8546" name="Content Placeholder 6"/>
          <p:cNvSpPr>
            <a:spLocks noGrp="1"/>
          </p:cNvSpPr>
          <p:nvPr>
            <p:ph idx="1"/>
          </p:nvPr>
        </p:nvSpPr>
        <p:spPr>
          <a:xfrm>
            <a:off x="0" y="1323474"/>
            <a:ext cx="8991600" cy="5032876"/>
          </a:xfrm>
        </p:spPr>
        <p:txBody>
          <a:bodyPr/>
          <a:lstStyle/>
          <a:p>
            <a:pPr eaLnBrk="1" hangingPunct="1"/>
            <a:r>
              <a:rPr lang="en-US" dirty="0" smtClean="0"/>
              <a:t>Adult Continuing Education Websites</a:t>
            </a:r>
          </a:p>
          <a:p>
            <a:pPr lvl="1" eaLnBrk="1" hangingPunct="1"/>
            <a:r>
              <a:rPr lang="en-US" dirty="0" smtClean="0"/>
              <a:t>Provide learning opportunities for personal growth, lifestyle enrichment, and professional advancement opportunities</a:t>
            </a:r>
          </a:p>
          <a:p>
            <a:pPr lvl="1"/>
            <a:r>
              <a:rPr lang="en-US" dirty="0"/>
              <a:t>Many colleges and </a:t>
            </a:r>
            <a:r>
              <a:rPr lang="en-US" dirty="0" smtClean="0"/>
              <a:t>universities offer </a:t>
            </a:r>
            <a:r>
              <a:rPr lang="en-US" dirty="0"/>
              <a:t>a variety of credit and noncredit courses </a:t>
            </a:r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Fees range from free to around $100</a:t>
            </a:r>
          </a:p>
          <a:p>
            <a:pPr lvl="1"/>
            <a:r>
              <a:rPr lang="en-US" b="1" dirty="0" smtClean="0"/>
              <a:t>Massive open online courses</a:t>
            </a:r>
            <a:r>
              <a:rPr lang="en-US" dirty="0" smtClean="0"/>
              <a:t> (</a:t>
            </a:r>
            <a:r>
              <a:rPr lang="en-US" b="1" dirty="0" smtClean="0"/>
              <a:t>MOOCs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are offered for free online, but do not count for educational credit</a:t>
            </a:r>
          </a:p>
        </p:txBody>
      </p:sp>
      <p:sp>
        <p:nvSpPr>
          <p:cNvPr id="10854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46734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854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8B99CE-EE0E-4EEE-B88A-5AFA4F82A24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854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46734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854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8B99CE-EE0E-4EEE-B88A-5AFA4F82A249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" y="1424871"/>
            <a:ext cx="7001592" cy="4840945"/>
          </a:xfrm>
        </p:spPr>
      </p:pic>
    </p:spTree>
    <p:extLst>
      <p:ext uri="{BB962C8B-B14F-4D97-AF65-F5344CB8AC3E}">
        <p14:creationId xmlns:p14="http://schemas.microsoft.com/office/powerpoint/2010/main" val="355032571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Shopping Websites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9411"/>
            <a:ext cx="8991600" cy="494898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You can purchase, sell, auction, and bid on almost any type of item or service online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Benefits for online stores include: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 renting a storefront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 creating in-store displays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 having to decide what hours to run the business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Shoppers can compare products and prices online without visiting one or more stores</a:t>
            </a:r>
            <a:endParaRPr lang="en-US" dirty="0"/>
          </a:p>
        </p:txBody>
      </p:sp>
      <p:sp>
        <p:nvSpPr>
          <p:cNvPr id="11059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378AE9-EBB5-4EB6-AD15-911EB71DE8D7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Shopping Websites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7379"/>
            <a:ext cx="8991600" cy="496102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Online </a:t>
            </a:r>
            <a:r>
              <a:rPr lang="en-US" dirty="0"/>
              <a:t>Consumer </a:t>
            </a:r>
            <a:r>
              <a:rPr lang="en-US" dirty="0" smtClean="0"/>
              <a:t>Marketspace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term </a:t>
            </a:r>
            <a:r>
              <a:rPr lang="en-US" b="1" dirty="0" smtClean="0"/>
              <a:t>marketspace</a:t>
            </a:r>
            <a:r>
              <a:rPr lang="en-US" dirty="0" smtClean="0"/>
              <a:t> distinguishes the virtual location where e-business is conducted from the physical marketplaces in which business takes place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Online retailers may offer discounts, free shipping, and other incentives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Consumers can compare features and prices online, then buy from a brick-and-mortar location</a:t>
            </a:r>
            <a:endParaRPr lang="en-US" dirty="0"/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89EC51-0C45-4B6A-AA5E-E91D54B5E309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Shopping Sites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7379"/>
            <a:ext cx="8991600" cy="4961021"/>
          </a:xfrm>
        </p:spPr>
        <p:txBody>
          <a:bodyPr/>
          <a:lstStyle/>
          <a:p>
            <a:pPr eaLnBrk="1" hangingPunct="1"/>
            <a:r>
              <a:rPr lang="en-US" dirty="0" smtClean="0"/>
              <a:t>The Online Consumer Marketspace (continued)</a:t>
            </a:r>
          </a:p>
          <a:p>
            <a:pPr lvl="1"/>
            <a:r>
              <a:rPr lang="en-US" dirty="0" smtClean="0"/>
              <a:t>At auction websites, sellers can set a </a:t>
            </a:r>
            <a:r>
              <a:rPr lang="en-US" b="1" dirty="0" smtClean="0"/>
              <a:t>reserve price</a:t>
            </a:r>
            <a:r>
              <a:rPr lang="en-US" dirty="0" smtClean="0"/>
              <a:t>, which is the lowest price at which a seller will sell an item</a:t>
            </a:r>
          </a:p>
          <a:p>
            <a:pPr lvl="1"/>
            <a:r>
              <a:rPr lang="en-US" dirty="0" smtClean="0"/>
              <a:t>The amount you are willing to pay is a </a:t>
            </a:r>
            <a:r>
              <a:rPr lang="en-US" b="1" dirty="0" smtClean="0"/>
              <a:t>bid</a:t>
            </a:r>
            <a:endParaRPr lang="en-US" dirty="0" smtClean="0"/>
          </a:p>
          <a:p>
            <a:pPr lvl="1"/>
            <a:r>
              <a:rPr lang="en-US" dirty="0" smtClean="0"/>
              <a:t>Advantages of buying items at online auction are the variety of items and the opportunity to get products at lower prices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07727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A6364A-8897-4936-957E-322D74CF12DA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Portals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8" y="1541419"/>
            <a:ext cx="7650029" cy="4467496"/>
          </a:xfrm>
        </p:spPr>
      </p:pic>
      <p:sp>
        <p:nvSpPr>
          <p:cNvPr id="28675" name="Footer Placeholder 1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1DC231-A3BE-4118-BD73-0A22D3DC3BD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Shopping Sites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" y="1550126"/>
            <a:ext cx="8964022" cy="4622074"/>
          </a:xfrm>
        </p:spPr>
      </p:pic>
      <p:sp>
        <p:nvSpPr>
          <p:cNvPr id="118787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FA1F8C-31CA-4631-B4DA-101ACC604FDB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Online Gaming Websites</a:t>
            </a:r>
          </a:p>
        </p:txBody>
      </p:sp>
      <p:sp>
        <p:nvSpPr>
          <p:cNvPr id="120834" name="Content Placeholder 6"/>
          <p:cNvSpPr>
            <a:spLocks noGrp="1"/>
          </p:cNvSpPr>
          <p:nvPr>
            <p:ph idx="1"/>
          </p:nvPr>
        </p:nvSpPr>
        <p:spPr>
          <a:xfrm>
            <a:off x="0" y="1263316"/>
            <a:ext cx="8991600" cy="4985084"/>
          </a:xfrm>
        </p:spPr>
        <p:txBody>
          <a:bodyPr/>
          <a:lstStyle/>
          <a:p>
            <a:pPr eaLnBrk="1" hangingPunct="1"/>
            <a:r>
              <a:rPr lang="en-US" dirty="0" smtClean="0"/>
              <a:t>Attract a wide group of participants around the world</a:t>
            </a:r>
          </a:p>
          <a:p>
            <a:pPr lvl="1"/>
            <a:r>
              <a:rPr lang="en-US" dirty="0"/>
              <a:t>Sites that offer games include Yahoo! Games, MSN Games, </a:t>
            </a:r>
            <a:r>
              <a:rPr lang="en-US" dirty="0" err="1"/>
              <a:t>PBSKids</a:t>
            </a:r>
            <a:r>
              <a:rPr lang="en-US" dirty="0"/>
              <a:t>, and </a:t>
            </a:r>
            <a:r>
              <a:rPr lang="en-US" dirty="0" err="1"/>
              <a:t>webkinz</a:t>
            </a:r>
            <a:endParaRPr lang="en-US" dirty="0"/>
          </a:p>
          <a:p>
            <a:pPr lvl="1" eaLnBrk="1" hangingPunct="1"/>
            <a:r>
              <a:rPr lang="en-US" b="1" dirty="0" smtClean="0"/>
              <a:t>Massively multiplayer online games</a:t>
            </a:r>
            <a:r>
              <a:rPr lang="en-US" dirty="0" smtClean="0"/>
              <a:t> (</a:t>
            </a:r>
            <a:r>
              <a:rPr lang="en-US" b="1" dirty="0" smtClean="0"/>
              <a:t>MMOGs</a:t>
            </a:r>
            <a:r>
              <a:rPr lang="en-US" dirty="0" smtClean="0"/>
              <a:t>) have thousands of players around the world who assume personas and play</a:t>
            </a:r>
          </a:p>
          <a:p>
            <a:pPr lvl="1" eaLnBrk="1" hangingPunct="1"/>
            <a:r>
              <a:rPr lang="en-US" dirty="0" smtClean="0"/>
              <a:t>In a </a:t>
            </a:r>
            <a:r>
              <a:rPr lang="en-US" b="1" dirty="0" smtClean="0"/>
              <a:t>virtual world</a:t>
            </a:r>
            <a:r>
              <a:rPr lang="en-US" dirty="0" smtClean="0"/>
              <a:t>, players assume a persona that lives in an alternate virtual existence</a:t>
            </a:r>
          </a:p>
        </p:txBody>
      </p:sp>
      <p:sp>
        <p:nvSpPr>
          <p:cNvPr id="12083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2083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227B8-3C8D-40E6-8219-6E2EC584AE57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Download and File-Sharing Sites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5505"/>
            <a:ext cx="8991600" cy="49128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Downloading paid content, such as music files, software, stock photos, and so forth, is </a:t>
            </a:r>
            <a:r>
              <a:rPr lang="en-US" dirty="0" smtClean="0"/>
              <a:t>one of </a:t>
            </a:r>
            <a:r>
              <a:rPr lang="en-US" dirty="0"/>
              <a:t>the most popular Internet </a:t>
            </a:r>
            <a:r>
              <a:rPr lang="en-US" dirty="0" smtClean="0"/>
              <a:t>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Freeware and shareware, including games or utilities, can be downloaded from a number of 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Transferring files between Internet-connected computers is widely used and convenient activity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269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299019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269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41E0C-6E7D-4544-A5D1-6C3A54EA2360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Download and File-Sharing Sites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729"/>
            <a:ext cx="7532914" cy="4788991"/>
          </a:xfrm>
        </p:spPr>
      </p:pic>
      <p:sp>
        <p:nvSpPr>
          <p:cNvPr id="1269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269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41E0C-6E7D-4544-A5D1-6C3A54EA2360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925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Download and File-Sharing Sites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39253"/>
            <a:ext cx="8991600" cy="5009147"/>
          </a:xfrm>
        </p:spPr>
        <p:txBody>
          <a:bodyPr/>
          <a:lstStyle/>
          <a:p>
            <a:pPr eaLnBrk="1" hangingPunct="1"/>
            <a:r>
              <a:rPr lang="en-US" dirty="0" smtClean="0"/>
              <a:t>Download Websites</a:t>
            </a:r>
          </a:p>
          <a:p>
            <a:pPr lvl="1"/>
            <a:r>
              <a:rPr lang="en-US" sz="2600" b="1" dirty="0" smtClean="0"/>
              <a:t>Freeware</a:t>
            </a:r>
            <a:r>
              <a:rPr lang="en-US" sz="2600" dirty="0" smtClean="0"/>
              <a:t> is software that the author allows you to download and use without charge, but requires that you follow </a:t>
            </a:r>
            <a:r>
              <a:rPr lang="en-US" sz="2600" dirty="0"/>
              <a:t>copyright </a:t>
            </a:r>
            <a:r>
              <a:rPr lang="en-US" sz="2600" dirty="0" smtClean="0"/>
              <a:t>                                                                                                                 laws and restrictions</a:t>
            </a:r>
            <a:endParaRPr lang="en-US" sz="2600" b="1" dirty="0" smtClean="0"/>
          </a:p>
          <a:p>
            <a:pPr lvl="1" eaLnBrk="1" hangingPunct="1"/>
            <a:r>
              <a:rPr lang="en-US" sz="2600" b="1" dirty="0" smtClean="0"/>
              <a:t>Shareware</a:t>
            </a:r>
            <a:r>
              <a:rPr lang="en-US" sz="2600" dirty="0" smtClean="0"/>
              <a:t> is                                                                   software that you                                                        can download and                                                                                     try out but are                                                                 expected to pay for if                                                                       you decide to use on                                                                                   a permanent basis</a:t>
            </a:r>
            <a:endParaRPr lang="en-US" sz="26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07727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E63E7F-2805-4C67-B1E2-F15A4292F029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1" y="2714757"/>
            <a:ext cx="5096409" cy="35336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Download and File-Sharing Sites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7379"/>
            <a:ext cx="8991600" cy="4961021"/>
          </a:xfrm>
        </p:spPr>
        <p:txBody>
          <a:bodyPr/>
          <a:lstStyle/>
          <a:p>
            <a:pPr eaLnBrk="1" hangingPunct="1"/>
            <a:r>
              <a:rPr lang="en-US" dirty="0" smtClean="0"/>
              <a:t>File Transfer Protocol (FTP)</a:t>
            </a:r>
          </a:p>
          <a:p>
            <a:pPr lvl="1" eaLnBrk="1" hangingPunct="1"/>
            <a:r>
              <a:rPr lang="en-US" dirty="0" smtClean="0"/>
              <a:t>Users can download and upload files located on a remote computer, called an </a:t>
            </a:r>
            <a:r>
              <a:rPr lang="en-US" b="1" dirty="0" smtClean="0"/>
              <a:t>FTP website</a:t>
            </a:r>
          </a:p>
          <a:p>
            <a:pPr lvl="2" eaLnBrk="1" hangingPunct="1"/>
            <a:r>
              <a:rPr lang="en-US" b="1" dirty="0" smtClean="0"/>
              <a:t>Anonymous FTP websites</a:t>
            </a:r>
            <a:r>
              <a:rPr lang="en-US" dirty="0" smtClean="0"/>
              <a:t> are public FTP websites that do not require a unique username </a:t>
            </a:r>
          </a:p>
          <a:p>
            <a:pPr lvl="2" eaLnBrk="1" hangingPunct="1"/>
            <a:r>
              <a:rPr lang="en-US" dirty="0" smtClean="0"/>
              <a:t>Private FTP sites restrict access by requiring a unique username and password</a:t>
            </a:r>
          </a:p>
          <a:p>
            <a:pPr lvl="1" eaLnBrk="1" hangingPunct="1"/>
            <a:r>
              <a:rPr lang="en-US" dirty="0" smtClean="0"/>
              <a:t>Files can be downloaded or uploaded using an </a:t>
            </a:r>
            <a:r>
              <a:rPr lang="en-US" b="1" dirty="0" smtClean="0"/>
              <a:t>FTP client</a:t>
            </a:r>
            <a:r>
              <a:rPr lang="en-US" dirty="0" smtClean="0"/>
              <a:t> program, a browser, or your file management program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E63E7F-2805-4C67-B1E2-F15A4292F029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2591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Download and File-Sharing Sites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6" y="1418059"/>
            <a:ext cx="6572143" cy="4826417"/>
          </a:xfrm>
        </p:spPr>
      </p:pic>
      <p:sp>
        <p:nvSpPr>
          <p:cNvPr id="131076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31077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7F8BAA-04D9-4C19-BED1-65290F9132C3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Download and File-Sharing Sites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9144000" cy="4944979"/>
          </a:xfrm>
        </p:spPr>
        <p:txBody>
          <a:bodyPr/>
          <a:lstStyle/>
          <a:p>
            <a:pPr eaLnBrk="1" hangingPunct="1"/>
            <a:r>
              <a:rPr lang="en-US" dirty="0" smtClean="0"/>
              <a:t>P2P File-Sharing Networks</a:t>
            </a:r>
          </a:p>
          <a:p>
            <a:pPr lvl="1" eaLnBrk="1" hangingPunct="1"/>
            <a:r>
              <a:rPr lang="en-US" sz="2400" dirty="0" smtClean="0"/>
              <a:t>A </a:t>
            </a:r>
            <a:r>
              <a:rPr lang="en-US" sz="2400" b="1" dirty="0" smtClean="0"/>
              <a:t>peer-to-peer</a:t>
            </a:r>
            <a:r>
              <a:rPr lang="en-US" sz="2400" dirty="0" smtClean="0"/>
              <a:t> (</a:t>
            </a:r>
            <a:r>
              <a:rPr lang="en-US" sz="2400" b="1" dirty="0" smtClean="0"/>
              <a:t>P2P</a:t>
            </a:r>
            <a:r>
              <a:rPr lang="en-US" sz="2400" dirty="0" smtClean="0"/>
              <a:t>) </a:t>
            </a:r>
            <a:r>
              <a:rPr lang="en-US" sz="2400" b="1" dirty="0" smtClean="0"/>
              <a:t>file-sharing network </a:t>
            </a:r>
            <a:r>
              <a:rPr lang="en-US" sz="2400" dirty="0" smtClean="0"/>
              <a:t>allows files to be transferred between individual personal computers located on the same local area network or between individual computers connected to the Internet</a:t>
            </a:r>
          </a:p>
          <a:p>
            <a:pPr lvl="1" eaLnBrk="1" hangingPunct="1"/>
            <a:r>
              <a:rPr lang="en-US" sz="2400" dirty="0" smtClean="0"/>
              <a:t>Music and movie industries are working to stop piracy of copyrighted material over P2P file-sharing networks</a:t>
            </a:r>
          </a:p>
          <a:p>
            <a:pPr lvl="1" eaLnBrk="1" hangingPunct="1"/>
            <a:r>
              <a:rPr lang="en-US" sz="2400" dirty="0" smtClean="0"/>
              <a:t>P2P sharing of copyrighted material accounts for job loss and revenue; also, potential litigation</a:t>
            </a:r>
          </a:p>
          <a:p>
            <a:pPr lvl="1" eaLnBrk="1" hangingPunct="1"/>
            <a:r>
              <a:rPr lang="en-US" sz="2400" dirty="0" smtClean="0"/>
              <a:t>Commercial applications of P2P file-sharing include sharing product information and training materials</a:t>
            </a:r>
          </a:p>
        </p:txBody>
      </p:sp>
      <p:sp>
        <p:nvSpPr>
          <p:cNvPr id="13312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64151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D854FD-7BFC-429D-B9BD-CA88F19B0207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Chapter Summary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7379"/>
            <a:ext cx="8991600" cy="4961021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Describe and give examples of different types of portals and their target audiences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Identify and use online news, weather, and traffic resources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Discuss streaming </a:t>
            </a:r>
            <a:r>
              <a:rPr lang="en-US" dirty="0" smtClean="0"/>
              <a:t>media, watch video clips, </a:t>
            </a:r>
            <a:r>
              <a:rPr lang="en-US" dirty="0"/>
              <a:t>and listen to </a:t>
            </a:r>
            <a:r>
              <a:rPr lang="en-US" dirty="0" smtClean="0"/>
              <a:t>Internet radio</a:t>
            </a:r>
            <a:endParaRPr lang="en-US" dirty="0"/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Utilize online research and reference tools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Explore health, entertainment, hobby, and other special-interest </a:t>
            </a: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06ED87-0975-434E-B6DB-314BF0F5E052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351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Chapter Summary</a:t>
            </a:r>
            <a:endParaRPr lang="en-US" dirty="0" smtClean="0">
              <a:cs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11442"/>
            <a:ext cx="8991600" cy="4936958"/>
          </a:xfrm>
        </p:spPr>
        <p:txBody>
          <a:bodyPr/>
          <a:lstStyle/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Use online tools for managing personal finances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Describe online educational resources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Describe the consumer marketplace and online auctions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Identify types of online games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Share files over the Internet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C73C51-A4EF-4C7E-B3A2-5FDBF79737E0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73031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Portals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Vertical, </a:t>
            </a:r>
            <a:r>
              <a:rPr lang="en-US" dirty="0" err="1" smtClean="0"/>
              <a:t>Hyperlocal</a:t>
            </a:r>
            <a:r>
              <a:rPr lang="en-US" dirty="0" smtClean="0"/>
              <a:t>, and Industry Portals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Vertical portals</a:t>
            </a:r>
            <a:r>
              <a:rPr lang="en-US" dirty="0"/>
              <a:t> (</a:t>
            </a:r>
            <a:r>
              <a:rPr lang="en-US" b="1" dirty="0" err="1"/>
              <a:t>vortals</a:t>
            </a:r>
            <a:r>
              <a:rPr lang="en-US" dirty="0"/>
              <a:t>) provide a web gateway for visitors with more specific interests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USA.gov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SuzySaid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National Resource </a:t>
            </a:r>
            <a:r>
              <a:rPr lang="en-US" dirty="0" smtClean="0"/>
              <a:t>Directory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MSN Latino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Export.gov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Huffington Post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err="1"/>
              <a:t>Hyperlocal</a:t>
            </a:r>
            <a:r>
              <a:rPr lang="en-US" b="1" dirty="0"/>
              <a:t> portals</a:t>
            </a:r>
            <a:r>
              <a:rPr lang="en-US" dirty="0"/>
              <a:t> are specific to a certain geographic location and provide content about that area, written for and by local citizens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Industry portals</a:t>
            </a:r>
            <a:r>
              <a:rPr lang="en-US" dirty="0"/>
              <a:t> target viewers interested in a specific industry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Farms.com (agriculture industry)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Business.gov (small business)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6B6ED9-1406-4C43-B97E-CC96871F297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0" y="0"/>
            <a:ext cx="9144000" cy="3276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66CC"/>
              </a:buClr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Portals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Vertical, </a:t>
            </a:r>
            <a:r>
              <a:rPr lang="en-US" dirty="0" err="1" smtClean="0"/>
              <a:t>Hyperlocal</a:t>
            </a:r>
            <a:r>
              <a:rPr lang="en-US" dirty="0" smtClean="0"/>
              <a:t>, and Industry Portals (continued)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Industry portals </a:t>
            </a:r>
            <a:r>
              <a:rPr lang="en-US" dirty="0"/>
              <a:t>target viewers interested in a specific industry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Farms.com (agribusiness)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 Host Industry Review (web hosting industry)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MFG.com (manufacturing industry)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COMMREX (commercial real estate industry exchange)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Billboard (entertainment industry)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BusinessUSA</a:t>
            </a:r>
            <a:r>
              <a:rPr lang="en-US" dirty="0" smtClean="0"/>
              <a:t> (small business)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299019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6B6ED9-1406-4C43-B97E-CC96871F297F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266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Exploring Portals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Run a browser and enter address in </a:t>
            </a:r>
            <a:r>
              <a:rPr lang="en-US" dirty="0"/>
              <a:t>A</a:t>
            </a:r>
            <a:r>
              <a:rPr lang="en-US" dirty="0" smtClean="0"/>
              <a:t>ddress bar.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 the </a:t>
            </a:r>
            <a:r>
              <a:rPr lang="en-US" cap="small" dirty="0" smtClean="0"/>
              <a:t>enter</a:t>
            </a:r>
            <a:r>
              <a:rPr lang="en-US" dirty="0" smtClean="0"/>
              <a:t> key or tap or click the necessary button to open the webpage.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Scroll the webpage and review its content.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links of your choice to review at least two subsidiary pages at the website.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159DB-0035-4CF2-A09E-1A6D6C73431D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049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Portals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Portals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Businesses create portals for a variety of reasons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Portal software enables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Customization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Controlled access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Multisystem integration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Goal of portal development is to create a single webpage or website that can present content from multiple sources and contributors in a uniform design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159DB-0035-4CF2-A09E-1A6D6C73431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056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03_NewTheme</Template>
  <TotalTime>0</TotalTime>
  <Words>2835</Words>
  <Application>Microsoft Office PowerPoint</Application>
  <PresentationFormat>On-screen Show (4:3)</PresentationFormat>
  <Paragraphs>482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Theme1</vt:lpstr>
      <vt:lpstr>PowerPoint Presentation</vt:lpstr>
      <vt:lpstr>Objectives</vt:lpstr>
      <vt:lpstr>Objectives</vt:lpstr>
      <vt:lpstr>Portals</vt:lpstr>
      <vt:lpstr>Portals</vt:lpstr>
      <vt:lpstr>Portals</vt:lpstr>
      <vt:lpstr>Portals</vt:lpstr>
      <vt:lpstr>Exploring Portals</vt:lpstr>
      <vt:lpstr>Portals</vt:lpstr>
      <vt:lpstr>Developing Portals</vt:lpstr>
      <vt:lpstr>Portals</vt:lpstr>
      <vt:lpstr>News, Sports, Weather, and Traffic Resources</vt:lpstr>
      <vt:lpstr>News, Sports, Weather, and Traffic Resources</vt:lpstr>
      <vt:lpstr>News, Sports, Weather, and Traffic Resources</vt:lpstr>
      <vt:lpstr>News, Sports, Weather, and Traffic Resources</vt:lpstr>
      <vt:lpstr>Exploring News and Traffic Websites</vt:lpstr>
      <vt:lpstr>News, Sports, Weather, and Traffic Resources</vt:lpstr>
      <vt:lpstr>Research and Reference Tools</vt:lpstr>
      <vt:lpstr>Research and Reference Tools</vt:lpstr>
      <vt:lpstr>Exploring an Online Encyclopedia</vt:lpstr>
      <vt:lpstr>Research and Reference Tools</vt:lpstr>
      <vt:lpstr>Research and Reference Tools</vt:lpstr>
      <vt:lpstr>Research and Reference Tools</vt:lpstr>
      <vt:lpstr>Research and Reference Tools</vt:lpstr>
      <vt:lpstr>Research and Reference Tools</vt:lpstr>
      <vt:lpstr>Research and Reference Tools</vt:lpstr>
      <vt:lpstr>Personal Finance Resources</vt:lpstr>
      <vt:lpstr>Personal Finance Resources</vt:lpstr>
      <vt:lpstr>Personal Finance Resources</vt:lpstr>
      <vt:lpstr>Personal Finance Resources</vt:lpstr>
      <vt:lpstr>Personal Finance Resources</vt:lpstr>
      <vt:lpstr>Personal Finance Resources</vt:lpstr>
      <vt:lpstr>Personal Finance Resources</vt:lpstr>
      <vt:lpstr>Special Interest Websites</vt:lpstr>
      <vt:lpstr>Special Interest Websites</vt:lpstr>
      <vt:lpstr>Entertainment, Hobby, and Other Special-Interest Sites </vt:lpstr>
      <vt:lpstr>Entertainment, Hobby, and Other Special-Interest Sites </vt:lpstr>
      <vt:lpstr>Entertainment, Hobby, and Other Special-Interest Sites </vt:lpstr>
      <vt:lpstr>Entertainment, Hobby, and Other Special-Interest Sites </vt:lpstr>
      <vt:lpstr>Entertainment, Hobby, and Other Special-Interest Sites </vt:lpstr>
      <vt:lpstr>Entertainment, Hobby, and Other Special-Interest Sites </vt:lpstr>
      <vt:lpstr>Education Tools</vt:lpstr>
      <vt:lpstr>Education Tools</vt:lpstr>
      <vt:lpstr>Education Tools</vt:lpstr>
      <vt:lpstr>Education Tools</vt:lpstr>
      <vt:lpstr>Education Tools</vt:lpstr>
      <vt:lpstr>Shopping Websites</vt:lpstr>
      <vt:lpstr>Shopping Websites</vt:lpstr>
      <vt:lpstr>Shopping Sites</vt:lpstr>
      <vt:lpstr>Shopping Sites</vt:lpstr>
      <vt:lpstr>Online Gaming Websites</vt:lpstr>
      <vt:lpstr>Download and File-Sharing Sites</vt:lpstr>
      <vt:lpstr>Download and File-Sharing Sites</vt:lpstr>
      <vt:lpstr>Download and File-Sharing Sites</vt:lpstr>
      <vt:lpstr>Download and File-Sharing Sites</vt:lpstr>
      <vt:lpstr>Download and File-Sharing Sites</vt:lpstr>
      <vt:lpstr>Download and File-Sharing Sites</vt:lpstr>
      <vt:lpstr>Chapter Summary</vt:lpstr>
      <vt:lpstr>Chapter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2014-11-12T14:13:56Z</dcterms:created>
  <dcterms:modified xsi:type="dcterms:W3CDTF">2020-09-23T10:21:37Z</dcterms:modified>
</cp:coreProperties>
</file>