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60"/>
  </p:notesMasterIdLst>
  <p:handoutMasterIdLst>
    <p:handoutMasterId r:id="rId61"/>
  </p:handoutMasterIdLst>
  <p:sldIdLst>
    <p:sldId id="398" r:id="rId2"/>
    <p:sldId id="399" r:id="rId3"/>
    <p:sldId id="400" r:id="rId4"/>
    <p:sldId id="401" r:id="rId5"/>
    <p:sldId id="402" r:id="rId6"/>
    <p:sldId id="405" r:id="rId7"/>
    <p:sldId id="407" r:id="rId8"/>
    <p:sldId id="408" r:id="rId9"/>
    <p:sldId id="410" r:id="rId10"/>
    <p:sldId id="412" r:id="rId11"/>
    <p:sldId id="413" r:id="rId12"/>
    <p:sldId id="414" r:id="rId13"/>
    <p:sldId id="415" r:id="rId14"/>
    <p:sldId id="476" r:id="rId15"/>
    <p:sldId id="478" r:id="rId16"/>
    <p:sldId id="520" r:id="rId17"/>
    <p:sldId id="521" r:id="rId18"/>
    <p:sldId id="522" r:id="rId19"/>
    <p:sldId id="517" r:id="rId20"/>
    <p:sldId id="481" r:id="rId21"/>
    <p:sldId id="485" r:id="rId22"/>
    <p:sldId id="523" r:id="rId23"/>
    <p:sldId id="487" r:id="rId24"/>
    <p:sldId id="488" r:id="rId25"/>
    <p:sldId id="527" r:id="rId26"/>
    <p:sldId id="489" r:id="rId27"/>
    <p:sldId id="492" r:id="rId28"/>
    <p:sldId id="529" r:id="rId29"/>
    <p:sldId id="494" r:id="rId30"/>
    <p:sldId id="496" r:id="rId31"/>
    <p:sldId id="495" r:id="rId32"/>
    <p:sldId id="531" r:id="rId33"/>
    <p:sldId id="497" r:id="rId34"/>
    <p:sldId id="533" r:id="rId35"/>
    <p:sldId id="498" r:id="rId36"/>
    <p:sldId id="535" r:id="rId37"/>
    <p:sldId id="536" r:id="rId38"/>
    <p:sldId id="501" r:id="rId39"/>
    <p:sldId id="518" r:id="rId40"/>
    <p:sldId id="503" r:id="rId41"/>
    <p:sldId id="506" r:id="rId42"/>
    <p:sldId id="541" r:id="rId43"/>
    <p:sldId id="507" r:id="rId44"/>
    <p:sldId id="542" r:id="rId45"/>
    <p:sldId id="545" r:id="rId46"/>
    <p:sldId id="549" r:id="rId47"/>
    <p:sldId id="548" r:id="rId48"/>
    <p:sldId id="547" r:id="rId49"/>
    <p:sldId id="552" r:id="rId50"/>
    <p:sldId id="555" r:id="rId51"/>
    <p:sldId id="554" r:id="rId52"/>
    <p:sldId id="509" r:id="rId53"/>
    <p:sldId id="556" r:id="rId54"/>
    <p:sldId id="557" r:id="rId55"/>
    <p:sldId id="510" r:id="rId56"/>
    <p:sldId id="512" r:id="rId57"/>
    <p:sldId id="513" r:id="rId58"/>
    <p:sldId id="514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8" autoAdjust="0"/>
    <p:restoredTop sz="94794" autoAdjust="0"/>
  </p:normalViewPr>
  <p:slideViewPr>
    <p:cSldViewPr snapToGrid="0">
      <p:cViewPr>
        <p:scale>
          <a:sx n="94" d="100"/>
          <a:sy n="94" d="100"/>
        </p:scale>
        <p:origin x="-1392" y="-60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E8FF90-6F5E-495A-8BB5-4DC3C2CF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70C6FB-A8C5-4B88-B68F-6162178FC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1FDD5-AE13-4915-ABD1-146D434485C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13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762EE-1386-41BC-B9B7-203E65C5240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19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FA656-FAD0-4FD2-9AEE-D9AE2FFA4E2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657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3A62-7EFC-4C24-B930-811DF4197C4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748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E121A-B1F8-4A8E-A69F-03851E62B4E9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882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0390D-8459-4DFC-B14D-D29A4CCE0804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124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0A2B6-5723-4427-B4EB-3CEC9258AE6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782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0A2B6-5723-4427-B4EB-3CEC9258AE6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243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0A2B6-5723-4427-B4EB-3CEC9258AE6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7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A23CA-AA0E-4C3C-A6DD-315E21E9B308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6853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4F485-D677-43AB-B475-9F4E544B17E6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45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0E477-8A7B-4CEE-B9E2-6D89E4D5553F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7787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7313-1951-40F3-94CF-B989332A4E9C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21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7184F-2F14-4FA5-B1B7-630FFEB168C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0189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48B05-466C-4EDC-8130-E15DE5EBAC5B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019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5DE38-D54A-4A79-9BB9-8C0A02DA8F71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3395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5DE38-D54A-4A79-9BB9-8C0A02DA8F71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621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C8E4F-38B3-4FED-BD4B-E8BFD26AE718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339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C5AFF-4564-422A-8795-B4653FB6C879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5586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9391-97E2-4027-8F10-FB4FED4F73E9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1675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9391-97E2-4027-8F10-FB4FED4F73E9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9467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80D9D-5BA5-464E-AC88-5F7E7CD133FA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131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C0DC1-0B69-4BEA-AE38-94A8385D3CBF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9206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0880A-20BE-4ABC-8907-6B4CF5580ABD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159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0880A-20BE-4ABC-8907-6B4CF5580ABD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90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A717E-157A-4D43-B285-4220E2990B49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0261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856A3-1D12-4445-938D-C40012864B8E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2562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67BDC-F9CD-44F8-95B3-3D4EF60F70AA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9422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01692-8E42-49A6-895C-9E7F7B9206E4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3231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01692-8E42-49A6-895C-9E7F7B9206E4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866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0D879-C1F8-46F6-ABB1-2BC842B3A5BD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9654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662CB-AEBB-4BD8-9353-78B0D88E0D13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6469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48B91-1646-4F2B-BE2C-6EDA30B29371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327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1F07-6222-4CAE-8314-8D62154EE23A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198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48B91-1646-4F2B-BE2C-6EDA30B29371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49354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D750-AD96-4294-A790-5D708FDCFD57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2568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D750-AD96-4294-A790-5D708FDCFD57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572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D750-AD96-4294-A790-5D708FDCFD57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707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1D304-CA4E-4797-9DB0-7A9081EA8689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49131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1D304-CA4E-4797-9DB0-7A9081EA8689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7996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1D304-CA4E-4797-9DB0-7A9081EA8689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17648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1D304-CA4E-4797-9DB0-7A9081EA8689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7741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1D304-CA4E-4797-9DB0-7A9081EA8689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17483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1D304-CA4E-4797-9DB0-7A9081EA8689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914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AD787-B1F8-437D-A763-0708A3032FDC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72873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0F66D-09D2-409C-B7ED-5ABB66A6FC52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076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0F66D-09D2-409C-B7ED-5ABB66A6FC52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64826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0F66D-09D2-409C-B7ED-5ABB66A6FC52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16123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0E866-FE3C-4D45-A4C6-ED1FA457CA24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60942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18B34-964C-4F8B-B70B-78553F027DA0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49101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785B2-BE53-4C5D-AB54-473E0A04F821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7464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BDADD-C2B4-42A3-A7E2-4407A5E1516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204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9F4DC-2B14-4497-98F7-D61D7BECD6D7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21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CC2AB-10C1-4FCF-93D3-51206E8F9A7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610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0563E-67E7-4882-B2EA-327E5281C238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808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91D38-EC4C-49DB-BC7B-D80517451333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413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7693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Understanding Internet Technologies and Security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08" y="1919573"/>
            <a:ext cx="2444641" cy="47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0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C3A8-65C6-4E97-AFA3-0A07EF6DC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4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97AE-9765-41F4-B474-6F165A3B5E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543A-CC8F-4E77-A14A-7773A873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496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543A-CC8F-4E77-A14A-7773A873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386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36905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690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11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7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6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543A-CC8F-4E77-A14A-7773A873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4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1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4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046A-A5FE-4381-BE3F-527D1265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03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046A-A5FE-4381-BE3F-527D1265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1759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61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046A-A5FE-4381-BE3F-527D1265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951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89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97DE-DC16-449D-85F2-44D86BF1E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3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046A-A5FE-4381-BE3F-527D1265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46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046A-A5FE-4381-BE3F-527D1265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871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046A-A5FE-4381-BE3F-527D1265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215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8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Understanding Internet Technologies and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ADF-DCA6-4765-A136-BA8A58F17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6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543A-CC8F-4E77-A14A-7773A873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57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543A-CC8F-4E77-A14A-7773A873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76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BE3D-9B11-474F-988B-2D293ADF57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02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0E95-A4D7-4F64-8D87-0A94DC5D5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A85-EF96-4F65-A2E3-8CED2E98C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9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DCBD-4F50-4775-89BC-CC73992942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39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40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41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6: Understanding Internet Technologies and Security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42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2B543A-CC8F-4E77-A14A-7773A873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9" r:id="rId18"/>
    <p:sldLayoutId id="2147483711" r:id="rId19"/>
    <p:sldLayoutId id="2147483712" r:id="rId20"/>
    <p:sldLayoutId id="2147483714" r:id="rId21"/>
    <p:sldLayoutId id="2147483716" r:id="rId22"/>
    <p:sldLayoutId id="2147483717" r:id="rId23"/>
    <p:sldLayoutId id="2147483718" r:id="rId24"/>
    <p:sldLayoutId id="2147483719" r:id="rId25"/>
    <p:sldLayoutId id="2147483721" r:id="rId26"/>
    <p:sldLayoutId id="2147483723" r:id="rId27"/>
    <p:sldLayoutId id="2147483724" r:id="rId28"/>
    <p:sldLayoutId id="2147483726" r:id="rId29"/>
    <p:sldLayoutId id="2147483727" r:id="rId30"/>
    <p:sldLayoutId id="2147483730" r:id="rId31"/>
    <p:sldLayoutId id="2147483731" r:id="rId32"/>
    <p:sldLayoutId id="2147483732" r:id="rId33"/>
    <p:sldLayoutId id="2147483733" r:id="rId34"/>
    <p:sldLayoutId id="2147483734" r:id="rId3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0" y="0"/>
            <a:ext cx="9144000" cy="3276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66CC"/>
              </a:buClr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384"/>
            <a:ext cx="8525513" cy="4828904"/>
          </a:xfrm>
        </p:spPr>
      </p:pic>
      <p:sp>
        <p:nvSpPr>
          <p:cNvPr id="47107" name="Footer Placeholder 11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5007429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3816D1-F75E-4E5E-803B-EACB6B6A295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49154" name="Content Placeholder 7"/>
          <p:cNvSpPr>
            <a:spLocks noGrp="1"/>
          </p:cNvSpPr>
          <p:nvPr>
            <p:ph sz="half" idx="1"/>
          </p:nvPr>
        </p:nvSpPr>
        <p:spPr>
          <a:xfrm>
            <a:off x="0" y="1382485"/>
            <a:ext cx="9064978" cy="4894137"/>
          </a:xfrm>
        </p:spPr>
        <p:txBody>
          <a:bodyPr/>
          <a:lstStyle/>
          <a:p>
            <a:pPr eaLnBrk="1" hangingPunct="1"/>
            <a:r>
              <a:rPr lang="en-US" b="1" dirty="0" smtClean="0"/>
              <a:t>Metropolitan Area Networks (MANs)</a:t>
            </a:r>
          </a:p>
          <a:p>
            <a:pPr lvl="1" eaLnBrk="1" hangingPunct="1"/>
            <a:r>
              <a:rPr lang="en-US" dirty="0" smtClean="0"/>
              <a:t>Connects clients and servers in a region that is larger than a single office or building</a:t>
            </a:r>
          </a:p>
          <a:p>
            <a:pPr lvl="2" eaLnBrk="1" hangingPunct="1"/>
            <a:r>
              <a:rPr lang="en-US" sz="2200" dirty="0" smtClean="0"/>
              <a:t>Multiple buildings across a city or multiple educational, research, or government facilities across a state</a:t>
            </a:r>
          </a:p>
          <a:p>
            <a:pPr lvl="1"/>
            <a:r>
              <a:rPr lang="en-US" dirty="0" smtClean="0"/>
              <a:t>Generally are owned by a consortium of users of a single network provider that sells high-speed network services to multiple users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89477-249C-496B-9275-F96D5A00806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" y="1264356"/>
            <a:ext cx="4572473" cy="4989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Wide Area Networks (WANs</a:t>
            </a:r>
            <a:r>
              <a:rPr lang="en-US" sz="2400" b="1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Cover a very wide geographical area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a single network or multiple connected LANs located across the country or around the world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WANs are private, corporately owned networks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Internet is the world’s largest public WAN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73" y="1600200"/>
            <a:ext cx="4190052" cy="4525963"/>
          </a:xfrm>
        </p:spPr>
      </p:pic>
      <p:sp>
        <p:nvSpPr>
          <p:cNvPr id="51203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459189-073A-4AF9-A05E-B26C2E55690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53250" name="Content Placeholder 6"/>
          <p:cNvSpPr>
            <a:spLocks noGrp="1"/>
          </p:cNvSpPr>
          <p:nvPr>
            <p:ph idx="1"/>
          </p:nvPr>
        </p:nvSpPr>
        <p:spPr>
          <a:xfrm>
            <a:off x="0" y="1309511"/>
            <a:ext cx="8991600" cy="4938889"/>
          </a:xfrm>
        </p:spPr>
        <p:txBody>
          <a:bodyPr/>
          <a:lstStyle/>
          <a:p>
            <a:pPr eaLnBrk="1" hangingPunct="1"/>
            <a:r>
              <a:rPr lang="en-US" dirty="0" smtClean="0"/>
              <a:t>Network Topologies, Access Methods, and Transmission Media</a:t>
            </a:r>
          </a:p>
          <a:p>
            <a:pPr lvl="1" eaLnBrk="1" hangingPunct="1"/>
            <a:r>
              <a:rPr lang="en-US" sz="2400" b="1" dirty="0" smtClean="0"/>
              <a:t>Physical topology</a:t>
            </a:r>
            <a:r>
              <a:rPr lang="en-US" sz="2400" dirty="0" smtClean="0"/>
              <a:t> is the arrangement of a network’s computers, printers</a:t>
            </a:r>
          </a:p>
          <a:p>
            <a:pPr lvl="1" eaLnBrk="1" hangingPunct="1"/>
            <a:r>
              <a:rPr lang="en-US" sz="2400" b="1" dirty="0" smtClean="0"/>
              <a:t>Access method</a:t>
            </a:r>
            <a:r>
              <a:rPr lang="en-US" sz="2400" dirty="0" smtClean="0"/>
              <a:t> is how data is transmitted from node to node across the network</a:t>
            </a:r>
          </a:p>
          <a:p>
            <a:pPr lvl="1" eaLnBrk="1" hangingPunct="1"/>
            <a:r>
              <a:rPr lang="en-US" sz="2400" b="1" dirty="0" smtClean="0"/>
              <a:t>Transmission media</a:t>
            </a:r>
            <a:r>
              <a:rPr lang="en-US" sz="2400" dirty="0" smtClean="0"/>
              <a:t> – are the physical or wireless communication media used to carry transmissions</a:t>
            </a:r>
          </a:p>
          <a:p>
            <a:pPr lvl="1"/>
            <a:r>
              <a:rPr lang="en-US" sz="2400" dirty="0" smtClean="0"/>
              <a:t>These three characteristics define the </a:t>
            </a:r>
            <a:r>
              <a:rPr lang="en-US" sz="2400" b="1" dirty="0" smtClean="0"/>
              <a:t>throughput</a:t>
            </a:r>
            <a:r>
              <a:rPr lang="en-US" sz="2400" dirty="0" smtClean="0"/>
              <a:t>, which is the amount of data that can travel node to node in a specified amount of time</a:t>
            </a:r>
            <a:endParaRPr lang="en-US" sz="2400" b="1" dirty="0" smtClean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-1" y="6356350"/>
            <a:ext cx="5408023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E9BB3D-4E54-4FD5-8E16-6462A3B2608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Networking Basics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52" y="293510"/>
            <a:ext cx="4596859" cy="599386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-1" y="6356350"/>
            <a:ext cx="5016137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6: Understanding Internet Technologies and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D49ADF-DCA6-4765-A136-BA8A58F172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0" y="1309511"/>
            <a:ext cx="4684890" cy="46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Network Topologies, Access Methods, and Transmission Media (continued)</a:t>
            </a:r>
          </a:p>
          <a:p>
            <a:pPr lvl="1"/>
            <a:r>
              <a:rPr lang="en-US" sz="2200" kern="0" dirty="0" smtClean="0"/>
              <a:t>Three basic LAN physical topologies</a:t>
            </a:r>
          </a:p>
          <a:p>
            <a:pPr lvl="2"/>
            <a:r>
              <a:rPr lang="en-US" sz="2000" kern="0" dirty="0" smtClean="0"/>
              <a:t>Bus</a:t>
            </a:r>
          </a:p>
          <a:p>
            <a:pPr lvl="2"/>
            <a:r>
              <a:rPr lang="en-US" sz="2000" kern="0" dirty="0" smtClean="0"/>
              <a:t>Ring</a:t>
            </a:r>
          </a:p>
          <a:p>
            <a:pPr lvl="2"/>
            <a:r>
              <a:rPr lang="en-US" sz="2000" kern="0" dirty="0" smtClean="0"/>
              <a:t>Star</a:t>
            </a:r>
          </a:p>
          <a:p>
            <a:pPr lvl="1"/>
            <a:r>
              <a:rPr lang="en-US" sz="2200" kern="0" dirty="0" smtClean="0"/>
              <a:t>Today, many LANs use a hybrid physical topology that combines some elements of these three topologies</a:t>
            </a:r>
          </a:p>
        </p:txBody>
      </p:sp>
    </p:spTree>
    <p:extLst>
      <p:ext uri="{BB962C8B-B14F-4D97-AF65-F5344CB8AC3E}">
        <p14:creationId xmlns:p14="http://schemas.microsoft.com/office/powerpoint/2010/main" val="10942615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95864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Network Topologies, Access Methods, and Transmission Media (continued)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Access Methods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Sometimes called </a:t>
            </a:r>
            <a:r>
              <a:rPr lang="en-US" b="1" dirty="0" smtClean="0"/>
              <a:t>logical topology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Ethernet</a:t>
            </a:r>
            <a:r>
              <a:rPr lang="en-US" dirty="0" smtClean="0"/>
              <a:t> – a node attempting to transmit data first must determine whether or not another node is sending a transmission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Token ring</a:t>
            </a:r>
            <a:r>
              <a:rPr lang="en-US" dirty="0"/>
              <a:t> – passes </a:t>
            </a:r>
            <a:r>
              <a:rPr lang="en-US" b="1" dirty="0"/>
              <a:t>tokens</a:t>
            </a:r>
            <a:r>
              <a:rPr lang="en-US" dirty="0"/>
              <a:t>, small packets of data, clockwise in a circle from node to </a:t>
            </a:r>
            <a:r>
              <a:rPr lang="en-US" dirty="0" smtClean="0"/>
              <a:t>node</a:t>
            </a:r>
          </a:p>
          <a:p>
            <a:pPr lvl="1"/>
            <a:r>
              <a:rPr lang="en-US" dirty="0"/>
              <a:t>Transmission Media</a:t>
            </a:r>
          </a:p>
          <a:p>
            <a:pPr lvl="2"/>
            <a:r>
              <a:rPr lang="en-US" b="1" dirty="0"/>
              <a:t>Cellular transmissions</a:t>
            </a:r>
            <a:r>
              <a:rPr lang="en-US" dirty="0"/>
              <a:t> travel wirelessly over land cells using transceivers, or cell sites; cellular networks can transfer voice and data over a large, almost limitless area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F0237-557B-4C42-8ACA-445201A7055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623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DFF7-C7C2-421D-96BC-37E6B6A6CCDB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1417320"/>
            <a:ext cx="6730205" cy="4830763"/>
          </a:xfrm>
        </p:spPr>
      </p:pic>
    </p:spTree>
    <p:extLst>
      <p:ext uri="{BB962C8B-B14F-4D97-AF65-F5344CB8AC3E}">
        <p14:creationId xmlns:p14="http://schemas.microsoft.com/office/powerpoint/2010/main" val="3672140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086350"/>
          </a:xfrm>
        </p:spPr>
        <p:txBody>
          <a:bodyPr/>
          <a:lstStyle/>
          <a:p>
            <a:pPr eaLnBrk="1" hangingPunct="1"/>
            <a:r>
              <a:rPr lang="en-US" dirty="0" smtClean="0"/>
              <a:t>Network Topologies, Access Methods, and Transmission Media (continued)</a:t>
            </a:r>
          </a:p>
          <a:p>
            <a:pPr lvl="1" eaLnBrk="1" hangingPunct="1"/>
            <a:r>
              <a:rPr lang="en-US" dirty="0" smtClean="0"/>
              <a:t>Transmission Media (continued)</a:t>
            </a:r>
          </a:p>
          <a:p>
            <a:pPr lvl="2"/>
            <a:r>
              <a:rPr lang="en-US" b="1" dirty="0"/>
              <a:t>Infrared (IR) transmissions</a:t>
            </a:r>
            <a:r>
              <a:rPr lang="en-US" dirty="0"/>
              <a:t> use infrared light-wave signals as short range transmission medium; require </a:t>
            </a:r>
            <a:r>
              <a:rPr lang="en-US" dirty="0" smtClean="0"/>
              <a:t>  line-of-sight transmissions</a:t>
            </a:r>
            <a:endParaRPr lang="en-US" b="1" dirty="0" smtClean="0"/>
          </a:p>
          <a:p>
            <a:pPr lvl="2"/>
            <a:r>
              <a:rPr lang="en-US" b="1" dirty="0" smtClean="0"/>
              <a:t>Near field communication                                                                        (NFC) transmissions</a:t>
            </a:r>
            <a:r>
              <a:rPr lang="en-US" dirty="0" smtClean="0"/>
              <a:t> use                                                                               radio waves to connect                                                                     devices that are touching                                                                               or nearby (generally within                                                  10 centimeters)</a:t>
            </a:r>
            <a:endParaRPr lang="en-US" b="1" dirty="0" smtClean="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DFF7-C7C2-421D-96BC-37E6B6A6CCD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9" y="3595555"/>
            <a:ext cx="4120444" cy="27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8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9831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Network Topologies, Access Methods, and Transmission Media (continued)</a:t>
            </a:r>
          </a:p>
          <a:p>
            <a:pPr lvl="1" eaLnBrk="1" hangingPunct="1"/>
            <a:r>
              <a:rPr lang="en-US" sz="2600" dirty="0" smtClean="0"/>
              <a:t>Transmission Media (continued)</a:t>
            </a:r>
          </a:p>
          <a:p>
            <a:pPr lvl="2" eaLnBrk="1" hangingPunct="1"/>
            <a:r>
              <a:rPr lang="en-US" sz="2000" b="1" dirty="0" smtClean="0"/>
              <a:t>Radio frequency (RF) transmissions</a:t>
            </a:r>
            <a:r>
              <a:rPr lang="en-US" sz="2000" dirty="0" smtClean="0"/>
              <a:t> use broadcast radio waves to transmit data over short distances; some                                                                          wireless devices use </a:t>
            </a:r>
            <a:r>
              <a:rPr lang="en-US" sz="2000" b="1" dirty="0" smtClean="0"/>
              <a:t>transceiver</a:t>
            </a:r>
            <a:r>
              <a:rPr lang="en-US" sz="2000" dirty="0" smtClean="0"/>
              <a:t>, a single                                                                                   component and receives transmissions</a:t>
            </a:r>
          </a:p>
          <a:p>
            <a:pPr lvl="2" eaLnBrk="1" hangingPunct="1"/>
            <a:r>
              <a:rPr lang="en-US" sz="2000" b="1" dirty="0" smtClean="0"/>
              <a:t>Bluetooth</a:t>
            </a:r>
            <a:r>
              <a:rPr lang="en-US" sz="2000" dirty="0" smtClean="0"/>
              <a:t> is a short-range RF technology                                                              </a:t>
            </a:r>
          </a:p>
          <a:p>
            <a:pPr lvl="3"/>
            <a:r>
              <a:rPr lang="en-US" dirty="0" smtClean="0"/>
              <a:t>Designed for </a:t>
            </a:r>
            <a:r>
              <a:rPr lang="en-US" b="1" dirty="0" smtClean="0"/>
              <a:t>wireless personal area                                                                    networks (WPANs)</a:t>
            </a:r>
            <a:r>
              <a:rPr lang="en-US" dirty="0" smtClean="0"/>
              <a:t>, which have a                                                                                  range of approximately 33 feet                                                                      (10 meters)</a:t>
            </a:r>
          </a:p>
          <a:p>
            <a:pPr lvl="3"/>
            <a:r>
              <a:rPr lang="en-US" dirty="0" smtClean="0"/>
              <a:t>To enable two Bluetooth devices to                                                               work together, </a:t>
            </a:r>
            <a:r>
              <a:rPr lang="en-US" b="1" dirty="0" smtClean="0"/>
              <a:t>pair</a:t>
            </a:r>
            <a:r>
              <a:rPr lang="en-US" dirty="0" smtClean="0"/>
              <a:t> them</a:t>
            </a:r>
          </a:p>
          <a:p>
            <a:pPr marL="914400" lvl="2" indent="0" eaLnBrk="1" hangingPunct="1">
              <a:buNone/>
            </a:pPr>
            <a:endParaRPr lang="en-US" dirty="0" smtClean="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DFF7-C7C2-421D-96BC-37E6B6A6CCDB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0" y="3171463"/>
            <a:ext cx="3107099" cy="31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81922" name="Content Placeholder 7"/>
          <p:cNvSpPr>
            <a:spLocks noGrp="1"/>
          </p:cNvSpPr>
          <p:nvPr>
            <p:ph sz="half" idx="1"/>
          </p:nvPr>
        </p:nvSpPr>
        <p:spPr>
          <a:xfrm>
            <a:off x="0" y="1330234"/>
            <a:ext cx="9144000" cy="4957677"/>
          </a:xfrm>
        </p:spPr>
        <p:txBody>
          <a:bodyPr/>
          <a:lstStyle/>
          <a:p>
            <a:pPr eaLnBrk="1" hangingPunct="1"/>
            <a:r>
              <a:rPr lang="en-US" sz="3000" dirty="0" smtClean="0"/>
              <a:t>Network Topologies, Access Methods, and Transmission Media (continued)</a:t>
            </a:r>
          </a:p>
          <a:p>
            <a:pPr lvl="1"/>
            <a:r>
              <a:rPr lang="en-US" sz="2600" dirty="0" smtClean="0"/>
              <a:t>Transmission Media (continued)</a:t>
            </a:r>
          </a:p>
          <a:p>
            <a:pPr lvl="2"/>
            <a:r>
              <a:rPr lang="en-US" sz="2200" dirty="0" smtClean="0"/>
              <a:t>A </a:t>
            </a:r>
            <a:r>
              <a:rPr lang="en-US" sz="2200" b="1" dirty="0" smtClean="0"/>
              <a:t>Wi-Fi network</a:t>
            </a:r>
            <a:r>
              <a:rPr lang="en-US" sz="2200" dirty="0" smtClean="0"/>
              <a:t>, or </a:t>
            </a:r>
            <a:r>
              <a:rPr lang="en-US" sz="2200" b="1" dirty="0" smtClean="0"/>
              <a:t>wireless </a:t>
            </a:r>
            <a:r>
              <a:rPr lang="en-US" sz="2200" b="1" dirty="0"/>
              <a:t>LAN (WLAN)</a:t>
            </a:r>
            <a:r>
              <a:rPr lang="en-US" sz="2200" dirty="0"/>
              <a:t> uses a wireless medium — such as radio </a:t>
            </a:r>
            <a:r>
              <a:rPr lang="en-US" sz="2200" dirty="0" smtClean="0"/>
              <a:t> frequency transmissions </a:t>
            </a:r>
            <a:r>
              <a:rPr lang="en-US" sz="2200" dirty="0"/>
              <a:t>— to </a:t>
            </a:r>
            <a:r>
              <a:rPr lang="en-US" sz="2200" dirty="0" smtClean="0"/>
              <a:t>connect computers and mobile devices, </a:t>
            </a:r>
            <a:r>
              <a:rPr lang="en-US" sz="2200" dirty="0"/>
              <a:t>printers, and other </a:t>
            </a:r>
            <a:r>
              <a:rPr lang="en-US" sz="2200" dirty="0" smtClean="0"/>
              <a:t>devices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Physical transmission media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Coaxial cable</a:t>
            </a:r>
            <a:r>
              <a:rPr lang="en-US" dirty="0"/>
              <a:t> (pronounced KO-ax); although was the choice for many early networks, not used in most modern networks because it does not transmit data as fast as other media</a:t>
            </a:r>
            <a:endParaRPr lang="en-US" b="1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Twisted-pair cable</a:t>
            </a:r>
            <a:r>
              <a:rPr lang="en-US" dirty="0"/>
              <a:t> commonly used as a LAN transmission medium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Fiber-optic cable</a:t>
            </a:r>
            <a:r>
              <a:rPr lang="en-US" dirty="0"/>
              <a:t> commonly used as a MAN or WAN transmission medium</a:t>
            </a:r>
          </a:p>
          <a:p>
            <a:pPr lvl="2"/>
            <a:endParaRPr lang="en-US" sz="2400" dirty="0" smtClean="0"/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E855B-9C96-4834-9440-AEC4424A40C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0139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048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smtClean="0"/>
              <a:t>Discuss basic networking technologies</a:t>
            </a:r>
          </a:p>
          <a:p>
            <a:pPr marL="533400" indent="-533400" eaLnBrk="1" hangingPunct="1"/>
            <a:r>
              <a:rPr lang="en-US" smtClean="0"/>
              <a:t>Describe the infrastructure of the Internet, including network service providers, the TCP/IP stack, IP addresses, and the Domain Name System (DNS)</a:t>
            </a:r>
          </a:p>
          <a:p>
            <a:pPr marL="533400" indent="-533400" eaLnBrk="1" hangingPunct="1"/>
            <a:r>
              <a:rPr lang="en-US" dirty="0" smtClean="0"/>
              <a:t>Discuss GPS and identify wireless location-based services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5155474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BA9C5-1D55-431D-B2D4-5086393184C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3" y="4423705"/>
            <a:ext cx="4287593" cy="1574350"/>
          </a:xfrm>
        </p:spPr>
      </p:pic>
      <p:sp>
        <p:nvSpPr>
          <p:cNvPr id="75779" name="Footer Placeholder 16"/>
          <p:cNvSpPr>
            <a:spLocks noGrp="1"/>
          </p:cNvSpPr>
          <p:nvPr>
            <p:ph type="ftr" sz="quarter" idx="14"/>
          </p:nvPr>
        </p:nvSpPr>
        <p:spPr bwMode="auto">
          <a:xfrm>
            <a:off x="-1" y="6369050"/>
            <a:ext cx="4990011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127DE-B4BB-4BCB-8F87-A09CFBAD01D9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3" y="2084304"/>
            <a:ext cx="4227127" cy="146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3" y="2078129"/>
            <a:ext cx="2556725" cy="36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9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992511"/>
          </a:xfrm>
        </p:spPr>
        <p:txBody>
          <a:bodyPr/>
          <a:lstStyle/>
          <a:p>
            <a:pPr eaLnBrk="1" hangingPunct="1"/>
            <a:r>
              <a:rPr lang="en-US" dirty="0" smtClean="0"/>
              <a:t>Connectivity Hardware and Software</a:t>
            </a:r>
          </a:p>
          <a:p>
            <a:pPr lvl="1" eaLnBrk="1" hangingPunct="1"/>
            <a:r>
              <a:rPr lang="en-US" sz="2400" dirty="0" smtClean="0"/>
              <a:t>Hardware connectivity devices connect nodes on the same network, connect nodes across multiple networks, and forward packets between nodes</a:t>
            </a:r>
          </a:p>
          <a:p>
            <a:pPr lvl="1"/>
            <a:r>
              <a:rPr lang="en-US" sz="2400" b="1" dirty="0" smtClean="0"/>
              <a:t>Segments</a:t>
            </a:r>
            <a:r>
              <a:rPr lang="en-US" sz="2400" dirty="0" smtClean="0"/>
              <a:t> are multiple groups of computers or devices that share a common function</a:t>
            </a:r>
          </a:p>
          <a:p>
            <a:pPr lvl="1"/>
            <a:r>
              <a:rPr lang="en-US" sz="2400" dirty="0"/>
              <a:t>Hubs</a:t>
            </a:r>
          </a:p>
          <a:p>
            <a:pPr lvl="2"/>
            <a:r>
              <a:rPr lang="en-US" sz="2000" dirty="0"/>
              <a:t>Hub – inexpensive hardware device used to connect multiple nodes on the same network</a:t>
            </a:r>
          </a:p>
          <a:p>
            <a:pPr lvl="3"/>
            <a:r>
              <a:rPr lang="en-US" b="1" dirty="0"/>
              <a:t>Passive hub</a:t>
            </a:r>
            <a:r>
              <a:rPr lang="en-US" dirty="0"/>
              <a:t> – cannot determine how to direct a packet; simply sends same signal to all its connected nodes or segments</a:t>
            </a:r>
            <a:endParaRPr lang="en-US" b="1" dirty="0"/>
          </a:p>
          <a:p>
            <a:pPr lvl="3"/>
            <a:r>
              <a:rPr lang="en-US" b="1" dirty="0"/>
              <a:t>Intelligent hub </a:t>
            </a:r>
            <a:r>
              <a:rPr lang="en-US" dirty="0"/>
              <a:t>– can perform tasks, such as filtering data or permitting a network administrator to monitor hub traffic</a:t>
            </a:r>
          </a:p>
          <a:p>
            <a:pPr lvl="1"/>
            <a:endParaRPr lang="en-US" dirty="0" smtClean="0"/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BFCDC-CA4C-46A5-A633-40B22A5AFC23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828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30489"/>
            <a:ext cx="9144000" cy="5068711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Connectivity Hardware and Software (continued)</a:t>
            </a:r>
          </a:p>
          <a:p>
            <a:pPr lvl="1" eaLnBrk="1" hangingPunct="1"/>
            <a:r>
              <a:rPr lang="en-US" sz="2600" dirty="0" smtClean="0"/>
              <a:t>Bridges</a:t>
            </a:r>
          </a:p>
          <a:p>
            <a:pPr lvl="2" eaLnBrk="1" hangingPunct="1"/>
            <a:r>
              <a:rPr lang="en-US" sz="2000" b="1" dirty="0" smtClean="0"/>
              <a:t>Bridge</a:t>
            </a:r>
            <a:r>
              <a:rPr lang="en-US" sz="2000" dirty="0" smtClean="0"/>
              <a:t> – intelligent connectivity device with one input port and one output port that connects two segments on the same LAN or two separate LANs</a:t>
            </a:r>
          </a:p>
          <a:p>
            <a:pPr lvl="2" eaLnBrk="1" hangingPunct="1"/>
            <a:r>
              <a:rPr lang="en-US" sz="2000" dirty="0" smtClean="0"/>
              <a:t>Each node on the network has a </a:t>
            </a:r>
            <a:r>
              <a:rPr lang="en-US" sz="2000" b="1" dirty="0" smtClean="0"/>
              <a:t>MAC (Media Access Control Address)</a:t>
            </a:r>
          </a:p>
          <a:p>
            <a:pPr lvl="2" eaLnBrk="1" hangingPunct="1"/>
            <a:r>
              <a:rPr lang="en-US" sz="2000" dirty="0" smtClean="0"/>
              <a:t>Bridge creates a database of all the MAC addresses for nodes on its segment or LAN</a:t>
            </a:r>
          </a:p>
          <a:p>
            <a:pPr lvl="1"/>
            <a:r>
              <a:rPr lang="en-US" sz="2600" dirty="0"/>
              <a:t>Data Switches</a:t>
            </a:r>
          </a:p>
          <a:p>
            <a:pPr lvl="2"/>
            <a:r>
              <a:rPr lang="en-US" sz="2000" b="1" dirty="0"/>
              <a:t>Data switch</a:t>
            </a:r>
            <a:r>
              <a:rPr lang="en-US" sz="2000" dirty="0"/>
              <a:t> – intelligent device that also interprets MAC addresses and filters and forwards data packets to network segments</a:t>
            </a:r>
          </a:p>
          <a:p>
            <a:pPr lvl="2"/>
            <a:r>
              <a:rPr lang="en-US" sz="2000" dirty="0"/>
              <a:t>Can be a less-expensive choice than a bridge for networks with a large number of nodes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77CD7-2342-4992-BBEF-93D2495D44D7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22095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Connectivity Hardware and Software (continued)</a:t>
            </a:r>
          </a:p>
          <a:p>
            <a:pPr lvl="1" eaLnBrk="1" hangingPunct="1"/>
            <a:r>
              <a:rPr lang="en-US" dirty="0" smtClean="0"/>
              <a:t>Routers</a:t>
            </a:r>
          </a:p>
          <a:p>
            <a:pPr lvl="2" eaLnBrk="1" hangingPunct="1"/>
            <a:r>
              <a:rPr lang="en-US" b="1" dirty="0" smtClean="0"/>
              <a:t>Router</a:t>
            </a:r>
            <a:r>
              <a:rPr lang="en-US" dirty="0" smtClean="0"/>
              <a:t> is an intelligent device with multiple ports; a specialized computers that connect LAN segments, two LANs, or multiple LANs on a WAN</a:t>
            </a:r>
          </a:p>
          <a:p>
            <a:pPr lvl="3" eaLnBrk="1" hangingPunct="1"/>
            <a:r>
              <a:rPr lang="en-US" dirty="0" smtClean="0"/>
              <a:t>Determines the best route for packets</a:t>
            </a:r>
          </a:p>
          <a:p>
            <a:pPr lvl="3" eaLnBrk="1" hangingPunct="1"/>
            <a:r>
              <a:rPr lang="en-US" dirty="0" smtClean="0"/>
              <a:t>Fall into three categories: wireless, mobile, or broadband</a:t>
            </a:r>
          </a:p>
          <a:p>
            <a:pPr lvl="3" eaLnBrk="1" hangingPunct="1"/>
            <a:r>
              <a:rPr lang="en-US" dirty="0" smtClean="0"/>
              <a:t>Use </a:t>
            </a:r>
            <a:r>
              <a:rPr lang="en-US" b="1" dirty="0" smtClean="0"/>
              <a:t>static routing</a:t>
            </a:r>
            <a:r>
              <a:rPr lang="en-US" dirty="0" smtClean="0"/>
              <a:t> or </a:t>
            </a:r>
            <a:r>
              <a:rPr lang="en-US" b="1" dirty="0" smtClean="0"/>
              <a:t>dynamic routing</a:t>
            </a:r>
            <a:endParaRPr lang="en-US" dirty="0" smtClean="0"/>
          </a:p>
          <a:p>
            <a:pPr lvl="3" eaLnBrk="1" hangingPunct="1"/>
            <a:r>
              <a:rPr lang="en-US" dirty="0" smtClean="0"/>
              <a:t>Internet routers are complex, fast, expensive devices that send packets from one router to another in a series of </a:t>
            </a:r>
            <a:r>
              <a:rPr lang="en-US" b="1" dirty="0" smtClean="0"/>
              <a:t>hops</a:t>
            </a:r>
            <a:r>
              <a:rPr lang="en-US" dirty="0" smtClean="0"/>
              <a:t> until they reach their destination network</a:t>
            </a:r>
          </a:p>
          <a:p>
            <a:pPr lvl="3" eaLnBrk="1" hangingPunct="1"/>
            <a:r>
              <a:rPr lang="en-US" dirty="0" smtClean="0"/>
              <a:t>Use the </a:t>
            </a:r>
            <a:r>
              <a:rPr lang="en-US" b="1" dirty="0" err="1" smtClean="0"/>
              <a:t>tracert</a:t>
            </a:r>
            <a:r>
              <a:rPr lang="en-US" b="1" dirty="0" smtClean="0"/>
              <a:t> utility</a:t>
            </a:r>
            <a:r>
              <a:rPr lang="en-US" dirty="0" smtClean="0"/>
              <a:t> to trace router hops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08615-A38F-4A5A-9A1F-F26A79A9E655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34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0178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</a:t>
            </a:r>
            <a:r>
              <a:rPr lang="en-US" dirty="0" err="1" smtClean="0">
                <a:cs typeface="Arial" charset="0"/>
              </a:rPr>
              <a:t>Tracert</a:t>
            </a:r>
            <a:r>
              <a:rPr lang="en-US" dirty="0" smtClean="0">
                <a:cs typeface="Arial" charset="0"/>
              </a:rPr>
              <a:t> Utility to Trace Hops</a:t>
            </a:r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385B70-8A5F-47B7-84B8-C1422428B21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06689"/>
            <a:ext cx="9144000" cy="4992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Press and hold or right-click the Start button on the Windows taskbar.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Tap or click the Run menu command to open the Run dialog box.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Enter </a:t>
            </a:r>
            <a:r>
              <a:rPr lang="en-US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300" dirty="0" smtClean="0"/>
              <a:t> in the Open text box in the Run window.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Tap or click the Open button, or press the ENTER key to open the Command Prompt window.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Enter </a:t>
            </a:r>
            <a:r>
              <a:rPr lang="en-US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www.cengage.com</a:t>
            </a:r>
            <a:r>
              <a:rPr lang="en-US" sz="2300" dirty="0" smtClean="0"/>
              <a:t> </a:t>
            </a:r>
            <a:r>
              <a:rPr lang="en-US" sz="2300" dirty="0"/>
              <a:t>at the command-line prompt to trace the number of hops between your computer and the destination computer</a:t>
            </a:r>
            <a:r>
              <a:rPr lang="en-US" sz="23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Press the ENTER key to view the path from your computer to the Cengage destination server as packets are sent from router to router over the Internet.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2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</a:t>
            </a:r>
            <a:r>
              <a:rPr lang="en-US" dirty="0" err="1" smtClean="0">
                <a:cs typeface="Arial" charset="0"/>
              </a:rPr>
              <a:t>Tracert</a:t>
            </a:r>
            <a:r>
              <a:rPr lang="en-US" dirty="0" smtClean="0">
                <a:cs typeface="Arial" charset="0"/>
              </a:rPr>
              <a:t> Utility to Trace Hops</a:t>
            </a:r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385B70-8A5F-47B7-84B8-C1422428B21B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1346993"/>
            <a:ext cx="7405241" cy="4830763"/>
          </a:xfrm>
        </p:spPr>
      </p:pic>
    </p:spTree>
    <p:extLst>
      <p:ext uri="{BB962C8B-B14F-4D97-AF65-F5344CB8AC3E}">
        <p14:creationId xmlns:p14="http://schemas.microsoft.com/office/powerpoint/2010/main" val="3005173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08635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Connectivity Hardware and Software (continued)</a:t>
            </a:r>
          </a:p>
          <a:p>
            <a:pPr lvl="1" eaLnBrk="1" hangingPunct="1"/>
            <a:r>
              <a:rPr lang="en-US" sz="2600" dirty="0" smtClean="0"/>
              <a:t>Gateways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b="1" dirty="0" smtClean="0"/>
              <a:t>gateway</a:t>
            </a:r>
            <a:r>
              <a:rPr lang="en-US" sz="2000" dirty="0" smtClean="0"/>
              <a:t> is a                                                                                                               hardware or                                                                                                               software that runs                                                                                                       on a mainframe                                                                                                          computer, server,                                                                                                      </a:t>
            </a:r>
            <a:r>
              <a:rPr lang="en-US" sz="2000" dirty="0"/>
              <a:t>individual workstation                                                                                           or </a:t>
            </a:r>
            <a:r>
              <a:rPr lang="en-US" sz="2000" dirty="0" smtClean="0"/>
              <a:t>router; connects                                                                                                  two or </a:t>
            </a:r>
            <a:r>
              <a:rPr lang="en-US" sz="2000" dirty="0"/>
              <a:t>more                                                                                                       networks or network                                                                                                     </a:t>
            </a:r>
            <a:r>
              <a:rPr lang="en-US" sz="2000" dirty="0" smtClean="0"/>
              <a:t>segments </a:t>
            </a:r>
            <a:r>
              <a:rPr lang="en-US" sz="2000" dirty="0"/>
              <a:t>that use</a:t>
            </a:r>
            <a:r>
              <a:rPr lang="en-US" sz="2000" dirty="0" smtClean="0"/>
              <a:t>                                                                                              </a:t>
            </a:r>
            <a:r>
              <a:rPr lang="en-US" sz="2000" dirty="0"/>
              <a:t>different packet                                                                                                formatting</a:t>
            </a:r>
            <a:r>
              <a:rPr lang="en-US" sz="2000" dirty="0" smtClean="0"/>
              <a:t>, different                                                                                   communication protocols, and different access methods</a:t>
            </a: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471372-F32D-4EAB-B14F-E5758D54D24F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906343"/>
            <a:ext cx="5486400" cy="37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6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003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Network Service Providers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Network service providers (NSPs)</a:t>
            </a:r>
            <a:r>
              <a:rPr lang="en-US" dirty="0" smtClean="0"/>
              <a:t> provide the public and private network infrastructure for the Internet that enables wireless, cellular, and other capabilities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AT&amp;T, Sprint, </a:t>
            </a:r>
            <a:r>
              <a:rPr lang="en-US" dirty="0"/>
              <a:t>Verizon, </a:t>
            </a:r>
            <a:r>
              <a:rPr lang="en-US" dirty="0" smtClean="0"/>
              <a:t>T-Mobile, and others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Internet exchange point (IXP)</a:t>
            </a:r>
            <a:r>
              <a:rPr lang="en-US" dirty="0"/>
              <a:t> is a </a:t>
            </a:r>
            <a:r>
              <a:rPr lang="en-US" dirty="0" smtClean="0"/>
              <a:t>physical infrastructure </a:t>
            </a:r>
            <a:r>
              <a:rPr lang="en-US" dirty="0"/>
              <a:t>that enables ISPs to communicate among their networks, which limits the upstream </a:t>
            </a:r>
            <a:r>
              <a:rPr lang="en-US" dirty="0" smtClean="0"/>
              <a:t>traffic </a:t>
            </a:r>
            <a:r>
              <a:rPr lang="en-US" dirty="0"/>
              <a:t>an ISP must handle</a:t>
            </a:r>
          </a:p>
          <a:p>
            <a:pPr lvl="2"/>
            <a:r>
              <a:rPr lang="en-US" b="1" dirty="0" smtClean="0"/>
              <a:t>Metropolitan Area Exchange (MAE)</a:t>
            </a:r>
            <a:r>
              <a:rPr lang="en-US" dirty="0" smtClean="0"/>
              <a:t> – a specific type of high-speed Ethernet connection within a metropolitan area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Peering</a:t>
            </a:r>
            <a:r>
              <a:rPr lang="en-US" dirty="0" smtClean="0"/>
              <a:t> is the exchange of Internet traffic and router information between NSPs and ISPs at an exchange point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983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901652-CCC6-43E8-BD77-7BF164DE64A5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95320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TCP/IP Stack</a:t>
            </a:r>
          </a:p>
          <a:p>
            <a:pPr lvl="1" eaLnBrk="1" hangingPunct="1"/>
            <a:r>
              <a:rPr lang="en-US" sz="2200" b="1" dirty="0" smtClean="0"/>
              <a:t>TCP/IP stack</a:t>
            </a:r>
            <a:r>
              <a:rPr lang="en-US" sz="2200" dirty="0" smtClean="0"/>
              <a:t> –set of                                                                                     standard Internet protocols                                                                                       on which communications                                                                                 across the Internet and many                                                                                     private networks rely</a:t>
            </a:r>
          </a:p>
          <a:p>
            <a:pPr lvl="2" eaLnBrk="1" hangingPunct="1"/>
            <a:r>
              <a:rPr lang="en-US" sz="2000" dirty="0" smtClean="0"/>
              <a:t>TCP, IP, and UDP are core                                                                                    </a:t>
            </a:r>
            <a:r>
              <a:rPr lang="en-US" sz="2000" dirty="0" err="1" smtClean="0"/>
              <a:t>subprotocols</a:t>
            </a:r>
            <a:r>
              <a:rPr lang="en-US" sz="2000" dirty="0" smtClean="0"/>
              <a:t> required for all                                                                                    TCP/IP transmissions</a:t>
            </a:r>
          </a:p>
          <a:p>
            <a:pPr lvl="1"/>
            <a:r>
              <a:rPr lang="en-US" sz="2200" b="1" dirty="0" smtClean="0"/>
              <a:t>IP network</a:t>
            </a:r>
            <a:r>
              <a:rPr lang="en-US" sz="2200" dirty="0" smtClean="0"/>
              <a:t> is another name                                                                                for a network running TCP/IP                                                                                  </a:t>
            </a:r>
          </a:p>
          <a:p>
            <a:pPr marL="914400" lvl="2" indent="0" eaLnBrk="1" hangingPunct="1"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74C0B-919C-4CBF-AB3E-FFC485FBB5E6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245" y="1295400"/>
            <a:ext cx="455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650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In addition to a MAC address, each node on an IP network has a </a:t>
            </a:r>
            <a:r>
              <a:rPr lang="en-US" b="1" dirty="0" smtClean="0"/>
              <a:t>logical address</a:t>
            </a:r>
            <a:r>
              <a:rPr lang="en-US" dirty="0" smtClean="0"/>
              <a:t>, called an IP address</a:t>
            </a:r>
          </a:p>
          <a:p>
            <a:pPr lvl="1" eaLnBrk="1" hangingPunct="1"/>
            <a:r>
              <a:rPr lang="en-US" dirty="0" smtClean="0"/>
              <a:t>IP address is the unique address of each node on a network</a:t>
            </a:r>
          </a:p>
          <a:p>
            <a:pPr lvl="2" eaLnBrk="1" hangingPunct="1"/>
            <a:r>
              <a:rPr lang="en-US" dirty="0" smtClean="0"/>
              <a:t>The current IP standard, </a:t>
            </a:r>
            <a:r>
              <a:rPr lang="en-US" b="1" dirty="0" smtClean="0"/>
              <a:t>IPv6</a:t>
            </a:r>
            <a:r>
              <a:rPr lang="en-US" dirty="0" smtClean="0"/>
              <a:t>, lengthens IP addresses from 32 bits to 128 bits</a:t>
            </a:r>
          </a:p>
          <a:p>
            <a:pPr lvl="2" eaLnBrk="1" hangingPunct="1"/>
            <a:r>
              <a:rPr lang="en-US" dirty="0" smtClean="0"/>
              <a:t>Contains eight 8-bit numbers, each of which is called an </a:t>
            </a:r>
            <a:r>
              <a:rPr lang="en-US" b="1" dirty="0" smtClean="0"/>
              <a:t>octet</a:t>
            </a:r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74C0B-919C-4CBF-AB3E-FFC485FBB5E6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845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25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accent1"/>
              </a:buClr>
            </a:pPr>
            <a:r>
              <a:rPr lang="en-US" dirty="0" smtClean="0"/>
              <a:t>Explain the convergence of the Internet with telephony and conferencing</a:t>
            </a:r>
          </a:p>
          <a:p>
            <a:pPr marL="533400" indent="-533400" eaLnBrk="1" hangingPunct="1">
              <a:buClr>
                <a:schemeClr val="accent1"/>
              </a:buClr>
            </a:pPr>
            <a:r>
              <a:rPr lang="en-US" dirty="0" smtClean="0"/>
              <a:t>Discuss internal and external network security threats, transactional risks, and virtual private networks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-1" y="6356350"/>
            <a:ext cx="4990011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C145E-8843-4227-8828-CF584FF10D4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874"/>
            <a:ext cx="7859067" cy="4650970"/>
          </a:xfrm>
        </p:spPr>
      </p:pic>
      <p:sp>
        <p:nvSpPr>
          <p:cNvPr id="106499" name="Footer Placeholder 11"/>
          <p:cNvSpPr>
            <a:spLocks noGrp="1"/>
          </p:cNvSpPr>
          <p:nvPr>
            <p:ph type="ftr" sz="quarter" idx="14"/>
          </p:nvPr>
        </p:nvSpPr>
        <p:spPr bwMode="auto">
          <a:xfrm>
            <a:off x="0" y="6346009"/>
            <a:ext cx="499872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106498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DEEA3-E59E-4A52-A697-64BBD6A776AF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139472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Addresses (continued)</a:t>
            </a:r>
          </a:p>
          <a:p>
            <a:pPr lvl="1"/>
            <a:r>
              <a:rPr lang="en-US" b="1" dirty="0" err="1" smtClean="0"/>
              <a:t>Classful</a:t>
            </a:r>
            <a:r>
              <a:rPr lang="en-US" b="1" dirty="0" smtClean="0"/>
              <a:t> routing system</a:t>
            </a:r>
            <a:r>
              <a:rPr lang="en-US" dirty="0" smtClean="0"/>
              <a:t> used originally</a:t>
            </a:r>
            <a:endParaRPr lang="en-US" b="1" dirty="0" smtClean="0"/>
          </a:p>
          <a:p>
            <a:pPr lvl="1"/>
            <a:r>
              <a:rPr lang="en-US" b="1" dirty="0" smtClean="0"/>
              <a:t>Classless routing system</a:t>
            </a:r>
            <a:r>
              <a:rPr lang="en-US" dirty="0" smtClean="0"/>
              <a:t>, called </a:t>
            </a:r>
            <a:r>
              <a:rPr lang="en-US" b="1" dirty="0" smtClean="0"/>
              <a:t>Classless Inter-Domain Routing (CIDR)</a:t>
            </a:r>
            <a:r>
              <a:rPr lang="en-US" dirty="0" smtClean="0"/>
              <a:t> allows network administrators to expand the number of network nodes assigned to an IP address</a:t>
            </a:r>
          </a:p>
          <a:p>
            <a:pPr lvl="2" eaLnBrk="1" hangingPunct="1"/>
            <a:r>
              <a:rPr lang="en-US" dirty="0" smtClean="0"/>
              <a:t>Used extensively on the Internet</a:t>
            </a:r>
          </a:p>
          <a:p>
            <a:pPr lvl="2" eaLnBrk="1" hangingPunct="1"/>
            <a:r>
              <a:rPr lang="en-US" dirty="0" smtClean="0"/>
              <a:t>Used in large private networks</a:t>
            </a:r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D02FC0-563F-4CB5-A1CD-EB139169DC67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04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Viewing a Networked Computer’s IP Address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07953"/>
            <a:ext cx="9144000" cy="486866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Open the Command Prompt window.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Enter ipconfig /all at the command-line prompt to instruct the operating system to                                                                                                      display all IP information                                                                                    about your networked                                                                            computer.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Press the ENTER key to </a:t>
            </a:r>
            <a:r>
              <a:rPr lang="en-US" sz="2400" dirty="0" smtClean="0"/>
              <a:t>                                                                           display </a:t>
            </a:r>
            <a:r>
              <a:rPr lang="en-US" sz="2400" dirty="0"/>
              <a:t>your computer’s </a:t>
            </a:r>
            <a:r>
              <a:rPr lang="en-US" sz="2400" dirty="0" smtClean="0"/>
              <a:t>                                                                                       host </a:t>
            </a:r>
            <a:r>
              <a:rPr lang="en-US" sz="2400" dirty="0"/>
              <a:t>name, IP address, </a:t>
            </a:r>
            <a:r>
              <a:rPr lang="en-US" sz="2400" dirty="0" smtClean="0"/>
              <a:t>                                                                                    and </a:t>
            </a:r>
            <a:r>
              <a:rPr lang="en-US" sz="2400" dirty="0"/>
              <a:t>other IP information.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D02FC0-563F-4CB5-A1CD-EB139169DC67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89" y="2386591"/>
            <a:ext cx="5248211" cy="38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Domain Name System (DNS)</a:t>
            </a:r>
          </a:p>
          <a:p>
            <a:pPr lvl="1" eaLnBrk="1" hangingPunct="1"/>
            <a:r>
              <a:rPr lang="en-US" dirty="0" smtClean="0"/>
              <a:t>The DNS is a hierarchy of servers used to translate domain names into IP addresses in a process called </a:t>
            </a:r>
            <a:r>
              <a:rPr lang="en-US" b="1" dirty="0" smtClean="0"/>
              <a:t>resolving </a:t>
            </a:r>
            <a:r>
              <a:rPr lang="en-US" dirty="0" smtClean="0"/>
              <a:t>the domain name</a:t>
            </a:r>
          </a:p>
          <a:p>
            <a:pPr lvl="1"/>
            <a:r>
              <a:rPr lang="en-US" dirty="0" smtClean="0"/>
              <a:t>Twelve different organizations, such as VeriSign, NASA, the University of Maryland, and the University of Southern California, operate the </a:t>
            </a:r>
            <a:r>
              <a:rPr lang="en-US" b="1" dirty="0" smtClean="0"/>
              <a:t>root name servers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56B52-44A7-421B-89C6-4EA8A6F650CA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25344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57A355-2F85-4D60-8346-04020ED16A0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 (DNS) (continued)</a:t>
            </a:r>
          </a:p>
          <a:p>
            <a:pPr lvl="1"/>
            <a:r>
              <a:rPr lang="en-US" b="1" dirty="0" smtClean="0"/>
              <a:t>Authoritative servers</a:t>
            </a:r>
            <a:r>
              <a:rPr lang="en-US" dirty="0" smtClean="0"/>
              <a:t> contain IP information for the TLD and </a:t>
            </a:r>
            <a:r>
              <a:rPr lang="en-US" dirty="0" err="1" smtClean="0"/>
              <a:t>ccTLD</a:t>
            </a:r>
            <a:r>
              <a:rPr lang="en-US" dirty="0" smtClean="0"/>
              <a:t> domains and their registrants</a:t>
            </a:r>
          </a:p>
          <a:p>
            <a:pPr lvl="1"/>
            <a:r>
              <a:rPr lang="en-US" b="1" dirty="0" smtClean="0"/>
              <a:t>Caching servers </a:t>
            </a:r>
            <a:r>
              <a:rPr lang="en-US" dirty="0" smtClean="0"/>
              <a:t>operated by ISPs and company IT departments contain stored domain name and IP address information</a:t>
            </a:r>
          </a:p>
          <a:p>
            <a:pPr lvl="1"/>
            <a:r>
              <a:rPr lang="en-US" b="1" dirty="0" smtClean="0"/>
              <a:t>DNS namespace</a:t>
            </a:r>
            <a:r>
              <a:rPr lang="en-US" dirty="0" smtClean="0"/>
              <a:t> consists of all information in the DNS databases</a:t>
            </a:r>
          </a:p>
          <a:p>
            <a:pPr lvl="1"/>
            <a:r>
              <a:rPr lang="en-US" dirty="0" smtClean="0"/>
              <a:t>Process of resolving a domain name begins with local caching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43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Internet Infrastructure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4" y="1436914"/>
            <a:ext cx="5499930" cy="4708969"/>
          </a:xfrm>
        </p:spPr>
      </p:pic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D9811-A026-497A-951B-2FC3FA17D46B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5770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Internet Infrastructure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 (DNS) (continued)</a:t>
            </a:r>
          </a:p>
          <a:p>
            <a:pPr lvl="1"/>
            <a:r>
              <a:rPr lang="en-US" b="1" dirty="0" smtClean="0"/>
              <a:t>Shared Registration System (SRS)</a:t>
            </a:r>
            <a:r>
              <a:rPr lang="en-US" dirty="0" smtClean="0"/>
              <a:t> is registration system that allows private companies, called </a:t>
            </a:r>
            <a:r>
              <a:rPr lang="en-US" b="1" dirty="0" smtClean="0"/>
              <a:t>accredited                                                                     registrars</a:t>
            </a:r>
            <a:r>
              <a:rPr lang="en-US" dirty="0" smtClean="0"/>
              <a:t>, to                                                                     handle                                                                             registration of                                                                    domain names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8E63F8-C64D-4C2E-AF92-0F7D7C76BB83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816" y="2768036"/>
            <a:ext cx="5210184" cy="33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8097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Internet Infrastructure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0" y="1332411"/>
            <a:ext cx="3257006" cy="4955177"/>
          </a:xfrm>
        </p:spPr>
        <p:txBody>
          <a:bodyPr/>
          <a:lstStyle/>
          <a:p>
            <a:r>
              <a:rPr lang="en-US" dirty="0" smtClean="0"/>
              <a:t>Domain Name System (DNS) (continued)</a:t>
            </a:r>
          </a:p>
          <a:p>
            <a:pPr lvl="1"/>
            <a:r>
              <a:rPr lang="en-US" sz="2400" dirty="0" smtClean="0"/>
              <a:t>Process of registering domain name varies by registrar</a:t>
            </a:r>
          </a:p>
          <a:p>
            <a:pPr lvl="1"/>
            <a:r>
              <a:rPr lang="en-US" sz="2400" dirty="0" smtClean="0"/>
              <a:t>If chosen name is taken, reconsider website name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8E63F8-C64D-4C2E-AF92-0F7D7C76BB83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13" y="1872342"/>
            <a:ext cx="5714455" cy="42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49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4044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Location-Based Services and GPS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Location-based service (LBS) </a:t>
            </a:r>
            <a:r>
              <a:rPr lang="en-US" sz="2600" dirty="0"/>
              <a:t>is a wireless service offered to customers based on their physical location</a:t>
            </a:r>
          </a:p>
          <a:p>
            <a:pPr lvl="1"/>
            <a:r>
              <a:rPr lang="en-US" sz="2600" dirty="0" smtClean="0"/>
              <a:t>Example: E9-1-1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Global </a:t>
            </a:r>
            <a:r>
              <a:rPr lang="en-US" sz="2600" b="1" dirty="0"/>
              <a:t>Positioning System (GPS)</a:t>
            </a:r>
            <a:r>
              <a:rPr lang="en-US" sz="2600" dirty="0"/>
              <a:t> </a:t>
            </a:r>
            <a:r>
              <a:rPr lang="en-US" sz="2600" dirty="0" smtClean="0"/>
              <a:t>satellite </a:t>
            </a:r>
            <a:r>
              <a:rPr lang="en-US" sz="2600" dirty="0"/>
              <a:t>network and receivers mounted in automobiles or placed in mobile phones, watches, tablets, </a:t>
            </a:r>
            <a:r>
              <a:rPr lang="en-US" sz="2600" dirty="0" smtClean="0"/>
              <a:t>                                                                                  or </a:t>
            </a:r>
            <a:r>
              <a:rPr lang="en-US" sz="2600" dirty="0"/>
              <a:t>other </a:t>
            </a:r>
            <a:r>
              <a:rPr lang="en-US" sz="2600" dirty="0" smtClean="0"/>
              <a:t>handheld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32 satellites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11,000 miles above earth</a:t>
            </a:r>
            <a:endParaRPr lang="en-US" sz="2200" dirty="0"/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41985-0118-4D35-83C9-7C71AB9614A1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67" y="3548925"/>
            <a:ext cx="4348433" cy="27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5573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Location-Based Services and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2699657" cy="4830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err="1"/>
              <a:t>Geosocial</a:t>
            </a:r>
            <a:r>
              <a:rPr lang="en-US" sz="2800" b="1" dirty="0"/>
              <a:t> networking</a:t>
            </a:r>
            <a:r>
              <a:rPr lang="en-US" sz="2800" dirty="0"/>
              <a:t> is a term used to describe the combination of LBS with social networking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6: Understanding Internet Technologies and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A455C-208D-48E7-9631-2A6C0B4A6AD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9" y="2177143"/>
            <a:ext cx="5550501" cy="35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4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2457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 network connects two or more computers, printers, or other devices together with cables or wireless media allowing users to share</a:t>
            </a:r>
          </a:p>
          <a:p>
            <a:pPr lvl="1" eaLnBrk="1" hangingPunct="1"/>
            <a:r>
              <a:rPr lang="en-US" dirty="0" smtClean="0"/>
              <a:t>Data</a:t>
            </a:r>
          </a:p>
          <a:p>
            <a:pPr lvl="1" eaLnBrk="1" hangingPunct="1"/>
            <a:r>
              <a:rPr lang="en-US" dirty="0" smtClean="0"/>
              <a:t>Peripheral devices</a:t>
            </a:r>
          </a:p>
          <a:p>
            <a:pPr lvl="1" eaLnBrk="1" hangingPunct="1"/>
            <a:r>
              <a:rPr lang="en-US" dirty="0" smtClean="0"/>
              <a:t>Software and apps</a:t>
            </a:r>
          </a:p>
          <a:p>
            <a:pPr lvl="1" eaLnBrk="1" hangingPunct="1"/>
            <a:r>
              <a:rPr lang="en-US" dirty="0" smtClean="0"/>
              <a:t>Other network resources (such as an Internet connection)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5094514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2B131E-C54B-4818-974D-45903F27716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76161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Internet Telephony and Web Conferencing</a:t>
            </a:r>
          </a:p>
        </p:txBody>
      </p:sp>
      <p:sp>
        <p:nvSpPr>
          <p:cNvPr id="120834" name="Content Placeholder 12"/>
          <p:cNvSpPr>
            <a:spLocks noGrp="1"/>
          </p:cNvSpPr>
          <p:nvPr>
            <p:ph idx="1"/>
          </p:nvPr>
        </p:nvSpPr>
        <p:spPr>
          <a:xfrm>
            <a:off x="0" y="1309511"/>
            <a:ext cx="9144000" cy="5046839"/>
          </a:xfrm>
        </p:spPr>
        <p:txBody>
          <a:bodyPr/>
          <a:lstStyle/>
          <a:p>
            <a:pPr eaLnBrk="1" hangingPunct="1"/>
            <a:r>
              <a:rPr lang="en-US" sz="3000" dirty="0" smtClean="0"/>
              <a:t>Internet Telephony</a:t>
            </a:r>
          </a:p>
          <a:p>
            <a:pPr lvl="1" eaLnBrk="1" hangingPunct="1"/>
            <a:r>
              <a:rPr lang="en-US" sz="2400" b="1" dirty="0" smtClean="0"/>
              <a:t>IP telephony</a:t>
            </a:r>
            <a:r>
              <a:rPr lang="en-US" sz="2400" dirty="0" smtClean="0"/>
              <a:t> or                                                                               </a:t>
            </a:r>
            <a:r>
              <a:rPr lang="en-US" sz="2400" b="1" dirty="0" smtClean="0"/>
              <a:t>Voice over IP (VoIP)</a:t>
            </a:r>
          </a:p>
          <a:p>
            <a:pPr lvl="1" eaLnBrk="1" hangingPunct="1"/>
            <a:r>
              <a:rPr lang="en-US" sz="2400" dirty="0" smtClean="0"/>
              <a:t>Uses TCP/IP and                                                                                                   packet switching to                                                                                    send voice                                                                                  transmissions over                                                                              private or public IP                                                                                 network</a:t>
            </a:r>
          </a:p>
          <a:p>
            <a:pPr lvl="2" eaLnBrk="1" hangingPunct="1"/>
            <a:r>
              <a:rPr lang="en-US" sz="2000" dirty="0" smtClean="0"/>
              <a:t>VoIP providers, such as                                                                                               Vonage, offer telephone services to homes and businesses over broadband Internet connections.</a:t>
            </a:r>
          </a:p>
          <a:p>
            <a:pPr lvl="2" eaLnBrk="1" hangingPunct="1"/>
            <a:r>
              <a:rPr lang="en-US" sz="2000" dirty="0" smtClean="0"/>
              <a:t>Computer to computer calling using special software, such as Skype</a:t>
            </a:r>
          </a:p>
        </p:txBody>
      </p:sp>
      <p:sp>
        <p:nvSpPr>
          <p:cNvPr id="12083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-1" y="6356350"/>
            <a:ext cx="5138057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12083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8AFAF-5F46-4648-9122-A9806D98EE17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728" y="1433689"/>
            <a:ext cx="5150272" cy="405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945205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Internet Telephony and Web Conferencing</a:t>
            </a:r>
            <a:endParaRPr lang="en-US" dirty="0" smtClean="0">
              <a:cs typeface="Arial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Virtual Meetings, Conversations, and Web Conferencing</a:t>
            </a:r>
            <a:endParaRPr lang="en-US" sz="3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A </a:t>
            </a:r>
            <a:r>
              <a:rPr lang="en-US" sz="2600" b="1" dirty="0" smtClean="0"/>
              <a:t>virtual meeting </a:t>
            </a:r>
            <a:r>
              <a:rPr lang="en-US" sz="2600" dirty="0" smtClean="0"/>
              <a:t>allows collaboration between participants, such as a group of</a:t>
            </a:r>
            <a:r>
              <a:rPr lang="en-US" sz="2600" b="1" dirty="0" smtClean="0"/>
              <a:t> </a:t>
            </a:r>
            <a:r>
              <a:rPr lang="en-US" sz="2600" dirty="0" smtClean="0"/>
              <a:t>employees, by allowing invitees to log on to their network and sign in to a meeting in which they communicate with each other as well as view, share, and work collaboratively on files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Video conferencing</a:t>
            </a:r>
            <a:r>
              <a:rPr lang="en-US" sz="2600" dirty="0" smtClean="0"/>
              <a:t>, an expanded virtual meeting that sometimes includes hundreds or thousands of participants, involves real-time transmission of video and audio between two locations</a:t>
            </a:r>
          </a:p>
        </p:txBody>
      </p:sp>
      <p:sp>
        <p:nvSpPr>
          <p:cNvPr id="1269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B0D2E-E986-43A6-BC81-691E7A784821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03090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Internet Telephony and Web Conferencing</a:t>
            </a:r>
            <a:endParaRPr lang="en-US" dirty="0" smtClean="0">
              <a:cs typeface="Arial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Virtual Meetings, Conversations, and Web Conferencing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 </a:t>
            </a:r>
            <a:r>
              <a:rPr lang="en-US" sz="2400" b="1" dirty="0" smtClean="0"/>
              <a:t>virtual conversation</a:t>
            </a:r>
            <a:r>
              <a:rPr lang="en-US" sz="2400" dirty="0" smtClean="0"/>
              <a:t> is a video chat using services such as Google Hangouts or                                                                            FaceTime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Web conferencing</a:t>
            </a:r>
            <a:r>
              <a:rPr lang="en-US" sz="2400" dirty="0" smtClean="0"/>
              <a:t> is a                                                                             virtual meeting                                                                                        conducted using a                                                                                browser and the </a:t>
            </a:r>
            <a:r>
              <a:rPr lang="en-US" sz="2400" dirty="0"/>
              <a:t>w</a:t>
            </a:r>
            <a:r>
              <a:rPr lang="en-US" sz="2400" dirty="0" smtClean="0"/>
              <a:t>eb</a:t>
            </a:r>
            <a:endParaRPr lang="en-US" sz="2400" b="1" dirty="0"/>
          </a:p>
        </p:txBody>
      </p:sp>
      <p:sp>
        <p:nvSpPr>
          <p:cNvPr id="1269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B0D2E-E986-43A6-BC81-691E7A784821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69" y="2765778"/>
            <a:ext cx="5228331" cy="35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8966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29026" name="Content Placeholder 10"/>
          <p:cNvSpPr>
            <a:spLocks noGrp="1"/>
          </p:cNvSpPr>
          <p:nvPr>
            <p:ph sz="half" idx="1"/>
          </p:nvPr>
        </p:nvSpPr>
        <p:spPr>
          <a:xfrm>
            <a:off x="0" y="1298222"/>
            <a:ext cx="9144000" cy="2341961"/>
          </a:xfrm>
        </p:spPr>
        <p:txBody>
          <a:bodyPr/>
          <a:lstStyle/>
          <a:p>
            <a:pPr eaLnBrk="1" hangingPunct="1"/>
            <a:r>
              <a:rPr lang="en-US" sz="3000" dirty="0" smtClean="0"/>
              <a:t>Internal Network Security Threats</a:t>
            </a:r>
          </a:p>
          <a:p>
            <a:pPr lvl="1" eaLnBrk="1" hangingPunct="1"/>
            <a:r>
              <a:rPr lang="en-US" dirty="0" smtClean="0"/>
              <a:t>Security Policies and Procedures</a:t>
            </a:r>
          </a:p>
          <a:p>
            <a:pPr lvl="1" eaLnBrk="1" hangingPunct="1"/>
            <a:r>
              <a:rPr lang="en-US" dirty="0" smtClean="0"/>
              <a:t>Authorized Network Access</a:t>
            </a:r>
          </a:p>
          <a:p>
            <a:pPr lvl="2"/>
            <a:r>
              <a:rPr lang="en-US" dirty="0" smtClean="0"/>
              <a:t>User ID and passwords (</a:t>
            </a:r>
            <a:r>
              <a:rPr lang="en-US" u="sng" dirty="0" smtClean="0"/>
              <a:t>something you remember</a:t>
            </a:r>
            <a:r>
              <a:rPr lang="en-US" dirty="0" smtClean="0"/>
              <a:t>)</a:t>
            </a:r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FF44B-DC0E-4F05-9931-441253930156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183"/>
            <a:ext cx="8429281" cy="24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309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29026" name="Content Placeholder 10"/>
          <p:cNvSpPr>
            <a:spLocks noGrp="1"/>
          </p:cNvSpPr>
          <p:nvPr>
            <p:ph sz="half" idx="1"/>
          </p:nvPr>
        </p:nvSpPr>
        <p:spPr>
          <a:xfrm>
            <a:off x="0" y="1309511"/>
            <a:ext cx="9144000" cy="4978400"/>
          </a:xfrm>
        </p:spPr>
        <p:txBody>
          <a:bodyPr/>
          <a:lstStyle/>
          <a:p>
            <a:r>
              <a:rPr lang="en-US" dirty="0"/>
              <a:t>Internal Network Security </a:t>
            </a:r>
            <a:r>
              <a:rPr lang="en-US" dirty="0" smtClean="0"/>
              <a:t>Threats (continued)</a:t>
            </a:r>
          </a:p>
          <a:p>
            <a:pPr lvl="1"/>
            <a:r>
              <a:rPr lang="en-US" b="1" dirty="0" smtClean="0"/>
              <a:t>Biometrics</a:t>
            </a:r>
            <a:r>
              <a:rPr lang="en-US" dirty="0"/>
              <a:t> </a:t>
            </a:r>
            <a:r>
              <a:rPr lang="en-US" dirty="0" smtClean="0"/>
              <a:t>– using devices to measure biological data to identify a user (</a:t>
            </a:r>
            <a:r>
              <a:rPr lang="en-US" u="sng" dirty="0" smtClean="0"/>
              <a:t>something you are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Smart card –</a:t>
            </a:r>
            <a:r>
              <a:rPr lang="en-US" dirty="0"/>
              <a:t> plastic card the size of a credit card that contains memory chips that can store special access codes or biometric </a:t>
            </a:r>
            <a:r>
              <a:rPr lang="en-US" dirty="0" smtClean="0"/>
              <a:t>information (</a:t>
            </a:r>
            <a:r>
              <a:rPr lang="en-US" u="sng" dirty="0" smtClean="0"/>
              <a:t>something you have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Wireless Network Security</a:t>
            </a:r>
          </a:p>
          <a:p>
            <a:pPr lvl="2"/>
            <a:r>
              <a:rPr lang="en-US" b="1" dirty="0"/>
              <a:t>LAN jacking</a:t>
            </a:r>
            <a:r>
              <a:rPr lang="en-US" dirty="0"/>
              <a:t> or </a:t>
            </a:r>
            <a:r>
              <a:rPr lang="en-US" b="1" dirty="0"/>
              <a:t>war driving</a:t>
            </a:r>
          </a:p>
          <a:p>
            <a:pPr lvl="2"/>
            <a:r>
              <a:rPr lang="en-US" b="1" dirty="0"/>
              <a:t>Spoofing</a:t>
            </a:r>
          </a:p>
          <a:p>
            <a:pPr lvl="2"/>
            <a:r>
              <a:rPr lang="en-US" b="1" dirty="0"/>
              <a:t>Rogue WLAN</a:t>
            </a:r>
          </a:p>
          <a:p>
            <a:pPr lvl="1"/>
            <a:r>
              <a:rPr lang="en-US" dirty="0"/>
              <a:t>Data Storage, Backup, and Restore</a:t>
            </a:r>
          </a:p>
          <a:p>
            <a:pPr lvl="2"/>
            <a:r>
              <a:rPr lang="en-US" b="1" dirty="0"/>
              <a:t>Cloud storage</a:t>
            </a:r>
          </a:p>
          <a:p>
            <a:pPr lvl="1"/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FF44B-DC0E-4F05-9931-441253930156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523311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29026" name="Content Placeholder 10"/>
          <p:cNvSpPr>
            <a:spLocks noGrp="1"/>
          </p:cNvSpPr>
          <p:nvPr>
            <p:ph sz="half" idx="1"/>
          </p:nvPr>
        </p:nvSpPr>
        <p:spPr>
          <a:xfrm>
            <a:off x="0" y="1343378"/>
            <a:ext cx="9144000" cy="4944533"/>
          </a:xfrm>
        </p:spPr>
        <p:txBody>
          <a:bodyPr/>
          <a:lstStyle/>
          <a:p>
            <a:pPr eaLnBrk="1" hangingPunct="1"/>
            <a:r>
              <a:rPr lang="en-US" dirty="0" smtClean="0"/>
              <a:t>Internal Network Security Threats (continued)</a:t>
            </a:r>
          </a:p>
          <a:p>
            <a:pPr lvl="1" eaLnBrk="1" hangingPunct="1"/>
            <a:r>
              <a:rPr lang="en-US" dirty="0" smtClean="0"/>
              <a:t>Disaster Recovery Planning</a:t>
            </a:r>
          </a:p>
          <a:p>
            <a:pPr lvl="2"/>
            <a:r>
              <a:rPr lang="en-US" dirty="0" smtClean="0"/>
              <a:t>Techniques to protect against accidental or deliberate physical damage to network equipment and data</a:t>
            </a:r>
          </a:p>
          <a:p>
            <a:pPr lvl="2"/>
            <a:r>
              <a:rPr lang="en-US" b="1" dirty="0" smtClean="0"/>
              <a:t>Disaster recovery plan</a:t>
            </a:r>
            <a:r>
              <a:rPr lang="en-US" dirty="0" smtClean="0"/>
              <a:t> covers how an organization deals with a natural or man-made disaster to ensure the organization’s viability</a:t>
            </a:r>
          </a:p>
          <a:p>
            <a:r>
              <a:rPr lang="en-US" dirty="0"/>
              <a:t>External Network Security Threats</a:t>
            </a:r>
          </a:p>
          <a:p>
            <a:pPr lvl="1"/>
            <a:r>
              <a:rPr lang="en-US" dirty="0"/>
              <a:t>Unauthorized Network Access</a:t>
            </a:r>
          </a:p>
          <a:p>
            <a:pPr lvl="2"/>
            <a:r>
              <a:rPr lang="en-US" b="1" dirty="0"/>
              <a:t>Distributed denial of service (</a:t>
            </a:r>
            <a:r>
              <a:rPr lang="en-US" b="1" dirty="0" err="1"/>
              <a:t>DDoS</a:t>
            </a:r>
            <a:r>
              <a:rPr lang="en-US" b="1" dirty="0"/>
              <a:t>)</a:t>
            </a:r>
            <a:r>
              <a:rPr lang="en-US" dirty="0"/>
              <a:t> attacks</a:t>
            </a:r>
          </a:p>
          <a:p>
            <a:pPr lvl="2"/>
            <a:r>
              <a:rPr lang="en-US" dirty="0"/>
              <a:t>Hackers may break into network to steal account information, such as credit card numbers, user passwords, and other personal information to steal a person’s identity, make unauthorized credit card purchases, or open accounts in a user’s name for illegal purposes</a:t>
            </a:r>
            <a:endParaRPr lang="en-US" b="1" dirty="0"/>
          </a:p>
          <a:p>
            <a:pPr lvl="2"/>
            <a:endParaRPr lang="en-US" sz="2400" b="1" dirty="0" smtClean="0"/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FF44B-DC0E-4F05-9931-441253930156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896278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sz="half" idx="1"/>
          </p:nvPr>
        </p:nvSpPr>
        <p:spPr>
          <a:xfrm>
            <a:off x="-2" y="1356360"/>
            <a:ext cx="9144002" cy="502539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External Network Security Threats</a:t>
            </a:r>
            <a:r>
              <a:rPr lang="en-US" sz="3200" dirty="0"/>
              <a:t> </a:t>
            </a:r>
            <a:r>
              <a:rPr lang="en-US" sz="3200" dirty="0" smtClean="0"/>
              <a:t>(continued)</a:t>
            </a:r>
            <a:endParaRPr lang="en-US" sz="3200" b="1" dirty="0" smtClean="0"/>
          </a:p>
          <a:p>
            <a:pPr lvl="1" eaLnBrk="1" hangingPunct="1"/>
            <a:r>
              <a:rPr lang="en-US" sz="2800" dirty="0" smtClean="0"/>
              <a:t>Computer Viruses</a:t>
            </a:r>
          </a:p>
          <a:p>
            <a:pPr lvl="1"/>
            <a:r>
              <a:rPr lang="en-US" sz="2800" dirty="0" smtClean="0"/>
              <a:t>Worm</a:t>
            </a:r>
          </a:p>
          <a:p>
            <a:pPr lvl="1"/>
            <a:r>
              <a:rPr lang="en-US" sz="2800" dirty="0" smtClean="0"/>
              <a:t>Trojan horse</a:t>
            </a:r>
          </a:p>
          <a:p>
            <a:pPr lvl="1"/>
            <a:r>
              <a:rPr lang="en-US" sz="2800" dirty="0" smtClean="0"/>
              <a:t>Protect again viruses                                                                  with virus protection                                                              apps </a:t>
            </a:r>
          </a:p>
          <a:p>
            <a:pPr lvl="2"/>
            <a:r>
              <a:rPr lang="en-US" sz="2400" dirty="0" smtClean="0"/>
              <a:t>Symantec</a:t>
            </a:r>
          </a:p>
          <a:p>
            <a:pPr lvl="2"/>
            <a:r>
              <a:rPr lang="en-US" sz="2400" dirty="0" smtClean="0"/>
              <a:t>McAfee</a:t>
            </a:r>
          </a:p>
          <a:p>
            <a:pPr lvl="2"/>
            <a:r>
              <a:rPr lang="en-US" sz="2400" dirty="0" smtClean="0"/>
              <a:t>Swipe codes</a:t>
            </a:r>
          </a:p>
          <a:p>
            <a:pPr lvl="3"/>
            <a:endParaRPr lang="en-US" dirty="0" smtClean="0"/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7714-84FA-4FEA-A106-C94C30154BC8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34" y="3014133"/>
            <a:ext cx="4615499" cy="3263302"/>
          </a:xfrm>
        </p:spPr>
      </p:pic>
    </p:spTree>
    <p:extLst>
      <p:ext uri="{BB962C8B-B14F-4D97-AF65-F5344CB8AC3E}">
        <p14:creationId xmlns:p14="http://schemas.microsoft.com/office/powerpoint/2010/main" val="163469683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Reviewing Current Virus, Worm, and Trojan Horse Threats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sz="half" idx="1"/>
          </p:nvPr>
        </p:nvSpPr>
        <p:spPr>
          <a:xfrm>
            <a:off x="-1" y="1321525"/>
            <a:ext cx="8490857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symantec.com</a:t>
            </a:r>
            <a:r>
              <a:rPr lang="en-US" dirty="0" smtClean="0"/>
              <a:t> in browser’s Address bar and then press the ENTER key or tap or click the appropriate button to open the Symantec webpage.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Tap or click the                                                                          Security Response                                                                       link to open the                                                          webpage.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Tap or click the                                                                    Threats tab.</a:t>
            </a:r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7714-84FA-4FEA-A106-C94C30154BC8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24" y="2743200"/>
            <a:ext cx="5093269" cy="3531466"/>
          </a:xfrm>
        </p:spPr>
      </p:pic>
    </p:spTree>
    <p:extLst>
      <p:ext uri="{BB962C8B-B14F-4D97-AF65-F5344CB8AC3E}">
        <p14:creationId xmlns:p14="http://schemas.microsoft.com/office/powerpoint/2010/main" val="34803008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sz="half" idx="1"/>
          </p:nvPr>
        </p:nvSpPr>
        <p:spPr>
          <a:xfrm>
            <a:off x="0" y="1320800"/>
            <a:ext cx="9144000" cy="4978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External Network Security Threats (continued)</a:t>
            </a:r>
          </a:p>
          <a:p>
            <a:pPr lvl="1" eaLnBrk="1" hangingPunct="1"/>
            <a:r>
              <a:rPr lang="en-US" sz="2800" dirty="0" smtClean="0"/>
              <a:t>Web Page Hacking</a:t>
            </a:r>
          </a:p>
          <a:p>
            <a:pPr lvl="2"/>
            <a:r>
              <a:rPr lang="en-US" sz="2400" b="1" dirty="0" smtClean="0"/>
              <a:t>Hijacking</a:t>
            </a:r>
            <a:r>
              <a:rPr lang="en-US" sz="2400" dirty="0" smtClean="0"/>
              <a:t> occurs when hackers redirect a URL to an alternate website</a:t>
            </a:r>
          </a:p>
          <a:p>
            <a:pPr lvl="2"/>
            <a:r>
              <a:rPr lang="en-US" sz="2400" dirty="0" smtClean="0"/>
              <a:t>Web Application                                                                                          Security Consortium                                                                                    and its sponsored                                                                                     Web Hacking                                                                               Incidents Database                                                                                  is a good learning                                                                         resource</a:t>
            </a:r>
            <a:endParaRPr lang="en-US" sz="2400" b="1" dirty="0" smtClean="0"/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7714-84FA-4FEA-A106-C94C30154BC8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56889"/>
            <a:ext cx="4943795" cy="3442311"/>
          </a:xfrm>
        </p:spPr>
      </p:pic>
    </p:spTree>
    <p:extLst>
      <p:ext uri="{BB962C8B-B14F-4D97-AF65-F5344CB8AC3E}">
        <p14:creationId xmlns:p14="http://schemas.microsoft.com/office/powerpoint/2010/main" val="1313013326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sz="half" idx="1"/>
          </p:nvPr>
        </p:nvSpPr>
        <p:spPr>
          <a:xfrm>
            <a:off x="0" y="1354668"/>
            <a:ext cx="9144000" cy="4921954"/>
          </a:xfrm>
        </p:spPr>
        <p:txBody>
          <a:bodyPr/>
          <a:lstStyle/>
          <a:p>
            <a:pPr eaLnBrk="1" hangingPunct="1"/>
            <a:r>
              <a:rPr lang="en-US" sz="3000" dirty="0" smtClean="0"/>
              <a:t>External Network Security Threats (continued)</a:t>
            </a:r>
          </a:p>
          <a:p>
            <a:pPr lvl="1" eaLnBrk="1" hangingPunct="1"/>
            <a:r>
              <a:rPr lang="en-US" sz="2600" dirty="0" smtClean="0"/>
              <a:t>Firewalls and Proxy Servers</a:t>
            </a:r>
          </a:p>
          <a:p>
            <a:pPr lvl="2"/>
            <a:r>
              <a:rPr lang="en-US" sz="2200" b="1" dirty="0" smtClean="0"/>
              <a:t>Network firewall</a:t>
            </a:r>
            <a:r>
              <a:rPr lang="en-US" sz="2200" dirty="0" smtClean="0"/>
              <a:t> is a combination of hardware and software that filters traffic between private networks or between a private network and a public network, such as the Internet</a:t>
            </a:r>
          </a:p>
          <a:p>
            <a:pPr lvl="2"/>
            <a:r>
              <a:rPr lang="en-US" sz="2200" b="1" dirty="0" smtClean="0"/>
              <a:t>Proxy server</a:t>
            </a:r>
            <a:r>
              <a:rPr lang="en-US" sz="2200" dirty="0" smtClean="0"/>
              <a:t> is a computer or application that hides an internal IP address from the outside world by substituting its own IP address for a source computer’s IP address before sending outgoing email or webpage requests</a:t>
            </a:r>
            <a:endParaRPr lang="en-US" sz="2200" b="1" dirty="0" smtClean="0"/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7714-84FA-4FEA-A106-C94C30154BC8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3137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26626" name="Content Placeholder 7"/>
          <p:cNvSpPr>
            <a:spLocks noGrp="1"/>
          </p:cNvSpPr>
          <p:nvPr>
            <p:ph idx="1"/>
          </p:nvPr>
        </p:nvSpPr>
        <p:spPr>
          <a:xfrm>
            <a:off x="0" y="1343378"/>
            <a:ext cx="8991600" cy="4905022"/>
          </a:xfrm>
        </p:spPr>
        <p:txBody>
          <a:bodyPr/>
          <a:lstStyle/>
          <a:p>
            <a:pPr eaLnBrk="1" hangingPunct="1"/>
            <a:r>
              <a:rPr lang="en-US" dirty="0" smtClean="0"/>
              <a:t>Local, Metropolitan, and Wide Area Networks</a:t>
            </a:r>
          </a:p>
          <a:p>
            <a:pPr lvl="1" eaLnBrk="1" hangingPunct="1"/>
            <a:r>
              <a:rPr lang="en-US" sz="2400" dirty="0" smtClean="0"/>
              <a:t>Modern networks can be categorized by the physical area they cover</a:t>
            </a:r>
          </a:p>
          <a:p>
            <a:pPr lvl="2" eaLnBrk="1" hangingPunct="1"/>
            <a:r>
              <a:rPr lang="en-US" sz="2000" dirty="0" smtClean="0"/>
              <a:t>Local area network (LAN) - home, office, building, or several buildings</a:t>
            </a:r>
          </a:p>
          <a:p>
            <a:pPr lvl="2" eaLnBrk="1" hangingPunct="1"/>
            <a:r>
              <a:rPr lang="en-US" sz="2000" dirty="0" smtClean="0"/>
              <a:t>Metropolitan area network (MAN) – region</a:t>
            </a:r>
          </a:p>
          <a:p>
            <a:pPr lvl="2"/>
            <a:r>
              <a:rPr lang="en-US" sz="2000" dirty="0"/>
              <a:t>Wide area network (WAN) - across the country or around the world</a:t>
            </a:r>
            <a:endParaRPr lang="en-US" sz="2000" dirty="0" smtClean="0"/>
          </a:p>
          <a:p>
            <a:r>
              <a:rPr lang="en-US" dirty="0" smtClean="0"/>
              <a:t>Local </a:t>
            </a:r>
            <a:r>
              <a:rPr lang="en-US" dirty="0"/>
              <a:t>Area Networks</a:t>
            </a:r>
          </a:p>
          <a:p>
            <a:pPr lvl="1"/>
            <a:r>
              <a:rPr lang="en-US" sz="2400" dirty="0"/>
              <a:t>Local area networks are configured in one of two basic structures</a:t>
            </a:r>
          </a:p>
          <a:p>
            <a:pPr lvl="2"/>
            <a:r>
              <a:rPr lang="en-US" sz="2000" dirty="0"/>
              <a:t>Peer-to-peer</a:t>
            </a:r>
          </a:p>
          <a:p>
            <a:pPr lvl="2"/>
            <a:r>
              <a:rPr lang="en-US" sz="2000" dirty="0"/>
              <a:t>Client/server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5085806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B8744-F401-4DF2-B2D7-D5E68B92017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94" y="1502662"/>
            <a:ext cx="6329689" cy="4728723"/>
          </a:xfrm>
        </p:spPr>
      </p:pic>
      <p:sp>
        <p:nvSpPr>
          <p:cNvPr id="1310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7714-84FA-4FEA-A106-C94C30154BC8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750201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sz="half" idx="1"/>
          </p:nvPr>
        </p:nvSpPr>
        <p:spPr>
          <a:xfrm>
            <a:off x="0" y="1382486"/>
            <a:ext cx="9144000" cy="4914142"/>
          </a:xfrm>
        </p:spPr>
        <p:txBody>
          <a:bodyPr/>
          <a:lstStyle/>
          <a:p>
            <a:pPr eaLnBrk="1" hangingPunct="1"/>
            <a:r>
              <a:rPr lang="en-US" dirty="0" smtClean="0"/>
              <a:t>External Network Security Threats (continued)</a:t>
            </a:r>
          </a:p>
          <a:p>
            <a:pPr lvl="1" eaLnBrk="1" hangingPunct="1"/>
            <a:r>
              <a:rPr lang="en-US" dirty="0" smtClean="0"/>
              <a:t>Internet Filtering Software</a:t>
            </a:r>
          </a:p>
          <a:p>
            <a:pPr lvl="2"/>
            <a:r>
              <a:rPr lang="en-US" sz="2200" dirty="0" err="1" smtClean="0"/>
              <a:t>WebSpy</a:t>
            </a:r>
            <a:endParaRPr lang="en-US" sz="2200" dirty="0" smtClean="0"/>
          </a:p>
          <a:p>
            <a:pPr lvl="2"/>
            <a:r>
              <a:rPr lang="en-US" sz="2200" dirty="0" smtClean="0"/>
              <a:t>Websense</a:t>
            </a:r>
          </a:p>
          <a:p>
            <a:pPr lvl="1" eaLnBrk="1" hangingPunct="1"/>
            <a:r>
              <a:rPr lang="en-US" dirty="0" smtClean="0"/>
              <a:t>Security Audits</a:t>
            </a:r>
          </a:p>
          <a:p>
            <a:pPr lvl="2"/>
            <a:r>
              <a:rPr lang="en-US" sz="2200" b="1" dirty="0" smtClean="0"/>
              <a:t>Network security audit</a:t>
            </a:r>
            <a:r>
              <a:rPr lang="en-US" sz="2200" dirty="0" smtClean="0"/>
              <a:t> – reviews overall security policies, employee security policy and procedure training, data backup and restore policies and procedures, and the physical security of network equipment and data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Penetration testing</a:t>
            </a:r>
            <a:r>
              <a:rPr lang="en-US" sz="2200" dirty="0" smtClean="0"/>
              <a:t> – security audit personnel try to hack into network</a:t>
            </a:r>
            <a:endParaRPr lang="en-US" sz="2200" b="1" dirty="0" smtClean="0"/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7714-84FA-4FEA-A106-C94C30154BC8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926703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sz="half" idx="1"/>
          </p:nvPr>
        </p:nvSpPr>
        <p:spPr>
          <a:xfrm>
            <a:off x="-1" y="1373777"/>
            <a:ext cx="8212183" cy="4757057"/>
          </a:xfrm>
        </p:spPr>
        <p:txBody>
          <a:bodyPr/>
          <a:lstStyle/>
          <a:p>
            <a:pPr eaLnBrk="1" hangingPunct="1"/>
            <a:r>
              <a:rPr lang="en-US" dirty="0" smtClean="0"/>
              <a:t>Transactional Risks</a:t>
            </a:r>
          </a:p>
          <a:p>
            <a:pPr lvl="1" eaLnBrk="1" hangingPunct="1"/>
            <a:r>
              <a:rPr lang="en-US" dirty="0" smtClean="0"/>
              <a:t>Authentication, integrity, nonrepudiation, confidentiality</a:t>
            </a:r>
          </a:p>
          <a:p>
            <a:pPr lvl="1" eaLnBrk="1" hangingPunct="1"/>
            <a:r>
              <a:rPr lang="en-US" b="1" dirty="0" smtClean="0"/>
              <a:t>Encryption</a:t>
            </a:r>
            <a:r>
              <a:rPr lang="en-US" dirty="0" smtClean="0"/>
              <a:t> – translating readable data into unreadable data to prevent unauthorized access or use</a:t>
            </a:r>
          </a:p>
          <a:p>
            <a:pPr lvl="1" eaLnBrk="1" hangingPunct="1"/>
            <a:r>
              <a:rPr lang="en-US" b="1" dirty="0" smtClean="0"/>
              <a:t>Certificate authority (CA)</a:t>
            </a:r>
            <a:r>
              <a:rPr lang="en-US" dirty="0" smtClean="0"/>
              <a:t> creates encryption keys (public and private) for a fee</a:t>
            </a:r>
          </a:p>
          <a:p>
            <a:pPr lvl="2"/>
            <a:r>
              <a:rPr lang="en-US" b="1" dirty="0" smtClean="0"/>
              <a:t>Public key</a:t>
            </a:r>
            <a:r>
              <a:rPr lang="en-US" dirty="0" smtClean="0"/>
              <a:t> encrypts data and is posted by CA to publicly accessible directory</a:t>
            </a:r>
          </a:p>
          <a:p>
            <a:pPr lvl="2"/>
            <a:r>
              <a:rPr lang="en-US" b="1" dirty="0" smtClean="0"/>
              <a:t>Private key</a:t>
            </a:r>
            <a:r>
              <a:rPr lang="en-US" dirty="0" smtClean="0"/>
              <a:t> is known only to organization and is used to decrypt incoming data</a:t>
            </a:r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BD7FA-41F5-455D-A348-FF263F23A18F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961245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sz="half" idx="1"/>
          </p:nvPr>
        </p:nvSpPr>
        <p:spPr>
          <a:xfrm>
            <a:off x="-1" y="1373777"/>
            <a:ext cx="8212183" cy="4757057"/>
          </a:xfrm>
        </p:spPr>
        <p:txBody>
          <a:bodyPr/>
          <a:lstStyle/>
          <a:p>
            <a:r>
              <a:rPr lang="en-US" dirty="0"/>
              <a:t>Transactional </a:t>
            </a:r>
            <a:r>
              <a:rPr lang="en-US" dirty="0" smtClean="0"/>
              <a:t>Risks (continued)</a:t>
            </a:r>
          </a:p>
          <a:p>
            <a:pPr lvl="1"/>
            <a:r>
              <a:rPr lang="en-US" b="1" dirty="0" smtClean="0"/>
              <a:t>Digital certificate</a:t>
            </a:r>
            <a:r>
              <a:rPr lang="en-US" dirty="0" smtClean="0"/>
              <a:t> electronically authenticates organization’s or individual’s identity</a:t>
            </a:r>
            <a:endParaRPr lang="en-US" b="1" dirty="0"/>
          </a:p>
          <a:p>
            <a:pPr eaLnBrk="1" hangingPunct="1"/>
            <a:endParaRPr lang="en-US" dirty="0" smtClean="0"/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BD7FA-41F5-455D-A348-FF263F23A18F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3" y="2847704"/>
            <a:ext cx="6079462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301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 Security Issues and Technologies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sz="half" idx="1"/>
          </p:nvPr>
        </p:nvSpPr>
        <p:spPr>
          <a:xfrm>
            <a:off x="0" y="1373777"/>
            <a:ext cx="3823064" cy="4757057"/>
          </a:xfrm>
        </p:spPr>
        <p:txBody>
          <a:bodyPr/>
          <a:lstStyle/>
          <a:p>
            <a:r>
              <a:rPr lang="en-US" dirty="0"/>
              <a:t>Transactional </a:t>
            </a:r>
            <a:r>
              <a:rPr lang="en-US" dirty="0" smtClean="0"/>
              <a:t>Risks (continued)</a:t>
            </a:r>
          </a:p>
          <a:p>
            <a:pPr lvl="1"/>
            <a:r>
              <a:rPr lang="en-US" sz="2200" b="1" dirty="0" smtClean="0"/>
              <a:t>Public key infrastructure</a:t>
            </a:r>
            <a:r>
              <a:rPr lang="en-US" sz="2200" dirty="0" smtClean="0"/>
              <a:t> is combination of organizations or individuals sending and receiving encrypted data, their public and private keys, and the CAs that issue the keys and digital certificates.</a:t>
            </a:r>
            <a:endParaRPr lang="en-US" sz="2200" b="1" dirty="0" smtClean="0"/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BD7FA-41F5-455D-A348-FF263F23A18F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64" y="2367228"/>
            <a:ext cx="4723335" cy="32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015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Virtual Private Networks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virtual private network </a:t>
            </a:r>
            <a:r>
              <a:rPr lang="en-US" dirty="0" smtClean="0"/>
              <a:t>uses a large public IP network, such as the Internet, to transmit its data</a:t>
            </a:r>
          </a:p>
          <a:p>
            <a:pPr lvl="1" eaLnBrk="1" hangingPunct="1"/>
            <a:r>
              <a:rPr lang="en-US" b="1" dirty="0" smtClean="0"/>
              <a:t>Tunneling</a:t>
            </a:r>
            <a:r>
              <a:rPr lang="en-US" dirty="0" smtClean="0"/>
              <a:t> is </a:t>
            </a:r>
            <a:r>
              <a:rPr lang="en-US" dirty="0"/>
              <a:t>a process that encapsulates one protocol inside another </a:t>
            </a:r>
            <a:r>
              <a:rPr lang="en-US" dirty="0" smtClean="0"/>
              <a:t>protocol</a:t>
            </a:r>
          </a:p>
          <a:p>
            <a:pPr lvl="1" eaLnBrk="1" hangingPunct="1"/>
            <a:r>
              <a:rPr lang="en-US" dirty="0" smtClean="0"/>
              <a:t>At destination network, the IP protocol information is removed and the tunneling protocol transmits the data to its final destination computer</a:t>
            </a:r>
          </a:p>
          <a:p>
            <a:pPr lvl="1" eaLnBrk="1" hangingPunct="1"/>
            <a:r>
              <a:rPr lang="en-US" dirty="0" smtClean="0"/>
              <a:t>VPNs also use public and private key encryption, digital certificates and special security protocols</a:t>
            </a:r>
          </a:p>
        </p:txBody>
      </p:sp>
      <p:sp>
        <p:nvSpPr>
          <p:cNvPr id="1351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63D254-8950-4AFE-9976-D6E95EF650AB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6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139266" name="Content Placeholder 7"/>
          <p:cNvSpPr>
            <a:spLocks noGrp="1"/>
          </p:cNvSpPr>
          <p:nvPr>
            <p:ph idx="1"/>
          </p:nvPr>
        </p:nvSpPr>
        <p:spPr>
          <a:xfrm>
            <a:off x="0" y="1261534"/>
            <a:ext cx="9144000" cy="5015088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Discuss basic networking technologies</a:t>
            </a:r>
          </a:p>
          <a:p>
            <a:pPr marL="533400" indent="-533400" eaLnBrk="1" hangingPunct="1"/>
            <a:r>
              <a:rPr lang="en-US" dirty="0" smtClean="0"/>
              <a:t>Describe the infrastructure of the Internet, including network service providers, the TCP/IP stack, IP addresses, and the Domain Name System (DNS)</a:t>
            </a:r>
          </a:p>
          <a:p>
            <a:pPr marL="533400" indent="-533400" eaLnBrk="1" hangingPunct="1"/>
            <a:r>
              <a:rPr lang="en-US" dirty="0" smtClean="0"/>
              <a:t>Discuss GPS and identify wireless location-based services</a:t>
            </a:r>
          </a:p>
        </p:txBody>
      </p:sp>
      <p:sp>
        <p:nvSpPr>
          <p:cNvPr id="139267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5094514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6: Understanding Internet Technologies and Security</a:t>
            </a:r>
          </a:p>
        </p:txBody>
      </p:sp>
      <p:sp>
        <p:nvSpPr>
          <p:cNvPr id="13926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1CB21E-E68C-44CE-938C-C4CF6C808BC2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8019334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141314" name="Content Placeholder 6"/>
          <p:cNvSpPr>
            <a:spLocks noGrp="1"/>
          </p:cNvSpPr>
          <p:nvPr>
            <p:ph idx="1"/>
          </p:nvPr>
        </p:nvSpPr>
        <p:spPr>
          <a:xfrm>
            <a:off x="0" y="1368968"/>
            <a:ext cx="9144000" cy="4987381"/>
          </a:xfrm>
        </p:spPr>
        <p:txBody>
          <a:bodyPr/>
          <a:lstStyle/>
          <a:p>
            <a:pPr marL="533400" indent="-533400" eaLnBrk="1" hangingPunct="1">
              <a:buClr>
                <a:schemeClr val="accent1"/>
              </a:buClr>
            </a:pPr>
            <a:r>
              <a:rPr lang="en-US" dirty="0" smtClean="0"/>
              <a:t>Explain the convergence of the Internet with telephony and conferencing</a:t>
            </a:r>
          </a:p>
          <a:p>
            <a:pPr marL="533400" indent="-533400" eaLnBrk="1" hangingPunct="1">
              <a:buClr>
                <a:schemeClr val="accent1"/>
              </a:buClr>
            </a:pPr>
            <a:r>
              <a:rPr lang="en-US" dirty="0" smtClean="0"/>
              <a:t>Discuss internal and external network security threats, transactional risks, and virtual private networks</a:t>
            </a:r>
          </a:p>
        </p:txBody>
      </p:sp>
      <p:sp>
        <p:nvSpPr>
          <p:cNvPr id="14131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5085806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14131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8ED162-09BE-43D6-846D-7FA37DC064B3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279380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7250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32770" name="Content Placeholder 6"/>
          <p:cNvSpPr>
            <a:spLocks noGrp="1"/>
          </p:cNvSpPr>
          <p:nvPr>
            <p:ph idx="1"/>
          </p:nvPr>
        </p:nvSpPr>
        <p:spPr>
          <a:xfrm>
            <a:off x="0" y="1309511"/>
            <a:ext cx="9144000" cy="4978077"/>
          </a:xfrm>
        </p:spPr>
        <p:txBody>
          <a:bodyPr/>
          <a:lstStyle/>
          <a:p>
            <a:pPr eaLnBrk="1" hangingPunct="1"/>
            <a:r>
              <a:rPr lang="en-US" dirty="0" smtClean="0"/>
              <a:t>Local Area Networks (continued)</a:t>
            </a:r>
          </a:p>
          <a:p>
            <a:pPr lvl="1"/>
            <a:r>
              <a:rPr lang="en-US" b="1" dirty="0"/>
              <a:t>Peer-to-peer LAN</a:t>
            </a:r>
          </a:p>
          <a:p>
            <a:pPr lvl="2"/>
            <a:r>
              <a:rPr lang="en-US" sz="2200" dirty="0"/>
              <a:t>10 or fewer personal computers connected</a:t>
            </a:r>
          </a:p>
          <a:p>
            <a:pPr lvl="2"/>
            <a:r>
              <a:rPr lang="en-US" sz="2200" dirty="0"/>
              <a:t>One or more of the computers may also have a printer, scanner, or external storage device</a:t>
            </a:r>
          </a:p>
          <a:p>
            <a:pPr lvl="2" eaLnBrk="1" hangingPunct="1"/>
            <a:r>
              <a:rPr lang="en-US" sz="2200" dirty="0" smtClean="0"/>
              <a:t>Each node must have built-in networking capabilities or a </a:t>
            </a:r>
            <a:r>
              <a:rPr lang="en-US" sz="2200" b="1" dirty="0" smtClean="0"/>
              <a:t>network interface card (NIC)</a:t>
            </a:r>
            <a:r>
              <a:rPr lang="en-US" sz="2200" dirty="0" smtClean="0"/>
              <a:t> </a:t>
            </a:r>
          </a:p>
          <a:p>
            <a:pPr lvl="2" eaLnBrk="1" hangingPunct="1"/>
            <a:r>
              <a:rPr lang="en-US" sz="2200" dirty="0" smtClean="0"/>
              <a:t>Each node may be connected to a single cable or may be connected at a common connection point using a </a:t>
            </a:r>
            <a:r>
              <a:rPr lang="en-US" sz="2200" b="1" dirty="0" smtClean="0"/>
              <a:t>hub</a:t>
            </a:r>
          </a:p>
          <a:p>
            <a:pPr lvl="2"/>
            <a:r>
              <a:rPr lang="en-US" sz="2200" dirty="0"/>
              <a:t>Users can access files stored on any </a:t>
            </a:r>
            <a:r>
              <a:rPr lang="en-US" sz="2200" dirty="0" smtClean="0"/>
              <a:t>computer and </a:t>
            </a:r>
            <a:r>
              <a:rPr lang="en-US" sz="2200" dirty="0"/>
              <a:t>any peripheral device connected to a computer on the </a:t>
            </a:r>
            <a:r>
              <a:rPr lang="en-US" sz="2200" dirty="0" smtClean="0"/>
              <a:t>network</a:t>
            </a:r>
            <a:endParaRPr lang="en-US" sz="2200" b="1" dirty="0" smtClean="0"/>
          </a:p>
          <a:p>
            <a:pPr lvl="2" eaLnBrk="1" hangingPunct="1"/>
            <a:r>
              <a:rPr lang="en-US" sz="2200" dirty="0" smtClean="0"/>
              <a:t>Simple to configure and inexpensive to use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1"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8382000" cy="597606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DA5B02-5C37-4BFF-A90A-884EEDC2F4E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04" y="1303671"/>
            <a:ext cx="5429196" cy="4981626"/>
          </a:xfrm>
        </p:spPr>
      </p:pic>
      <p:sp>
        <p:nvSpPr>
          <p:cNvPr id="36866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-1" y="6354057"/>
            <a:ext cx="5068389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406D9-03ED-47D1-A374-6AF157036AC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0" y="1309511"/>
            <a:ext cx="9144000" cy="5007650"/>
          </a:xfrm>
        </p:spPr>
        <p:txBody>
          <a:bodyPr/>
          <a:lstStyle/>
          <a:p>
            <a:pPr eaLnBrk="1" hangingPunct="1"/>
            <a:r>
              <a:rPr lang="en-US" dirty="0" smtClean="0"/>
              <a:t>Local Area Networks (continued)</a:t>
            </a:r>
          </a:p>
          <a:p>
            <a:pPr lvl="1" eaLnBrk="1" hangingPunct="1"/>
            <a:r>
              <a:rPr lang="en-US" sz="2400" b="1" dirty="0" smtClean="0"/>
              <a:t>Client/server network</a:t>
            </a:r>
            <a:r>
              <a:rPr lang="en-US" sz="2400" dirty="0" smtClean="0"/>
              <a:t> consists of multiple personal computers and devices or workstations (clients), one or more servers, and </a:t>
            </a:r>
            <a:r>
              <a:rPr lang="en-US" sz="2400" dirty="0"/>
              <a:t>o</a:t>
            </a:r>
            <a:r>
              <a:rPr lang="en-US" sz="2400" dirty="0" smtClean="0"/>
              <a:t>ther devices such as printers</a:t>
            </a:r>
          </a:p>
          <a:p>
            <a:pPr lvl="1"/>
            <a:r>
              <a:rPr lang="en-US" sz="2400" dirty="0"/>
              <a:t>Uses a network operating system to </a:t>
            </a:r>
            <a:r>
              <a:rPr lang="en-US" sz="2400" dirty="0" smtClean="0"/>
              <a:t>manage data, printer access, communications, Internet connections, security, and network administration</a:t>
            </a:r>
            <a:endParaRPr lang="en-US" sz="2400" dirty="0"/>
          </a:p>
          <a:p>
            <a:pPr lvl="1"/>
            <a:r>
              <a:rPr lang="en-US" sz="2400" dirty="0"/>
              <a:t>Examples include Microsoft Windows Server, </a:t>
            </a:r>
            <a:r>
              <a:rPr lang="en-US" sz="2400" dirty="0" smtClean="0"/>
              <a:t>OS X Server, </a:t>
            </a:r>
            <a:r>
              <a:rPr lang="en-US" sz="2400" dirty="0"/>
              <a:t>Novell NetWare, </a:t>
            </a:r>
            <a:r>
              <a:rPr lang="en-US" sz="2400" dirty="0" smtClean="0"/>
              <a:t>Cisco IOS, UNIX</a:t>
            </a:r>
            <a:r>
              <a:rPr lang="en-US" sz="2400" dirty="0"/>
              <a:t>, and Linux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1472"/>
            <a:ext cx="499872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3C73DF-09FA-40C0-A0BB-10B9B315666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Networking Basics</a:t>
            </a:r>
          </a:p>
        </p:txBody>
      </p:sp>
      <p:sp>
        <p:nvSpPr>
          <p:cNvPr id="43010" name="Content Placeholder 6"/>
          <p:cNvSpPr>
            <a:spLocks noGrp="1"/>
          </p:cNvSpPr>
          <p:nvPr>
            <p:ph idx="1"/>
          </p:nvPr>
        </p:nvSpPr>
        <p:spPr>
          <a:xfrm>
            <a:off x="0" y="1309511"/>
            <a:ext cx="9144000" cy="4982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Local Area Networks (continued)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Advantages over a peer-to-peer network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Supports shared data storage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Provides network maintenance tools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Promotes more efficient data backups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Disadvantages compared to a peer-to-peer network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More expensive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More difficult to configure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Requires more technical expertise to manage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505968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6: Understanding Internet Technologies and Security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8B379-F66B-4AA2-986C-D35048C003F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3524</Words>
  <Application>Microsoft Office PowerPoint</Application>
  <PresentationFormat>On-screen Show (4:3)</PresentationFormat>
  <Paragraphs>460</Paragraphs>
  <Slides>58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Theme1</vt:lpstr>
      <vt:lpstr>PowerPoint Presentation</vt:lpstr>
      <vt:lpstr>Objectives</vt:lpstr>
      <vt:lpstr>Objectives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Networking Basics</vt:lpstr>
      <vt:lpstr>Using the Tracert Utility to Trace Hops</vt:lpstr>
      <vt:lpstr>Using the Tracert Utility to Trace Hops</vt:lpstr>
      <vt:lpstr>Networking Basics</vt:lpstr>
      <vt:lpstr>Internet Infrastructure</vt:lpstr>
      <vt:lpstr>Internet Infrastructure</vt:lpstr>
      <vt:lpstr>Internet Infrastructure</vt:lpstr>
      <vt:lpstr>Internet Infrastructure</vt:lpstr>
      <vt:lpstr>Internet Infrastructure</vt:lpstr>
      <vt:lpstr>Viewing a Networked Computer’s IP Address</vt:lpstr>
      <vt:lpstr>Internet Infrastructure</vt:lpstr>
      <vt:lpstr>Internet Infrastructure</vt:lpstr>
      <vt:lpstr>Internet Infrastructure</vt:lpstr>
      <vt:lpstr>Internet Infrastructure</vt:lpstr>
      <vt:lpstr>Internet Infrastructure</vt:lpstr>
      <vt:lpstr>Location-Based Services and GPS</vt:lpstr>
      <vt:lpstr>Location-Based Services and GPS</vt:lpstr>
      <vt:lpstr>Internet Telephony and Web Conferencing</vt:lpstr>
      <vt:lpstr>Internet Telephony and Web Conferencing</vt:lpstr>
      <vt:lpstr>Internet Telephony and Web Conferencing</vt:lpstr>
      <vt:lpstr>Network Security Issues and Technologies</vt:lpstr>
      <vt:lpstr>Network Security Issues and Technologies</vt:lpstr>
      <vt:lpstr>Network Security Issues and Technologies</vt:lpstr>
      <vt:lpstr>Network Security Issues and Technologies</vt:lpstr>
      <vt:lpstr>Reviewing Current Virus, Worm, and Trojan Horse Threats</vt:lpstr>
      <vt:lpstr>Network Security Issues and Technologies</vt:lpstr>
      <vt:lpstr>Network Security Issues and Technologies</vt:lpstr>
      <vt:lpstr>Network Security Issues and Technologies</vt:lpstr>
      <vt:lpstr>Network Security Issues and Technologies</vt:lpstr>
      <vt:lpstr>Network Security Issues and Technologies</vt:lpstr>
      <vt:lpstr>Network Security Issues and Technologies</vt:lpstr>
      <vt:lpstr>Network Security Issues and Technologies</vt:lpstr>
      <vt:lpstr>Virtual Private Networks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2014-11-17T15:40:58Z</dcterms:created>
  <dcterms:modified xsi:type="dcterms:W3CDTF">2020-09-23T10:22:08Z</dcterms:modified>
</cp:coreProperties>
</file>