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2" r:id="rId1"/>
  </p:sldMasterIdLst>
  <p:notesMasterIdLst>
    <p:notesMasterId r:id="rId52"/>
  </p:notesMasterIdLst>
  <p:handoutMasterIdLst>
    <p:handoutMasterId r:id="rId53"/>
  </p:handoutMasterIdLst>
  <p:sldIdLst>
    <p:sldId id="256" r:id="rId2"/>
    <p:sldId id="260" r:id="rId3"/>
    <p:sldId id="322" r:id="rId4"/>
    <p:sldId id="262" r:id="rId5"/>
    <p:sldId id="436" r:id="rId6"/>
    <p:sldId id="263" r:id="rId7"/>
    <p:sldId id="337" r:id="rId8"/>
    <p:sldId id="264" r:id="rId9"/>
    <p:sldId id="437" r:id="rId10"/>
    <p:sldId id="325" r:id="rId11"/>
    <p:sldId id="324" r:id="rId12"/>
    <p:sldId id="265" r:id="rId13"/>
    <p:sldId id="327" r:id="rId14"/>
    <p:sldId id="449" r:id="rId15"/>
    <p:sldId id="450" r:id="rId16"/>
    <p:sldId id="451" r:id="rId17"/>
    <p:sldId id="484" r:id="rId18"/>
    <p:sldId id="452" r:id="rId19"/>
    <p:sldId id="387" r:id="rId20"/>
    <p:sldId id="453" r:id="rId21"/>
    <p:sldId id="438" r:id="rId22"/>
    <p:sldId id="439" r:id="rId23"/>
    <p:sldId id="440" r:id="rId24"/>
    <p:sldId id="441" r:id="rId25"/>
    <p:sldId id="330" r:id="rId26"/>
    <p:sldId id="394" r:id="rId27"/>
    <p:sldId id="395" r:id="rId28"/>
    <p:sldId id="374" r:id="rId29"/>
    <p:sldId id="375" r:id="rId30"/>
    <p:sldId id="397" r:id="rId31"/>
    <p:sldId id="398" r:id="rId32"/>
    <p:sldId id="399" r:id="rId33"/>
    <p:sldId id="400" r:id="rId34"/>
    <p:sldId id="454" r:id="rId35"/>
    <p:sldId id="455" r:id="rId36"/>
    <p:sldId id="444" r:id="rId37"/>
    <p:sldId id="445" r:id="rId38"/>
    <p:sldId id="465" r:id="rId39"/>
    <p:sldId id="468" r:id="rId40"/>
    <p:sldId id="332" r:id="rId41"/>
    <p:sldId id="469" r:id="rId42"/>
    <p:sldId id="470" r:id="rId43"/>
    <p:sldId id="292" r:id="rId44"/>
    <p:sldId id="446" r:id="rId45"/>
    <p:sldId id="293" r:id="rId46"/>
    <p:sldId id="355" r:id="rId47"/>
    <p:sldId id="477" r:id="rId48"/>
    <p:sldId id="384" r:id="rId49"/>
    <p:sldId id="333" r:id="rId50"/>
    <p:sldId id="435" r:id="rId51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pos="2880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58"/>
      </p:cViewPr>
      <p:guideLst>
        <p:guide orient="horz" pos="2112"/>
        <p:guide orient="horz" pos="864"/>
        <p:guide pos="2880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466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192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466" y="8777192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0ACE2A1-207B-472D-B0C0-6ADD840BD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07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075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12" y="4389398"/>
            <a:ext cx="5100215" cy="415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796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075" y="8778796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459FA5D-9257-442C-AA79-6EBE90236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76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11FB0-3F06-4892-8ED1-C9872551FE4D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6960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B096D-658C-4ED2-835E-688EB9B1C5F9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3038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49F59-FD91-4092-BED7-622F8FC996E7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0312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49F59-FD91-4092-BED7-622F8FC996E7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4107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49F59-FD91-4092-BED7-622F8FC996E7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4341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49F59-FD91-4092-BED7-622F8FC996E7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9322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49F59-FD91-4092-BED7-622F8FC996E7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5213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D5541-710C-4D5C-97F9-D4B1B350270D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692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FA892-87A2-46F3-AA5B-A255B040D534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0002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0F6F6-1566-42F9-860F-7CF992353D18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8004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5D997-514A-48AD-A1F3-16C00CC7A0F5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3636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4F810-862A-4309-A88A-0745C1634457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9773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49571-6630-4631-953E-D1469B24AD41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7564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38238-F4B7-49C7-8EB7-BDA603346A56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498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DE38B-A534-4A16-8E9B-E0F9CC1E866A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8909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9D78E-F3EE-46A7-B739-7BD8937AED89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4004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7555A-806F-4072-985F-924C8D353086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4831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8FCC1-0DA1-4AE4-A090-E02F8410553A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5648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14172-26EA-4168-B163-D362D4243040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24214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8FCC1-0DA1-4AE4-A090-E02F8410553A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84617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8FCC1-0DA1-4AE4-A090-E02F8410553A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6405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E8F71-A900-4ECB-BE10-7E7F8DA45A55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938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E4A51-778D-4590-B27A-EBCC2D1A7349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15943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E8F71-A900-4ECB-BE10-7E7F8DA45A55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10632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7587B-0838-4F7E-BB7E-910C9B4F2A35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60146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F4C06-B4C8-410E-80BE-9FD3E8566F9A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35676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F4C06-B4C8-410E-80BE-9FD3E8566F9A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60560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AC26F-DC0F-4ACF-9271-00EF4DC0D5D3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80887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2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2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B8CDA-F790-46A5-B243-394FE7D13AD2}" type="slidenum">
              <a:rPr lang="en-US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12757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3AB4F-5F66-4B6F-8D68-9F2EF70C4B57}" type="slidenum">
              <a:rPr lang="en-US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13893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6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6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CBA96-8889-41E2-84E0-2AD5B2C903F7}" type="slidenum">
              <a:rPr lang="en-US" smtClean="0"/>
              <a:pPr/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94148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8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8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F99AE-AD34-4AE9-BC5C-DB1E52412220}" type="slidenum">
              <a:rPr lang="en-US" smtClean="0"/>
              <a:pPr/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69044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0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0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D9E04-7DDA-4977-BDED-4174441EAE7B}" type="slidenum">
              <a:rPr lang="en-US" smtClean="0"/>
              <a:pPr/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693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D4F9B-2345-462F-A540-B48EFA4FF1B0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64855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2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2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DDAD0-D236-4F20-A154-423273C5D705}" type="slidenum">
              <a:rPr lang="en-US" smtClean="0"/>
              <a:pPr/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7539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61668-94BB-489E-A415-6F841F939CC1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8143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05908-3C6D-4ED3-BFCF-16CCFB67AA3C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8157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51C397-859B-4E19-984A-AFEF491D0A81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3573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97E849-3C57-4D92-8035-C61C58593A7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1307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7BA2A-81BB-4D26-B744-1EC4A523689D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612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gif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93316" y="3505200"/>
            <a:ext cx="37982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0" dirty="0" smtClean="0">
                <a:latin typeface="Franklin Gothic Demi" pitchFamily="34" charset="0"/>
              </a:rPr>
              <a:t>Discovering the </a:t>
            </a: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Internet,</a:t>
            </a:r>
            <a:endParaRPr lang="en-US" sz="4000" b="0" dirty="0">
              <a:latin typeface="Franklin Gothic Demi" pitchFamily="34" charset="0"/>
            </a:endParaRP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5</a:t>
            </a:r>
            <a:r>
              <a:rPr lang="en-US" sz="4000" b="0" baseline="30000" dirty="0" smtClean="0">
                <a:latin typeface="Franklin Gothic Demi" pitchFamily="34" charset="0"/>
              </a:rPr>
              <a:t>th</a:t>
            </a:r>
            <a:r>
              <a:rPr lang="en-US" sz="4000" b="0" dirty="0" smtClean="0">
                <a:latin typeface="Franklin Gothic Demi" pitchFamily="34" charset="0"/>
              </a:rPr>
              <a:t> Edition</a:t>
            </a:r>
            <a:endParaRPr lang="en-US" sz="4000" b="0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52400" y="304800"/>
            <a:ext cx="12490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MoolBoran" pitchFamily="34" charset="0"/>
                <a:cs typeface="MoolBoran" pitchFamily="34" charset="0"/>
              </a:rPr>
              <a:t>2</a:t>
            </a:r>
            <a:endParaRPr lang="en-US" sz="1600" b="1" dirty="0">
              <a:solidFill>
                <a:srgbClr val="FF0000"/>
              </a:solidFill>
              <a:latin typeface="MoolBoran" pitchFamily="34" charset="0"/>
              <a:cs typeface="MoolBoran" pitchFamily="34" charset="0"/>
            </a:endParaRPr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 bwMode="auto">
          <a:xfrm rot="5400000">
            <a:off x="571897" y="1028303"/>
            <a:ext cx="8382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6535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1143000" y="457200"/>
            <a:ext cx="333213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Arial Black" pitchFamily="34" charset="0"/>
                <a:cs typeface="MoolBoran" pitchFamily="34" charset="0"/>
              </a:rPr>
              <a:t>Browsing</a:t>
            </a:r>
            <a:r>
              <a:rPr lang="en-US" sz="3400" baseline="0" dirty="0" smtClean="0">
                <a:latin typeface="Arial Black" pitchFamily="34" charset="0"/>
                <a:cs typeface="MoolBoran" pitchFamily="34" charset="0"/>
              </a:rPr>
              <a:t> the</a:t>
            </a:r>
          </a:p>
          <a:p>
            <a:r>
              <a:rPr lang="en-US" sz="3400" baseline="0" dirty="0" smtClean="0">
                <a:latin typeface="Arial Black" pitchFamily="34" charset="0"/>
                <a:cs typeface="MoolBoran" pitchFamily="34" charset="0"/>
              </a:rPr>
              <a:t>Web</a:t>
            </a:r>
            <a:endParaRPr lang="en-US" sz="3400" dirty="0">
              <a:latin typeface="Arial Black" pitchFamily="34" charset="0"/>
              <a:cs typeface="MoolBoran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2541189"/>
            <a:ext cx="2895599" cy="42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29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9753D-FED5-4196-80A2-A65C002AC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6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743700" y="0"/>
            <a:ext cx="22479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0" y="0"/>
            <a:ext cx="65913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84018-3E1F-4C0C-ACCB-9189512459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366B-1ABA-4B61-AD55-AAB37CED82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87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4572000" y="1295400"/>
            <a:ext cx="4419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4572000" y="3786188"/>
            <a:ext cx="4419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C33E8-A609-474A-85EC-6FB8A0B3A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3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0332-6F6D-460E-BC85-5EBD1A1F4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947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87A08-E3AE-4CF3-AD55-66696CEA3D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7EA8-6D8C-4B54-ADFC-CCE26263D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69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7EA8-6D8C-4B54-ADFC-CCE26263D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091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A6DF-FD52-470F-B9F5-896709274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86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AEFF-62CF-4AFA-97C6-59CD3C9B0E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27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912C-2EC3-47AC-B477-E5C5A4AC05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C469D-B665-4B01-BCFA-ACAC46EE18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3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tags" Target="../tags/tag8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82000" y="6324600"/>
            <a:ext cx="762000" cy="533400"/>
          </a:xfrm>
          <a:prstGeom prst="rect">
            <a:avLst/>
          </a:prstGeom>
          <a:solidFill>
            <a:srgbClr val="E4A1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0" y="6324600"/>
            <a:ext cx="8382000" cy="533400"/>
          </a:xfrm>
          <a:prstGeom prst="rect">
            <a:avLst/>
          </a:prstGeom>
          <a:solidFill>
            <a:srgbClr val="00397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 bwMode="auto">
          <a:xfrm>
            <a:off x="0" y="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idx="1"/>
            <p:custDataLst>
              <p:tags r:id="rId19"/>
            </p:custDataLst>
          </p:nvPr>
        </p:nvSpPr>
        <p:spPr bwMode="auto">
          <a:xfrm>
            <a:off x="0" y="1295400"/>
            <a:ext cx="8991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  <p:custDataLst>
              <p:tags r:id="rId20"/>
            </p:custDataLst>
          </p:nvPr>
        </p:nvSpPr>
        <p:spPr bwMode="auto">
          <a:xfrm>
            <a:off x="0" y="6381750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4"/>
            <p:custDataLst>
              <p:tags r:id="rId21"/>
            </p:custDataLst>
          </p:nvPr>
        </p:nvSpPr>
        <p:spPr bwMode="auto">
          <a:xfrm>
            <a:off x="8382000" y="638175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BB27EA8-6D8C-4B54-ADFC-CCE26263D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9816" name="Line 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0" y="1219200"/>
            <a:ext cx="7467600" cy="0"/>
          </a:xfrm>
          <a:prstGeom prst="line">
            <a:avLst/>
          </a:prstGeom>
          <a:noFill/>
          <a:ln w="57150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17" name="Line 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0" y="1295400"/>
            <a:ext cx="7467600" cy="0"/>
          </a:xfrm>
          <a:prstGeom prst="line">
            <a:avLst/>
          </a:prstGeom>
          <a:noFill/>
          <a:ln w="28575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2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68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build="p" autoUpdateAnimBg="0"/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0"/>
            <a:ext cx="9144000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66CC"/>
              </a:buClr>
              <a:buFont typeface="Arial" charset="0"/>
              <a:buChar char="•"/>
            </a:pPr>
            <a:endParaRPr lang="en-US" sz="4800" dirty="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3366CC"/>
              </a:buClr>
            </a:pPr>
            <a:endParaRPr lang="en-US" sz="4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Domain Names, IP Addresses, and URLs</a:t>
            </a:r>
            <a:endParaRPr lang="en-US" dirty="0" smtClean="0">
              <a:cs typeface="Arial" charset="0"/>
            </a:endParaRPr>
          </a:p>
        </p:txBody>
      </p:sp>
      <p:sp>
        <p:nvSpPr>
          <p:cNvPr id="3993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Domain Names</a:t>
            </a:r>
          </a:p>
          <a:p>
            <a:pPr lvl="1" eaLnBrk="1" hangingPunct="1"/>
            <a:r>
              <a:rPr lang="en-US" dirty="0" smtClean="0"/>
              <a:t>A text alias for one or more IP addresses</a:t>
            </a:r>
          </a:p>
          <a:p>
            <a:pPr lvl="2" eaLnBrk="1" hangingPunct="1"/>
            <a:r>
              <a:rPr lang="en-US" dirty="0" smtClean="0"/>
              <a:t>cengage.com is domain name for 69.32.133.11</a:t>
            </a:r>
          </a:p>
          <a:p>
            <a:pPr lvl="1" eaLnBrk="1" hangingPunct="1"/>
            <a:r>
              <a:rPr lang="en-US" b="1" dirty="0" smtClean="0"/>
              <a:t>Domain Name System (DNS) </a:t>
            </a:r>
            <a:r>
              <a:rPr lang="en-US" dirty="0" smtClean="0"/>
              <a:t>uses name servers to translate domain name to numeric IP address</a:t>
            </a:r>
          </a:p>
          <a:p>
            <a:pPr lvl="2"/>
            <a:r>
              <a:rPr lang="en-US" dirty="0" smtClean="0"/>
              <a:t>Managed by </a:t>
            </a:r>
            <a:r>
              <a:rPr lang="en-US" b="1" smtClean="0"/>
              <a:t>ICANN</a:t>
            </a:r>
            <a:r>
              <a:rPr lang="en-US"/>
              <a:t> (The Internet Corporation for Assigned Names and Numbers)</a:t>
            </a:r>
            <a:endParaRPr lang="en-US" dirty="0" smtClean="0"/>
          </a:p>
          <a:p>
            <a:pPr lvl="2" eaLnBrk="1" hangingPunct="1"/>
            <a:r>
              <a:rPr lang="en-US" b="1" dirty="0" smtClean="0"/>
              <a:t>TLD</a:t>
            </a:r>
            <a:r>
              <a:rPr lang="en-US" dirty="0" smtClean="0"/>
              <a:t> (.com, .</a:t>
            </a:r>
            <a:r>
              <a:rPr lang="en-US" dirty="0" err="1" smtClean="0"/>
              <a:t>edu</a:t>
            </a:r>
            <a:r>
              <a:rPr lang="en-US" dirty="0" smtClean="0"/>
              <a:t>, .</a:t>
            </a:r>
            <a:r>
              <a:rPr lang="en-US" dirty="0" err="1" smtClean="0"/>
              <a:t>gov</a:t>
            </a:r>
            <a:r>
              <a:rPr lang="en-US" dirty="0" smtClean="0"/>
              <a:t>, .biz, and so forth)</a:t>
            </a:r>
          </a:p>
          <a:p>
            <a:pPr lvl="2" eaLnBrk="1" hangingPunct="1"/>
            <a:r>
              <a:rPr lang="en-US" b="1" dirty="0" err="1" smtClean="0"/>
              <a:t>ccTLD</a:t>
            </a:r>
            <a:r>
              <a:rPr lang="en-US" dirty="0" smtClean="0"/>
              <a:t> (.us, .</a:t>
            </a:r>
            <a:r>
              <a:rPr lang="en-US" dirty="0" err="1" smtClean="0"/>
              <a:t>uk</a:t>
            </a:r>
            <a:r>
              <a:rPr lang="en-US" dirty="0" smtClean="0"/>
              <a:t>, .ca, and so forth)</a:t>
            </a: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1393D9-5C28-4B61-B2A4-3A1953DEC9B8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Domain Names, IP Addresses, and URLs</a:t>
            </a:r>
            <a:endParaRPr lang="en-US" dirty="0" smtClean="0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" b="6350"/>
          <a:stretch/>
        </p:blipFill>
        <p:spPr>
          <a:xfrm>
            <a:off x="457200" y="1392555"/>
            <a:ext cx="7158748" cy="4800599"/>
          </a:xfrm>
        </p:spPr>
      </p:pic>
      <p:sp>
        <p:nvSpPr>
          <p:cNvPr id="41986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41987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B75A70-3779-4EE0-A906-928E7E1F15E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Domain Names, IP Addresses, and URLs</a:t>
            </a:r>
            <a:endParaRPr lang="en-US" dirty="0" smtClean="0">
              <a:cs typeface="Arial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Uniform Resource Locators (URLs)</a:t>
            </a:r>
          </a:p>
          <a:p>
            <a:pPr lvl="1" eaLnBrk="1" hangingPunct="1"/>
            <a:r>
              <a:rPr lang="en-US" dirty="0" smtClean="0"/>
              <a:t>A unique web address</a:t>
            </a:r>
          </a:p>
          <a:p>
            <a:pPr lvl="2" eaLnBrk="1" hangingPunct="1"/>
            <a:r>
              <a:rPr lang="en-US" dirty="0" smtClean="0"/>
              <a:t>http:// protocol</a:t>
            </a:r>
          </a:p>
          <a:p>
            <a:pPr lvl="2" eaLnBrk="1" hangingPunct="1"/>
            <a:r>
              <a:rPr lang="en-US" dirty="0" smtClean="0"/>
              <a:t>host</a:t>
            </a:r>
          </a:p>
          <a:p>
            <a:pPr lvl="2" eaLnBrk="1" hangingPunct="1"/>
            <a:r>
              <a:rPr lang="en-US" dirty="0"/>
              <a:t>d</a:t>
            </a:r>
            <a:r>
              <a:rPr lang="en-US" dirty="0" smtClean="0"/>
              <a:t>omain name</a:t>
            </a:r>
          </a:p>
          <a:p>
            <a:pPr lvl="2" eaLnBrk="1" hangingPunct="1"/>
            <a:r>
              <a:rPr lang="en-US" dirty="0"/>
              <a:t>p</a:t>
            </a:r>
            <a:r>
              <a:rPr lang="en-US" dirty="0" smtClean="0"/>
              <a:t>ath</a:t>
            </a:r>
          </a:p>
          <a:p>
            <a:pPr lvl="2" eaLnBrk="1" hangingPunct="1"/>
            <a:r>
              <a:rPr lang="en-US" dirty="0" smtClean="0"/>
              <a:t>webpage name</a:t>
            </a:r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sz="2000" dirty="0" smtClean="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9640F0-03C4-4BA9-92EF-6E3DD93003E6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55467"/>
            <a:ext cx="7691868" cy="1404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Connecting to the Internet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Check to be sure you are connected</a:t>
            </a:r>
          </a:p>
          <a:p>
            <a:pPr lvl="1"/>
            <a:r>
              <a:rPr lang="en-US" dirty="0" smtClean="0"/>
              <a:t>Smartphone – check for connection</a:t>
            </a:r>
          </a:p>
          <a:p>
            <a:pPr lvl="1"/>
            <a:r>
              <a:rPr lang="en-US" dirty="0" smtClean="0"/>
              <a:t>Mobile device – access Settings menu or folder to enable Wi-Fi</a:t>
            </a:r>
          </a:p>
          <a:p>
            <a:pPr lvl="1"/>
            <a:r>
              <a:rPr lang="en-US" dirty="0" smtClean="0"/>
              <a:t>Laptop or desktop – go to settings or Control Panel to enable Wi-Fi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2: Browsing the Web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F7215-8DA8-4C3C-98FD-0A7E1F7FBF0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Browsers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Software or app used to access and view webpages</a:t>
            </a:r>
          </a:p>
          <a:p>
            <a:pPr eaLnBrk="1" hangingPunct="1"/>
            <a:r>
              <a:rPr lang="en-US" dirty="0" smtClean="0"/>
              <a:t>Popular browsers for personal computers in homes and businesses</a:t>
            </a:r>
          </a:p>
          <a:p>
            <a:pPr lvl="1"/>
            <a:r>
              <a:rPr lang="en-US" dirty="0" smtClean="0"/>
              <a:t>Google Chrome</a:t>
            </a:r>
          </a:p>
          <a:p>
            <a:pPr lvl="1"/>
            <a:r>
              <a:rPr lang="en-US" dirty="0" smtClean="0"/>
              <a:t>Mozilla Firefox</a:t>
            </a:r>
          </a:p>
          <a:p>
            <a:pPr lvl="1"/>
            <a:r>
              <a:rPr lang="en-US" dirty="0" smtClean="0"/>
              <a:t>Microsoft Windows Internet Explorer</a:t>
            </a:r>
          </a:p>
          <a:p>
            <a:pPr lvl="1"/>
            <a:r>
              <a:rPr lang="en-US" dirty="0" smtClean="0"/>
              <a:t>Apple Safari</a:t>
            </a:r>
          </a:p>
          <a:p>
            <a:pPr lvl="1" eaLnBrk="1" hangingPunct="1"/>
            <a:r>
              <a:rPr lang="en-US" dirty="0" smtClean="0"/>
              <a:t>Opera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F7215-8DA8-4C3C-98FD-0A7E1F7FBF01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190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Browsers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F7215-8DA8-4C3C-98FD-0A7E1F7FBF01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59991"/>
            <a:ext cx="7772400" cy="4812209"/>
          </a:xfrm>
        </p:spPr>
      </p:pic>
    </p:spTree>
    <p:extLst>
      <p:ext uri="{BB962C8B-B14F-4D97-AF65-F5344CB8AC3E}">
        <p14:creationId xmlns:p14="http://schemas.microsoft.com/office/powerpoint/2010/main" val="2292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Browsers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Internet Explorer 11 features</a:t>
            </a:r>
          </a:p>
          <a:p>
            <a:pPr lvl="1"/>
            <a:r>
              <a:rPr lang="en-US" dirty="0" smtClean="0"/>
              <a:t>Home page</a:t>
            </a:r>
          </a:p>
          <a:p>
            <a:pPr lvl="1"/>
            <a:r>
              <a:rPr lang="en-US" b="1" dirty="0" smtClean="0"/>
              <a:t>Display area</a:t>
            </a:r>
            <a:endParaRPr lang="en-US" b="1" dirty="0"/>
          </a:p>
          <a:p>
            <a:pPr lvl="1"/>
            <a:r>
              <a:rPr lang="en-US" dirty="0" smtClean="0"/>
              <a:t>Back and Forward buttons</a:t>
            </a:r>
            <a:endParaRPr lang="en-US" dirty="0"/>
          </a:p>
          <a:p>
            <a:pPr lvl="1"/>
            <a:r>
              <a:rPr lang="en-US" dirty="0" smtClean="0"/>
              <a:t>Address bar</a:t>
            </a:r>
          </a:p>
          <a:p>
            <a:pPr lvl="1"/>
            <a:r>
              <a:rPr lang="en-US" dirty="0" smtClean="0"/>
              <a:t>Home button</a:t>
            </a:r>
          </a:p>
          <a:p>
            <a:pPr lvl="1"/>
            <a:r>
              <a:rPr lang="en-US" dirty="0" smtClean="0"/>
              <a:t>‘View favorites, and history’ button</a:t>
            </a:r>
          </a:p>
          <a:p>
            <a:pPr lvl="1"/>
            <a:r>
              <a:rPr lang="en-US" dirty="0" smtClean="0"/>
              <a:t>Tools button</a:t>
            </a:r>
          </a:p>
          <a:p>
            <a:pPr lvl="1"/>
            <a:r>
              <a:rPr lang="en-US" dirty="0" smtClean="0"/>
              <a:t>Tabs for each open webpage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F7215-8DA8-4C3C-98FD-0A7E1F7FBF01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37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Browsers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69"/>
            <a:ext cx="8991600" cy="39338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23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Browsers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Internet Explorer 11 features (continued)</a:t>
            </a:r>
          </a:p>
          <a:p>
            <a:pPr lvl="1"/>
            <a:r>
              <a:rPr lang="en-US" dirty="0" smtClean="0"/>
              <a:t>New tab button</a:t>
            </a:r>
          </a:p>
          <a:p>
            <a:pPr lvl="1"/>
            <a:r>
              <a:rPr lang="en-US" dirty="0" smtClean="0"/>
              <a:t>Scroll bar</a:t>
            </a:r>
          </a:p>
          <a:p>
            <a:pPr lvl="1"/>
            <a:r>
              <a:rPr lang="en-US" dirty="0"/>
              <a:t>Command bar – optional, customizable toolbar</a:t>
            </a:r>
          </a:p>
          <a:p>
            <a:pPr lvl="1"/>
            <a:endParaRPr lang="en-US" dirty="0"/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F7215-8DA8-4C3C-98FD-0A7E1F7FBF01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10781"/>
            <a:ext cx="8533959" cy="22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Opening Your Browser and Loading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a Webpage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3100" dirty="0" smtClean="0"/>
              <a:t>Double-click the browser icon on the desktop, click the browser icon on the taskbar, or tap the browser icon on the home screen of your mobile device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 smtClean="0"/>
              <a:t>Tap or click the Address box on the Address bar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 smtClean="0"/>
              <a:t>Enter </a:t>
            </a:r>
            <a:r>
              <a:rPr lang="en-US" sz="3100" dirty="0">
                <a:latin typeface="Courier New" pitchFamily="49" charset="0"/>
                <a:cs typeface="Courier New" pitchFamily="49" charset="0"/>
              </a:rPr>
              <a:t>www.cengage.com</a:t>
            </a:r>
            <a:r>
              <a:rPr lang="en-US" sz="3100" dirty="0"/>
              <a:t> as the </a:t>
            </a:r>
            <a:r>
              <a:rPr lang="en-US" sz="3100" dirty="0" smtClean="0"/>
              <a:t>URL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/>
              <a:t>Press the ENTER key or tap or click the appropriate browser button to open the Cengage home page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6F3956-AAE9-48D8-B2FF-2B1D9462F6B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Websites, Webpages, and Web Servers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Websites</a:t>
            </a:r>
          </a:p>
          <a:p>
            <a:pPr lvl="1" eaLnBrk="1" hangingPunct="1"/>
            <a:r>
              <a:rPr lang="en-US" dirty="0" smtClean="0"/>
              <a:t>Number of pages varies depending on site’s purpose and type of content and services it provides</a:t>
            </a:r>
          </a:p>
          <a:p>
            <a:pPr lvl="1" eaLnBrk="1" hangingPunct="1"/>
            <a:r>
              <a:rPr lang="en-US" b="1" dirty="0" smtClean="0"/>
              <a:t>Home page</a:t>
            </a:r>
            <a:r>
              <a:rPr lang="en-US" dirty="0" smtClean="0"/>
              <a:t> is the primary webpage at a website</a:t>
            </a:r>
            <a:endParaRPr lang="en-US" b="1" dirty="0" smtClean="0"/>
          </a:p>
          <a:p>
            <a:pPr lvl="1" eaLnBrk="1" hangingPunct="1"/>
            <a:r>
              <a:rPr lang="en-US" dirty="0" smtClean="0"/>
              <a:t>A </a:t>
            </a:r>
            <a:r>
              <a:rPr lang="en-US" b="1" dirty="0" smtClean="0"/>
              <a:t>web portal</a:t>
            </a:r>
            <a:r>
              <a:rPr lang="en-US" dirty="0" smtClean="0"/>
              <a:t>, or simply a </a:t>
            </a:r>
            <a:r>
              <a:rPr lang="en-US" b="1" dirty="0" smtClean="0"/>
              <a:t>portal</a:t>
            </a:r>
            <a:r>
              <a:rPr lang="en-US" dirty="0" smtClean="0"/>
              <a:t>, is a special type of website that offers access to a vast range of content and services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8A8131-0AD4-492B-B09E-679FBFB7179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76613F-447E-4E09-A1C5-83FF52CEC0DF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97207"/>
            <a:ext cx="6324600" cy="475119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cs typeface="Arial" charset="0"/>
              </a:rPr>
              <a:t>Opening Your Browser and Loading </a:t>
            </a:r>
            <a:br>
              <a:rPr lang="en-US" kern="0" dirty="0" smtClean="0">
                <a:cs typeface="Arial" charset="0"/>
              </a:rPr>
            </a:br>
            <a:r>
              <a:rPr lang="en-US" kern="0" dirty="0" smtClean="0">
                <a:cs typeface="Arial" charset="0"/>
              </a:rPr>
              <a:t>a Webpage</a:t>
            </a:r>
          </a:p>
        </p:txBody>
      </p:sp>
    </p:spTree>
    <p:extLst>
      <p:ext uri="{BB962C8B-B14F-4D97-AF65-F5344CB8AC3E}">
        <p14:creationId xmlns:p14="http://schemas.microsoft.com/office/powerpoint/2010/main" val="102986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Search Box to Find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Enter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Discovering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the Internet </a:t>
            </a:r>
            <a:r>
              <a:rPr lang="en-US" dirty="0"/>
              <a:t>in the </a:t>
            </a:r>
            <a:r>
              <a:rPr lang="en-US" dirty="0" smtClean="0"/>
              <a:t>Search Products text box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Press </a:t>
            </a:r>
            <a:r>
              <a:rPr lang="en-US" dirty="0"/>
              <a:t>the ENTER key </a:t>
            </a:r>
            <a:r>
              <a:rPr lang="en-US" dirty="0" smtClean="0"/>
              <a:t>or tap or click the appropriate button to begin the 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</a:t>
            </a:r>
            <a:r>
              <a:rPr lang="en-US" dirty="0"/>
              <a:t>the link for this text to open </a:t>
            </a:r>
            <a:r>
              <a:rPr lang="en-US" dirty="0" smtClean="0"/>
              <a:t>the webpage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Search Box to Find Information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10147"/>
            <a:ext cx="7263878" cy="450445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0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a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Tap or click the Cengage Learning logo to return to the home page or enter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cengage.com </a:t>
            </a:r>
            <a:r>
              <a:rPr lang="en-US" sz="2800" dirty="0" smtClean="0"/>
              <a:t>in the Address bar, and then tap or click the appropriate button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Drag </a:t>
            </a:r>
            <a:r>
              <a:rPr lang="en-US" sz="2800" dirty="0"/>
              <a:t>the scroll box on the </a:t>
            </a:r>
            <a:r>
              <a:rPr lang="en-US" sz="2800" dirty="0" smtClean="0"/>
              <a:t>vertical scroll </a:t>
            </a:r>
            <a:r>
              <a:rPr lang="en-US" sz="2800" dirty="0"/>
              <a:t>bar </a:t>
            </a:r>
            <a:r>
              <a:rPr lang="en-US" sz="2800" dirty="0" smtClean="0"/>
              <a:t>down, or swipe your finger upward if using a touch screen, </a:t>
            </a:r>
            <a:r>
              <a:rPr lang="en-US" sz="2800" dirty="0"/>
              <a:t>to view the </a:t>
            </a:r>
            <a:r>
              <a:rPr lang="en-US" sz="2800" dirty="0" smtClean="0"/>
              <a:t>content at </a:t>
            </a:r>
            <a:r>
              <a:rPr lang="en-US" sz="2800" dirty="0"/>
              <a:t>the bottom of the </a:t>
            </a:r>
            <a:r>
              <a:rPr lang="en-US" sz="2800" dirty="0" smtClean="0"/>
              <a:t>webpage</a:t>
            </a:r>
            <a:r>
              <a:rPr lang="en-US" sz="2800" dirty="0"/>
              <a:t>, </a:t>
            </a:r>
            <a:r>
              <a:rPr lang="en-US" sz="2800" dirty="0" smtClean="0"/>
              <a:t>and then </a:t>
            </a:r>
            <a:r>
              <a:rPr lang="en-US" sz="2800" dirty="0"/>
              <a:t>drag </a:t>
            </a:r>
            <a:r>
              <a:rPr lang="en-US" sz="2800" dirty="0" smtClean="0"/>
              <a:t>or swipe downward </a:t>
            </a:r>
            <a:r>
              <a:rPr lang="en-US" sz="2800" dirty="0"/>
              <a:t>to view the top </a:t>
            </a:r>
            <a:r>
              <a:rPr lang="en-US" sz="2800" dirty="0" smtClean="0"/>
              <a:t>of the webpage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0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a </a:t>
            </a:r>
            <a:r>
              <a:rPr lang="en-US" dirty="0" smtClean="0"/>
              <a:t>Webpage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5338"/>
            <a:ext cx="6673881" cy="488809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5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Browsers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Navigating Recently Viewed Webpages</a:t>
            </a:r>
          </a:p>
          <a:p>
            <a:pPr lvl="1" eaLnBrk="1" hangingPunct="1"/>
            <a:r>
              <a:rPr lang="en-US" dirty="0" smtClean="0"/>
              <a:t>Use the Back, Forward, Stop, Refresh, and Home Buttons</a:t>
            </a:r>
          </a:p>
          <a:p>
            <a:pPr lvl="2" eaLnBrk="1" hangingPunct="1"/>
            <a:r>
              <a:rPr lang="en-US" dirty="0" smtClean="0"/>
              <a:t>Back and Forward buttons – revisit recently viewed webpages</a:t>
            </a:r>
          </a:p>
          <a:p>
            <a:pPr lvl="2" eaLnBrk="1" hangingPunct="1"/>
            <a:r>
              <a:rPr lang="en-US" dirty="0" smtClean="0"/>
              <a:t>Stop and Refresh buttons – stops opening a page or opens an updated copy of the current page</a:t>
            </a:r>
          </a:p>
          <a:p>
            <a:pPr lvl="2" eaLnBrk="1" hangingPunct="1"/>
            <a:r>
              <a:rPr lang="en-US" dirty="0" smtClean="0"/>
              <a:t>Home – displays the home page(s)</a:t>
            </a:r>
          </a:p>
        </p:txBody>
      </p:sp>
      <p:sp>
        <p:nvSpPr>
          <p:cNvPr id="6451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E75577-F583-4A8E-B826-98DF9E1B2877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Navigating Through Recently Viewed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Type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weather.com</a:t>
            </a:r>
            <a:r>
              <a:rPr lang="en-US" dirty="0" smtClean="0"/>
              <a:t> in the Address box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Press the ENTER key or tap or click the necessary button to open the weather.com webpage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any link to open a new webpage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Click </a:t>
            </a:r>
            <a:r>
              <a:rPr lang="en-US" dirty="0"/>
              <a:t>the Back button to return </a:t>
            </a:r>
            <a:r>
              <a:rPr lang="en-US" dirty="0" smtClean="0"/>
              <a:t>to The </a:t>
            </a:r>
            <a:r>
              <a:rPr lang="en-US" dirty="0"/>
              <a:t>Weather Channel home </a:t>
            </a:r>
            <a:r>
              <a:rPr lang="en-US" dirty="0" smtClean="0"/>
              <a:t>page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</a:t>
            </a:r>
            <a:r>
              <a:rPr lang="en-US" dirty="0"/>
              <a:t>the Forward </a:t>
            </a:r>
            <a:r>
              <a:rPr lang="en-US" dirty="0" smtClean="0"/>
              <a:t>button, if available, </a:t>
            </a:r>
            <a:r>
              <a:rPr lang="en-US" dirty="0"/>
              <a:t>to </a:t>
            </a:r>
            <a:r>
              <a:rPr lang="en-US" dirty="0" smtClean="0"/>
              <a:t>return to </a:t>
            </a:r>
            <a:r>
              <a:rPr lang="en-US" dirty="0"/>
              <a:t>the </a:t>
            </a:r>
            <a:r>
              <a:rPr lang="en-US" dirty="0" smtClean="0"/>
              <a:t>webpage </a:t>
            </a:r>
            <a:r>
              <a:rPr lang="en-US" dirty="0"/>
              <a:t>you were </a:t>
            </a:r>
            <a:r>
              <a:rPr lang="en-US" dirty="0" smtClean="0"/>
              <a:t>viewing before </a:t>
            </a:r>
            <a:r>
              <a:rPr lang="en-US" dirty="0"/>
              <a:t>you clicked the Back button</a:t>
            </a:r>
          </a:p>
        </p:txBody>
      </p:sp>
      <p:sp>
        <p:nvSpPr>
          <p:cNvPr id="6656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317194-C76A-4CF4-AD0A-4A064708C1C5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Navigating Through Recently Viewed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</a:t>
            </a:r>
            <a:r>
              <a:rPr lang="en-US" dirty="0"/>
              <a:t>the Refresh </a:t>
            </a:r>
            <a:r>
              <a:rPr lang="en-US" dirty="0" smtClean="0"/>
              <a:t>button or menu command, or swipe at the top of the mobile browser window                                                                    to access the                                                        refreshed                                                                webpage</a:t>
            </a:r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8123F3-C8CA-4A48-B490-26AB7EAC9142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2286000"/>
            <a:ext cx="5120781" cy="397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Browsers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</a:t>
            </a:r>
            <a:r>
              <a:rPr lang="en-US" b="1" dirty="0" smtClean="0"/>
              <a:t>Tabbed Browsing</a:t>
            </a:r>
          </a:p>
          <a:p>
            <a:pPr lvl="1" eaLnBrk="1" hangingPunct="1"/>
            <a:r>
              <a:rPr lang="en-US" dirty="0" smtClean="0"/>
              <a:t>Allows you to open multiple webpages in a single browser window</a:t>
            </a:r>
          </a:p>
        </p:txBody>
      </p:sp>
      <p:sp>
        <p:nvSpPr>
          <p:cNvPr id="7270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7270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74AE-9CD6-4AAA-AE0D-2840CD726F9E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77089"/>
            <a:ext cx="6858000" cy="3482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Browsers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Tabbed Browsing (continued)</a:t>
            </a:r>
          </a:p>
          <a:p>
            <a:pPr lvl="1" eaLnBrk="1" hangingPunct="1"/>
            <a:r>
              <a:rPr lang="en-US" sz="2400" dirty="0" smtClean="0"/>
              <a:t>Each page can be opened in its own tab </a:t>
            </a:r>
          </a:p>
          <a:p>
            <a:pPr lvl="1" eaLnBrk="1" hangingPunct="1"/>
            <a:r>
              <a:rPr lang="en-US" sz="2400" dirty="0" smtClean="0"/>
              <a:t>On mobile devices, view open tabs using a menu command</a:t>
            </a:r>
          </a:p>
          <a:p>
            <a:pPr lvl="1" eaLnBrk="1" hangingPunct="1"/>
            <a:r>
              <a:rPr lang="en-US" sz="2400" dirty="0" smtClean="0"/>
              <a:t>New tab button displays a blank tab on which you can enter a URL</a:t>
            </a:r>
          </a:p>
          <a:p>
            <a:pPr lvl="1" eaLnBrk="1" hangingPunct="1"/>
            <a:r>
              <a:rPr lang="en-US" sz="2400" dirty="0" smtClean="0"/>
              <a:t>Tapping or clicking a tab brings the webpage and tab from the background to the foreground</a:t>
            </a:r>
          </a:p>
          <a:p>
            <a:pPr lvl="1"/>
            <a:r>
              <a:rPr lang="en-US" sz="2400" dirty="0"/>
              <a:t>Click the New Tab button to open a blank tab then enter URL in the Address box to open a </a:t>
            </a:r>
            <a:r>
              <a:rPr lang="en-US" sz="2400" dirty="0" smtClean="0"/>
              <a:t>webpage in </a:t>
            </a:r>
            <a:r>
              <a:rPr lang="en-US" sz="2400" dirty="0"/>
              <a:t>the new tab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7475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C10934-CE48-44DD-AD50-DAC68EE7AF93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Websites, Webpages, and Web Servers</a:t>
            </a:r>
            <a:endParaRPr lang="en-US" dirty="0" smtClean="0">
              <a:cs typeface="Arial" charset="0"/>
            </a:endParaRPr>
          </a:p>
        </p:txBody>
      </p:sp>
      <p:sp>
        <p:nvSpPr>
          <p:cNvPr id="27650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AFF77D-89A6-4A21-9A6B-3C4C08AA0751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97569"/>
            <a:ext cx="6858000" cy="4875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Opening and Closing Multiple Webpage 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</a:t>
            </a:r>
            <a:r>
              <a:rPr lang="en-US" dirty="0"/>
              <a:t>the Internet Explorer </a:t>
            </a:r>
            <a:r>
              <a:rPr lang="en-US" dirty="0" smtClean="0"/>
              <a:t>to open Internet Explorer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the New Tab button on the tab row to open a new tab page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Type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espn.com</a:t>
            </a:r>
            <a:r>
              <a:rPr lang="en-US" dirty="0" smtClean="0"/>
              <a:t> in the Address bar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Press the ENTER key or tap or click the appropriate button to open the home page in the new tab</a:t>
            </a:r>
          </a:p>
        </p:txBody>
      </p:sp>
      <p:sp>
        <p:nvSpPr>
          <p:cNvPr id="7885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7885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3D1BB9-7232-44AC-9238-604F5C627443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Opening and Closing Multiple Webpage 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Tap or click the New tab button on the tab row to open a new tab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Enter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nfl.com</a:t>
            </a:r>
            <a:r>
              <a:rPr lang="en-US" dirty="0" smtClean="0"/>
              <a:t> </a:t>
            </a:r>
            <a:r>
              <a:rPr lang="en-US" dirty="0"/>
              <a:t>in the Address </a:t>
            </a:r>
            <a:r>
              <a:rPr lang="en-US" dirty="0" smtClean="0"/>
              <a:t>box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Tap or click the necessary button </a:t>
            </a:r>
            <a:r>
              <a:rPr lang="en-US" dirty="0"/>
              <a:t>to open the NFL.com home page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Tap or click the Close Tab button on the NFL News webpage tab to close the webpage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Tap or click the New tab button on the tab row to open a new tab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Tap or click the ‘Reopen closed tabs’ button on the New tab page, if available, to see a list of closed tabs</a:t>
            </a:r>
            <a:endParaRPr lang="en-US" dirty="0"/>
          </a:p>
        </p:txBody>
      </p:sp>
      <p:sp>
        <p:nvSpPr>
          <p:cNvPr id="8089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8090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8F88A9-3E8F-4845-9192-CA190307240F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Opening and Closing Multiple Webpage 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</a:t>
            </a:r>
            <a:r>
              <a:rPr lang="en-US" dirty="0"/>
              <a:t>the NFL News link to </a:t>
            </a:r>
            <a:r>
              <a:rPr lang="en-US" dirty="0" smtClean="0"/>
              <a:t>reopen the webpage </a:t>
            </a:r>
            <a:r>
              <a:rPr lang="en-US" dirty="0"/>
              <a:t>in a new </a:t>
            </a:r>
            <a:r>
              <a:rPr lang="en-US" dirty="0" smtClean="0"/>
              <a:t>tab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Close the browser and close all tabs, if asked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Start the browser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the New tab button on the tab row to open a new </a:t>
            </a:r>
            <a:r>
              <a:rPr lang="en-US" dirty="0"/>
              <a:t>t</a:t>
            </a:r>
            <a:r>
              <a:rPr lang="en-US" dirty="0" smtClean="0"/>
              <a:t>ab page if necessary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Tap or click the ‘Reopen last session’ button if available to reopen the tabs that were open when you closed the browser</a:t>
            </a:r>
            <a:endParaRPr lang="en-US" dirty="0"/>
          </a:p>
        </p:txBody>
      </p:sp>
      <p:sp>
        <p:nvSpPr>
          <p:cNvPr id="8294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28C5E7-51B1-4280-B3A0-7F6409F09772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Opening and Closing Multiple Webpage Tabs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8778242" cy="2743200"/>
          </a:xfrm>
        </p:spPr>
      </p:pic>
      <p:sp>
        <p:nvSpPr>
          <p:cNvPr id="8499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84995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360E27-35FF-494A-8B62-8E886C496B92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Switching </a:t>
            </a:r>
            <a:r>
              <a:rPr lang="en-US" dirty="0" smtClean="0"/>
              <a:t>Between </a:t>
            </a:r>
            <a:r>
              <a:rPr lang="en-US" dirty="0"/>
              <a:t>Open Webpages Using a Mobile 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Locate the Tabs button, which likely will appear in the upper-right corner of the mobile browser window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the Tabs button to display open tabs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Swipe up or down, or use a scroll bar if available, to view all open tabs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Tap or click a tab to display it in the foreground</a:t>
            </a:r>
            <a:endParaRPr lang="en-US" dirty="0"/>
          </a:p>
        </p:txBody>
      </p:sp>
      <p:sp>
        <p:nvSpPr>
          <p:cNvPr id="8294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28C5E7-51B1-4280-B3A0-7F6409F09772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89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Switching Between Open Webpages Using a Mobile Browser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4131"/>
            <a:ext cx="3725049" cy="4736487"/>
          </a:xfrm>
        </p:spPr>
      </p:pic>
      <p:sp>
        <p:nvSpPr>
          <p:cNvPr id="8294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28C5E7-51B1-4280-B3A0-7F6409F09772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95062"/>
            <a:ext cx="3462348" cy="478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Website Shortcut on the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Navigate to </a:t>
            </a:r>
            <a:r>
              <a:rPr lang="en-US" sz="2800" dirty="0"/>
              <a:t>www.msn.com </a:t>
            </a:r>
            <a:r>
              <a:rPr lang="en-US" sz="2800" dirty="0" smtClean="0"/>
              <a:t>if necessary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If necessary, minimize browser window so that you can see the desktop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Tap or click the MSN icon in the Address bar or select the URL in the Address bar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Drag the icon or suggested URL to the desktop to create a shortcut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1CFC07-B843-4042-B067-45E6E8C0B9B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Website Shortcut on the Desktop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5867400" cy="481942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1CFC07-B843-4042-B067-45E6E8C0B9B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Saving Online Information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Printing a Webpage</a:t>
            </a:r>
          </a:p>
          <a:p>
            <a:pPr lvl="1" eaLnBrk="1" hangingPunct="1"/>
            <a:r>
              <a:rPr lang="en-US" dirty="0" smtClean="0"/>
              <a:t>Preview the webpage</a:t>
            </a:r>
          </a:p>
          <a:p>
            <a:pPr lvl="1" eaLnBrk="1" hangingPunct="1"/>
            <a:r>
              <a:rPr lang="en-US" dirty="0" smtClean="0"/>
              <a:t>Change paper size, margins, and orientation, header and footer content</a:t>
            </a:r>
          </a:p>
          <a:p>
            <a:pPr lvl="1" eaLnBrk="1" hangingPunct="1"/>
            <a:r>
              <a:rPr lang="en-US" dirty="0" smtClean="0"/>
              <a:t>Print a printer-friendly format</a:t>
            </a:r>
          </a:p>
        </p:txBody>
      </p:sp>
      <p:sp>
        <p:nvSpPr>
          <p:cNvPr id="13414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34148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8D804F-04B6-4023-A2A5-D0B545CC764E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423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Saving Online Information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292"/>
            <a:ext cx="8991600" cy="4688978"/>
          </a:xfrm>
        </p:spPr>
      </p:pic>
      <p:sp>
        <p:nvSpPr>
          <p:cNvPr id="13414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34148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8D804F-04B6-4023-A2A5-D0B545CC764E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21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Websites, Webpages, and Web Servers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Webpages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Designed to attract visitors and hold their attention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Common characteristics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Logo </a:t>
            </a:r>
            <a:r>
              <a:rPr lang="en-US" dirty="0" smtClean="0"/>
              <a:t>and/or </a:t>
            </a:r>
            <a:r>
              <a:rPr lang="en-US" dirty="0"/>
              <a:t>name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Images and media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Links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Advertisements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Search </a:t>
            </a:r>
            <a:r>
              <a:rPr lang="en-US" dirty="0" smtClean="0"/>
              <a:t>tool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Connectivity links or icons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Copyright </a:t>
            </a:r>
            <a:r>
              <a:rPr lang="en-US" dirty="0" smtClean="0"/>
              <a:t>statement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Link to a privacy and security policy statement</a:t>
            </a:r>
            <a:endParaRPr lang="en-US" dirty="0"/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5E09CD-D45B-452C-8000-FC35C2C3525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Saving Online Information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Saving a Webpage</a:t>
            </a:r>
          </a:p>
          <a:p>
            <a:pPr lvl="1" eaLnBrk="1" hangingPunct="1"/>
            <a:r>
              <a:rPr lang="en-US" sz="2200" dirty="0" smtClean="0"/>
              <a:t>Webpage, complete (HTML files and all related files)</a:t>
            </a:r>
          </a:p>
          <a:p>
            <a:pPr lvl="1" eaLnBrk="1" hangingPunct="1"/>
            <a:r>
              <a:rPr lang="en-US" sz="2200" dirty="0" smtClean="0"/>
              <a:t>Archive file of webpage</a:t>
            </a:r>
          </a:p>
          <a:p>
            <a:pPr lvl="1" eaLnBrk="1" hangingPunct="1"/>
            <a:r>
              <a:rPr lang="en-US" sz="2200" dirty="0" smtClean="0"/>
              <a:t>HTML file only</a:t>
            </a:r>
          </a:p>
          <a:p>
            <a:pPr lvl="1" eaLnBrk="1" hangingPunct="1"/>
            <a:r>
              <a:rPr lang="en-US" sz="2200" dirty="0" smtClean="0"/>
              <a:t>Text file</a:t>
            </a:r>
          </a:p>
          <a:p>
            <a:r>
              <a:rPr lang="en-US" dirty="0"/>
              <a:t>Sharing a Webpage</a:t>
            </a:r>
          </a:p>
          <a:p>
            <a:pPr lvl="1"/>
            <a:r>
              <a:rPr lang="en-US" dirty="0"/>
              <a:t>‘Send page by email command’ in browser</a:t>
            </a:r>
          </a:p>
          <a:p>
            <a:pPr lvl="1"/>
            <a:r>
              <a:rPr lang="en-US" dirty="0"/>
              <a:t>Email or </a:t>
            </a:r>
            <a:r>
              <a:rPr lang="en-US" dirty="0" smtClean="0"/>
              <a:t>Text </a:t>
            </a:r>
            <a:r>
              <a:rPr lang="en-US" dirty="0"/>
              <a:t>icon at website</a:t>
            </a:r>
          </a:p>
          <a:p>
            <a:pPr lvl="1"/>
            <a:r>
              <a:rPr lang="en-US" dirty="0" smtClean="0"/>
              <a:t>Share via </a:t>
            </a:r>
            <a:r>
              <a:rPr lang="en-US" dirty="0"/>
              <a:t>social media </a:t>
            </a:r>
            <a:r>
              <a:rPr lang="en-US" dirty="0" smtClean="0"/>
              <a:t>and content sharing websites</a:t>
            </a:r>
            <a:endParaRPr lang="en-US" dirty="0"/>
          </a:p>
        </p:txBody>
      </p:sp>
      <p:sp>
        <p:nvSpPr>
          <p:cNvPr id="13619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3619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33F1D9-E1F0-40BE-939C-A68F8F66A852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Saving Online Information</a:t>
            </a:r>
          </a:p>
        </p:txBody>
      </p:sp>
      <p:sp>
        <p:nvSpPr>
          <p:cNvPr id="14233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42339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118346-9DFC-4A27-860E-C5D35AEFB03D}" type="slidenum">
              <a:rPr lang="en-US" smtClean="0"/>
              <a:pPr/>
              <a:t>41</a:t>
            </a:fld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5296"/>
            <a:ext cx="6403276" cy="4830763"/>
          </a:xfrm>
        </p:spPr>
      </p:pic>
    </p:spTree>
    <p:extLst>
      <p:ext uri="{BB962C8B-B14F-4D97-AF65-F5344CB8AC3E}">
        <p14:creationId xmlns:p14="http://schemas.microsoft.com/office/powerpoint/2010/main" val="33244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Saving Online Information</a:t>
            </a:r>
          </a:p>
        </p:txBody>
      </p:sp>
      <p:sp>
        <p:nvSpPr>
          <p:cNvPr id="14233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42339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118346-9DFC-4A27-860E-C5D35AEFB03D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Saving a Webpage Image</a:t>
            </a:r>
          </a:p>
          <a:p>
            <a:pPr lvl="1"/>
            <a:r>
              <a:rPr lang="en-US" dirty="0" smtClean="0"/>
              <a:t>Ownership and copyright considerations</a:t>
            </a:r>
          </a:p>
          <a:p>
            <a:pPr lvl="1"/>
            <a:r>
              <a:rPr lang="en-US" dirty="0" smtClean="0"/>
              <a:t>Typically can                                                                              right-click image                                                                             to display menu</a:t>
            </a:r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62" y="2515562"/>
            <a:ext cx="5331138" cy="373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1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Using the Web: Risks and Safeguards</a:t>
            </a:r>
          </a:p>
        </p:txBody>
      </p:sp>
      <p:sp>
        <p:nvSpPr>
          <p:cNvPr id="168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Protecting Your Computer from Hackers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hacker </a:t>
            </a:r>
            <a:r>
              <a:rPr lang="en-US" dirty="0"/>
              <a:t>is an individual who uses his or her </a:t>
            </a:r>
            <a:r>
              <a:rPr lang="en-US" dirty="0" smtClean="0"/>
              <a:t>technology skills to access </a:t>
            </a:r>
            <a:r>
              <a:rPr lang="en-US" dirty="0"/>
              <a:t>a network and the computers on that network without </a:t>
            </a:r>
            <a:r>
              <a:rPr lang="en-US" dirty="0" smtClean="0"/>
              <a:t>authorization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firewall</a:t>
            </a:r>
            <a:r>
              <a:rPr lang="en-US" dirty="0" smtClean="0"/>
              <a:t> is hardware and/or software that protects a computer or network from unauthorized access by hackers</a:t>
            </a:r>
          </a:p>
          <a:p>
            <a:pPr lvl="2"/>
            <a:r>
              <a:rPr lang="en-US" dirty="0"/>
              <a:t>Operating system might provide a firewall</a:t>
            </a:r>
          </a:p>
          <a:p>
            <a:pPr lvl="2"/>
            <a:r>
              <a:rPr lang="en-US" dirty="0"/>
              <a:t>Use password protection</a:t>
            </a:r>
          </a:p>
          <a:p>
            <a:pPr lvl="2"/>
            <a:r>
              <a:rPr lang="en-US" dirty="0"/>
              <a:t>Many routers and other network devices include firewalls</a:t>
            </a:r>
          </a:p>
          <a:p>
            <a:pPr lvl="1"/>
            <a:endParaRPr lang="en-US" dirty="0" smtClean="0"/>
          </a:p>
        </p:txBody>
      </p:sp>
      <p:sp>
        <p:nvSpPr>
          <p:cNvPr id="16896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68964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E54283-C1EE-4F2D-8F38-A0AB4AA240BC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Using the Web: Risks and Safeguards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94754"/>
            <a:ext cx="6245834" cy="473524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Web: Risks and Safeguards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Virus Protection</a:t>
            </a:r>
          </a:p>
          <a:p>
            <a:pPr lvl="1" eaLnBrk="1" hangingPunct="1"/>
            <a:r>
              <a:rPr lang="en-US" dirty="0" smtClean="0"/>
              <a:t>A </a:t>
            </a:r>
            <a:r>
              <a:rPr lang="en-US" b="1" dirty="0" smtClean="0"/>
              <a:t>virus</a:t>
            </a:r>
            <a:r>
              <a:rPr lang="en-US" dirty="0" smtClean="0"/>
              <a:t> is a small, potentially damaging computer program or app </a:t>
            </a:r>
          </a:p>
          <a:p>
            <a:pPr lvl="1" eaLnBrk="1" hangingPunct="1"/>
            <a:r>
              <a:rPr lang="en-US" dirty="0" smtClean="0"/>
              <a:t>Most browsers include filters and virus detection</a:t>
            </a:r>
          </a:p>
          <a:p>
            <a:pPr lvl="1"/>
            <a:r>
              <a:rPr lang="en-US" dirty="0"/>
              <a:t>Can be spread to other computers through:</a:t>
            </a:r>
          </a:p>
          <a:p>
            <a:pPr lvl="2"/>
            <a:r>
              <a:rPr lang="en-US" dirty="0"/>
              <a:t>Sending/receiving e-mail message, text message, or file attachment</a:t>
            </a:r>
          </a:p>
          <a:p>
            <a:pPr lvl="2"/>
            <a:r>
              <a:rPr lang="en-US" dirty="0"/>
              <a:t>Downloading software and apps</a:t>
            </a:r>
          </a:p>
          <a:p>
            <a:pPr lvl="1"/>
            <a:r>
              <a:rPr lang="en-US" dirty="0"/>
              <a:t>Install virus protection software to protect against infection and update it automatically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17101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7101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77930E-22D6-4EAB-A945-595A85B74F16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Web: Risks and Safeguards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Shopping Safely Online</a:t>
            </a:r>
          </a:p>
          <a:p>
            <a:pPr lvl="1" eaLnBrk="1" hangingPunct="1"/>
            <a:r>
              <a:rPr lang="en-US" dirty="0" smtClean="0"/>
              <a:t>Use reputable online vendors</a:t>
            </a:r>
          </a:p>
          <a:p>
            <a:pPr lvl="1"/>
            <a:r>
              <a:rPr lang="en-US" dirty="0" smtClean="0"/>
              <a:t>Pay with a credit card over a </a:t>
            </a:r>
            <a:r>
              <a:rPr lang="en-US" b="1" dirty="0" smtClean="0"/>
              <a:t>secure connection</a:t>
            </a:r>
            <a:endParaRPr lang="en-US" dirty="0" smtClean="0"/>
          </a:p>
          <a:p>
            <a:pPr lvl="1"/>
            <a:r>
              <a:rPr lang="en-US" dirty="0" smtClean="0"/>
              <a:t>Never send your credit </a:t>
            </a:r>
            <a:r>
              <a:rPr lang="en-US" dirty="0"/>
              <a:t>card </a:t>
            </a:r>
            <a:r>
              <a:rPr lang="en-US" dirty="0" smtClean="0"/>
              <a:t>number or other personal information as an email </a:t>
            </a:r>
            <a:r>
              <a:rPr lang="en-US" dirty="0"/>
              <a:t>or text </a:t>
            </a:r>
            <a:r>
              <a:rPr lang="en-US" dirty="0" smtClean="0"/>
              <a:t>message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173059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73060" name="Slide Number Placeholder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DD1530-A2FB-4560-A1F4-9D87F08FA708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Web: Risks and Safeguards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715858"/>
            <a:ext cx="5334001" cy="4000501"/>
          </a:xfrm>
        </p:spPr>
      </p:pic>
      <p:sp>
        <p:nvSpPr>
          <p:cNvPr id="17510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75108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F8EAF0-FAD0-49E8-AC43-00BED8EE59C8}" type="slidenum">
              <a:rPr lang="en-US" smtClean="0"/>
              <a:pPr/>
              <a:t>47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15858"/>
            <a:ext cx="2895600" cy="38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Web: Risks and Safeguards</a:t>
            </a:r>
          </a:p>
        </p:txBody>
      </p:sp>
      <p:sp>
        <p:nvSpPr>
          <p:cNvPr id="177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Protecting against Malicious Websites</a:t>
            </a:r>
          </a:p>
          <a:p>
            <a:pPr lvl="1" eaLnBrk="1" hangingPunct="1"/>
            <a:r>
              <a:rPr lang="en-US" dirty="0" smtClean="0"/>
              <a:t>A </a:t>
            </a:r>
            <a:r>
              <a:rPr lang="en-US" b="1" dirty="0" smtClean="0"/>
              <a:t>malicious website</a:t>
            </a:r>
            <a:r>
              <a:rPr lang="en-US" dirty="0" smtClean="0"/>
              <a:t> is a website designed to look like a legitimate site, but is owned by hackers or online thieves</a:t>
            </a:r>
          </a:p>
          <a:p>
            <a:pPr lvl="1" eaLnBrk="1" hangingPunct="1"/>
            <a:r>
              <a:rPr lang="en-US" dirty="0" smtClean="0"/>
              <a:t>Used by thieves to:</a:t>
            </a:r>
          </a:p>
          <a:p>
            <a:pPr lvl="2"/>
            <a:r>
              <a:rPr lang="en-US" dirty="0" smtClean="0"/>
              <a:t>Collect </a:t>
            </a:r>
            <a:r>
              <a:rPr lang="en-US" dirty="0"/>
              <a:t>personal </a:t>
            </a:r>
            <a:r>
              <a:rPr lang="en-US" dirty="0" smtClean="0"/>
              <a:t>information, such as name and password</a:t>
            </a:r>
          </a:p>
          <a:p>
            <a:pPr lvl="2" eaLnBrk="1" hangingPunct="1"/>
            <a:r>
              <a:rPr lang="en-US" dirty="0" smtClean="0"/>
              <a:t>Distribute malicious software</a:t>
            </a:r>
          </a:p>
          <a:p>
            <a:pPr lvl="1"/>
            <a:r>
              <a:rPr lang="en-US" dirty="0"/>
              <a:t>Most browsers have built-in filters for detecting malicious websites</a:t>
            </a:r>
          </a:p>
          <a:p>
            <a:pPr lvl="1" eaLnBrk="1" hangingPunct="1"/>
            <a:endParaRPr lang="en-US" sz="2200" dirty="0" smtClean="0"/>
          </a:p>
        </p:txBody>
      </p:sp>
      <p:sp>
        <p:nvSpPr>
          <p:cNvPr id="17715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7715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C5E31D-BD04-458E-8F39-50B1DFEF113F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Web: Risks and Safeguards</a:t>
            </a:r>
          </a:p>
        </p:txBody>
      </p:sp>
      <p:sp>
        <p:nvSpPr>
          <p:cNvPr id="179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Keeping Your Personal Information Private</a:t>
            </a:r>
          </a:p>
          <a:p>
            <a:pPr lvl="1"/>
            <a:r>
              <a:rPr lang="en-US" b="1" dirty="0" smtClean="0"/>
              <a:t>Information privacy</a:t>
            </a:r>
            <a:r>
              <a:rPr lang="en-US" dirty="0" smtClean="0"/>
              <a:t> refers to the right of individuals and companies to deny or restrict the collection and use of personal information.</a:t>
            </a:r>
          </a:p>
          <a:p>
            <a:pPr lvl="1"/>
            <a:r>
              <a:rPr lang="en-US" dirty="0"/>
              <a:t>Entities that might be collecting and using your private </a:t>
            </a:r>
            <a:r>
              <a:rPr lang="en-US" dirty="0" smtClean="0"/>
              <a:t>information:</a:t>
            </a:r>
            <a:endParaRPr lang="en-US" dirty="0"/>
          </a:p>
          <a:p>
            <a:pPr lvl="2"/>
            <a:r>
              <a:rPr lang="en-US" dirty="0"/>
              <a:t>Employers</a:t>
            </a:r>
          </a:p>
          <a:p>
            <a:pPr lvl="2"/>
            <a:r>
              <a:rPr lang="en-US" dirty="0"/>
              <a:t>Internet Service Providers</a:t>
            </a:r>
          </a:p>
          <a:p>
            <a:pPr lvl="2"/>
            <a:r>
              <a:rPr lang="en-US" dirty="0"/>
              <a:t>Government agencies</a:t>
            </a:r>
          </a:p>
          <a:p>
            <a:pPr lvl="2"/>
            <a:r>
              <a:rPr lang="en-US" dirty="0" smtClean="0"/>
              <a:t>Privacy Advocates</a:t>
            </a:r>
          </a:p>
          <a:p>
            <a:pPr lvl="1"/>
            <a:endParaRPr lang="en-US" b="1" dirty="0" smtClean="0"/>
          </a:p>
        </p:txBody>
      </p:sp>
      <p:sp>
        <p:nvSpPr>
          <p:cNvPr id="1792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7920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FB8288-DF8C-43D6-BA15-C6D1A8F801A8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Websites, Webpages, and Web Servers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527738" cy="4572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Web: Risks and Safeguards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Keeping Your Personal Information Private (continued)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Privacy </a:t>
            </a:r>
            <a:r>
              <a:rPr lang="en-US" sz="2600" dirty="0" smtClean="0"/>
              <a:t>Advocates – dedicated to informing government agencies and consumers about privacy issues and maintaining information about privacy issues at their websites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600" dirty="0"/>
              <a:t>Business websites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/>
              <a:t>Cookies</a:t>
            </a:r>
            <a:r>
              <a:rPr lang="en-US" sz="2600" dirty="0"/>
              <a:t> </a:t>
            </a:r>
            <a:r>
              <a:rPr lang="en-US" sz="2600" dirty="0" smtClean="0"/>
              <a:t>– Small text </a:t>
            </a:r>
            <a:r>
              <a:rPr lang="en-US" sz="2600" dirty="0"/>
              <a:t>file stored on a computer of device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/>
              <a:t>Spyware</a:t>
            </a:r>
            <a:r>
              <a:rPr lang="en-US" sz="2600" dirty="0"/>
              <a:t> </a:t>
            </a:r>
            <a:r>
              <a:rPr lang="en-US" sz="2600" dirty="0" smtClean="0"/>
              <a:t>– technology that accesses your computer system to gather information without your knowledge and approval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 smtClean="0"/>
              <a:t>Adware</a:t>
            </a:r>
            <a:r>
              <a:rPr lang="en-US" sz="2600" dirty="0" smtClean="0"/>
              <a:t> – form of spyware that gathers information then uses it to deliver targeted web advertising</a:t>
            </a:r>
            <a:endParaRPr lang="en-US" sz="2600" b="1" dirty="0" smtClean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sp>
        <p:nvSpPr>
          <p:cNvPr id="18125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8125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836793-ED58-4229-8B5A-318372C51E28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Websites, Webpages, and Web Servers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Web Servers</a:t>
            </a:r>
          </a:p>
          <a:p>
            <a:pPr lvl="1" eaLnBrk="1" hangingPunct="1"/>
            <a:r>
              <a:rPr lang="en-US" dirty="0" smtClean="0"/>
              <a:t>Browser is a client that requests services from a web server</a:t>
            </a:r>
          </a:p>
          <a:p>
            <a:pPr lvl="1" eaLnBrk="1" hangingPunct="1"/>
            <a:r>
              <a:rPr lang="en-US" b="1" dirty="0" smtClean="0"/>
              <a:t>Server</a:t>
            </a:r>
            <a:r>
              <a:rPr lang="en-US" dirty="0" smtClean="0"/>
              <a:t> “serves up” or provides the requested resources or services </a:t>
            </a:r>
          </a:p>
          <a:p>
            <a:pPr lvl="2" eaLnBrk="1" hangingPunct="1"/>
            <a:r>
              <a:rPr lang="en-US" dirty="0" smtClean="0"/>
              <a:t>Web browsing is example of </a:t>
            </a:r>
            <a:r>
              <a:rPr lang="en-US" b="1" dirty="0" smtClean="0"/>
              <a:t>client/server computing</a:t>
            </a:r>
          </a:p>
          <a:p>
            <a:pPr lvl="2" eaLnBrk="1" hangingPunct="1"/>
            <a:endParaRPr lang="en-US" b="1" dirty="0" smtClean="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F4E5E3-AE6B-425F-BECB-1A0BB5B726C2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Websites, Webpages, and Web Servers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Web Servers (continued)</a:t>
            </a:r>
          </a:p>
          <a:p>
            <a:pPr lvl="1" eaLnBrk="1" hangingPunct="1"/>
            <a:r>
              <a:rPr lang="en-US" dirty="0" smtClean="0"/>
              <a:t>Single web server can host multiple websites</a:t>
            </a:r>
          </a:p>
          <a:p>
            <a:pPr lvl="1" eaLnBrk="1" hangingPunct="1"/>
            <a:r>
              <a:rPr lang="en-US" dirty="0" smtClean="0"/>
              <a:t>Larger websites may be stored across multiple web servers</a:t>
            </a:r>
          </a:p>
        </p:txBody>
      </p:sp>
      <p:sp>
        <p:nvSpPr>
          <p:cNvPr id="35843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35844" name="Slide Number Placeholder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E8A51E-5F5E-4E95-B5D8-39A3000C04A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Domain Names, IP Addresses, and URLs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IP Address</a:t>
            </a:r>
          </a:p>
          <a:p>
            <a:pPr lvl="1" eaLnBrk="1" hangingPunct="1"/>
            <a:r>
              <a:rPr lang="en-US" dirty="0" smtClean="0"/>
              <a:t>A unique number that identifies each computer or device connected to the Internet</a:t>
            </a:r>
          </a:p>
          <a:p>
            <a:pPr lvl="1"/>
            <a:r>
              <a:rPr lang="en-US" b="1" dirty="0" smtClean="0"/>
              <a:t>Static IP addresses </a:t>
            </a:r>
            <a:r>
              <a:rPr lang="en-US" dirty="0" smtClean="0"/>
              <a:t>seldom change</a:t>
            </a:r>
          </a:p>
          <a:p>
            <a:pPr lvl="1"/>
            <a:r>
              <a:rPr lang="en-US" b="1" dirty="0" smtClean="0"/>
              <a:t>Dynamic IP addresses </a:t>
            </a:r>
            <a:r>
              <a:rPr lang="en-US" dirty="0" smtClean="0"/>
              <a:t>are temporary</a:t>
            </a:r>
          </a:p>
          <a:p>
            <a:pPr lvl="1"/>
            <a:r>
              <a:rPr lang="en-US" dirty="0" smtClean="0"/>
              <a:t>2 Versions</a:t>
            </a:r>
          </a:p>
          <a:p>
            <a:pPr lvl="2"/>
            <a:r>
              <a:rPr lang="en-US" b="1" dirty="0" smtClean="0"/>
              <a:t>IPv4</a:t>
            </a:r>
            <a:r>
              <a:rPr lang="en-US" dirty="0" smtClean="0"/>
              <a:t>: 4 </a:t>
            </a:r>
            <a:r>
              <a:rPr lang="en-US" dirty="0"/>
              <a:t>numbers </a:t>
            </a:r>
            <a:r>
              <a:rPr lang="en-US" dirty="0" smtClean="0"/>
              <a:t>(0-255) separated </a:t>
            </a:r>
            <a:r>
              <a:rPr lang="en-US" dirty="0"/>
              <a:t>by a dot.</a:t>
            </a:r>
            <a:endParaRPr lang="en-US" dirty="0" smtClean="0"/>
          </a:p>
          <a:p>
            <a:pPr lvl="3"/>
            <a:r>
              <a:rPr lang="en-US" u="sng" dirty="0" smtClean="0"/>
              <a:t>Example</a:t>
            </a:r>
            <a:r>
              <a:rPr lang="en-US" dirty="0" smtClean="0"/>
              <a:t>: 69.32.133.11</a:t>
            </a:r>
          </a:p>
          <a:p>
            <a:pPr lvl="2"/>
            <a:r>
              <a:rPr lang="en-US" b="1" dirty="0" smtClean="0"/>
              <a:t>IPv6</a:t>
            </a:r>
            <a:r>
              <a:rPr lang="en-US" dirty="0" smtClean="0"/>
              <a:t>: 8 hexadecimal </a:t>
            </a:r>
            <a:r>
              <a:rPr lang="en-US" dirty="0"/>
              <a:t>numbers (0- </a:t>
            </a:r>
            <a:r>
              <a:rPr lang="en-US" dirty="0" smtClean="0"/>
              <a:t>65,535</a:t>
            </a:r>
            <a:r>
              <a:rPr lang="en-US" dirty="0"/>
              <a:t>) separated by a </a:t>
            </a:r>
            <a:r>
              <a:rPr lang="en-US" dirty="0" smtClean="0"/>
              <a:t>colon</a:t>
            </a:r>
          </a:p>
          <a:p>
            <a:pPr lvl="3"/>
            <a:r>
              <a:rPr lang="en-US" u="sng" dirty="0" smtClean="0"/>
              <a:t>Example</a:t>
            </a:r>
            <a:r>
              <a:rPr lang="en-US" dirty="0" smtClean="0"/>
              <a:t>: 3ffe:1900:4545:3:200:f8ff:fe21:67cf</a:t>
            </a:r>
            <a:endParaRPr lang="en-US" dirty="0"/>
          </a:p>
          <a:p>
            <a:pPr lvl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4FF0AC-F0AA-4C4E-8B18-A571483BF3E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Domain Names, IP Addresses, and URLs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4" y="1905000"/>
            <a:ext cx="8069466" cy="33491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1CFC07-B843-4042-B067-45E6E8C0B9B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FuXWyAWpdCxvDIXQEoY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fuxS9QLDeN7dnpGCxCdu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sjNmCL7FIgGcxFwV3gx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Hz89dxU41kHP2d5NeZw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vHCiQf2xH5yP2Xhcriv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3eBRzLsWNrDaFaoNLjU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fMbfbl8s7aYNDoGYGg5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cRi6NDwc9YonYPFjA6O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cRx07MDEjyo8zkX5yvWV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0pgpQjmFZWXMKFryNwJzu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YPflmvyinorcsgAgtgZ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Nvmh1CYJzfudeX0vgpj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mPEvwLZclwkzhAAXZar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itZicfgivldxtqGQZMj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RTYZFvhORZQYwbwdyJV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lJ6ag8aEjoknC5jcAK1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HvTvkLeAfZUSyfTue8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D9zqUl9b2kv62AhLOpq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tJx4j5wS2gzeSJWTRTr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nrcidtkeNWkhGPSP13F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xOIxOVxwi3nSm6S0R2x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UA3701RnpNi8UnAGEp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8FXSoubz5C7jHsAhzjr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UNsMX0bCBuLUU8tHUwEU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Aebuqbn86cXDGgEd4Rb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n0trcWuaBJCkdeBtz0e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Wgsd3HsNJQnLRb0YYrEV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1l2qCAhayIrO3dZZTNI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LWsmpsB2NPrXIf6aC4Rwy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k27NZYxQdMdfpA3c8G8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QkXTOgIQhsth8kiEB3fY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v0GAySIQpwLkcNQ59h8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L8sJUt44wVKFPXceHP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h1qt0Q97zLAL6mGj9dty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vN8uOwTYQRGKfy7PYfM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QzwXSSVzie4HNDFBpExay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Y4HE6SRSEHXEdBxVDYo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2rVsdzAeasLGxSbeOGr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QYr0RJUc9xfm1gIDFiip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Sw3EKoaI6hc3AW1dHRk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raQUwa1830sl6VWdYw2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aYGMCsBr5zcD5SNQSZHY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AfQ5guSOVROt0SeKyyxB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9sP4p8D3JsJYnqVwb7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5VgyVZQZk7ERExooE2r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PCSVB8r8qDgI5ogc4Ka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J2uNO1nq2EeOCdctwvBB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6HFlwgZ2O6LcuSPrOjpK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hM20BeFgwjDkOshKoo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C8lm1IbcQ1v5b3KeYqA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aevDl2FmCl40EDHEzwt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8fCowwpXE7ZXY7Rom9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91bp6xkR4XpZS6g0Xv8X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1HFANb9kxcSYdqZpZ46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zX50AnoEowLs4aHrXxFU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5TXp5XU289kyJhd8J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Z72AY59Sy7NrJzzcNLG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7v9fhY2xqFwGa6SyNqyf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gJXRnkR8XJ6SCSkG67k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KytGD0k7T2UaSwk7Ecy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4egFtKr7i4TZYonHHRNP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Xr0NlZs8zUINufpYxAF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hTyVJWvGJI7ZgPFFos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rv1MKPPvyC0xoGt11qU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IvcQFmOjN5iT8ASbFg8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8M93Oc6iRSrPMwzU9sHe"/>
</p:tagLst>
</file>

<file path=ppt/theme/theme1.xml><?xml version="1.0" encoding="utf-8"?>
<a:theme xmlns:a="http://schemas.openxmlformats.org/drawingml/2006/main" name="Theme1">
  <a:themeElements>
    <a:clrScheme name="Web Design 2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b Design 2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b Design 2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DTI_NewTheme</Template>
  <TotalTime>0</TotalTime>
  <Words>2198</Words>
  <Application>Microsoft Office PowerPoint</Application>
  <PresentationFormat>On-screen Show (4:3)</PresentationFormat>
  <Paragraphs>360</Paragraphs>
  <Slides>50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Arial Black</vt:lpstr>
      <vt:lpstr>Courier New</vt:lpstr>
      <vt:lpstr>Franklin Gothic Demi</vt:lpstr>
      <vt:lpstr>MoolBoran</vt:lpstr>
      <vt:lpstr>Times New Roman</vt:lpstr>
      <vt:lpstr>Wingdings</vt:lpstr>
      <vt:lpstr>Theme1</vt:lpstr>
      <vt:lpstr>PowerPoint Presentation</vt:lpstr>
      <vt:lpstr>Websites, Webpages, and Web Servers</vt:lpstr>
      <vt:lpstr>Websites, Webpages, and Web Servers</vt:lpstr>
      <vt:lpstr>Websites, Webpages, and Web Servers</vt:lpstr>
      <vt:lpstr>Websites, Webpages, and Web Servers</vt:lpstr>
      <vt:lpstr>Websites, Webpages, and Web Servers</vt:lpstr>
      <vt:lpstr>Websites, Webpages, and Web Servers</vt:lpstr>
      <vt:lpstr>Domain Names, IP Addresses, and URLs</vt:lpstr>
      <vt:lpstr>Domain Names, IP Addresses, and URLs</vt:lpstr>
      <vt:lpstr>Domain Names, IP Addresses, and URLs</vt:lpstr>
      <vt:lpstr>Domain Names, IP Addresses, and URLs</vt:lpstr>
      <vt:lpstr>Domain Names, IP Addresses, and URLs</vt:lpstr>
      <vt:lpstr>Connecting to the Internet</vt:lpstr>
      <vt:lpstr>Browsers</vt:lpstr>
      <vt:lpstr>Browsers</vt:lpstr>
      <vt:lpstr>Browsers</vt:lpstr>
      <vt:lpstr>Browsers</vt:lpstr>
      <vt:lpstr>Browsers</vt:lpstr>
      <vt:lpstr>Opening Your Browser and Loading  a Webpage</vt:lpstr>
      <vt:lpstr>PowerPoint Presentation</vt:lpstr>
      <vt:lpstr>Using a Search Box to Find Information</vt:lpstr>
      <vt:lpstr>Using a Search Box to Find Information</vt:lpstr>
      <vt:lpstr>Viewing a Webpage</vt:lpstr>
      <vt:lpstr>Viewing a Webpage</vt:lpstr>
      <vt:lpstr>Browsers</vt:lpstr>
      <vt:lpstr>Navigating Through Recently Viewed Pages</vt:lpstr>
      <vt:lpstr>Navigating Through Recently Viewed Pages</vt:lpstr>
      <vt:lpstr>Browsers</vt:lpstr>
      <vt:lpstr>Browsers</vt:lpstr>
      <vt:lpstr>Opening and Closing Multiple Webpage Tabs</vt:lpstr>
      <vt:lpstr>Opening and Closing Multiple Webpage Tabs</vt:lpstr>
      <vt:lpstr>Opening and Closing Multiple Webpage Tabs</vt:lpstr>
      <vt:lpstr>Opening and Closing Multiple Webpage Tabs</vt:lpstr>
      <vt:lpstr>Switching Between Open Webpages Using a Mobile Browser</vt:lpstr>
      <vt:lpstr>Switching Between Open Webpages Using a Mobile Browser</vt:lpstr>
      <vt:lpstr>Creating a Website Shortcut on the Desktop</vt:lpstr>
      <vt:lpstr>Creating a Website Shortcut on the Desktop</vt:lpstr>
      <vt:lpstr>Saving Online Information</vt:lpstr>
      <vt:lpstr>Saving Online Information</vt:lpstr>
      <vt:lpstr>Saving Online Information</vt:lpstr>
      <vt:lpstr>Saving Online Information</vt:lpstr>
      <vt:lpstr>Saving Online Information</vt:lpstr>
      <vt:lpstr>Using the Web: Risks and Safeguards</vt:lpstr>
      <vt:lpstr>Using the Web: Risks and Safeguards</vt:lpstr>
      <vt:lpstr>Using the Web: Risks and Safeguards</vt:lpstr>
      <vt:lpstr>Using the Web: Risks and Safeguards</vt:lpstr>
      <vt:lpstr>Using the Web: Risks and Safeguards</vt:lpstr>
      <vt:lpstr>Using the Web: Risks and Safeguards</vt:lpstr>
      <vt:lpstr>Using the Web: Risks and Safeguards</vt:lpstr>
      <vt:lpstr>Using the Web: Risks and Safeguards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2014-09-25T17:41:44Z</dcterms:created>
  <dcterms:modified xsi:type="dcterms:W3CDTF">2021-11-30T21:19:54Z</dcterms:modified>
</cp:coreProperties>
</file>