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84" r:id="rId1"/>
  </p:sldMasterIdLst>
  <p:handoutMasterIdLst>
    <p:handoutMasterId r:id="rId26"/>
  </p:handoutMasterIdLst>
  <p:sldIdLst>
    <p:sldId id="256" r:id="rId2"/>
    <p:sldId id="262" r:id="rId3"/>
    <p:sldId id="263" r:id="rId4"/>
    <p:sldId id="278" r:id="rId5"/>
    <p:sldId id="264" r:id="rId6"/>
    <p:sldId id="265" r:id="rId7"/>
    <p:sldId id="266" r:id="rId8"/>
    <p:sldId id="267" r:id="rId9"/>
    <p:sldId id="268" r:id="rId10"/>
    <p:sldId id="269" r:id="rId11"/>
    <p:sldId id="270" r:id="rId12"/>
    <p:sldId id="271" r:id="rId13"/>
    <p:sldId id="272" r:id="rId14"/>
    <p:sldId id="273" r:id="rId15"/>
    <p:sldId id="276" r:id="rId16"/>
    <p:sldId id="274" r:id="rId17"/>
    <p:sldId id="275" r:id="rId18"/>
    <p:sldId id="281" r:id="rId19"/>
    <p:sldId id="279" r:id="rId20"/>
    <p:sldId id="280" r:id="rId21"/>
    <p:sldId id="282" r:id="rId22"/>
    <p:sldId id="283" r:id="rId23"/>
    <p:sldId id="284" r:id="rId24"/>
    <p:sldId id="285" r:id="rId25"/>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p:scale>
          <a:sx n="66" d="100"/>
          <a:sy n="66" d="100"/>
        </p:scale>
        <p:origin x="-2088" y="-51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JO"/>
          </a:p>
        </p:txBody>
      </p:sp>
      <p:sp>
        <p:nvSpPr>
          <p:cNvPr id="3" name="Date Placeholder 2"/>
          <p:cNvSpPr>
            <a:spLocks noGrp="1"/>
          </p:cNvSpPr>
          <p:nvPr>
            <p:ph type="dt" sz="quarter" idx="1"/>
          </p:nvPr>
        </p:nvSpPr>
        <p:spPr>
          <a:xfrm>
            <a:off x="1588" y="0"/>
            <a:ext cx="2971800" cy="457200"/>
          </a:xfrm>
          <a:prstGeom prst="rect">
            <a:avLst/>
          </a:prstGeom>
        </p:spPr>
        <p:txBody>
          <a:bodyPr vert="horz" lIns="91440" tIns="45720" rIns="91440" bIns="45720" rtlCol="1"/>
          <a:lstStyle>
            <a:lvl1pPr algn="l">
              <a:defRPr sz="1200"/>
            </a:lvl1pPr>
          </a:lstStyle>
          <a:p>
            <a:fld id="{48C2DC29-3C08-4255-A658-86A0D1CC200A}" type="datetimeFigureOut">
              <a:rPr lang="ar-JO" smtClean="0"/>
              <a:t>05/02/1440</a:t>
            </a:fld>
            <a:endParaRPr lang="ar-JO"/>
          </a:p>
        </p:txBody>
      </p:sp>
      <p:sp>
        <p:nvSpPr>
          <p:cNvPr id="4" name="Footer Placeholder 3"/>
          <p:cNvSpPr>
            <a:spLocks noGrp="1"/>
          </p:cNvSpPr>
          <p:nvPr>
            <p:ph type="ftr" sz="quarter" idx="2"/>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JO"/>
          </a:p>
        </p:txBody>
      </p:sp>
      <p:sp>
        <p:nvSpPr>
          <p:cNvPr id="5" name="Slide Number Placeholder 4"/>
          <p:cNvSpPr>
            <a:spLocks noGrp="1"/>
          </p:cNvSpPr>
          <p:nvPr>
            <p:ph type="sldNum" sz="quarter" idx="3"/>
          </p:nvPr>
        </p:nvSpPr>
        <p:spPr>
          <a:xfrm>
            <a:off x="1588" y="8685213"/>
            <a:ext cx="2971800" cy="457200"/>
          </a:xfrm>
          <a:prstGeom prst="rect">
            <a:avLst/>
          </a:prstGeom>
        </p:spPr>
        <p:txBody>
          <a:bodyPr vert="horz" lIns="91440" tIns="45720" rIns="91440" bIns="45720" rtlCol="1" anchor="b"/>
          <a:lstStyle>
            <a:lvl1pPr algn="l">
              <a:defRPr sz="1200"/>
            </a:lvl1pPr>
          </a:lstStyle>
          <a:p>
            <a:fld id="{48D53379-6090-4E2B-90DF-21A832C40011}" type="slidenum">
              <a:rPr lang="ar-JO" smtClean="0"/>
              <a:t>‹#›</a:t>
            </a:fld>
            <a:endParaRPr lang="ar-JO"/>
          </a:p>
        </p:txBody>
      </p:sp>
    </p:spTree>
    <p:extLst>
      <p:ext uri="{BB962C8B-B14F-4D97-AF65-F5344CB8AC3E}">
        <p14:creationId xmlns:p14="http://schemas.microsoft.com/office/powerpoint/2010/main" val="172402996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B8ABB09-4A1D-463E-8065-109CC2B7EFAA}" type="datetimeFigureOut">
              <a:rPr lang="ar-SA" smtClean="0"/>
              <a:t>05/02/1440</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t>05/02/1440</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t>05/02/1440</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t>05/02/1440</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B8ABB09-4A1D-463E-8065-109CC2B7EFAA}" type="datetimeFigureOut">
              <a:rPr lang="ar-SA" smtClean="0"/>
              <a:t>05/02/1440</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B8ABB09-4A1D-463E-8065-109CC2B7EFAA}" type="datetimeFigureOut">
              <a:rPr lang="ar-SA" smtClean="0"/>
              <a:t>05/02/1440</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B8ABB09-4A1D-463E-8065-109CC2B7EFAA}" type="datetimeFigureOut">
              <a:rPr lang="ar-SA" smtClean="0"/>
              <a:t>05/02/1440</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B8ABB09-4A1D-463E-8065-109CC2B7EFAA}" type="datetimeFigureOut">
              <a:rPr lang="ar-SA" smtClean="0"/>
              <a:t>05/02/1440</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8ABB09-4A1D-463E-8065-109CC2B7EFAA}" type="datetimeFigureOut">
              <a:rPr lang="ar-SA" smtClean="0"/>
              <a:t>05/02/1440</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8ABB09-4A1D-463E-8065-109CC2B7EFAA}" type="datetimeFigureOut">
              <a:rPr lang="ar-SA" smtClean="0"/>
              <a:t>05/02/1440</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1B8ABB09-4A1D-463E-8065-109CC2B7EFAA}" type="datetimeFigureOut">
              <a:rPr lang="ar-SA" smtClean="0"/>
              <a:t>05/02/1440</a:t>
            </a:fld>
            <a:endParaRPr lang="ar-SA"/>
          </a:p>
        </p:txBody>
      </p:sp>
      <p:sp>
        <p:nvSpPr>
          <p:cNvPr id="9" name="Slide Number Placeholder 8"/>
          <p:cNvSpPr>
            <a:spLocks noGrp="1"/>
          </p:cNvSpPr>
          <p:nvPr>
            <p:ph type="sldNum" sz="quarter" idx="11"/>
          </p:nvPr>
        </p:nvSpPr>
        <p:spPr/>
        <p:txBody>
          <a:bodyPr/>
          <a:lstStyle/>
          <a:p>
            <a:fld id="{0B34F065-1154-456A-91E3-76DE8E75E17B}" type="slidenum">
              <a:rPr lang="ar-SA" smtClean="0"/>
              <a:t>‹#›</a:t>
            </a:fld>
            <a:endParaRPr lang="ar-SA"/>
          </a:p>
        </p:txBody>
      </p:sp>
      <p:sp>
        <p:nvSpPr>
          <p:cNvPr id="10" name="Footer Placeholder 9"/>
          <p:cNvSpPr>
            <a:spLocks noGrp="1"/>
          </p:cNvSpPr>
          <p:nvPr>
            <p:ph type="ftr" sz="quarter" idx="12"/>
          </p:nvPr>
        </p:nvSpPr>
        <p:spPr/>
        <p:txBody>
          <a:bodyPr/>
          <a:lstStyle/>
          <a:p>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0B34F065-1154-456A-91E3-76DE8E75E17B}" type="slidenum">
              <a:rPr lang="ar-SA" smtClean="0"/>
              <a:t>‹#›</a:t>
            </a:fld>
            <a:endParaRPr lang="ar-SA"/>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ar-SA"/>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1B8ABB09-4A1D-463E-8065-109CC2B7EFAA}" type="datetimeFigureOut">
              <a:rPr lang="ar-SA" smtClean="0"/>
              <a:t>05/02/1440</a:t>
            </a:fld>
            <a:endParaRPr lang="ar-SA"/>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1"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r" defTabSz="914400" rtl="1"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r" defTabSz="914400" rtl="1"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r" defTabSz="914400" rtl="1"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r" defTabSz="914400" rtl="1"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r" defTabSz="914400" rtl="1"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r" defTabSz="914400" rtl="1"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r" defTabSz="914400" rtl="1"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r" defTabSz="914400" rtl="1"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r" defTabSz="914400" rtl="1"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s://www.computerhope.com/issues/ch001810.htm"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15616" y="188640"/>
            <a:ext cx="6552728" cy="2593975"/>
          </a:xfrm>
        </p:spPr>
        <p:txBody>
          <a:bodyPr/>
          <a:lstStyle/>
          <a:p>
            <a:pPr algn="ctr"/>
            <a:r>
              <a:rPr lang="en-US" dirty="0" smtClean="0"/>
              <a:t>Introduction To Internet </a:t>
            </a:r>
            <a:endParaRPr lang="ar-JO" dirty="0"/>
          </a:p>
        </p:txBody>
      </p:sp>
      <p:sp>
        <p:nvSpPr>
          <p:cNvPr id="3" name="Subtitle 2"/>
          <p:cNvSpPr>
            <a:spLocks noGrp="1"/>
          </p:cNvSpPr>
          <p:nvPr>
            <p:ph type="subTitle" idx="1"/>
          </p:nvPr>
        </p:nvSpPr>
        <p:spPr>
          <a:xfrm>
            <a:off x="1115616" y="3284984"/>
            <a:ext cx="6461760" cy="1066800"/>
          </a:xfrm>
        </p:spPr>
        <p:txBody>
          <a:bodyPr>
            <a:normAutofit/>
          </a:bodyPr>
          <a:lstStyle/>
          <a:p>
            <a:pPr algn="ctr"/>
            <a:r>
              <a:rPr lang="en-US" sz="6000" dirty="0" smtClean="0"/>
              <a:t>Chapter One</a:t>
            </a:r>
            <a:endParaRPr lang="ar-JO" sz="6000" dirty="0"/>
          </a:p>
        </p:txBody>
      </p:sp>
    </p:spTree>
    <p:extLst>
      <p:ext uri="{BB962C8B-B14F-4D97-AF65-F5344CB8AC3E}">
        <p14:creationId xmlns:p14="http://schemas.microsoft.com/office/powerpoint/2010/main" val="8610352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Cable</a:t>
            </a:r>
            <a:endParaRPr lang="en-US" dirty="0"/>
          </a:p>
        </p:txBody>
      </p:sp>
      <p:sp>
        <p:nvSpPr>
          <p:cNvPr id="3" name="Content Placeholder 2"/>
          <p:cNvSpPr>
            <a:spLocks noGrp="1"/>
          </p:cNvSpPr>
          <p:nvPr>
            <p:ph idx="1"/>
          </p:nvPr>
        </p:nvSpPr>
        <p:spPr/>
        <p:txBody>
          <a:bodyPr>
            <a:normAutofit/>
          </a:bodyPr>
          <a:lstStyle/>
          <a:p>
            <a:pPr algn="just" rtl="0"/>
            <a:r>
              <a:rPr lang="en-US" sz="2800" dirty="0" smtClean="0"/>
              <a:t>Cable </a:t>
            </a:r>
            <a:r>
              <a:rPr lang="en-US" sz="2800" dirty="0"/>
              <a:t>provides an internet connection through a cable modem and operates over cable TV lines. </a:t>
            </a:r>
            <a:endParaRPr lang="en-US" sz="2800" dirty="0" smtClean="0"/>
          </a:p>
          <a:p>
            <a:pPr algn="just" rtl="0"/>
            <a:r>
              <a:rPr lang="en-US" sz="2800" dirty="0" smtClean="0"/>
              <a:t>There </a:t>
            </a:r>
            <a:r>
              <a:rPr lang="en-US" sz="2800" dirty="0"/>
              <a:t>are different speeds depending on if you are uploading data transmissions or downloading. </a:t>
            </a:r>
            <a:endParaRPr lang="en-US" sz="2800" dirty="0" smtClean="0"/>
          </a:p>
          <a:p>
            <a:pPr algn="just" rtl="0"/>
            <a:r>
              <a:rPr lang="en-US" sz="2800" dirty="0" smtClean="0"/>
              <a:t>The </a:t>
            </a:r>
            <a:r>
              <a:rPr lang="en-US" sz="2800" dirty="0"/>
              <a:t>coax cable provides a much greater bandwidth over dial-up or DSL telephone </a:t>
            </a:r>
            <a:r>
              <a:rPr lang="en-US" sz="2800" dirty="0" smtClean="0"/>
              <a:t>lines.</a:t>
            </a:r>
          </a:p>
          <a:p>
            <a:pPr algn="just" rtl="0"/>
            <a:r>
              <a:rPr lang="en-US" sz="2800" dirty="0" smtClean="0"/>
              <a:t>Speed: 512K </a:t>
            </a:r>
            <a:r>
              <a:rPr lang="en-US" sz="2800" dirty="0"/>
              <a:t>to 20 </a:t>
            </a:r>
            <a:r>
              <a:rPr lang="en-US" sz="2800" dirty="0" err="1" smtClean="0"/>
              <a:t>Mbp</a:t>
            </a:r>
            <a:r>
              <a:rPr lang="en-US" sz="2800" dirty="0" smtClean="0"/>
              <a:t>.</a:t>
            </a:r>
            <a:endParaRPr lang="en-US" sz="2800" dirty="0"/>
          </a:p>
        </p:txBody>
      </p:sp>
    </p:spTree>
    <p:extLst>
      <p:ext uri="{BB962C8B-B14F-4D97-AF65-F5344CB8AC3E}">
        <p14:creationId xmlns:p14="http://schemas.microsoft.com/office/powerpoint/2010/main" val="38237721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Image result for cable intern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3575241"/>
            <a:ext cx="3912369" cy="293427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stretch>
            <a:fillRect/>
          </a:stretch>
        </p:blipFill>
        <p:spPr>
          <a:xfrm>
            <a:off x="1403648" y="404664"/>
            <a:ext cx="6343650" cy="2771775"/>
          </a:xfrm>
          <a:prstGeom prst="rect">
            <a:avLst/>
          </a:prstGeom>
        </p:spPr>
      </p:pic>
    </p:spTree>
    <p:extLst>
      <p:ext uri="{BB962C8B-B14F-4D97-AF65-F5344CB8AC3E}">
        <p14:creationId xmlns:p14="http://schemas.microsoft.com/office/powerpoint/2010/main" val="33535089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1" anchor="ctr">
            <a:normAutofit/>
          </a:bodyPr>
          <a:lstStyle/>
          <a:p>
            <a:r>
              <a:rPr lang="en-US" dirty="0"/>
              <a:t>4. Wireless</a:t>
            </a:r>
          </a:p>
        </p:txBody>
      </p:sp>
      <p:sp>
        <p:nvSpPr>
          <p:cNvPr id="3" name="Content Placeholder 2"/>
          <p:cNvSpPr>
            <a:spLocks noGrp="1"/>
          </p:cNvSpPr>
          <p:nvPr>
            <p:ph idx="1"/>
          </p:nvPr>
        </p:nvSpPr>
        <p:spPr/>
        <p:txBody>
          <a:bodyPr>
            <a:noAutofit/>
          </a:bodyPr>
          <a:lstStyle/>
          <a:p>
            <a:pPr algn="just" rtl="0"/>
            <a:r>
              <a:rPr lang="en-US" sz="3600" dirty="0" smtClean="0"/>
              <a:t>Wireless</a:t>
            </a:r>
            <a:r>
              <a:rPr lang="en-US" sz="3600" dirty="0"/>
              <a:t>, or Wi-Fi</a:t>
            </a:r>
            <a:r>
              <a:rPr lang="en-US" sz="3600" dirty="0" smtClean="0"/>
              <a:t>, </a:t>
            </a:r>
            <a:r>
              <a:rPr lang="en-US" sz="3600" dirty="0"/>
              <a:t>does not use telephone lines or cables to connect to the </a:t>
            </a:r>
            <a:r>
              <a:rPr lang="en-US" sz="3600" dirty="0" smtClean="0"/>
              <a:t>internet.</a:t>
            </a:r>
          </a:p>
          <a:p>
            <a:pPr algn="l" rtl="0"/>
            <a:r>
              <a:rPr lang="en-US" sz="3600" dirty="0" smtClean="0"/>
              <a:t>It </a:t>
            </a:r>
            <a:r>
              <a:rPr lang="en-US" sz="3600" dirty="0"/>
              <a:t>uses radio frequency. </a:t>
            </a:r>
            <a:endParaRPr lang="en-US" sz="3600" dirty="0" smtClean="0"/>
          </a:p>
          <a:p>
            <a:pPr algn="l" rtl="0"/>
            <a:r>
              <a:rPr lang="en-US" sz="3600" dirty="0" smtClean="0"/>
              <a:t>Wireless </a:t>
            </a:r>
            <a:r>
              <a:rPr lang="en-US" sz="3600" dirty="0"/>
              <a:t>is also an always on connection and it can be accessed from just about </a:t>
            </a:r>
            <a:r>
              <a:rPr lang="en-US" sz="3600" dirty="0" smtClean="0"/>
              <a:t>anywhere.</a:t>
            </a:r>
            <a:endParaRPr lang="en-US" sz="3600" dirty="0"/>
          </a:p>
          <a:p>
            <a:pPr algn="l" rtl="0"/>
            <a:r>
              <a:rPr lang="en-US" sz="3600" dirty="0" smtClean="0"/>
              <a:t>Speed: 5 </a:t>
            </a:r>
            <a:r>
              <a:rPr lang="en-US" sz="3600" dirty="0"/>
              <a:t>Mbps to 20 Mbps.</a:t>
            </a:r>
          </a:p>
        </p:txBody>
      </p:sp>
    </p:spTree>
    <p:extLst>
      <p:ext uri="{BB962C8B-B14F-4D97-AF65-F5344CB8AC3E}">
        <p14:creationId xmlns:p14="http://schemas.microsoft.com/office/powerpoint/2010/main" val="18830283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wireless intern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59" y="1772816"/>
            <a:ext cx="7416825" cy="28132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29632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 </a:t>
            </a:r>
            <a:r>
              <a:rPr lang="en-US" dirty="0"/>
              <a:t>Satellite</a:t>
            </a:r>
          </a:p>
        </p:txBody>
      </p:sp>
      <p:sp>
        <p:nvSpPr>
          <p:cNvPr id="3" name="Content Placeholder 2"/>
          <p:cNvSpPr>
            <a:spLocks noGrp="1"/>
          </p:cNvSpPr>
          <p:nvPr>
            <p:ph idx="1"/>
          </p:nvPr>
        </p:nvSpPr>
        <p:spPr/>
        <p:txBody>
          <a:bodyPr>
            <a:normAutofit/>
          </a:bodyPr>
          <a:lstStyle/>
          <a:p>
            <a:pPr algn="l" rtl="0"/>
            <a:r>
              <a:rPr lang="en-US" sz="3600" dirty="0" smtClean="0"/>
              <a:t>Satellite </a:t>
            </a:r>
            <a:r>
              <a:rPr lang="en-US" sz="3600" dirty="0"/>
              <a:t>accesses the internet via a satellite in Earth’s orbit. </a:t>
            </a:r>
            <a:endParaRPr lang="en-US" sz="3600" dirty="0" smtClean="0"/>
          </a:p>
          <a:p>
            <a:pPr algn="just" rtl="0"/>
            <a:r>
              <a:rPr lang="en-US" sz="3600" dirty="0" smtClean="0"/>
              <a:t>The </a:t>
            </a:r>
            <a:r>
              <a:rPr lang="en-US" sz="3600" dirty="0"/>
              <a:t>enormous distance that a signal travels from earth to satellite and back again, provides a delayed connection compared to cable and DSL. </a:t>
            </a:r>
            <a:endParaRPr lang="en-US" sz="3600" dirty="0" smtClean="0"/>
          </a:p>
          <a:p>
            <a:pPr algn="l" rtl="0"/>
            <a:r>
              <a:rPr lang="en-US" sz="3600" dirty="0" smtClean="0"/>
              <a:t>Speed: 12K </a:t>
            </a:r>
            <a:r>
              <a:rPr lang="en-US" sz="3600" dirty="0"/>
              <a:t>to 2.0 Mbps</a:t>
            </a:r>
          </a:p>
        </p:txBody>
      </p:sp>
    </p:spTree>
    <p:extLst>
      <p:ext uri="{BB962C8B-B14F-4D97-AF65-F5344CB8AC3E}">
        <p14:creationId xmlns:p14="http://schemas.microsoft.com/office/powerpoint/2010/main" val="38304073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6" name="Picture 6"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251520" y="1484784"/>
            <a:ext cx="8100895" cy="3240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96417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 </a:t>
            </a:r>
            <a:r>
              <a:rPr lang="en-US" dirty="0"/>
              <a:t>Cellular</a:t>
            </a:r>
          </a:p>
        </p:txBody>
      </p:sp>
      <p:sp>
        <p:nvSpPr>
          <p:cNvPr id="3" name="Content Placeholder 2"/>
          <p:cNvSpPr>
            <a:spLocks noGrp="1"/>
          </p:cNvSpPr>
          <p:nvPr>
            <p:ph idx="1"/>
          </p:nvPr>
        </p:nvSpPr>
        <p:spPr/>
        <p:txBody>
          <a:bodyPr>
            <a:normAutofit/>
          </a:bodyPr>
          <a:lstStyle/>
          <a:p>
            <a:pPr algn="just" rtl="0"/>
            <a:r>
              <a:rPr lang="en-US" sz="2800" b="1" dirty="0" smtClean="0"/>
              <a:t>Cellular.</a:t>
            </a:r>
            <a:r>
              <a:rPr lang="en-US" sz="2800" b="1" dirty="0"/>
              <a:t>  </a:t>
            </a:r>
            <a:r>
              <a:rPr lang="en-US" sz="2800" dirty="0"/>
              <a:t>Cellular technology provides wireless Internet access through cell phones.  The speeds vary depending on the provider, but the most common are 3G and 4G speeds.  A 3G is a term that describes a 3</a:t>
            </a:r>
            <a:r>
              <a:rPr lang="en-US" sz="2800" baseline="30000" dirty="0"/>
              <a:t>rd</a:t>
            </a:r>
            <a:r>
              <a:rPr lang="en-US" sz="2800" dirty="0"/>
              <a:t> generation cellular network obtaining mobile speeds of around 2.0 Mbps.  4G is the fourth generation of cellular wireless standards. The goal of 4G is to achieve peak mobile speeds of 100 Mbps but the reality is about 21 Mbps currently.</a:t>
            </a:r>
          </a:p>
        </p:txBody>
      </p:sp>
    </p:spTree>
    <p:extLst>
      <p:ext uri="{BB962C8B-B14F-4D97-AF65-F5344CB8AC3E}">
        <p14:creationId xmlns:p14="http://schemas.microsoft.com/office/powerpoint/2010/main" val="41332550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904875"/>
            <a:ext cx="9144000" cy="5048250"/>
          </a:xfrm>
          <a:prstGeom prst="rect">
            <a:avLst/>
          </a:prstGeom>
        </p:spPr>
      </p:pic>
    </p:spTree>
    <p:extLst>
      <p:ext uri="{BB962C8B-B14F-4D97-AF65-F5344CB8AC3E}">
        <p14:creationId xmlns:p14="http://schemas.microsoft.com/office/powerpoint/2010/main" val="3263872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Advantages </a:t>
            </a:r>
            <a:r>
              <a:rPr lang="en-US" dirty="0"/>
              <a:t>of the Internet</a:t>
            </a:r>
          </a:p>
        </p:txBody>
      </p:sp>
      <p:sp>
        <p:nvSpPr>
          <p:cNvPr id="3" name="Content Placeholder 2"/>
          <p:cNvSpPr>
            <a:spLocks noGrp="1"/>
          </p:cNvSpPr>
          <p:nvPr>
            <p:ph idx="1"/>
          </p:nvPr>
        </p:nvSpPr>
        <p:spPr>
          <a:xfrm>
            <a:off x="457200" y="1600200"/>
            <a:ext cx="8229600" cy="4925144"/>
          </a:xfrm>
        </p:spPr>
        <p:txBody>
          <a:bodyPr>
            <a:noAutofit/>
          </a:bodyPr>
          <a:lstStyle/>
          <a:p>
            <a:pPr algn="l" rtl="0"/>
            <a:r>
              <a:rPr lang="en-US" sz="2100" dirty="0" smtClean="0"/>
              <a:t>you </a:t>
            </a:r>
            <a:r>
              <a:rPr lang="en-US" sz="2100" dirty="0"/>
              <a:t>can send and receive </a:t>
            </a:r>
            <a:r>
              <a:rPr lang="en-US" sz="2100" dirty="0" smtClean="0"/>
              <a:t>e-mails</a:t>
            </a:r>
          </a:p>
          <a:p>
            <a:pPr algn="l" rtl="0"/>
            <a:r>
              <a:rPr lang="en-US" sz="2100" dirty="0" smtClean="0"/>
              <a:t>you </a:t>
            </a:r>
            <a:r>
              <a:rPr lang="en-US" sz="2100" dirty="0"/>
              <a:t>can get in touch with your </a:t>
            </a:r>
            <a:r>
              <a:rPr lang="en-US" sz="2100" dirty="0" smtClean="0"/>
              <a:t>friends</a:t>
            </a:r>
          </a:p>
          <a:p>
            <a:pPr algn="l" rtl="0"/>
            <a:r>
              <a:rPr lang="en-US" sz="2100" dirty="0" smtClean="0"/>
              <a:t>you </a:t>
            </a:r>
            <a:r>
              <a:rPr lang="en-US" sz="2100" dirty="0"/>
              <a:t>can do </a:t>
            </a:r>
            <a:r>
              <a:rPr lang="en-US" sz="2100" dirty="0" smtClean="0"/>
              <a:t>shopping</a:t>
            </a:r>
          </a:p>
          <a:p>
            <a:pPr algn="l" rtl="0"/>
            <a:r>
              <a:rPr lang="en-US" sz="2100" dirty="0" smtClean="0"/>
              <a:t>you </a:t>
            </a:r>
            <a:r>
              <a:rPr lang="en-US" sz="2100" dirty="0"/>
              <a:t>can downloads files, music and </a:t>
            </a:r>
            <a:r>
              <a:rPr lang="en-US" sz="2100" dirty="0" smtClean="0"/>
              <a:t>films</a:t>
            </a:r>
          </a:p>
          <a:p>
            <a:pPr algn="l" rtl="0"/>
            <a:r>
              <a:rPr lang="en-US" sz="2100" dirty="0" smtClean="0"/>
              <a:t>you </a:t>
            </a:r>
            <a:r>
              <a:rPr lang="en-US" sz="2100" dirty="0"/>
              <a:t>can find interesting </a:t>
            </a:r>
            <a:r>
              <a:rPr lang="en-US" sz="2100" dirty="0" smtClean="0"/>
              <a:t>materials</a:t>
            </a:r>
          </a:p>
          <a:p>
            <a:pPr algn="l" rtl="0"/>
            <a:r>
              <a:rPr lang="en-US" sz="2100" dirty="0" smtClean="0"/>
              <a:t>you </a:t>
            </a:r>
            <a:r>
              <a:rPr lang="en-US" sz="2100" dirty="0"/>
              <a:t>can meet/get to know a lot of </a:t>
            </a:r>
            <a:r>
              <a:rPr lang="en-US" sz="2100" dirty="0" smtClean="0"/>
              <a:t>people</a:t>
            </a:r>
          </a:p>
          <a:p>
            <a:pPr algn="l" rtl="0"/>
            <a:r>
              <a:rPr lang="en-US" sz="2100" dirty="0" smtClean="0"/>
              <a:t>you </a:t>
            </a:r>
            <a:r>
              <a:rPr lang="en-US" sz="2100" dirty="0"/>
              <a:t>can find flat or jobs </a:t>
            </a:r>
            <a:r>
              <a:rPr lang="en-US" sz="2100" dirty="0" smtClean="0"/>
              <a:t>quickly</a:t>
            </a:r>
          </a:p>
          <a:p>
            <a:pPr algn="l" rtl="0"/>
            <a:r>
              <a:rPr lang="en-US" sz="2100" dirty="0" smtClean="0"/>
              <a:t>the </a:t>
            </a:r>
            <a:r>
              <a:rPr lang="en-US" sz="2100" dirty="0"/>
              <a:t>net is easy and fast source of </a:t>
            </a:r>
            <a:r>
              <a:rPr lang="en-US" sz="2100" dirty="0" smtClean="0"/>
              <a:t>information</a:t>
            </a:r>
          </a:p>
          <a:p>
            <a:pPr algn="l" rtl="0"/>
            <a:r>
              <a:rPr lang="en-US" sz="2100" dirty="0" smtClean="0"/>
              <a:t>the </a:t>
            </a:r>
            <a:r>
              <a:rPr lang="en-US" sz="2100" dirty="0"/>
              <a:t>net makes our work </a:t>
            </a:r>
            <a:r>
              <a:rPr lang="en-US" sz="2100" dirty="0" smtClean="0"/>
              <a:t>easier</a:t>
            </a:r>
          </a:p>
          <a:p>
            <a:pPr algn="l" rtl="0"/>
            <a:r>
              <a:rPr lang="en-US" sz="2100" dirty="0" smtClean="0"/>
              <a:t>the </a:t>
            </a:r>
            <a:r>
              <a:rPr lang="en-US" sz="2100" dirty="0"/>
              <a:t>net enables us to do shopping, pay bills without leaving our </a:t>
            </a:r>
            <a:r>
              <a:rPr lang="en-US" sz="2100" dirty="0" smtClean="0"/>
              <a:t>homes</a:t>
            </a:r>
          </a:p>
          <a:p>
            <a:pPr algn="l" rtl="0"/>
            <a:r>
              <a:rPr lang="en-US" sz="2100" dirty="0" smtClean="0"/>
              <a:t>the </a:t>
            </a:r>
            <a:r>
              <a:rPr lang="en-US" sz="2100" dirty="0"/>
              <a:t>net saves our time (we don’t have to stay in </a:t>
            </a:r>
            <a:r>
              <a:rPr lang="en-US" sz="2100" dirty="0" smtClean="0"/>
              <a:t>queue)</a:t>
            </a:r>
          </a:p>
          <a:p>
            <a:pPr algn="l" rtl="0"/>
            <a:r>
              <a:rPr lang="en-US" sz="2100" dirty="0" smtClean="0"/>
              <a:t>provides entertainment</a:t>
            </a:r>
          </a:p>
          <a:p>
            <a:pPr algn="l" rtl="0"/>
            <a:r>
              <a:rPr lang="en-US" sz="2100" dirty="0" smtClean="0"/>
              <a:t>And much more…..</a:t>
            </a:r>
            <a:endParaRPr lang="en-US" sz="2100" dirty="0"/>
          </a:p>
        </p:txBody>
      </p:sp>
    </p:spTree>
    <p:extLst>
      <p:ext uri="{BB962C8B-B14F-4D97-AF65-F5344CB8AC3E}">
        <p14:creationId xmlns:p14="http://schemas.microsoft.com/office/powerpoint/2010/main" val="34734367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Disadvantages </a:t>
            </a:r>
            <a:r>
              <a:rPr lang="en-US" dirty="0"/>
              <a:t>of the </a:t>
            </a:r>
            <a:r>
              <a:rPr lang="en-US" dirty="0" smtClean="0"/>
              <a:t>Internet</a:t>
            </a:r>
            <a:endParaRPr lang="en-US" dirty="0"/>
          </a:p>
        </p:txBody>
      </p:sp>
      <p:sp>
        <p:nvSpPr>
          <p:cNvPr id="3" name="Content Placeholder 2"/>
          <p:cNvSpPr>
            <a:spLocks noGrp="1"/>
          </p:cNvSpPr>
          <p:nvPr>
            <p:ph idx="1"/>
          </p:nvPr>
        </p:nvSpPr>
        <p:spPr/>
        <p:txBody>
          <a:bodyPr>
            <a:normAutofit/>
          </a:bodyPr>
          <a:lstStyle/>
          <a:p>
            <a:pPr algn="just" rtl="0"/>
            <a:r>
              <a:rPr lang="en-US" sz="3200" dirty="0"/>
              <a:t>Although the Internet is one of </a:t>
            </a:r>
            <a:r>
              <a:rPr lang="en-US" sz="3200" dirty="0" smtClean="0"/>
              <a:t>the </a:t>
            </a:r>
            <a:r>
              <a:rPr lang="en-US" sz="3200" dirty="0"/>
              <a:t>greatest creations, it also has many </a:t>
            </a:r>
            <a:r>
              <a:rPr lang="en-US" sz="3200" dirty="0" smtClean="0"/>
              <a:t>disadvantages. Because </a:t>
            </a:r>
            <a:r>
              <a:rPr lang="en-US" sz="3200" dirty="0"/>
              <a:t>the internet is easily accessible to anyone, it can be a dangerous </a:t>
            </a:r>
            <a:r>
              <a:rPr lang="en-US" sz="3200" dirty="0" smtClean="0"/>
              <a:t>place. You have to know </a:t>
            </a:r>
            <a:r>
              <a:rPr lang="en-US" sz="3200" dirty="0"/>
              <a:t>who you're dealing with or what you're getting into. Predators, cyber criminals, bullies, and corrupt businesses will try to take advantage of the unwary visitor.</a:t>
            </a:r>
          </a:p>
        </p:txBody>
      </p:sp>
    </p:spTree>
    <p:extLst>
      <p:ext uri="{BB962C8B-B14F-4D97-AF65-F5344CB8AC3E}">
        <p14:creationId xmlns:p14="http://schemas.microsoft.com/office/powerpoint/2010/main" val="12651347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smtClean="0"/>
              <a:t>What is the internet</a:t>
            </a:r>
            <a:endParaRPr lang="en-US" dirty="0"/>
          </a:p>
        </p:txBody>
      </p:sp>
      <p:sp>
        <p:nvSpPr>
          <p:cNvPr id="3" name="Content Placeholder 2"/>
          <p:cNvSpPr>
            <a:spLocks noGrp="1"/>
          </p:cNvSpPr>
          <p:nvPr>
            <p:ph idx="1"/>
          </p:nvPr>
        </p:nvSpPr>
        <p:spPr/>
        <p:txBody>
          <a:bodyPr>
            <a:normAutofit/>
          </a:bodyPr>
          <a:lstStyle/>
          <a:p>
            <a:pPr algn="just" rtl="0"/>
            <a:r>
              <a:rPr lang="en-US" sz="3200" b="1" dirty="0"/>
              <a:t>Internet</a:t>
            </a:r>
            <a:r>
              <a:rPr lang="en-US" sz="3200" dirty="0"/>
              <a:t> is a global system of interconnected computer networks that use the standard Internet protocol </a:t>
            </a:r>
            <a:r>
              <a:rPr lang="en-US" sz="3200" dirty="0" smtClean="0"/>
              <a:t>(</a:t>
            </a:r>
            <a:r>
              <a:rPr lang="en-US" sz="3200" dirty="0"/>
              <a:t>often called </a:t>
            </a:r>
            <a:r>
              <a:rPr lang="en-US" sz="3200" dirty="0" smtClean="0"/>
              <a:t>TCP/IP) </a:t>
            </a:r>
            <a:r>
              <a:rPr lang="en-US" sz="3200" dirty="0"/>
              <a:t>to serve billions of users worldwide. It is a network of networks that consists of millions of private, public, academic, business, and government networks, of local to global scope, that are linked by </a:t>
            </a:r>
            <a:r>
              <a:rPr lang="en-US" sz="3200" dirty="0" smtClean="0"/>
              <a:t>networking </a:t>
            </a:r>
            <a:r>
              <a:rPr lang="en-US" sz="3200" dirty="0"/>
              <a:t>technologies.</a:t>
            </a:r>
          </a:p>
        </p:txBody>
      </p:sp>
    </p:spTree>
    <p:extLst>
      <p:ext uri="{BB962C8B-B14F-4D97-AF65-F5344CB8AC3E}">
        <p14:creationId xmlns:p14="http://schemas.microsoft.com/office/powerpoint/2010/main" val="3740853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Disadvantages of the Internet</a:t>
            </a:r>
          </a:p>
        </p:txBody>
      </p:sp>
      <p:sp>
        <p:nvSpPr>
          <p:cNvPr id="3" name="Content Placeholder 2"/>
          <p:cNvSpPr>
            <a:spLocks noGrp="1"/>
          </p:cNvSpPr>
          <p:nvPr>
            <p:ph idx="1"/>
          </p:nvPr>
        </p:nvSpPr>
        <p:spPr>
          <a:xfrm>
            <a:off x="457200" y="1600200"/>
            <a:ext cx="6419056" cy="4637112"/>
          </a:xfrm>
        </p:spPr>
        <p:txBody>
          <a:bodyPr>
            <a:normAutofit fontScale="70000" lnSpcReduction="20000"/>
          </a:bodyPr>
          <a:lstStyle/>
          <a:p>
            <a:pPr algn="l" rtl="0"/>
            <a:r>
              <a:rPr lang="en-US" sz="3400" dirty="0"/>
              <a:t>Bullying, trolls, stalkers, and crime</a:t>
            </a:r>
          </a:p>
          <a:p>
            <a:pPr algn="l" rtl="0"/>
            <a:r>
              <a:rPr lang="en-US" sz="3400" dirty="0"/>
              <a:t>Exploitation and pornography and violent images</a:t>
            </a:r>
          </a:p>
          <a:p>
            <a:pPr algn="l" rtl="0"/>
            <a:r>
              <a:rPr lang="en-US" sz="3400" dirty="0"/>
              <a:t>Addiction, time waster, and causes distractions</a:t>
            </a:r>
          </a:p>
          <a:p>
            <a:pPr algn="l" rtl="0"/>
            <a:r>
              <a:rPr lang="en-US" sz="3400" dirty="0"/>
              <a:t>Never being able to disconnect</a:t>
            </a:r>
          </a:p>
          <a:p>
            <a:pPr algn="l" rtl="0"/>
            <a:r>
              <a:rPr lang="en-US" sz="3400" dirty="0"/>
              <a:t>Identity theft, hacking, viruses, and cheating</a:t>
            </a:r>
          </a:p>
          <a:p>
            <a:pPr algn="l" rtl="0"/>
            <a:r>
              <a:rPr lang="en-US" sz="3400" dirty="0"/>
              <a:t>Spam and advertising</a:t>
            </a:r>
          </a:p>
          <a:p>
            <a:pPr algn="l" rtl="0"/>
            <a:r>
              <a:rPr lang="en-US" sz="3400" dirty="0"/>
              <a:t>Depression, loneliness, and social isolation</a:t>
            </a:r>
          </a:p>
          <a:p>
            <a:pPr algn="l" rtl="0"/>
            <a:r>
              <a:rPr lang="en-US" sz="3400" dirty="0"/>
              <a:t>Health issues and </a:t>
            </a:r>
            <a:r>
              <a:rPr lang="en-US" sz="3400" dirty="0" smtClean="0"/>
              <a:t>obesity</a:t>
            </a:r>
          </a:p>
          <a:p>
            <a:pPr algn="l" rtl="0"/>
            <a:r>
              <a:rPr lang="en-US" sz="3400" dirty="0"/>
              <a:t>Buying things not </a:t>
            </a:r>
            <a:r>
              <a:rPr lang="en-US" sz="3400" dirty="0" smtClean="0"/>
              <a:t>needed</a:t>
            </a:r>
          </a:p>
          <a:p>
            <a:pPr marL="0" indent="0" algn="l" rtl="0">
              <a:buNone/>
            </a:pPr>
            <a:endParaRPr lang="en-US" dirty="0"/>
          </a:p>
          <a:p>
            <a:pPr marL="0" indent="0" algn="l" rtl="0">
              <a:buNone/>
            </a:pPr>
            <a:r>
              <a:rPr lang="en-US" sz="1800" dirty="0">
                <a:hlinkClick r:id="rId2"/>
              </a:rPr>
              <a:t>https://</a:t>
            </a:r>
            <a:r>
              <a:rPr lang="en-US" sz="1800" dirty="0" smtClean="0">
                <a:hlinkClick r:id="rId2"/>
              </a:rPr>
              <a:t>www.computerhope.com/issues/ch001810.htm</a:t>
            </a:r>
            <a:endParaRPr lang="en-US" dirty="0"/>
          </a:p>
        </p:txBody>
      </p:sp>
      <p:pic>
        <p:nvPicPr>
          <p:cNvPr id="1026" name="Picture 2" descr="Carpal Tunnel wrist bra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6256" y="3049588"/>
            <a:ext cx="2114550" cy="3076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70650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Electronic Communication Theory</a:t>
            </a:r>
            <a:endParaRPr lang="en-US" dirty="0"/>
          </a:p>
        </p:txBody>
      </p:sp>
      <p:sp>
        <p:nvSpPr>
          <p:cNvPr id="3" name="Content Placeholder 2"/>
          <p:cNvSpPr>
            <a:spLocks noGrp="1"/>
          </p:cNvSpPr>
          <p:nvPr>
            <p:ph idx="1"/>
          </p:nvPr>
        </p:nvSpPr>
        <p:spPr/>
        <p:txBody>
          <a:bodyPr>
            <a:normAutofit/>
          </a:bodyPr>
          <a:lstStyle/>
          <a:p>
            <a:pPr algn="l" rtl="0" fontAlgn="t"/>
            <a:r>
              <a:rPr lang="en-US" sz="2400" dirty="0" smtClean="0"/>
              <a:t>This</a:t>
            </a:r>
            <a:r>
              <a:rPr lang="en-US" sz="2400" dirty="0"/>
              <a:t> </a:t>
            </a:r>
            <a:r>
              <a:rPr lang="en-US" sz="2400" dirty="0" smtClean="0"/>
              <a:t>theory emphasized</a:t>
            </a:r>
            <a:r>
              <a:rPr lang="en-US" sz="2400" dirty="0"/>
              <a:t> the technical problems of transmitting a message from a sender to a receiver</a:t>
            </a:r>
            <a:r>
              <a:rPr lang="en-US" sz="2400" dirty="0" smtClean="0"/>
              <a:t>.</a:t>
            </a:r>
            <a:endParaRPr lang="en-US" sz="2400" dirty="0"/>
          </a:p>
          <a:p>
            <a:pPr algn="l" rtl="0" fontAlgn="t"/>
            <a:r>
              <a:rPr lang="en-US" sz="2400" dirty="0"/>
              <a:t>It is based on, and uses the language of, electronics.</a:t>
            </a:r>
          </a:p>
          <a:p>
            <a:pPr algn="l" rtl="0" fontAlgn="t"/>
            <a:r>
              <a:rPr lang="en-US" sz="2400" dirty="0" smtClean="0"/>
              <a:t>The</a:t>
            </a:r>
            <a:r>
              <a:rPr lang="en-US" sz="2400" dirty="0"/>
              <a:t> message begins with an </a:t>
            </a:r>
            <a:r>
              <a:rPr lang="en-US" sz="2400" i="1" dirty="0"/>
              <a:t>information source</a:t>
            </a:r>
            <a:r>
              <a:rPr lang="en-US" sz="2400" dirty="0"/>
              <a:t>, the mind of the sender (writer or speaker), who </a:t>
            </a:r>
            <a:r>
              <a:rPr lang="en-US" sz="2400" i="1" dirty="0" smtClean="0"/>
              <a:t>encodes </a:t>
            </a:r>
            <a:r>
              <a:rPr lang="en-US" sz="2400" dirty="0" smtClean="0"/>
              <a:t>a</a:t>
            </a:r>
            <a:r>
              <a:rPr lang="en-US" sz="2400" dirty="0"/>
              <a:t> message </a:t>
            </a:r>
            <a:r>
              <a:rPr lang="en-US" sz="2400" dirty="0" smtClean="0"/>
              <a:t> into</a:t>
            </a:r>
            <a:r>
              <a:rPr lang="en-US" sz="2400" dirty="0"/>
              <a:t> words and sentences</a:t>
            </a:r>
            <a:r>
              <a:rPr lang="en-US" sz="2400" dirty="0" smtClean="0"/>
              <a:t>.</a:t>
            </a:r>
          </a:p>
          <a:p>
            <a:pPr algn="l" rtl="0" fontAlgn="t"/>
            <a:r>
              <a:rPr lang="en-US" sz="2400" dirty="0" smtClean="0"/>
              <a:t>The</a:t>
            </a:r>
            <a:r>
              <a:rPr lang="en-US" sz="2400" dirty="0"/>
              <a:t> message is </a:t>
            </a:r>
            <a:r>
              <a:rPr lang="en-US" sz="2400" i="1" dirty="0"/>
              <a:t>transmitted </a:t>
            </a:r>
            <a:r>
              <a:rPr lang="en-US" sz="2400" dirty="0" smtClean="0"/>
              <a:t>as signal</a:t>
            </a:r>
            <a:r>
              <a:rPr lang="en-US" sz="2400" dirty="0"/>
              <a:t> </a:t>
            </a:r>
            <a:r>
              <a:rPr lang="en-US" sz="2400" dirty="0" smtClean="0"/>
              <a:t>(text</a:t>
            </a:r>
            <a:r>
              <a:rPr lang="en-US" sz="2400" dirty="0"/>
              <a:t> on paper or </a:t>
            </a:r>
            <a:r>
              <a:rPr lang="en-US" sz="2400" dirty="0" smtClean="0"/>
              <a:t>sound</a:t>
            </a:r>
            <a:r>
              <a:rPr lang="en-US" sz="2400" dirty="0"/>
              <a:t> waves) through a channel, where </a:t>
            </a:r>
            <a:r>
              <a:rPr lang="en-US" sz="2400" dirty="0" smtClean="0"/>
              <a:t>it may</a:t>
            </a:r>
            <a:r>
              <a:rPr lang="en-US" sz="2400" dirty="0"/>
              <a:t> be distorted by </a:t>
            </a:r>
            <a:r>
              <a:rPr lang="en-US" sz="2400" i="1" dirty="0"/>
              <a:t>noise </a:t>
            </a:r>
            <a:r>
              <a:rPr lang="en-US" sz="2400" dirty="0"/>
              <a:t>(such as smudged typing or acoustical problems). </a:t>
            </a:r>
            <a:endParaRPr lang="en-US" sz="2400" dirty="0" smtClean="0"/>
          </a:p>
          <a:p>
            <a:pPr algn="l" rtl="0" fontAlgn="t"/>
            <a:r>
              <a:rPr lang="en-US" sz="2400" dirty="0" smtClean="0"/>
              <a:t>The receiver</a:t>
            </a:r>
            <a:r>
              <a:rPr lang="en-US" sz="2400" dirty="0"/>
              <a:t> (listener or reader) </a:t>
            </a:r>
            <a:r>
              <a:rPr lang="en-US" sz="2400" i="1" dirty="0"/>
              <a:t>decodes </a:t>
            </a:r>
            <a:r>
              <a:rPr lang="en-US" sz="2400" dirty="0"/>
              <a:t>the message</a:t>
            </a:r>
          </a:p>
          <a:p>
            <a:pPr algn="l" rtl="0"/>
            <a:endParaRPr lang="en-US" dirty="0"/>
          </a:p>
        </p:txBody>
      </p:sp>
    </p:spTree>
    <p:extLst>
      <p:ext uri="{BB962C8B-B14F-4D97-AF65-F5344CB8AC3E}">
        <p14:creationId xmlns:p14="http://schemas.microsoft.com/office/powerpoint/2010/main" val="41853198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Communication Model</a:t>
            </a:r>
            <a:endParaRPr lang="en-US" dirty="0"/>
          </a:p>
        </p:txBody>
      </p:sp>
      <p:pic>
        <p:nvPicPr>
          <p:cNvPr id="4" name="Picture 3"/>
          <p:cNvPicPr>
            <a:picLocks noChangeAspect="1"/>
          </p:cNvPicPr>
          <p:nvPr/>
        </p:nvPicPr>
        <p:blipFill>
          <a:blip r:embed="rId2"/>
          <a:stretch>
            <a:fillRect/>
          </a:stretch>
        </p:blipFill>
        <p:spPr>
          <a:xfrm>
            <a:off x="1331640" y="2780928"/>
            <a:ext cx="6593052" cy="2943327"/>
          </a:xfrm>
          <a:prstGeom prst="rect">
            <a:avLst/>
          </a:prstGeom>
        </p:spPr>
      </p:pic>
    </p:spTree>
    <p:extLst>
      <p:ext uri="{BB962C8B-B14F-4D97-AF65-F5344CB8AC3E}">
        <p14:creationId xmlns:p14="http://schemas.microsoft.com/office/powerpoint/2010/main" val="9155517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Communication Model</a:t>
            </a:r>
            <a:endParaRPr lang="en-US" dirty="0"/>
          </a:p>
        </p:txBody>
      </p:sp>
      <p:pic>
        <p:nvPicPr>
          <p:cNvPr id="6" name="Picture 5"/>
          <p:cNvPicPr>
            <a:picLocks noChangeAspect="1"/>
          </p:cNvPicPr>
          <p:nvPr/>
        </p:nvPicPr>
        <p:blipFill>
          <a:blip r:embed="rId2"/>
          <a:stretch>
            <a:fillRect/>
          </a:stretch>
        </p:blipFill>
        <p:spPr>
          <a:xfrm>
            <a:off x="243228" y="2204864"/>
            <a:ext cx="8657544" cy="3744416"/>
          </a:xfrm>
          <a:prstGeom prst="rect">
            <a:avLst/>
          </a:prstGeom>
        </p:spPr>
      </p:pic>
      <p:grpSp>
        <p:nvGrpSpPr>
          <p:cNvPr id="10" name="Group 9"/>
          <p:cNvGrpSpPr/>
          <p:nvPr/>
        </p:nvGrpSpPr>
        <p:grpSpPr>
          <a:xfrm>
            <a:off x="4355976" y="2020198"/>
            <a:ext cx="879378" cy="760730"/>
            <a:chOff x="4355976" y="2020198"/>
            <a:chExt cx="879378" cy="760730"/>
          </a:xfrm>
        </p:grpSpPr>
        <p:sp>
          <p:nvSpPr>
            <p:cNvPr id="7" name="TextBox 6"/>
            <p:cNvSpPr txBox="1"/>
            <p:nvPr/>
          </p:nvSpPr>
          <p:spPr>
            <a:xfrm>
              <a:off x="4355976" y="2020198"/>
              <a:ext cx="879378" cy="369332"/>
            </a:xfrm>
            <a:prstGeom prst="rect">
              <a:avLst/>
            </a:prstGeom>
            <a:solidFill>
              <a:schemeClr val="accent2"/>
            </a:solidFill>
          </p:spPr>
          <p:txBody>
            <a:bodyPr wrap="square" rtlCol="0">
              <a:spAutoFit/>
            </a:bodyPr>
            <a:lstStyle/>
            <a:p>
              <a:pPr algn="ctr"/>
              <a:r>
                <a:rPr lang="en-US" dirty="0" smtClean="0"/>
                <a:t>Noise</a:t>
              </a:r>
              <a:endParaRPr lang="en-US" dirty="0"/>
            </a:p>
          </p:txBody>
        </p:sp>
        <p:cxnSp>
          <p:nvCxnSpPr>
            <p:cNvPr id="9" name="Straight Arrow Connector 8"/>
            <p:cNvCxnSpPr/>
            <p:nvPr/>
          </p:nvCxnSpPr>
          <p:spPr>
            <a:xfrm>
              <a:off x="4795665" y="2348880"/>
              <a:ext cx="0" cy="432048"/>
            </a:xfrm>
            <a:prstGeom prst="straightConnector1">
              <a:avLst/>
            </a:prstGeom>
            <a:ln w="381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107339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65743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 of the internet</a:t>
            </a:r>
            <a:endParaRPr lang="en-US" dirty="0"/>
          </a:p>
        </p:txBody>
      </p:sp>
      <p:sp>
        <p:nvSpPr>
          <p:cNvPr id="3" name="Content Placeholder 2"/>
          <p:cNvSpPr>
            <a:spLocks noGrp="1"/>
          </p:cNvSpPr>
          <p:nvPr>
            <p:ph idx="1"/>
          </p:nvPr>
        </p:nvSpPr>
        <p:spPr/>
        <p:txBody>
          <a:bodyPr>
            <a:noAutofit/>
          </a:bodyPr>
          <a:lstStyle/>
          <a:p>
            <a:pPr algn="just" rtl="0"/>
            <a:r>
              <a:rPr lang="en-US" sz="2800" dirty="0" smtClean="0"/>
              <a:t>the</a:t>
            </a:r>
            <a:r>
              <a:rPr lang="en-US" sz="2800" dirty="0"/>
              <a:t> </a:t>
            </a:r>
            <a:r>
              <a:rPr lang="en-US" sz="2800" b="1" dirty="0"/>
              <a:t>history of the Internet</a:t>
            </a:r>
            <a:r>
              <a:rPr lang="en-US" sz="2800" dirty="0"/>
              <a:t> begins with the development of electronic computers in the </a:t>
            </a:r>
            <a:r>
              <a:rPr lang="en-US" sz="2800" dirty="0" smtClean="0"/>
              <a:t>1950s.</a:t>
            </a:r>
          </a:p>
          <a:p>
            <a:pPr algn="just" rtl="0"/>
            <a:r>
              <a:rPr lang="en-US" sz="2800" dirty="0" smtClean="0"/>
              <a:t>The </a:t>
            </a:r>
            <a:r>
              <a:rPr lang="en-US" sz="2800" dirty="0"/>
              <a:t>US Department of Defense awarded contracts as early as the 1960s, including for the development of the </a:t>
            </a:r>
            <a:r>
              <a:rPr lang="en-US" sz="2800" dirty="0" smtClean="0"/>
              <a:t>ARPANET project.</a:t>
            </a:r>
          </a:p>
          <a:p>
            <a:pPr algn="just" rtl="0"/>
            <a:r>
              <a:rPr lang="en-US" sz="2800" dirty="0" smtClean="0"/>
              <a:t>The </a:t>
            </a:r>
            <a:r>
              <a:rPr lang="en-US" sz="2800" dirty="0"/>
              <a:t>first message was sent over the ARPANET in 1969 from computer science </a:t>
            </a:r>
            <a:r>
              <a:rPr lang="en-US" sz="2800" dirty="0" smtClean="0"/>
              <a:t>laboratory </a:t>
            </a:r>
            <a:r>
              <a:rPr lang="en-US" sz="2800" dirty="0"/>
              <a:t>at University of California, Los Angeles </a:t>
            </a:r>
            <a:r>
              <a:rPr lang="en-US" sz="2800" dirty="0" smtClean="0"/>
              <a:t>to </a:t>
            </a:r>
            <a:r>
              <a:rPr lang="en-US" sz="2800" dirty="0"/>
              <a:t>the second network </a:t>
            </a:r>
            <a:r>
              <a:rPr lang="en-US" sz="2800" dirty="0" smtClean="0"/>
              <a:t>at</a:t>
            </a:r>
            <a:r>
              <a:rPr lang="en-US" sz="2800" dirty="0"/>
              <a:t> Stanford Research Institute (SRI).</a:t>
            </a:r>
          </a:p>
        </p:txBody>
      </p:sp>
    </p:spTree>
    <p:extLst>
      <p:ext uri="{BB962C8B-B14F-4D97-AF65-F5344CB8AC3E}">
        <p14:creationId xmlns:p14="http://schemas.microsoft.com/office/powerpoint/2010/main" val="3141483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dirty="0"/>
              <a:t>Who Owns the Internet?</a:t>
            </a:r>
          </a:p>
        </p:txBody>
      </p:sp>
      <p:sp>
        <p:nvSpPr>
          <p:cNvPr id="3" name="Content Placeholder 2"/>
          <p:cNvSpPr>
            <a:spLocks noGrp="1"/>
          </p:cNvSpPr>
          <p:nvPr>
            <p:ph idx="1"/>
          </p:nvPr>
        </p:nvSpPr>
        <p:spPr/>
        <p:txBody>
          <a:bodyPr>
            <a:normAutofit/>
          </a:bodyPr>
          <a:lstStyle/>
          <a:p>
            <a:pPr algn="l" rtl="0"/>
            <a:r>
              <a:rPr lang="en-US" sz="2800" dirty="0"/>
              <a:t>There are many organizations, corporations, governments, schools, private citizens and service providers that all own pieces of the infrastructure, </a:t>
            </a:r>
            <a:r>
              <a:rPr lang="en-US" sz="2800" u="sng" dirty="0">
                <a:solidFill>
                  <a:srgbClr val="FF0000"/>
                </a:solidFill>
              </a:rPr>
              <a:t>but there is no one body that owns it all.</a:t>
            </a:r>
            <a:r>
              <a:rPr lang="en-US" sz="2800" dirty="0"/>
              <a:t> There are, however, organizations that </a:t>
            </a:r>
            <a:r>
              <a:rPr lang="en-US" sz="2800" u="sng" dirty="0"/>
              <a:t>oversee</a:t>
            </a:r>
            <a:r>
              <a:rPr lang="en-US" sz="2800" dirty="0"/>
              <a:t> and </a:t>
            </a:r>
            <a:r>
              <a:rPr lang="en-US" sz="2800" u="sng" dirty="0"/>
              <a:t>standardize</a:t>
            </a:r>
            <a:r>
              <a:rPr lang="en-US" sz="2800" dirty="0"/>
              <a:t> what happens on the Internet and </a:t>
            </a:r>
            <a:r>
              <a:rPr lang="en-US" sz="2800" u="sng" dirty="0"/>
              <a:t>assign IP addresses</a:t>
            </a:r>
            <a:r>
              <a:rPr lang="en-US" sz="2800" dirty="0"/>
              <a:t> and domain names, such as the National Science Foundation, the Internet Engineering </a:t>
            </a:r>
            <a:r>
              <a:rPr lang="en-US" sz="2800" dirty="0" smtClean="0"/>
              <a:t>Task Force,</a:t>
            </a:r>
            <a:r>
              <a:rPr lang="en-US" sz="2800" dirty="0"/>
              <a:t> </a:t>
            </a:r>
            <a:r>
              <a:rPr lang="en-US" sz="2800" dirty="0" smtClean="0"/>
              <a:t>ICANN ,</a:t>
            </a:r>
            <a:r>
              <a:rPr lang="en-US" sz="2800" dirty="0"/>
              <a:t> InterNICand the Internet Architecture Board.</a:t>
            </a:r>
          </a:p>
        </p:txBody>
      </p:sp>
    </p:spTree>
    <p:extLst>
      <p:ext uri="{BB962C8B-B14F-4D97-AF65-F5344CB8AC3E}">
        <p14:creationId xmlns:p14="http://schemas.microsoft.com/office/powerpoint/2010/main" val="21872745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Internet </a:t>
            </a:r>
            <a:r>
              <a:rPr lang="en-US" b="1" dirty="0" smtClean="0"/>
              <a:t>Connections</a:t>
            </a:r>
            <a:endParaRPr lang="en-US" dirty="0"/>
          </a:p>
        </p:txBody>
      </p:sp>
      <p:sp>
        <p:nvSpPr>
          <p:cNvPr id="3" name="Content Placeholder 2"/>
          <p:cNvSpPr>
            <a:spLocks noGrp="1"/>
          </p:cNvSpPr>
          <p:nvPr>
            <p:ph idx="1"/>
          </p:nvPr>
        </p:nvSpPr>
        <p:spPr/>
        <p:txBody>
          <a:bodyPr>
            <a:noAutofit/>
          </a:bodyPr>
          <a:lstStyle/>
          <a:p>
            <a:pPr algn="l" rtl="0"/>
            <a:r>
              <a:rPr lang="en-US" sz="2800" dirty="0"/>
              <a:t>There are many ways a personal electronic device can connect to the internet.  They all use different hardware and each has a range of connection </a:t>
            </a:r>
            <a:r>
              <a:rPr lang="en-US" sz="2800" dirty="0" smtClean="0"/>
              <a:t>speeds:</a:t>
            </a:r>
          </a:p>
          <a:p>
            <a:pPr marL="971550" lvl="1" indent="-514350" algn="l" rtl="0">
              <a:buFont typeface="+mj-lt"/>
              <a:buAutoNum type="arabicPeriod"/>
            </a:pPr>
            <a:r>
              <a:rPr lang="en-US" sz="2800" dirty="0"/>
              <a:t>Dial-Up (Analog 56K</a:t>
            </a:r>
            <a:r>
              <a:rPr lang="en-US" sz="2800" dirty="0" smtClean="0"/>
              <a:t>).</a:t>
            </a:r>
          </a:p>
          <a:p>
            <a:pPr marL="971550" lvl="1" indent="-514350" algn="l" rtl="0">
              <a:buFont typeface="+mj-lt"/>
              <a:buAutoNum type="arabicPeriod"/>
            </a:pPr>
            <a:r>
              <a:rPr lang="en-US" sz="2800" dirty="0" smtClean="0"/>
              <a:t>DSL</a:t>
            </a:r>
          </a:p>
          <a:p>
            <a:pPr marL="971550" lvl="1" indent="-514350" algn="l" rtl="0">
              <a:buFont typeface="+mj-lt"/>
              <a:buAutoNum type="arabicPeriod"/>
            </a:pPr>
            <a:r>
              <a:rPr lang="en-US" sz="2800" dirty="0" smtClean="0"/>
              <a:t>Cable</a:t>
            </a:r>
          </a:p>
          <a:p>
            <a:pPr marL="971550" lvl="1" indent="-514350" algn="l" rtl="0">
              <a:buFont typeface="+mj-lt"/>
              <a:buAutoNum type="arabicPeriod"/>
            </a:pPr>
            <a:r>
              <a:rPr lang="en-US" sz="2800" dirty="0" smtClean="0"/>
              <a:t>Wireless</a:t>
            </a:r>
          </a:p>
          <a:p>
            <a:pPr marL="971550" lvl="1" indent="-514350" algn="l" rtl="0">
              <a:buFont typeface="+mj-lt"/>
              <a:buAutoNum type="arabicPeriod"/>
            </a:pPr>
            <a:r>
              <a:rPr lang="en-US" sz="2800" dirty="0" smtClean="0"/>
              <a:t>Satellite</a:t>
            </a:r>
          </a:p>
          <a:p>
            <a:pPr marL="971550" lvl="1" indent="-514350" algn="l" rtl="0">
              <a:buFont typeface="+mj-lt"/>
              <a:buAutoNum type="arabicPeriod"/>
            </a:pPr>
            <a:r>
              <a:rPr lang="en-US" sz="2800" dirty="0"/>
              <a:t>Cellular</a:t>
            </a:r>
          </a:p>
        </p:txBody>
      </p:sp>
    </p:spTree>
    <p:extLst>
      <p:ext uri="{BB962C8B-B14F-4D97-AF65-F5344CB8AC3E}">
        <p14:creationId xmlns:p14="http://schemas.microsoft.com/office/powerpoint/2010/main" val="35204762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1.Dial-Up</a:t>
            </a:r>
            <a:endParaRPr lang="en-US" dirty="0"/>
          </a:p>
        </p:txBody>
      </p:sp>
      <p:sp>
        <p:nvSpPr>
          <p:cNvPr id="3" name="Content Placeholder 2"/>
          <p:cNvSpPr>
            <a:spLocks noGrp="1"/>
          </p:cNvSpPr>
          <p:nvPr>
            <p:ph idx="1"/>
          </p:nvPr>
        </p:nvSpPr>
        <p:spPr>
          <a:xfrm>
            <a:off x="467544" y="1340768"/>
            <a:ext cx="7620000" cy="4800600"/>
          </a:xfrm>
        </p:spPr>
        <p:txBody>
          <a:bodyPr>
            <a:noAutofit/>
          </a:bodyPr>
          <a:lstStyle/>
          <a:p>
            <a:pPr algn="l" rtl="0"/>
            <a:r>
              <a:rPr lang="en-US" sz="2400" dirty="0"/>
              <a:t>Dial-up access is cheap but </a:t>
            </a:r>
            <a:r>
              <a:rPr lang="en-US" sz="2400" dirty="0" smtClean="0"/>
              <a:t>slow.</a:t>
            </a:r>
          </a:p>
          <a:p>
            <a:pPr algn="l" rtl="0"/>
            <a:r>
              <a:rPr lang="en-US" sz="2400" dirty="0" smtClean="0"/>
              <a:t>A modem </a:t>
            </a:r>
            <a:r>
              <a:rPr lang="en-US" sz="2400" dirty="0"/>
              <a:t>connects to the Internet after the computer dials a phone number. </a:t>
            </a:r>
            <a:endParaRPr lang="en-US" sz="2400" dirty="0" smtClean="0"/>
          </a:p>
          <a:p>
            <a:pPr algn="l" rtl="0"/>
            <a:r>
              <a:rPr lang="en-US" sz="2400" dirty="0" smtClean="0"/>
              <a:t>This </a:t>
            </a:r>
            <a:r>
              <a:rPr lang="en-US" sz="2400" dirty="0"/>
              <a:t>analog signal is converted to digital via the modem and sent over a land-line serviced by a public telephone network. </a:t>
            </a:r>
            <a:endParaRPr lang="en-US" sz="2400" dirty="0" smtClean="0"/>
          </a:p>
          <a:p>
            <a:pPr algn="l" rtl="0"/>
            <a:r>
              <a:rPr lang="en-US" sz="2400" dirty="0" smtClean="0"/>
              <a:t>Telephone </a:t>
            </a:r>
            <a:r>
              <a:rPr lang="en-US" sz="2400" dirty="0"/>
              <a:t>lines are variable in quality and the connection can be poor at times. </a:t>
            </a:r>
            <a:endParaRPr lang="en-US" sz="2400" dirty="0" smtClean="0"/>
          </a:p>
          <a:p>
            <a:pPr algn="l" rtl="0"/>
            <a:r>
              <a:rPr lang="en-US" sz="2400" dirty="0" smtClean="0"/>
              <a:t>The </a:t>
            </a:r>
            <a:r>
              <a:rPr lang="en-US" sz="2400" dirty="0"/>
              <a:t>lines regularly experience </a:t>
            </a:r>
            <a:r>
              <a:rPr lang="en-US" sz="2400" u="sng" dirty="0"/>
              <a:t>interference</a:t>
            </a:r>
            <a:r>
              <a:rPr lang="en-US" sz="2400" dirty="0"/>
              <a:t> and this affects the </a:t>
            </a:r>
            <a:r>
              <a:rPr lang="en-US" sz="2400" dirty="0" smtClean="0"/>
              <a:t>speed.</a:t>
            </a:r>
            <a:r>
              <a:rPr lang="en-US" sz="2400" dirty="0"/>
              <a:t> </a:t>
            </a:r>
            <a:endParaRPr lang="en-US" sz="2400" dirty="0" smtClean="0"/>
          </a:p>
          <a:p>
            <a:pPr algn="l" rtl="0"/>
            <a:r>
              <a:rPr lang="en-US" sz="2400" dirty="0" smtClean="0"/>
              <a:t>Since </a:t>
            </a:r>
            <a:r>
              <a:rPr lang="en-US" sz="2400" dirty="0"/>
              <a:t>a computer or other device shares the same line as the telephone, they can’t be active at the same time</a:t>
            </a:r>
            <a:r>
              <a:rPr lang="en-US" sz="2400" dirty="0" smtClean="0"/>
              <a:t>.</a:t>
            </a:r>
          </a:p>
          <a:p>
            <a:pPr algn="l" rtl="0"/>
            <a:r>
              <a:rPr lang="en-US" sz="2400" dirty="0" smtClean="0"/>
              <a:t>Speed: </a:t>
            </a:r>
            <a:r>
              <a:rPr lang="en-US" sz="2400" dirty="0"/>
              <a:t>28K to 56K</a:t>
            </a:r>
          </a:p>
        </p:txBody>
      </p:sp>
    </p:spTree>
    <p:extLst>
      <p:ext uri="{BB962C8B-B14F-4D97-AF65-F5344CB8AC3E}">
        <p14:creationId xmlns:p14="http://schemas.microsoft.com/office/powerpoint/2010/main" val="37670435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dial-u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1417638"/>
            <a:ext cx="6480720" cy="210623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dial-up internal mode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87824" y="4149080"/>
            <a:ext cx="2952328" cy="22142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49691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DSL</a:t>
            </a:r>
            <a:endParaRPr lang="en-US" dirty="0"/>
          </a:p>
        </p:txBody>
      </p:sp>
      <p:sp>
        <p:nvSpPr>
          <p:cNvPr id="3" name="Content Placeholder 2"/>
          <p:cNvSpPr>
            <a:spLocks noGrp="1"/>
          </p:cNvSpPr>
          <p:nvPr>
            <p:ph idx="1"/>
          </p:nvPr>
        </p:nvSpPr>
        <p:spPr/>
        <p:txBody>
          <a:bodyPr>
            <a:noAutofit/>
          </a:bodyPr>
          <a:lstStyle/>
          <a:p>
            <a:pPr algn="l" rtl="0"/>
            <a:r>
              <a:rPr lang="en-US" sz="3200" b="1" dirty="0"/>
              <a:t> </a:t>
            </a:r>
            <a:r>
              <a:rPr lang="en-US" sz="3200" dirty="0"/>
              <a:t>DSL stands for Digital Subscriber Line. </a:t>
            </a:r>
            <a:endParaRPr lang="en-US" sz="3200" dirty="0" smtClean="0"/>
          </a:p>
          <a:p>
            <a:pPr algn="l" rtl="0"/>
            <a:r>
              <a:rPr lang="en-US" sz="3200" dirty="0" smtClean="0"/>
              <a:t>It </a:t>
            </a:r>
            <a:r>
              <a:rPr lang="en-US" sz="3200" dirty="0"/>
              <a:t>is an internet connection that is always “on”. </a:t>
            </a:r>
            <a:endParaRPr lang="en-US" sz="3200" dirty="0" smtClean="0"/>
          </a:p>
          <a:p>
            <a:pPr algn="l" rtl="0"/>
            <a:r>
              <a:rPr lang="en-US" sz="3200" dirty="0" smtClean="0"/>
              <a:t>uses </a:t>
            </a:r>
            <a:r>
              <a:rPr lang="en-US" sz="3200" dirty="0"/>
              <a:t>2 lines so your phone is not tied up when your computer is connected. </a:t>
            </a:r>
            <a:endParaRPr lang="en-US" sz="3200" dirty="0" smtClean="0"/>
          </a:p>
          <a:p>
            <a:pPr algn="l" rtl="0"/>
            <a:r>
              <a:rPr lang="en-US" sz="3200" dirty="0" smtClean="0"/>
              <a:t>There </a:t>
            </a:r>
            <a:r>
              <a:rPr lang="en-US" sz="3200" dirty="0"/>
              <a:t>is also no need to dial a phone number to connect. </a:t>
            </a:r>
            <a:endParaRPr lang="en-US" sz="3200" dirty="0" smtClean="0"/>
          </a:p>
          <a:p>
            <a:pPr algn="l" rtl="0"/>
            <a:r>
              <a:rPr lang="en-US" sz="3200" dirty="0" smtClean="0"/>
              <a:t>DSL </a:t>
            </a:r>
            <a:r>
              <a:rPr lang="en-US" sz="3200" dirty="0"/>
              <a:t>uses a router to transport </a:t>
            </a:r>
            <a:r>
              <a:rPr lang="en-US" sz="3200" dirty="0" smtClean="0"/>
              <a:t>data.</a:t>
            </a:r>
          </a:p>
          <a:p>
            <a:pPr algn="l" rtl="0"/>
            <a:r>
              <a:rPr lang="en-US" sz="3200" dirty="0" smtClean="0"/>
              <a:t>Speed: 128K </a:t>
            </a:r>
            <a:r>
              <a:rPr lang="en-US" sz="3200" dirty="0"/>
              <a:t>to 8 Mbps</a:t>
            </a:r>
          </a:p>
        </p:txBody>
      </p:sp>
    </p:spTree>
    <p:extLst>
      <p:ext uri="{BB962C8B-B14F-4D97-AF65-F5344CB8AC3E}">
        <p14:creationId xmlns:p14="http://schemas.microsoft.com/office/powerpoint/2010/main" val="10361979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2051" y="1988840"/>
            <a:ext cx="5019897" cy="3816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736635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243</TotalTime>
  <Words>482</Words>
  <Application>Microsoft Office PowerPoint</Application>
  <PresentationFormat>On-screen Show (4:3)</PresentationFormat>
  <Paragraphs>86</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Adjacency</vt:lpstr>
      <vt:lpstr>Introduction To Internet </vt:lpstr>
      <vt:lpstr>What is the internet</vt:lpstr>
      <vt:lpstr>History of the internet</vt:lpstr>
      <vt:lpstr>Who Owns the Internet?</vt:lpstr>
      <vt:lpstr>Internet Connections</vt:lpstr>
      <vt:lpstr>1.Dial-Up</vt:lpstr>
      <vt:lpstr>PowerPoint Presentation</vt:lpstr>
      <vt:lpstr>2. DSL</vt:lpstr>
      <vt:lpstr>PowerPoint Presentation</vt:lpstr>
      <vt:lpstr>3. Cable</vt:lpstr>
      <vt:lpstr>PowerPoint Presentation</vt:lpstr>
      <vt:lpstr>4. Wireless</vt:lpstr>
      <vt:lpstr>PowerPoint Presentation</vt:lpstr>
      <vt:lpstr>5. Satellite</vt:lpstr>
      <vt:lpstr>PowerPoint Presentation</vt:lpstr>
      <vt:lpstr>6. Cellular</vt:lpstr>
      <vt:lpstr>PowerPoint Presentation</vt:lpstr>
      <vt:lpstr>Advantages of the Internet</vt:lpstr>
      <vt:lpstr>Disadvantages of the Internet</vt:lpstr>
      <vt:lpstr>Disadvantages of the Internet</vt:lpstr>
      <vt:lpstr>Electronic Communication Theory</vt:lpstr>
      <vt:lpstr>Communication Model</vt:lpstr>
      <vt:lpstr>Communication Model</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Dareen Hamoudeh</dc:creator>
  <cp:lastModifiedBy>Wafa' Bani Mustafa</cp:lastModifiedBy>
  <cp:revision>36</cp:revision>
  <dcterms:modified xsi:type="dcterms:W3CDTF">2018-10-15T09:14:47Z</dcterms:modified>
</cp:coreProperties>
</file>