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57" r:id="rId15"/>
    <p:sldId id="258" r:id="rId16"/>
    <p:sldId id="259" r:id="rId17"/>
    <p:sldId id="260" r:id="rId18"/>
    <p:sldId id="261" r:id="rId19"/>
    <p:sldId id="262" r:id="rId20"/>
    <p:sldId id="263" r:id="rId21"/>
    <p:sldId id="264" r:id="rId22"/>
    <p:sldId id="265" r:id="rId23"/>
    <p:sldId id="266" r:id="rId24"/>
    <p:sldId id="267" r:id="rId25"/>
    <p:sldId id="287" r:id="rId26"/>
    <p:sldId id="268" r:id="rId27"/>
    <p:sldId id="269"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8A2EDA-2EFB-45E0-BEF3-CC697B985122}"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JO"/>
        </a:p>
      </dgm:t>
    </dgm:pt>
    <dgm:pt modelId="{BF0345CC-44C0-47BA-86E9-0B8113FA9793}">
      <dgm:prSet phldrT="[Text]"/>
      <dgm:spPr/>
      <dgm:t>
        <a:bodyPr/>
        <a:lstStyle/>
        <a:p>
          <a:pPr rtl="1"/>
          <a:r>
            <a:rPr lang="ar-SA" dirty="0" smtClean="0"/>
            <a:t>أنواع الرسائل</a:t>
          </a:r>
          <a:endParaRPr lang="ar-JO" dirty="0"/>
        </a:p>
      </dgm:t>
    </dgm:pt>
    <dgm:pt modelId="{7889A1DF-968F-498A-A505-850CF5C1EEAF}" type="parTrans" cxnId="{744BB598-2723-42CD-958F-33697886247B}">
      <dgm:prSet/>
      <dgm:spPr/>
      <dgm:t>
        <a:bodyPr/>
        <a:lstStyle/>
        <a:p>
          <a:pPr rtl="1"/>
          <a:endParaRPr lang="ar-JO"/>
        </a:p>
      </dgm:t>
    </dgm:pt>
    <dgm:pt modelId="{4C7190B0-63F6-4939-859F-6D4F16E9F416}" type="sibTrans" cxnId="{744BB598-2723-42CD-958F-33697886247B}">
      <dgm:prSet/>
      <dgm:spPr/>
      <dgm:t>
        <a:bodyPr/>
        <a:lstStyle/>
        <a:p>
          <a:pPr rtl="1"/>
          <a:endParaRPr lang="ar-JO"/>
        </a:p>
      </dgm:t>
    </dgm:pt>
    <dgm:pt modelId="{98567D5C-C7CC-4D01-9BAA-4CE62DF37CFD}">
      <dgm:prSet phldrT="[Text]"/>
      <dgm:spPr/>
      <dgm:t>
        <a:bodyPr/>
        <a:lstStyle/>
        <a:p>
          <a:pPr rtl="1"/>
          <a:r>
            <a:rPr lang="ar-SA" dirty="0" smtClean="0"/>
            <a:t>رسمية إدارية</a:t>
          </a:r>
          <a:endParaRPr lang="ar-JO" dirty="0"/>
        </a:p>
      </dgm:t>
    </dgm:pt>
    <dgm:pt modelId="{F1D3CC23-6C6B-423A-8339-D7ED65721482}" type="parTrans" cxnId="{F31E0997-BFB5-4A30-A5C8-FE5186CE9777}">
      <dgm:prSet/>
      <dgm:spPr/>
      <dgm:t>
        <a:bodyPr/>
        <a:lstStyle/>
        <a:p>
          <a:pPr rtl="1"/>
          <a:endParaRPr lang="ar-JO"/>
        </a:p>
      </dgm:t>
    </dgm:pt>
    <dgm:pt modelId="{0D6020E5-4B36-41C5-8C6A-8B6C38A5BEBF}" type="sibTrans" cxnId="{F31E0997-BFB5-4A30-A5C8-FE5186CE9777}">
      <dgm:prSet/>
      <dgm:spPr/>
      <dgm:t>
        <a:bodyPr/>
        <a:lstStyle/>
        <a:p>
          <a:pPr rtl="1"/>
          <a:endParaRPr lang="ar-JO"/>
        </a:p>
      </dgm:t>
    </dgm:pt>
    <dgm:pt modelId="{E610F2B5-EE14-4F8C-BE61-A84754E98C14}">
      <dgm:prSet phldrT="[Text]"/>
      <dgm:spPr/>
      <dgm:t>
        <a:bodyPr/>
        <a:lstStyle/>
        <a:p>
          <a:pPr rtl="1"/>
          <a:r>
            <a:rPr lang="ar-SA" dirty="0" smtClean="0"/>
            <a:t>إخوانية</a:t>
          </a:r>
          <a:endParaRPr lang="ar-JO" dirty="0"/>
        </a:p>
      </dgm:t>
    </dgm:pt>
    <dgm:pt modelId="{F19B74F8-7D07-496B-989C-C174469E9366}" type="parTrans" cxnId="{B846FA83-5B09-40E5-8C6E-937110E368E9}">
      <dgm:prSet/>
      <dgm:spPr/>
      <dgm:t>
        <a:bodyPr/>
        <a:lstStyle/>
        <a:p>
          <a:pPr rtl="1"/>
          <a:endParaRPr lang="ar-JO"/>
        </a:p>
      </dgm:t>
    </dgm:pt>
    <dgm:pt modelId="{67595618-537A-4F81-A3BB-1A20FD53CD18}" type="sibTrans" cxnId="{B846FA83-5B09-40E5-8C6E-937110E368E9}">
      <dgm:prSet/>
      <dgm:spPr/>
      <dgm:t>
        <a:bodyPr/>
        <a:lstStyle/>
        <a:p>
          <a:pPr rtl="1"/>
          <a:endParaRPr lang="ar-JO"/>
        </a:p>
      </dgm:t>
    </dgm:pt>
    <dgm:pt modelId="{9DFBC2FA-21D0-48D4-98D0-EC32DCF9C6EC}" type="pres">
      <dgm:prSet presAssocID="{948A2EDA-2EFB-45E0-BEF3-CC697B985122}" presName="Name0" presStyleCnt="0">
        <dgm:presLayoutVars>
          <dgm:dir/>
          <dgm:resizeHandles val="exact"/>
        </dgm:presLayoutVars>
      </dgm:prSet>
      <dgm:spPr/>
      <dgm:t>
        <a:bodyPr/>
        <a:lstStyle/>
        <a:p>
          <a:pPr rtl="1"/>
          <a:endParaRPr lang="ar-JO"/>
        </a:p>
      </dgm:t>
    </dgm:pt>
    <dgm:pt modelId="{98255E39-9924-47C8-8412-1472BE053A08}" type="pres">
      <dgm:prSet presAssocID="{948A2EDA-2EFB-45E0-BEF3-CC697B985122}" presName="cycle" presStyleCnt="0"/>
      <dgm:spPr/>
    </dgm:pt>
    <dgm:pt modelId="{F53C8775-AB61-47A5-B056-19351C41E9D4}" type="pres">
      <dgm:prSet presAssocID="{BF0345CC-44C0-47BA-86E9-0B8113FA9793}" presName="nodeFirstNode" presStyleLbl="node1" presStyleIdx="0" presStyleCnt="3" custScaleY="55429">
        <dgm:presLayoutVars>
          <dgm:bulletEnabled val="1"/>
        </dgm:presLayoutVars>
      </dgm:prSet>
      <dgm:spPr/>
      <dgm:t>
        <a:bodyPr/>
        <a:lstStyle/>
        <a:p>
          <a:pPr rtl="1"/>
          <a:endParaRPr lang="ar-JO"/>
        </a:p>
      </dgm:t>
    </dgm:pt>
    <dgm:pt modelId="{3A7F1367-9C12-43B8-9D88-FE83158B6E9E}" type="pres">
      <dgm:prSet presAssocID="{4C7190B0-63F6-4939-859F-6D4F16E9F416}" presName="sibTransFirstNode" presStyleLbl="bgShp" presStyleIdx="0" presStyleCnt="1"/>
      <dgm:spPr/>
      <dgm:t>
        <a:bodyPr/>
        <a:lstStyle/>
        <a:p>
          <a:pPr rtl="1"/>
          <a:endParaRPr lang="ar-JO"/>
        </a:p>
      </dgm:t>
    </dgm:pt>
    <dgm:pt modelId="{C26DB0AC-4AA1-4481-A34A-48FC935A5E54}" type="pres">
      <dgm:prSet presAssocID="{98567D5C-C7CC-4D01-9BAA-4CE62DF37CFD}" presName="nodeFollowingNodes" presStyleLbl="node1" presStyleIdx="1" presStyleCnt="3" custScaleY="47622" custRadScaleRad="106770" custRadScaleInc="-55326">
        <dgm:presLayoutVars>
          <dgm:bulletEnabled val="1"/>
        </dgm:presLayoutVars>
      </dgm:prSet>
      <dgm:spPr/>
      <dgm:t>
        <a:bodyPr/>
        <a:lstStyle/>
        <a:p>
          <a:pPr rtl="1"/>
          <a:endParaRPr lang="ar-JO"/>
        </a:p>
      </dgm:t>
    </dgm:pt>
    <dgm:pt modelId="{8E8A0624-B6D9-4AAE-B42F-6F9F87D32E93}" type="pres">
      <dgm:prSet presAssocID="{E610F2B5-EE14-4F8C-BE61-A84754E98C14}" presName="nodeFollowingNodes" presStyleLbl="node1" presStyleIdx="2" presStyleCnt="3" custScaleY="49840" custRadScaleRad="88076" custRadScaleInc="59204">
        <dgm:presLayoutVars>
          <dgm:bulletEnabled val="1"/>
        </dgm:presLayoutVars>
      </dgm:prSet>
      <dgm:spPr/>
      <dgm:t>
        <a:bodyPr/>
        <a:lstStyle/>
        <a:p>
          <a:pPr rtl="1"/>
          <a:endParaRPr lang="ar-JO"/>
        </a:p>
      </dgm:t>
    </dgm:pt>
  </dgm:ptLst>
  <dgm:cxnLst>
    <dgm:cxn modelId="{F31E0997-BFB5-4A30-A5C8-FE5186CE9777}" srcId="{948A2EDA-2EFB-45E0-BEF3-CC697B985122}" destId="{98567D5C-C7CC-4D01-9BAA-4CE62DF37CFD}" srcOrd="1" destOrd="0" parTransId="{F1D3CC23-6C6B-423A-8339-D7ED65721482}" sibTransId="{0D6020E5-4B36-41C5-8C6A-8B6C38A5BEBF}"/>
    <dgm:cxn modelId="{6780DE59-31A3-47B5-A9BE-F3FE855BAEBC}" type="presOf" srcId="{BF0345CC-44C0-47BA-86E9-0B8113FA9793}" destId="{F53C8775-AB61-47A5-B056-19351C41E9D4}" srcOrd="0" destOrd="0" presId="urn:microsoft.com/office/officeart/2005/8/layout/cycle3"/>
    <dgm:cxn modelId="{5F2D7475-3732-4E1D-9F78-E1D18003CA0E}" type="presOf" srcId="{4C7190B0-63F6-4939-859F-6D4F16E9F416}" destId="{3A7F1367-9C12-43B8-9D88-FE83158B6E9E}" srcOrd="0" destOrd="0" presId="urn:microsoft.com/office/officeart/2005/8/layout/cycle3"/>
    <dgm:cxn modelId="{13E031A5-D8F9-4DA7-A80D-1D645F5C7C39}" type="presOf" srcId="{948A2EDA-2EFB-45E0-BEF3-CC697B985122}" destId="{9DFBC2FA-21D0-48D4-98D0-EC32DCF9C6EC}" srcOrd="0" destOrd="0" presId="urn:microsoft.com/office/officeart/2005/8/layout/cycle3"/>
    <dgm:cxn modelId="{4F4BF42A-549D-47BC-B639-8C6CB05A19EE}" type="presOf" srcId="{E610F2B5-EE14-4F8C-BE61-A84754E98C14}" destId="{8E8A0624-B6D9-4AAE-B42F-6F9F87D32E93}" srcOrd="0" destOrd="0" presId="urn:microsoft.com/office/officeart/2005/8/layout/cycle3"/>
    <dgm:cxn modelId="{B846FA83-5B09-40E5-8C6E-937110E368E9}" srcId="{948A2EDA-2EFB-45E0-BEF3-CC697B985122}" destId="{E610F2B5-EE14-4F8C-BE61-A84754E98C14}" srcOrd="2" destOrd="0" parTransId="{F19B74F8-7D07-496B-989C-C174469E9366}" sibTransId="{67595618-537A-4F81-A3BB-1A20FD53CD18}"/>
    <dgm:cxn modelId="{744BB598-2723-42CD-958F-33697886247B}" srcId="{948A2EDA-2EFB-45E0-BEF3-CC697B985122}" destId="{BF0345CC-44C0-47BA-86E9-0B8113FA9793}" srcOrd="0" destOrd="0" parTransId="{7889A1DF-968F-498A-A505-850CF5C1EEAF}" sibTransId="{4C7190B0-63F6-4939-859F-6D4F16E9F416}"/>
    <dgm:cxn modelId="{50A6D5BA-669F-4A79-B969-10E3B6CE8BE0}" type="presOf" srcId="{98567D5C-C7CC-4D01-9BAA-4CE62DF37CFD}" destId="{C26DB0AC-4AA1-4481-A34A-48FC935A5E54}" srcOrd="0" destOrd="0" presId="urn:microsoft.com/office/officeart/2005/8/layout/cycle3"/>
    <dgm:cxn modelId="{78628758-074A-441B-A47D-017F436F6A03}" type="presParOf" srcId="{9DFBC2FA-21D0-48D4-98D0-EC32DCF9C6EC}" destId="{98255E39-9924-47C8-8412-1472BE053A08}" srcOrd="0" destOrd="0" presId="urn:microsoft.com/office/officeart/2005/8/layout/cycle3"/>
    <dgm:cxn modelId="{3E290A8B-9173-45C1-9422-390474DBCC01}" type="presParOf" srcId="{98255E39-9924-47C8-8412-1472BE053A08}" destId="{F53C8775-AB61-47A5-B056-19351C41E9D4}" srcOrd="0" destOrd="0" presId="urn:microsoft.com/office/officeart/2005/8/layout/cycle3"/>
    <dgm:cxn modelId="{012E3BFD-A98F-4A12-818E-8EEA57CFB963}" type="presParOf" srcId="{98255E39-9924-47C8-8412-1472BE053A08}" destId="{3A7F1367-9C12-43B8-9D88-FE83158B6E9E}" srcOrd="1" destOrd="0" presId="urn:microsoft.com/office/officeart/2005/8/layout/cycle3"/>
    <dgm:cxn modelId="{FC73B004-76B3-4DF4-9E3B-9AE5D6B3E891}" type="presParOf" srcId="{98255E39-9924-47C8-8412-1472BE053A08}" destId="{C26DB0AC-4AA1-4481-A34A-48FC935A5E54}" srcOrd="2" destOrd="0" presId="urn:microsoft.com/office/officeart/2005/8/layout/cycle3"/>
    <dgm:cxn modelId="{C9630E10-DE99-42EB-9AAF-A355F0135EDB}" type="presParOf" srcId="{98255E39-9924-47C8-8412-1472BE053A08}" destId="{8E8A0624-B6D9-4AAE-B42F-6F9F87D32E93}" srcOrd="3"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DA983C-F277-45C4-800A-79F14A01EC1C}" type="doc">
      <dgm:prSet loTypeId="urn:microsoft.com/office/officeart/2005/8/layout/cycle3" loCatId="cycle" qsTypeId="urn:microsoft.com/office/officeart/2005/8/quickstyle/simple1" qsCatId="simple" csTypeId="urn:microsoft.com/office/officeart/2005/8/colors/accent1_2" csCatId="accent1" phldr="1"/>
      <dgm:spPr/>
      <dgm:t>
        <a:bodyPr/>
        <a:lstStyle/>
        <a:p>
          <a:pPr rtl="1"/>
          <a:endParaRPr lang="ar-JO"/>
        </a:p>
      </dgm:t>
    </dgm:pt>
    <dgm:pt modelId="{AFAFE702-A0EB-41A5-A952-E6C3CE09516F}">
      <dgm:prSet phldrT="[Text]"/>
      <dgm:spPr/>
      <dgm:t>
        <a:bodyPr/>
        <a:lstStyle/>
        <a:p>
          <a:pPr rtl="1"/>
          <a:r>
            <a:rPr lang="ar-SA" dirty="0" smtClean="0"/>
            <a:t>الرسائل الإدارية الرسمية</a:t>
          </a:r>
          <a:endParaRPr lang="ar-JO" dirty="0"/>
        </a:p>
      </dgm:t>
    </dgm:pt>
    <dgm:pt modelId="{9C681F46-6838-427F-8977-73BA2D8D685A}" type="parTrans" cxnId="{C9AA5CE6-0518-40B7-BC57-8068E70FEFB9}">
      <dgm:prSet/>
      <dgm:spPr/>
      <dgm:t>
        <a:bodyPr/>
        <a:lstStyle/>
        <a:p>
          <a:pPr rtl="1"/>
          <a:endParaRPr lang="ar-JO"/>
        </a:p>
      </dgm:t>
    </dgm:pt>
    <dgm:pt modelId="{9C8392F3-BEAF-4F54-87E9-4782CA177DC5}" type="sibTrans" cxnId="{C9AA5CE6-0518-40B7-BC57-8068E70FEFB9}">
      <dgm:prSet/>
      <dgm:spPr/>
      <dgm:t>
        <a:bodyPr/>
        <a:lstStyle/>
        <a:p>
          <a:pPr rtl="1"/>
          <a:endParaRPr lang="ar-JO"/>
        </a:p>
      </dgm:t>
    </dgm:pt>
    <dgm:pt modelId="{3B9CF874-7854-48C7-9B81-BB96C72387B4}">
      <dgm:prSet phldrT="[Text]"/>
      <dgm:spPr/>
      <dgm:t>
        <a:bodyPr/>
        <a:lstStyle/>
        <a:p>
          <a:pPr rtl="1"/>
          <a:r>
            <a:rPr lang="ar-SA" dirty="0" smtClean="0"/>
            <a:t>منشورات وتعميمات</a:t>
          </a:r>
          <a:endParaRPr lang="ar-JO" dirty="0"/>
        </a:p>
      </dgm:t>
    </dgm:pt>
    <dgm:pt modelId="{7D39DB59-DA56-45F7-9660-31845EA9C304}" type="parTrans" cxnId="{1C744055-2760-4E83-9130-373449594E1E}">
      <dgm:prSet/>
      <dgm:spPr/>
      <dgm:t>
        <a:bodyPr/>
        <a:lstStyle/>
        <a:p>
          <a:pPr rtl="1"/>
          <a:endParaRPr lang="ar-JO"/>
        </a:p>
      </dgm:t>
    </dgm:pt>
    <dgm:pt modelId="{8D59CEDF-A456-4E07-BD8A-9FAD8C7F0413}" type="sibTrans" cxnId="{1C744055-2760-4E83-9130-373449594E1E}">
      <dgm:prSet/>
      <dgm:spPr/>
      <dgm:t>
        <a:bodyPr/>
        <a:lstStyle/>
        <a:p>
          <a:pPr rtl="1"/>
          <a:endParaRPr lang="ar-JO"/>
        </a:p>
      </dgm:t>
    </dgm:pt>
    <dgm:pt modelId="{A78576B4-AD0E-4DBA-A177-B8EDC2BD9561}">
      <dgm:prSet phldrT="[Text]"/>
      <dgm:spPr/>
      <dgm:t>
        <a:bodyPr/>
        <a:lstStyle/>
        <a:p>
          <a:pPr rtl="1"/>
          <a:r>
            <a:rPr lang="ar-SA" dirty="0" smtClean="0"/>
            <a:t>بيعات</a:t>
          </a:r>
          <a:endParaRPr lang="ar-JO" dirty="0"/>
        </a:p>
      </dgm:t>
    </dgm:pt>
    <dgm:pt modelId="{5F853245-1A0A-46D8-A640-827E14ED2D7F}" type="parTrans" cxnId="{E84F1B89-38B7-4596-B307-135428D3FA66}">
      <dgm:prSet/>
      <dgm:spPr/>
      <dgm:t>
        <a:bodyPr/>
        <a:lstStyle/>
        <a:p>
          <a:pPr rtl="1"/>
          <a:endParaRPr lang="ar-JO"/>
        </a:p>
      </dgm:t>
    </dgm:pt>
    <dgm:pt modelId="{D648CAC5-7A13-429C-9AD9-F9D7D12C0B9A}" type="sibTrans" cxnId="{E84F1B89-38B7-4596-B307-135428D3FA66}">
      <dgm:prSet/>
      <dgm:spPr/>
      <dgm:t>
        <a:bodyPr/>
        <a:lstStyle/>
        <a:p>
          <a:pPr rtl="1"/>
          <a:endParaRPr lang="ar-JO"/>
        </a:p>
      </dgm:t>
    </dgm:pt>
    <dgm:pt modelId="{1BA2BEDF-7503-49D7-9920-147676BD4194}">
      <dgm:prSet phldrT="[Text]"/>
      <dgm:spPr/>
      <dgm:t>
        <a:bodyPr/>
        <a:lstStyle/>
        <a:p>
          <a:pPr rtl="1"/>
          <a:r>
            <a:rPr lang="ar-SA" dirty="0" smtClean="0"/>
            <a:t>توقيعات وتعليقات </a:t>
          </a:r>
          <a:endParaRPr lang="ar-JO" dirty="0"/>
        </a:p>
      </dgm:t>
    </dgm:pt>
    <dgm:pt modelId="{5B127DE7-963D-40D0-935A-3D29A6AA3369}" type="parTrans" cxnId="{5BAD82A4-822E-4C31-90FC-5F7AF294DCDA}">
      <dgm:prSet/>
      <dgm:spPr/>
      <dgm:t>
        <a:bodyPr/>
        <a:lstStyle/>
        <a:p>
          <a:pPr rtl="1"/>
          <a:endParaRPr lang="ar-JO"/>
        </a:p>
      </dgm:t>
    </dgm:pt>
    <dgm:pt modelId="{9AD71F6A-9DA5-4C53-AC44-47E2D35D9022}" type="sibTrans" cxnId="{5BAD82A4-822E-4C31-90FC-5F7AF294DCDA}">
      <dgm:prSet/>
      <dgm:spPr/>
      <dgm:t>
        <a:bodyPr/>
        <a:lstStyle/>
        <a:p>
          <a:pPr rtl="1"/>
          <a:endParaRPr lang="ar-JO"/>
        </a:p>
      </dgm:t>
    </dgm:pt>
    <dgm:pt modelId="{925E89C9-7385-47EB-A1FB-BEECC4178A47}">
      <dgm:prSet phldrT="[Text]"/>
      <dgm:spPr/>
      <dgm:t>
        <a:bodyPr/>
        <a:lstStyle/>
        <a:p>
          <a:pPr rtl="1"/>
          <a:r>
            <a:rPr lang="ar-SA" dirty="0" smtClean="0"/>
            <a:t>مواثيق وعهود</a:t>
          </a:r>
          <a:endParaRPr lang="ar-JO" dirty="0"/>
        </a:p>
      </dgm:t>
    </dgm:pt>
    <dgm:pt modelId="{A515C34A-F923-4538-BE2D-D93711D3FE7B}" type="parTrans" cxnId="{C4E6F61B-F0D2-437D-905B-66BD1180A357}">
      <dgm:prSet/>
      <dgm:spPr/>
      <dgm:t>
        <a:bodyPr/>
        <a:lstStyle/>
        <a:p>
          <a:pPr rtl="1"/>
          <a:endParaRPr lang="ar-JO"/>
        </a:p>
      </dgm:t>
    </dgm:pt>
    <dgm:pt modelId="{D9AD9EAC-999D-46E6-8C46-FA2FE8F53600}" type="sibTrans" cxnId="{C4E6F61B-F0D2-437D-905B-66BD1180A357}">
      <dgm:prSet/>
      <dgm:spPr/>
      <dgm:t>
        <a:bodyPr/>
        <a:lstStyle/>
        <a:p>
          <a:pPr rtl="1"/>
          <a:endParaRPr lang="ar-JO"/>
        </a:p>
      </dgm:t>
    </dgm:pt>
    <dgm:pt modelId="{18B0442C-1780-4215-92BE-40501893AA71}" type="pres">
      <dgm:prSet presAssocID="{70DA983C-F277-45C4-800A-79F14A01EC1C}" presName="Name0" presStyleCnt="0">
        <dgm:presLayoutVars>
          <dgm:dir/>
          <dgm:resizeHandles val="exact"/>
        </dgm:presLayoutVars>
      </dgm:prSet>
      <dgm:spPr/>
      <dgm:t>
        <a:bodyPr/>
        <a:lstStyle/>
        <a:p>
          <a:pPr rtl="1"/>
          <a:endParaRPr lang="ar-JO"/>
        </a:p>
      </dgm:t>
    </dgm:pt>
    <dgm:pt modelId="{2DF6053A-D4EE-4E20-B2F7-E646B000BB90}" type="pres">
      <dgm:prSet presAssocID="{70DA983C-F277-45C4-800A-79F14A01EC1C}" presName="cycle" presStyleCnt="0"/>
      <dgm:spPr/>
    </dgm:pt>
    <dgm:pt modelId="{37B0907C-9FA4-4F6C-9280-DA5AF95E308A}" type="pres">
      <dgm:prSet presAssocID="{AFAFE702-A0EB-41A5-A952-E6C3CE09516F}" presName="nodeFirstNode" presStyleLbl="node1" presStyleIdx="0" presStyleCnt="5">
        <dgm:presLayoutVars>
          <dgm:bulletEnabled val="1"/>
        </dgm:presLayoutVars>
      </dgm:prSet>
      <dgm:spPr/>
      <dgm:t>
        <a:bodyPr/>
        <a:lstStyle/>
        <a:p>
          <a:pPr rtl="1"/>
          <a:endParaRPr lang="ar-JO"/>
        </a:p>
      </dgm:t>
    </dgm:pt>
    <dgm:pt modelId="{4A2BBCED-DEE2-4D61-AAEA-5478CAA86934}" type="pres">
      <dgm:prSet presAssocID="{9C8392F3-BEAF-4F54-87E9-4782CA177DC5}" presName="sibTransFirstNode" presStyleLbl="bgShp" presStyleIdx="0" presStyleCnt="1"/>
      <dgm:spPr/>
      <dgm:t>
        <a:bodyPr/>
        <a:lstStyle/>
        <a:p>
          <a:pPr rtl="1"/>
          <a:endParaRPr lang="ar-JO"/>
        </a:p>
      </dgm:t>
    </dgm:pt>
    <dgm:pt modelId="{27BC7418-6423-4F77-A648-302F542678AE}" type="pres">
      <dgm:prSet presAssocID="{3B9CF874-7854-48C7-9B81-BB96C72387B4}" presName="nodeFollowingNodes" presStyleLbl="node1" presStyleIdx="1" presStyleCnt="5">
        <dgm:presLayoutVars>
          <dgm:bulletEnabled val="1"/>
        </dgm:presLayoutVars>
      </dgm:prSet>
      <dgm:spPr/>
      <dgm:t>
        <a:bodyPr/>
        <a:lstStyle/>
        <a:p>
          <a:pPr rtl="1"/>
          <a:endParaRPr lang="ar-JO"/>
        </a:p>
      </dgm:t>
    </dgm:pt>
    <dgm:pt modelId="{702CBD13-C269-4C50-8F6C-28F1CEC9E0E8}" type="pres">
      <dgm:prSet presAssocID="{A78576B4-AD0E-4DBA-A177-B8EDC2BD9561}" presName="nodeFollowingNodes" presStyleLbl="node1" presStyleIdx="2" presStyleCnt="5">
        <dgm:presLayoutVars>
          <dgm:bulletEnabled val="1"/>
        </dgm:presLayoutVars>
      </dgm:prSet>
      <dgm:spPr/>
      <dgm:t>
        <a:bodyPr/>
        <a:lstStyle/>
        <a:p>
          <a:pPr rtl="1"/>
          <a:endParaRPr lang="ar-JO"/>
        </a:p>
      </dgm:t>
    </dgm:pt>
    <dgm:pt modelId="{6185FD62-8D38-41FD-B15E-BA47AB312F54}" type="pres">
      <dgm:prSet presAssocID="{1BA2BEDF-7503-49D7-9920-147676BD4194}" presName="nodeFollowingNodes" presStyleLbl="node1" presStyleIdx="3" presStyleCnt="5">
        <dgm:presLayoutVars>
          <dgm:bulletEnabled val="1"/>
        </dgm:presLayoutVars>
      </dgm:prSet>
      <dgm:spPr/>
      <dgm:t>
        <a:bodyPr/>
        <a:lstStyle/>
        <a:p>
          <a:pPr rtl="1"/>
          <a:endParaRPr lang="ar-JO"/>
        </a:p>
      </dgm:t>
    </dgm:pt>
    <dgm:pt modelId="{5245EE7E-20BD-47D3-B273-B06B453FD3AB}" type="pres">
      <dgm:prSet presAssocID="{925E89C9-7385-47EB-A1FB-BEECC4178A47}" presName="nodeFollowingNodes" presStyleLbl="node1" presStyleIdx="4" presStyleCnt="5">
        <dgm:presLayoutVars>
          <dgm:bulletEnabled val="1"/>
        </dgm:presLayoutVars>
      </dgm:prSet>
      <dgm:spPr/>
      <dgm:t>
        <a:bodyPr/>
        <a:lstStyle/>
        <a:p>
          <a:pPr rtl="1"/>
          <a:endParaRPr lang="ar-JO"/>
        </a:p>
      </dgm:t>
    </dgm:pt>
  </dgm:ptLst>
  <dgm:cxnLst>
    <dgm:cxn modelId="{E84F1B89-38B7-4596-B307-135428D3FA66}" srcId="{70DA983C-F277-45C4-800A-79F14A01EC1C}" destId="{A78576B4-AD0E-4DBA-A177-B8EDC2BD9561}" srcOrd="2" destOrd="0" parTransId="{5F853245-1A0A-46D8-A640-827E14ED2D7F}" sibTransId="{D648CAC5-7A13-429C-9AD9-F9D7D12C0B9A}"/>
    <dgm:cxn modelId="{C4E6F61B-F0D2-437D-905B-66BD1180A357}" srcId="{70DA983C-F277-45C4-800A-79F14A01EC1C}" destId="{925E89C9-7385-47EB-A1FB-BEECC4178A47}" srcOrd="4" destOrd="0" parTransId="{A515C34A-F923-4538-BE2D-D93711D3FE7B}" sibTransId="{D9AD9EAC-999D-46E6-8C46-FA2FE8F53600}"/>
    <dgm:cxn modelId="{82D37129-8D21-4E91-A4BE-FC451EB55327}" type="presOf" srcId="{A78576B4-AD0E-4DBA-A177-B8EDC2BD9561}" destId="{702CBD13-C269-4C50-8F6C-28F1CEC9E0E8}" srcOrd="0" destOrd="0" presId="urn:microsoft.com/office/officeart/2005/8/layout/cycle3"/>
    <dgm:cxn modelId="{B0B32D3A-01B1-4CBA-A865-96BC357F65BA}" type="presOf" srcId="{70DA983C-F277-45C4-800A-79F14A01EC1C}" destId="{18B0442C-1780-4215-92BE-40501893AA71}" srcOrd="0" destOrd="0" presId="urn:microsoft.com/office/officeart/2005/8/layout/cycle3"/>
    <dgm:cxn modelId="{7741F3CB-EAC4-4CE2-A483-6378C662CF7E}" type="presOf" srcId="{3B9CF874-7854-48C7-9B81-BB96C72387B4}" destId="{27BC7418-6423-4F77-A648-302F542678AE}" srcOrd="0" destOrd="0" presId="urn:microsoft.com/office/officeart/2005/8/layout/cycle3"/>
    <dgm:cxn modelId="{6C3C96D4-ED9A-4422-AF85-024796756AAF}" type="presOf" srcId="{1BA2BEDF-7503-49D7-9920-147676BD4194}" destId="{6185FD62-8D38-41FD-B15E-BA47AB312F54}" srcOrd="0" destOrd="0" presId="urn:microsoft.com/office/officeart/2005/8/layout/cycle3"/>
    <dgm:cxn modelId="{C9AA5CE6-0518-40B7-BC57-8068E70FEFB9}" srcId="{70DA983C-F277-45C4-800A-79F14A01EC1C}" destId="{AFAFE702-A0EB-41A5-A952-E6C3CE09516F}" srcOrd="0" destOrd="0" parTransId="{9C681F46-6838-427F-8977-73BA2D8D685A}" sibTransId="{9C8392F3-BEAF-4F54-87E9-4782CA177DC5}"/>
    <dgm:cxn modelId="{8C553B93-C2EB-4597-B63B-15F694E7B2FE}" type="presOf" srcId="{AFAFE702-A0EB-41A5-A952-E6C3CE09516F}" destId="{37B0907C-9FA4-4F6C-9280-DA5AF95E308A}" srcOrd="0" destOrd="0" presId="urn:microsoft.com/office/officeart/2005/8/layout/cycle3"/>
    <dgm:cxn modelId="{1C744055-2760-4E83-9130-373449594E1E}" srcId="{70DA983C-F277-45C4-800A-79F14A01EC1C}" destId="{3B9CF874-7854-48C7-9B81-BB96C72387B4}" srcOrd="1" destOrd="0" parTransId="{7D39DB59-DA56-45F7-9660-31845EA9C304}" sibTransId="{8D59CEDF-A456-4E07-BD8A-9FAD8C7F0413}"/>
    <dgm:cxn modelId="{3431FC9C-EFB9-4A60-94CF-4EA31F7B483A}" type="presOf" srcId="{925E89C9-7385-47EB-A1FB-BEECC4178A47}" destId="{5245EE7E-20BD-47D3-B273-B06B453FD3AB}" srcOrd="0" destOrd="0" presId="urn:microsoft.com/office/officeart/2005/8/layout/cycle3"/>
    <dgm:cxn modelId="{52A45523-3E4E-438A-99AC-98180CC6E646}" type="presOf" srcId="{9C8392F3-BEAF-4F54-87E9-4782CA177DC5}" destId="{4A2BBCED-DEE2-4D61-AAEA-5478CAA86934}" srcOrd="0" destOrd="0" presId="urn:microsoft.com/office/officeart/2005/8/layout/cycle3"/>
    <dgm:cxn modelId="{5BAD82A4-822E-4C31-90FC-5F7AF294DCDA}" srcId="{70DA983C-F277-45C4-800A-79F14A01EC1C}" destId="{1BA2BEDF-7503-49D7-9920-147676BD4194}" srcOrd="3" destOrd="0" parTransId="{5B127DE7-963D-40D0-935A-3D29A6AA3369}" sibTransId="{9AD71F6A-9DA5-4C53-AC44-47E2D35D9022}"/>
    <dgm:cxn modelId="{EDDDB35B-0937-408A-B6FD-3C77707C858C}" type="presParOf" srcId="{18B0442C-1780-4215-92BE-40501893AA71}" destId="{2DF6053A-D4EE-4E20-B2F7-E646B000BB90}" srcOrd="0" destOrd="0" presId="urn:microsoft.com/office/officeart/2005/8/layout/cycle3"/>
    <dgm:cxn modelId="{D56106D2-E066-4ED4-A927-BD6386D348F5}" type="presParOf" srcId="{2DF6053A-D4EE-4E20-B2F7-E646B000BB90}" destId="{37B0907C-9FA4-4F6C-9280-DA5AF95E308A}" srcOrd="0" destOrd="0" presId="urn:microsoft.com/office/officeart/2005/8/layout/cycle3"/>
    <dgm:cxn modelId="{7E8C24BB-08BC-4ACB-BF17-37722F9715B8}" type="presParOf" srcId="{2DF6053A-D4EE-4E20-B2F7-E646B000BB90}" destId="{4A2BBCED-DEE2-4D61-AAEA-5478CAA86934}" srcOrd="1" destOrd="0" presId="urn:microsoft.com/office/officeart/2005/8/layout/cycle3"/>
    <dgm:cxn modelId="{F3596525-930C-4824-901C-4E2F41B6765F}" type="presParOf" srcId="{2DF6053A-D4EE-4E20-B2F7-E646B000BB90}" destId="{27BC7418-6423-4F77-A648-302F542678AE}" srcOrd="2" destOrd="0" presId="urn:microsoft.com/office/officeart/2005/8/layout/cycle3"/>
    <dgm:cxn modelId="{C1074AB4-08F4-487E-A3EB-67903AC43993}" type="presParOf" srcId="{2DF6053A-D4EE-4E20-B2F7-E646B000BB90}" destId="{702CBD13-C269-4C50-8F6C-28F1CEC9E0E8}" srcOrd="3" destOrd="0" presId="urn:microsoft.com/office/officeart/2005/8/layout/cycle3"/>
    <dgm:cxn modelId="{77A4794E-F247-4900-A15C-93700DE69018}" type="presParOf" srcId="{2DF6053A-D4EE-4E20-B2F7-E646B000BB90}" destId="{6185FD62-8D38-41FD-B15E-BA47AB312F54}" srcOrd="4" destOrd="0" presId="urn:microsoft.com/office/officeart/2005/8/layout/cycle3"/>
    <dgm:cxn modelId="{BC242BFC-3B4C-47B7-9960-3DC7B569DFA6}" type="presParOf" srcId="{2DF6053A-D4EE-4E20-B2F7-E646B000BB90}" destId="{5245EE7E-20BD-47D3-B273-B06B453FD3AB}"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F1367-9C12-43B8-9D88-FE83158B6E9E}">
      <dsp:nvSpPr>
        <dsp:cNvPr id="0" name=""/>
        <dsp:cNvSpPr/>
      </dsp:nvSpPr>
      <dsp:spPr>
        <a:xfrm>
          <a:off x="1219410" y="-247610"/>
          <a:ext cx="4800178" cy="4800178"/>
        </a:xfrm>
        <a:prstGeom prst="circularArrow">
          <a:avLst>
            <a:gd name="adj1" fmla="val 5689"/>
            <a:gd name="adj2" fmla="val 340510"/>
            <a:gd name="adj3" fmla="val 12413944"/>
            <a:gd name="adj4" fmla="val 18275352"/>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3C8775-AB61-47A5-B056-19351C41E9D4}">
      <dsp:nvSpPr>
        <dsp:cNvPr id="0" name=""/>
        <dsp:cNvSpPr/>
      </dsp:nvSpPr>
      <dsp:spPr>
        <a:xfrm>
          <a:off x="1928161" y="402654"/>
          <a:ext cx="3382677" cy="937492"/>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أنواع الرسائل</a:t>
          </a:r>
          <a:endParaRPr lang="ar-JO" sz="3300" kern="1200" dirty="0"/>
        </a:p>
      </dsp:txBody>
      <dsp:txXfrm>
        <a:off x="1973926" y="448419"/>
        <a:ext cx="3291147" cy="845962"/>
      </dsp:txXfrm>
    </dsp:sp>
    <dsp:sp modelId="{C26DB0AC-4AA1-4481-A34A-48FC935A5E54}">
      <dsp:nvSpPr>
        <dsp:cNvPr id="0" name=""/>
        <dsp:cNvSpPr/>
      </dsp:nvSpPr>
      <dsp:spPr>
        <a:xfrm>
          <a:off x="3856322" y="1809879"/>
          <a:ext cx="3382677" cy="805449"/>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رسمية إدارية</a:t>
          </a:r>
          <a:endParaRPr lang="ar-JO" sz="3300" kern="1200" dirty="0"/>
        </a:p>
      </dsp:txBody>
      <dsp:txXfrm>
        <a:off x="3895641" y="1849198"/>
        <a:ext cx="3304039" cy="726811"/>
      </dsp:txXfrm>
    </dsp:sp>
    <dsp:sp modelId="{8E8A0624-B6D9-4AAE-B42F-6F9F87D32E93}">
      <dsp:nvSpPr>
        <dsp:cNvPr id="0" name=""/>
        <dsp:cNvSpPr/>
      </dsp:nvSpPr>
      <dsp:spPr>
        <a:xfrm>
          <a:off x="228603" y="1819284"/>
          <a:ext cx="3382677" cy="842963"/>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ar-SA" sz="3300" kern="1200" dirty="0" smtClean="0"/>
            <a:t>إخوانية</a:t>
          </a:r>
          <a:endParaRPr lang="ar-JO" sz="3300" kern="1200" dirty="0"/>
        </a:p>
      </dsp:txBody>
      <dsp:txXfrm>
        <a:off x="269753" y="1860434"/>
        <a:ext cx="3300377" cy="7606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BBCED-DEE2-4D61-AAEA-5478CAA86934}">
      <dsp:nvSpPr>
        <dsp:cNvPr id="0" name=""/>
        <dsp:cNvSpPr/>
      </dsp:nvSpPr>
      <dsp:spPr>
        <a:xfrm>
          <a:off x="1208648" y="-28183"/>
          <a:ext cx="4821703" cy="4821703"/>
        </a:xfrm>
        <a:prstGeom prst="circularArrow">
          <a:avLst>
            <a:gd name="adj1" fmla="val 5544"/>
            <a:gd name="adj2" fmla="val 330680"/>
            <a:gd name="adj3" fmla="val 13785958"/>
            <a:gd name="adj4" fmla="val 1737986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B0907C-9FA4-4F6C-9280-DA5AF95E308A}">
      <dsp:nvSpPr>
        <dsp:cNvPr id="0" name=""/>
        <dsp:cNvSpPr/>
      </dsp:nvSpPr>
      <dsp:spPr>
        <a:xfrm>
          <a:off x="2495475" y="1489"/>
          <a:ext cx="2248048" cy="1124024"/>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الرسائل الإدارية الرسمية</a:t>
          </a:r>
          <a:endParaRPr lang="ar-JO" sz="2400" kern="1200" dirty="0"/>
        </a:p>
      </dsp:txBody>
      <dsp:txXfrm>
        <a:off x="2550345" y="56359"/>
        <a:ext cx="2138308" cy="1014284"/>
      </dsp:txXfrm>
    </dsp:sp>
    <dsp:sp modelId="{27BC7418-6423-4F77-A648-302F542678AE}">
      <dsp:nvSpPr>
        <dsp:cNvPr id="0" name=""/>
        <dsp:cNvSpPr/>
      </dsp:nvSpPr>
      <dsp:spPr>
        <a:xfrm>
          <a:off x="4451003" y="1422263"/>
          <a:ext cx="2248048" cy="1124024"/>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منشورات وتعميمات</a:t>
          </a:r>
          <a:endParaRPr lang="ar-JO" sz="2400" kern="1200" dirty="0"/>
        </a:p>
      </dsp:txBody>
      <dsp:txXfrm>
        <a:off x="4505873" y="1477133"/>
        <a:ext cx="2138308" cy="1014284"/>
      </dsp:txXfrm>
    </dsp:sp>
    <dsp:sp modelId="{702CBD13-C269-4C50-8F6C-28F1CEC9E0E8}">
      <dsp:nvSpPr>
        <dsp:cNvPr id="0" name=""/>
        <dsp:cNvSpPr/>
      </dsp:nvSpPr>
      <dsp:spPr>
        <a:xfrm>
          <a:off x="3704058" y="3721124"/>
          <a:ext cx="2248048" cy="1124024"/>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بيعات</a:t>
          </a:r>
          <a:endParaRPr lang="ar-JO" sz="2400" kern="1200" dirty="0"/>
        </a:p>
      </dsp:txBody>
      <dsp:txXfrm>
        <a:off x="3758928" y="3775994"/>
        <a:ext cx="2138308" cy="1014284"/>
      </dsp:txXfrm>
    </dsp:sp>
    <dsp:sp modelId="{6185FD62-8D38-41FD-B15E-BA47AB312F54}">
      <dsp:nvSpPr>
        <dsp:cNvPr id="0" name=""/>
        <dsp:cNvSpPr/>
      </dsp:nvSpPr>
      <dsp:spPr>
        <a:xfrm>
          <a:off x="1286892" y="3721124"/>
          <a:ext cx="2248048" cy="1124024"/>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توقيعات وتعليقات </a:t>
          </a:r>
          <a:endParaRPr lang="ar-JO" sz="2400" kern="1200" dirty="0"/>
        </a:p>
      </dsp:txBody>
      <dsp:txXfrm>
        <a:off x="1341762" y="3775994"/>
        <a:ext cx="2138308" cy="1014284"/>
      </dsp:txXfrm>
    </dsp:sp>
    <dsp:sp modelId="{5245EE7E-20BD-47D3-B273-B06B453FD3AB}">
      <dsp:nvSpPr>
        <dsp:cNvPr id="0" name=""/>
        <dsp:cNvSpPr/>
      </dsp:nvSpPr>
      <dsp:spPr>
        <a:xfrm>
          <a:off x="539947" y="1422263"/>
          <a:ext cx="2248048" cy="1124024"/>
        </a:xfrm>
        <a:prstGeom prst="roundRect">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smtClean="0"/>
            <a:t>مواثيق وعهود</a:t>
          </a:r>
          <a:endParaRPr lang="ar-JO" sz="2400" kern="1200" dirty="0"/>
        </a:p>
      </dsp:txBody>
      <dsp:txXfrm>
        <a:off x="594817" y="1477133"/>
        <a:ext cx="2138308" cy="1014284"/>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12/20/2018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12/20/2018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12/20/2018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12/20/2018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المراسلات الإدارية</a:t>
            </a:r>
            <a:endParaRPr lang="ar-JO" dirty="0"/>
          </a:p>
        </p:txBody>
      </p:sp>
    </p:spTree>
    <p:extLst>
      <p:ext uri="{BB962C8B-B14F-4D97-AF65-F5344CB8AC3E}">
        <p14:creationId xmlns:p14="http://schemas.microsoft.com/office/powerpoint/2010/main" val="31998861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أجزاء الرسالة الإدارية</a:t>
            </a:r>
            <a:r>
              <a:rPr lang="en-US" dirty="0"/>
              <a:t> </a:t>
            </a:r>
            <a:r>
              <a:rPr lang="ar-SA" dirty="0"/>
              <a:t>- ب</a:t>
            </a:r>
            <a:endParaRPr lang="ar-JO" dirty="0"/>
          </a:p>
        </p:txBody>
      </p:sp>
      <p:sp>
        <p:nvSpPr>
          <p:cNvPr id="3" name="Content Placeholder 2"/>
          <p:cNvSpPr>
            <a:spLocks noGrp="1"/>
          </p:cNvSpPr>
          <p:nvPr>
            <p:ph idx="1"/>
          </p:nvPr>
        </p:nvSpPr>
        <p:spPr/>
        <p:txBody>
          <a:bodyPr>
            <a:normAutofit/>
          </a:bodyPr>
          <a:lstStyle/>
          <a:p>
            <a:pPr algn="just">
              <a:defRPr/>
            </a:pPr>
            <a:r>
              <a:rPr lang="ar-SA" b="1" dirty="0">
                <a:latin typeface="Arial" pitchFamily="34" charset="0"/>
                <a:cs typeface="Arial" pitchFamily="34" charset="0"/>
              </a:rPr>
              <a:t>جسم الرسالة:</a:t>
            </a:r>
          </a:p>
          <a:p>
            <a:pPr marL="0" indent="0" algn="just">
              <a:buNone/>
              <a:defRPr/>
            </a:pPr>
            <a:r>
              <a:rPr lang="ar-SA" b="1" dirty="0">
                <a:latin typeface="Arial" pitchFamily="34" charset="0"/>
                <a:cs typeface="Arial" pitchFamily="34" charset="0"/>
              </a:rPr>
              <a:t>      </a:t>
            </a:r>
            <a:r>
              <a:rPr lang="ar-SA" b="1" dirty="0" smtClean="0">
                <a:latin typeface="Arial" pitchFamily="34" charset="0"/>
                <a:cs typeface="Arial" pitchFamily="34" charset="0"/>
              </a:rPr>
              <a:t>  </a:t>
            </a:r>
            <a:r>
              <a:rPr lang="ar-SA" b="1" dirty="0">
                <a:latin typeface="Arial" pitchFamily="34" charset="0"/>
                <a:cs typeface="Arial" pitchFamily="34" charset="0"/>
              </a:rPr>
              <a:t>وهو موضوع الرسالة, ويعرض في فقرات (بحسب الحاجة), تبدأ الأولى بتمهيد موجز يهيئ به ذهن المخاطب لموضوع الرسالة, وقد يكون إشارة إلى موضوع سابق (إشارة إلى – إلحاقا لـ...- توضيحا لـ...).  </a:t>
            </a:r>
          </a:p>
          <a:p>
            <a:pPr algn="just">
              <a:defRPr/>
            </a:pPr>
            <a:r>
              <a:rPr lang="ar-SA" b="1" dirty="0">
                <a:latin typeface="Arial" pitchFamily="34" charset="0"/>
                <a:cs typeface="Arial" pitchFamily="34" charset="0"/>
              </a:rPr>
              <a:t>تحية الختام:</a:t>
            </a:r>
          </a:p>
          <a:p>
            <a:pPr marL="0" indent="0" algn="just">
              <a:buNone/>
              <a:defRPr/>
            </a:pPr>
            <a:r>
              <a:rPr lang="ar-SA" b="1" dirty="0">
                <a:latin typeface="Arial" pitchFamily="34" charset="0"/>
                <a:cs typeface="Arial" pitchFamily="34" charset="0"/>
              </a:rPr>
              <a:t>     </a:t>
            </a:r>
            <a:r>
              <a:rPr lang="ar-SA" b="1" dirty="0" smtClean="0">
                <a:latin typeface="Arial" pitchFamily="34" charset="0"/>
                <a:cs typeface="Arial" pitchFamily="34" charset="0"/>
              </a:rPr>
              <a:t>  </a:t>
            </a:r>
            <a:r>
              <a:rPr lang="ar-SA" b="1" dirty="0">
                <a:latin typeface="Arial" pitchFamily="34" charset="0"/>
                <a:cs typeface="Arial" pitchFamily="34" charset="0"/>
              </a:rPr>
              <a:t>وتأتي بعد آخر فقرة, وعادة ما يكون فيها (مع دعائي لكم بالتوفيق - وتفضلوا بقبول أصدق التحايا - أو شاكرا لكم حسن تعاونكم) أو جزاكم الله خيراً .</a:t>
            </a:r>
          </a:p>
          <a:p>
            <a:pPr algn="just">
              <a:defRPr/>
            </a:pPr>
            <a:r>
              <a:rPr lang="ar-SA" b="1" dirty="0">
                <a:latin typeface="Arial" pitchFamily="34" charset="0"/>
                <a:cs typeface="Arial" pitchFamily="34" charset="0"/>
              </a:rPr>
              <a:t>التوقيع والاسم, وقد تكتب الوظيفة.</a:t>
            </a:r>
            <a:r>
              <a:rPr lang="ar-SA" dirty="0">
                <a:latin typeface="Arial" pitchFamily="34" charset="0"/>
                <a:cs typeface="Arial" pitchFamily="34" charset="0"/>
              </a:rPr>
              <a:t> </a:t>
            </a:r>
            <a:endParaRPr lang="en-US" dirty="0">
              <a:latin typeface="Arial" pitchFamily="34" charset="0"/>
              <a:cs typeface="Arial" pitchFamily="34" charset="0"/>
            </a:endParaRPr>
          </a:p>
          <a:p>
            <a:endParaRPr lang="ar-JO" dirty="0"/>
          </a:p>
        </p:txBody>
      </p:sp>
    </p:spTree>
    <p:extLst>
      <p:ext uri="{BB962C8B-B14F-4D97-AF65-F5344CB8AC3E}">
        <p14:creationId xmlns:p14="http://schemas.microsoft.com/office/powerpoint/2010/main" val="158959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أمور تجب مراعاتها - أ</a:t>
            </a:r>
            <a:endParaRPr lang="ar-JO" dirty="0"/>
          </a:p>
        </p:txBody>
      </p:sp>
      <p:sp>
        <p:nvSpPr>
          <p:cNvPr id="3" name="Content Placeholder 2"/>
          <p:cNvSpPr>
            <a:spLocks noGrp="1"/>
          </p:cNvSpPr>
          <p:nvPr>
            <p:ph idx="1"/>
          </p:nvPr>
        </p:nvSpPr>
        <p:spPr/>
        <p:txBody>
          <a:bodyPr>
            <a:normAutofit/>
          </a:bodyPr>
          <a:lstStyle/>
          <a:p>
            <a:pPr>
              <a:lnSpc>
                <a:spcPct val="150000"/>
              </a:lnSpc>
            </a:pPr>
            <a:r>
              <a:rPr lang="ar-SA" b="1" dirty="0">
                <a:latin typeface="Arial" pitchFamily="34" charset="0"/>
                <a:cs typeface="Arial" pitchFamily="34" charset="0"/>
              </a:rPr>
              <a:t>الدقة والوضوح في ألفاظ الرسالة وأفكارها.</a:t>
            </a:r>
          </a:p>
          <a:p>
            <a:pPr>
              <a:lnSpc>
                <a:spcPct val="150000"/>
              </a:lnSpc>
            </a:pPr>
            <a:r>
              <a:rPr lang="ar-SA" b="1" dirty="0">
                <a:latin typeface="Arial" pitchFamily="34" charset="0"/>
                <a:cs typeface="Arial" pitchFamily="34" charset="0"/>
              </a:rPr>
              <a:t>الموضوعية , والابتعاد عن الأساليب الأدبية والمعاني الشعرية من خيال وصور.</a:t>
            </a:r>
          </a:p>
          <a:p>
            <a:pPr>
              <a:lnSpc>
                <a:spcPct val="150000"/>
              </a:lnSpc>
            </a:pPr>
            <a:r>
              <a:rPr lang="ar-SA" b="1" dirty="0">
                <a:latin typeface="Arial" pitchFamily="34" charset="0"/>
                <a:cs typeface="Arial" pitchFamily="34" charset="0"/>
              </a:rPr>
              <a:t>الإيجاز, وهي صفة محمودة في مجالات الكتابة الوظيفية.</a:t>
            </a:r>
          </a:p>
          <a:p>
            <a:pPr>
              <a:lnSpc>
                <a:spcPct val="150000"/>
              </a:lnSpc>
            </a:pPr>
            <a:r>
              <a:rPr lang="ar-SA" b="1" dirty="0">
                <a:latin typeface="Arial" pitchFamily="34" charset="0"/>
                <a:cs typeface="Arial" pitchFamily="34" charset="0"/>
              </a:rPr>
              <a:t>التنبه إلى لقب تبجيل المرسل إليه, فإن مخالفة ذلك أو الخلط فيه يجعلك موضعا للتندر.</a:t>
            </a:r>
            <a:endParaRPr lang="en-US" b="1" dirty="0">
              <a:latin typeface="Arial" pitchFamily="34" charset="0"/>
              <a:cs typeface="Arial" pitchFamily="34" charset="0"/>
            </a:endParaRPr>
          </a:p>
          <a:p>
            <a:endParaRPr lang="ar-JO" dirty="0"/>
          </a:p>
        </p:txBody>
      </p:sp>
    </p:spTree>
    <p:extLst>
      <p:ext uri="{BB962C8B-B14F-4D97-AF65-F5344CB8AC3E}">
        <p14:creationId xmlns:p14="http://schemas.microsoft.com/office/powerpoint/2010/main" val="3072831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أمور تجب مراعاتها - ب</a:t>
            </a:r>
            <a:endParaRPr lang="ar-JO" dirty="0"/>
          </a:p>
        </p:txBody>
      </p:sp>
      <p:sp>
        <p:nvSpPr>
          <p:cNvPr id="3" name="Content Placeholder 2"/>
          <p:cNvSpPr>
            <a:spLocks noGrp="1"/>
          </p:cNvSpPr>
          <p:nvPr>
            <p:ph idx="1"/>
          </p:nvPr>
        </p:nvSpPr>
        <p:spPr/>
        <p:txBody>
          <a:bodyPr/>
          <a:lstStyle/>
          <a:p>
            <a:pPr algn="just">
              <a:lnSpc>
                <a:spcPct val="150000"/>
              </a:lnSpc>
            </a:pPr>
            <a:r>
              <a:rPr lang="ar-SA" b="1" dirty="0">
                <a:latin typeface="Arial" pitchFamily="34" charset="0"/>
                <a:cs typeface="Arial" pitchFamily="34" charset="0"/>
              </a:rPr>
              <a:t>عند الرد على خطاب سابق يشار إلى ذلك الخطاب برقمه وتاريخه وموضوعه.</a:t>
            </a:r>
          </a:p>
          <a:p>
            <a:pPr algn="just">
              <a:lnSpc>
                <a:spcPct val="150000"/>
              </a:lnSpc>
            </a:pPr>
            <a:r>
              <a:rPr lang="ar-SA" b="1" dirty="0">
                <a:latin typeface="Arial" pitchFamily="34" charset="0"/>
                <a:cs typeface="Arial" pitchFamily="34" charset="0"/>
              </a:rPr>
              <a:t>مراعاة حسن تقسيم الأفكار والانتقال بينها من الفكرة السابقة- بعد أن تستوفى- إلى التالية وبتسلسل منطقي.</a:t>
            </a:r>
          </a:p>
          <a:p>
            <a:pPr algn="just">
              <a:lnSpc>
                <a:spcPct val="150000"/>
              </a:lnSpc>
            </a:pPr>
            <a:r>
              <a:rPr lang="ar-SA" b="1" dirty="0">
                <a:latin typeface="Arial" pitchFamily="34" charset="0"/>
                <a:cs typeface="Arial" pitchFamily="34" charset="0"/>
              </a:rPr>
              <a:t>عند الرد على رسالة ذات نقاط متعددة, يجب أن يتضمن الرد كل تلك النقاط مرتبة حسب ورودها في الخطاب الأصلي.</a:t>
            </a:r>
            <a:endParaRPr lang="en-US" b="1" dirty="0">
              <a:latin typeface="Arial" pitchFamily="34" charset="0"/>
              <a:cs typeface="Arial" pitchFamily="34" charset="0"/>
            </a:endParaRPr>
          </a:p>
          <a:p>
            <a:endParaRPr lang="ar-JO" dirty="0"/>
          </a:p>
        </p:txBody>
      </p:sp>
    </p:spTree>
    <p:extLst>
      <p:ext uri="{BB962C8B-B14F-4D97-AF65-F5344CB8AC3E}">
        <p14:creationId xmlns:p14="http://schemas.microsoft.com/office/powerpoint/2010/main" val="2490351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تدريب</a:t>
            </a:r>
            <a:endParaRPr lang="ar-JO" dirty="0"/>
          </a:p>
        </p:txBody>
      </p:sp>
      <p:sp>
        <p:nvSpPr>
          <p:cNvPr id="3" name="Content Placeholder 2"/>
          <p:cNvSpPr>
            <a:spLocks noGrp="1"/>
          </p:cNvSpPr>
          <p:nvPr>
            <p:ph idx="1"/>
          </p:nvPr>
        </p:nvSpPr>
        <p:spPr/>
        <p:txBody>
          <a:bodyPr/>
          <a:lstStyle/>
          <a:p>
            <a:pPr>
              <a:lnSpc>
                <a:spcPct val="200000"/>
              </a:lnSpc>
            </a:pPr>
            <a:r>
              <a:rPr lang="ar-SA" sz="2800" b="1" dirty="0" smtClean="0">
                <a:latin typeface="Arial" pitchFamily="34" charset="0"/>
                <a:cs typeface="Arial" pitchFamily="34" charset="0"/>
              </a:rPr>
              <a:t>عرف </a:t>
            </a:r>
            <a:r>
              <a:rPr lang="ar-SA" sz="2800" b="1" dirty="0">
                <a:latin typeface="Arial" pitchFamily="34" charset="0"/>
                <a:cs typeface="Arial" pitchFamily="34" charset="0"/>
              </a:rPr>
              <a:t>الرسالة الإدارية .</a:t>
            </a:r>
          </a:p>
          <a:p>
            <a:pPr>
              <a:lnSpc>
                <a:spcPct val="200000"/>
              </a:lnSpc>
            </a:pPr>
            <a:r>
              <a:rPr lang="ar-SA" sz="2800" b="1" dirty="0">
                <a:latin typeface="Arial" pitchFamily="34" charset="0"/>
                <a:cs typeface="Arial" pitchFamily="34" charset="0"/>
              </a:rPr>
              <a:t>فيم تتمثل أهمية الرسالة الإدارية ؟</a:t>
            </a:r>
          </a:p>
          <a:p>
            <a:pPr>
              <a:lnSpc>
                <a:spcPct val="200000"/>
              </a:lnSpc>
            </a:pPr>
            <a:r>
              <a:rPr lang="ar-SA" sz="2800" b="1" dirty="0" smtClean="0">
                <a:latin typeface="Arial" pitchFamily="34" charset="0"/>
                <a:cs typeface="Arial" pitchFamily="34" charset="0"/>
              </a:rPr>
              <a:t>رتب </a:t>
            </a:r>
            <a:r>
              <a:rPr lang="ar-SA" sz="2800" b="1" dirty="0">
                <a:latin typeface="Arial" pitchFamily="34" charset="0"/>
                <a:cs typeface="Arial" pitchFamily="34" charset="0"/>
              </a:rPr>
              <a:t>أجزاء الرسالة الإدارية .</a:t>
            </a:r>
          </a:p>
          <a:p>
            <a:pPr>
              <a:lnSpc>
                <a:spcPct val="200000"/>
              </a:lnSpc>
            </a:pPr>
            <a:r>
              <a:rPr lang="ar-SA" sz="2800" b="1" dirty="0" smtClean="0">
                <a:latin typeface="Arial" pitchFamily="34" charset="0"/>
                <a:cs typeface="Arial" pitchFamily="34" charset="0"/>
              </a:rPr>
              <a:t>خاطب </a:t>
            </a:r>
            <a:r>
              <a:rPr lang="ar-SA" sz="2800" b="1" dirty="0">
                <a:latin typeface="Arial" pitchFamily="34" charset="0"/>
                <a:cs typeface="Arial" pitchFamily="34" charset="0"/>
              </a:rPr>
              <a:t>إدارة الكلية بطلب تجميد </a:t>
            </a:r>
            <a:r>
              <a:rPr lang="ar-SA" sz="2800" b="1" dirty="0" smtClean="0">
                <a:latin typeface="Arial" pitchFamily="34" charset="0"/>
                <a:cs typeface="Arial" pitchFamily="34" charset="0"/>
              </a:rPr>
              <a:t>موازنة هذا العام.</a:t>
            </a:r>
            <a:endParaRPr lang="en-US" sz="2800" b="1" dirty="0">
              <a:latin typeface="Arial" pitchFamily="34" charset="0"/>
              <a:cs typeface="Arial" pitchFamily="34" charset="0"/>
            </a:endParaRPr>
          </a:p>
          <a:p>
            <a:pPr>
              <a:lnSpc>
                <a:spcPct val="200000"/>
              </a:lnSpc>
            </a:pPr>
            <a:endParaRPr lang="ar-JO" dirty="0">
              <a:latin typeface="Arial" pitchFamily="34" charset="0"/>
              <a:cs typeface="Arial" pitchFamily="34" charset="0"/>
            </a:endParaRPr>
          </a:p>
        </p:txBody>
      </p:sp>
    </p:spTree>
    <p:extLst>
      <p:ext uri="{BB962C8B-B14F-4D97-AF65-F5344CB8AC3E}">
        <p14:creationId xmlns:p14="http://schemas.microsoft.com/office/powerpoint/2010/main" val="1782635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مقدمة</a:t>
            </a:r>
            <a:endParaRPr lang="ar-JO" dirty="0"/>
          </a:p>
        </p:txBody>
      </p:sp>
      <p:sp>
        <p:nvSpPr>
          <p:cNvPr id="3" name="Content Placeholder 2"/>
          <p:cNvSpPr>
            <a:spLocks noGrp="1"/>
          </p:cNvSpPr>
          <p:nvPr>
            <p:ph idx="1"/>
          </p:nvPr>
        </p:nvSpPr>
        <p:spPr/>
        <p:txBody>
          <a:bodyPr>
            <a:normAutofit/>
          </a:bodyPr>
          <a:lstStyle/>
          <a:p>
            <a:pPr algn="just" rtl="1">
              <a:lnSpc>
                <a:spcPct val="150000"/>
              </a:lnSpc>
            </a:pPr>
            <a:r>
              <a:rPr lang="ar-SA" dirty="0"/>
              <a:t>تعد كتابة محضر الاجتماع  من أهم المهارات المطلوبة في موظّف يتميز بكفاءة عالية، فلا يخلو عمل من الاجتماعات الدورية التي يتطلّب فيها تدوين أهم النقاط التي تمّ مناقشتها والاتفاق عليها، ومتابعة تنفيذ المهام المكلّف بها؛ لذا يعدّ محضر الاجتماع مرجع هامّ لا غنى عنه. </a:t>
            </a:r>
            <a:endParaRPr lang="en-US" dirty="0"/>
          </a:p>
          <a:p>
            <a:pPr algn="just" rtl="1">
              <a:lnSpc>
                <a:spcPct val="150000"/>
              </a:lnSpc>
            </a:pPr>
            <a:endParaRPr lang="ar-JO" dirty="0"/>
          </a:p>
        </p:txBody>
      </p:sp>
    </p:spTree>
    <p:extLst>
      <p:ext uri="{BB962C8B-B14F-4D97-AF65-F5344CB8AC3E}">
        <p14:creationId xmlns:p14="http://schemas.microsoft.com/office/powerpoint/2010/main" val="29647189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t>تعريف محضر الاجتماع</a:t>
            </a:r>
            <a:r>
              <a:rPr lang="ar-SA" dirty="0" smtClean="0"/>
              <a:t>:</a:t>
            </a:r>
            <a:endParaRPr lang="ar-JO" dirty="0"/>
          </a:p>
        </p:txBody>
      </p:sp>
      <p:sp>
        <p:nvSpPr>
          <p:cNvPr id="3" name="Content Placeholder 2"/>
          <p:cNvSpPr>
            <a:spLocks noGrp="1"/>
          </p:cNvSpPr>
          <p:nvPr>
            <p:ph idx="1"/>
          </p:nvPr>
        </p:nvSpPr>
        <p:spPr/>
        <p:txBody>
          <a:bodyPr/>
          <a:lstStyle/>
          <a:p>
            <a:pPr algn="just" rtl="1">
              <a:lnSpc>
                <a:spcPct val="200000"/>
              </a:lnSpc>
            </a:pPr>
            <a:r>
              <a:rPr lang="ar-SA" dirty="0"/>
              <a:t>تسجيل وتحرير وكتابة لما يدور في جلسة عمل لمجموعة من المختصين من إدارة أو أكثر يتولى ذلك شخص يدعى أمين السرّ.</a:t>
            </a:r>
            <a:endParaRPr lang="en-US" dirty="0"/>
          </a:p>
          <a:p>
            <a:pPr marL="0" indent="0" algn="r" rtl="1">
              <a:buNone/>
            </a:pPr>
            <a:endParaRPr lang="ar-JO" dirty="0"/>
          </a:p>
        </p:txBody>
      </p:sp>
    </p:spTree>
    <p:extLst>
      <p:ext uri="{BB962C8B-B14F-4D97-AF65-F5344CB8AC3E}">
        <p14:creationId xmlns:p14="http://schemas.microsoft.com/office/powerpoint/2010/main" val="2155432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أهداف محضر الاجتماع</a:t>
            </a:r>
            <a:endParaRPr lang="ar-JO" dirty="0"/>
          </a:p>
        </p:txBody>
      </p:sp>
      <p:sp>
        <p:nvSpPr>
          <p:cNvPr id="3" name="Content Placeholder 2"/>
          <p:cNvSpPr>
            <a:spLocks noGrp="1"/>
          </p:cNvSpPr>
          <p:nvPr>
            <p:ph idx="1"/>
          </p:nvPr>
        </p:nvSpPr>
        <p:spPr/>
        <p:txBody>
          <a:bodyPr>
            <a:normAutofit/>
          </a:bodyPr>
          <a:lstStyle/>
          <a:p>
            <a:pPr algn="just" rtl="1">
              <a:lnSpc>
                <a:spcPct val="150000"/>
              </a:lnSpc>
            </a:pPr>
            <a:r>
              <a:rPr lang="ar-SA" dirty="0" smtClean="0"/>
              <a:t>يخدم محضر الاجتماع مجموعة من الأهداف منها:</a:t>
            </a:r>
            <a:endParaRPr lang="en-US" dirty="0" smtClean="0"/>
          </a:p>
          <a:p>
            <a:pPr lvl="0" algn="just" rtl="1">
              <a:lnSpc>
                <a:spcPct val="150000"/>
              </a:lnSpc>
            </a:pPr>
            <a:r>
              <a:rPr lang="ar-SA" dirty="0" smtClean="0"/>
              <a:t>تسجيل </a:t>
            </a:r>
            <a:r>
              <a:rPr lang="ar-SA" dirty="0"/>
              <a:t>قرارات الاجتماع بحيث لا تُنسى وبحيث يمكن متابعتها.</a:t>
            </a:r>
            <a:endParaRPr lang="en-US" dirty="0"/>
          </a:p>
          <a:p>
            <a:pPr lvl="0" algn="just" rtl="1">
              <a:lnSpc>
                <a:spcPct val="150000"/>
              </a:lnSpc>
            </a:pPr>
            <a:r>
              <a:rPr lang="ar-SA" dirty="0"/>
              <a:t>توضيح نتائج الاجتماع لمن لم بحضر.</a:t>
            </a:r>
            <a:endParaRPr lang="en-US" dirty="0"/>
          </a:p>
          <a:p>
            <a:pPr lvl="0" algn="just" rtl="1">
              <a:lnSpc>
                <a:spcPct val="150000"/>
              </a:lnSpc>
            </a:pPr>
            <a:r>
              <a:rPr lang="ar-SA" dirty="0"/>
              <a:t>توضيح الجهات والاشخاص الذين حضروا الاجتماع.</a:t>
            </a:r>
            <a:endParaRPr lang="en-US" dirty="0"/>
          </a:p>
          <a:p>
            <a:pPr lvl="0" algn="just" rtl="1">
              <a:lnSpc>
                <a:spcPct val="150000"/>
              </a:lnSpc>
            </a:pPr>
            <a:r>
              <a:rPr lang="ar-SA" dirty="0"/>
              <a:t>تلخّص مناقشات وقرارات الاجتماع.</a:t>
            </a:r>
            <a:endParaRPr lang="en-US" dirty="0"/>
          </a:p>
          <a:p>
            <a:pPr algn="just" rtl="1">
              <a:lnSpc>
                <a:spcPct val="150000"/>
              </a:lnSpc>
            </a:pPr>
            <a:endParaRPr lang="ar-JO" dirty="0"/>
          </a:p>
        </p:txBody>
      </p:sp>
    </p:spTree>
    <p:extLst>
      <p:ext uri="{BB962C8B-B14F-4D97-AF65-F5344CB8AC3E}">
        <p14:creationId xmlns:p14="http://schemas.microsoft.com/office/powerpoint/2010/main" val="553813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rgbClr val="C00000"/>
                </a:solidFill>
              </a:rPr>
              <a:t>عناصر محضر الاجتماع</a:t>
            </a:r>
            <a:r>
              <a:rPr lang="ar-SA" dirty="0" smtClean="0">
                <a:solidFill>
                  <a:srgbClr val="C00000"/>
                </a:solidFill>
              </a:rPr>
              <a:t>:</a:t>
            </a:r>
            <a:endParaRPr lang="ar-JO" dirty="0">
              <a:solidFill>
                <a:srgbClr val="C00000"/>
              </a:solidFill>
            </a:endParaRPr>
          </a:p>
        </p:txBody>
      </p:sp>
      <p:sp>
        <p:nvSpPr>
          <p:cNvPr id="3" name="Content Placeholder 2"/>
          <p:cNvSpPr>
            <a:spLocks noGrp="1"/>
          </p:cNvSpPr>
          <p:nvPr>
            <p:ph idx="1"/>
          </p:nvPr>
        </p:nvSpPr>
        <p:spPr/>
        <p:txBody>
          <a:bodyPr/>
          <a:lstStyle/>
          <a:p>
            <a:pPr lvl="0" algn="just" rtl="1"/>
            <a:r>
              <a:rPr lang="ar-SA" dirty="0"/>
              <a:t>المقدمة: ويوضّح فيها الكاتب الموضوع والزمان والمشاركين.</a:t>
            </a:r>
            <a:endParaRPr lang="en-US" dirty="0"/>
          </a:p>
          <a:p>
            <a:pPr lvl="0" algn="just" rtl="1"/>
            <a:r>
              <a:rPr lang="ar-SA" dirty="0"/>
              <a:t>العرض: ويتضمّن </a:t>
            </a:r>
            <a:r>
              <a:rPr lang="ar-SA" dirty="0" smtClean="0"/>
              <a:t>أبرز </a:t>
            </a:r>
            <a:r>
              <a:rPr lang="ar-SA" dirty="0"/>
              <a:t>النقاط والأفكار والمداخلات التي نوقشت في الاجتماع.</a:t>
            </a:r>
            <a:endParaRPr lang="en-US" dirty="0"/>
          </a:p>
          <a:p>
            <a:pPr lvl="0" algn="just" rtl="1"/>
            <a:r>
              <a:rPr lang="ar-SA" dirty="0"/>
              <a:t>الخاتمة: وتتضمّن أبرز التوصيات والقرارات التي تمّ التوصّل إليها، وتحديد وقت نهاية الاجتماع</a:t>
            </a:r>
            <a:r>
              <a:rPr lang="ar-SA" dirty="0" smtClean="0"/>
              <a:t>.</a:t>
            </a:r>
          </a:p>
          <a:p>
            <a:pPr algn="just" rtl="1"/>
            <a:r>
              <a:rPr lang="ar-SA" dirty="0"/>
              <a:t>توقيعات الحضور</a:t>
            </a:r>
            <a:endParaRPr lang="ar-JO" dirty="0"/>
          </a:p>
          <a:p>
            <a:pPr marL="0" lvl="0" indent="0" algn="r" rtl="1">
              <a:buNone/>
            </a:pPr>
            <a:endParaRPr lang="en-US" dirty="0"/>
          </a:p>
        </p:txBody>
      </p:sp>
    </p:spTree>
    <p:extLst>
      <p:ext uri="{BB962C8B-B14F-4D97-AF65-F5344CB8AC3E}">
        <p14:creationId xmlns:p14="http://schemas.microsoft.com/office/powerpoint/2010/main" val="1518351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chemeClr val="tx2">
                    <a:lumMod val="75000"/>
                  </a:schemeClr>
                </a:solidFill>
              </a:rPr>
              <a:t>مراحل كتابة المحضر</a:t>
            </a:r>
            <a:r>
              <a:rPr lang="ar-SA" dirty="0" smtClean="0"/>
              <a:t>:</a:t>
            </a:r>
            <a:endParaRPr lang="ar-JO" dirty="0"/>
          </a:p>
        </p:txBody>
      </p:sp>
      <p:sp>
        <p:nvSpPr>
          <p:cNvPr id="3" name="Content Placeholder 2"/>
          <p:cNvSpPr>
            <a:spLocks noGrp="1"/>
          </p:cNvSpPr>
          <p:nvPr>
            <p:ph idx="1"/>
          </p:nvPr>
        </p:nvSpPr>
        <p:spPr/>
        <p:txBody>
          <a:bodyPr>
            <a:normAutofit/>
          </a:bodyPr>
          <a:lstStyle/>
          <a:p>
            <a:pPr algn="r" rtl="1"/>
            <a:r>
              <a:rPr lang="ar-SA" dirty="0">
                <a:solidFill>
                  <a:srgbClr val="FF0000"/>
                </a:solidFill>
              </a:rPr>
              <a:t>المرحلة الأولى</a:t>
            </a:r>
            <a:r>
              <a:rPr lang="ar-SA" dirty="0"/>
              <a:t>: وهي الاستعداد للاجتماع، وتحديد جدول الأعمال بعد مناقشته مع رئيس الجلسة، ومن ثمّ طباعته وتوزيعه على الأعضاء للاطلاع عليه قبل الحضور إلى الاجتماع.</a:t>
            </a:r>
            <a:endParaRPr lang="en-US" dirty="0"/>
          </a:p>
          <a:p>
            <a:pPr algn="r" rtl="1"/>
            <a:r>
              <a:rPr lang="ar-SA" dirty="0">
                <a:solidFill>
                  <a:srgbClr val="FF0000"/>
                </a:solidFill>
              </a:rPr>
              <a:t>المرحلة الثانية</a:t>
            </a:r>
            <a:r>
              <a:rPr lang="ar-SA" dirty="0"/>
              <a:t>: التي تتخلّل الاجتماع فهي تتضمّن التأكّد من الحضور، والاستماع الجيّد لمجريات النقاش وتدوين أهم المقترحات والمناقشات.</a:t>
            </a:r>
            <a:endParaRPr lang="en-US" dirty="0"/>
          </a:p>
          <a:p>
            <a:pPr algn="r" rtl="1"/>
            <a:r>
              <a:rPr lang="ar-SA" dirty="0">
                <a:solidFill>
                  <a:srgbClr val="FF0000"/>
                </a:solidFill>
              </a:rPr>
              <a:t>المرحلة الثالثة والأخيرة</a:t>
            </a:r>
            <a:r>
              <a:rPr lang="ar-SA" dirty="0"/>
              <a:t>: متمثّلة في الصياغة المنظمة للمحضر ابتداء بالمعلومات الافتتاحية، ثمّ تناول المناقشات والقرارات ثم المعلومات الختامية.</a:t>
            </a:r>
            <a:endParaRPr lang="en-US" dirty="0"/>
          </a:p>
          <a:p>
            <a:pPr algn="r" rtl="1"/>
            <a:endParaRPr lang="ar-JO" dirty="0"/>
          </a:p>
        </p:txBody>
      </p:sp>
    </p:spTree>
    <p:extLst>
      <p:ext uri="{BB962C8B-B14F-4D97-AF65-F5344CB8AC3E}">
        <p14:creationId xmlns:p14="http://schemas.microsoft.com/office/powerpoint/2010/main" val="42258263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كاتب المحضر (أمين السرّ)</a:t>
            </a:r>
            <a:endParaRPr lang="en-US" dirty="0"/>
          </a:p>
        </p:txBody>
      </p:sp>
      <p:sp>
        <p:nvSpPr>
          <p:cNvPr id="3" name="Content Placeholder 2"/>
          <p:cNvSpPr>
            <a:spLocks noGrp="1"/>
          </p:cNvSpPr>
          <p:nvPr>
            <p:ph idx="1"/>
          </p:nvPr>
        </p:nvSpPr>
        <p:spPr/>
        <p:txBody>
          <a:bodyPr>
            <a:normAutofit fontScale="92500" lnSpcReduction="10000"/>
          </a:bodyPr>
          <a:lstStyle/>
          <a:p>
            <a:endParaRPr lang="ar-SA" dirty="0" smtClean="0"/>
          </a:p>
          <a:p>
            <a:pPr marL="0" indent="0" algn="just">
              <a:lnSpc>
                <a:spcPct val="200000"/>
              </a:lnSpc>
              <a:buNone/>
            </a:pPr>
            <a:r>
              <a:rPr lang="ar-SA" dirty="0"/>
              <a:t> </a:t>
            </a:r>
            <a:r>
              <a:rPr lang="ar-SA" dirty="0" smtClean="0"/>
              <a:t>  </a:t>
            </a:r>
            <a:r>
              <a:rPr lang="ar-SA" sz="4000" dirty="0" smtClean="0"/>
              <a:t>يقوم </a:t>
            </a:r>
            <a:r>
              <a:rPr lang="ar-SA" sz="4000" dirty="0"/>
              <a:t>بتسجيل الملاحظات من خلال النقاش والمداخلات والقرارات التي يتمّ التوصّل إليها تمهيدًا لكتابة المحضر في نهاية الاجتماع</a:t>
            </a:r>
            <a:r>
              <a:rPr lang="ar-SA" sz="4000" b="1" dirty="0" smtClean="0"/>
              <a:t>.</a:t>
            </a:r>
            <a:endParaRPr lang="en-US" sz="4000" b="1" dirty="0"/>
          </a:p>
        </p:txBody>
      </p:sp>
    </p:spTree>
    <p:extLst>
      <p:ext uri="{BB962C8B-B14F-4D97-AF65-F5344CB8AC3E}">
        <p14:creationId xmlns:p14="http://schemas.microsoft.com/office/powerpoint/2010/main" val="180918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أنواع الرسائل</a:t>
            </a:r>
            <a:endParaRPr lang="ar-JO"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74544076"/>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442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solidFill>
                  <a:srgbClr val="C00000"/>
                </a:solidFill>
              </a:rPr>
              <a:t>أهمّ صفاته</a:t>
            </a:r>
            <a:r>
              <a:rPr lang="ar-SA" dirty="0" smtClean="0">
                <a:solidFill>
                  <a:srgbClr val="C00000"/>
                </a:solidFill>
              </a:rPr>
              <a:t>:</a:t>
            </a:r>
            <a:endParaRPr lang="ar-JO" dirty="0">
              <a:solidFill>
                <a:srgbClr val="C00000"/>
              </a:solidFill>
            </a:endParaRPr>
          </a:p>
        </p:txBody>
      </p:sp>
      <p:sp>
        <p:nvSpPr>
          <p:cNvPr id="3" name="Content Placeholder 2"/>
          <p:cNvSpPr>
            <a:spLocks noGrp="1"/>
          </p:cNvSpPr>
          <p:nvPr>
            <p:ph idx="1"/>
          </p:nvPr>
        </p:nvSpPr>
        <p:spPr/>
        <p:txBody>
          <a:bodyPr>
            <a:normAutofit lnSpcReduction="10000"/>
          </a:bodyPr>
          <a:lstStyle/>
          <a:p>
            <a:pPr lvl="0">
              <a:lnSpc>
                <a:spcPct val="150000"/>
              </a:lnSpc>
            </a:pPr>
            <a:r>
              <a:rPr lang="ar-SA" dirty="0"/>
              <a:t>أن يكون مقدّرًا للمسؤولية والأمانة.</a:t>
            </a:r>
            <a:endParaRPr lang="en-US" dirty="0"/>
          </a:p>
          <a:p>
            <a:pPr lvl="0">
              <a:lnSpc>
                <a:spcPct val="150000"/>
              </a:lnSpc>
            </a:pPr>
            <a:r>
              <a:rPr lang="ar-SA" dirty="0"/>
              <a:t>أن يكون لديه قدر من التميّز في الجانب التحريري.</a:t>
            </a:r>
            <a:endParaRPr lang="en-US" dirty="0"/>
          </a:p>
          <a:p>
            <a:pPr lvl="0">
              <a:lnSpc>
                <a:spcPct val="150000"/>
              </a:lnSpc>
            </a:pPr>
            <a:r>
              <a:rPr lang="ar-SA" dirty="0"/>
              <a:t>أن يكون الغالب على تفكيره الصالح العام.</a:t>
            </a:r>
            <a:endParaRPr lang="en-US" dirty="0"/>
          </a:p>
          <a:p>
            <a:pPr lvl="0">
              <a:lnSpc>
                <a:spcPct val="150000"/>
              </a:lnSpc>
            </a:pPr>
            <a:r>
              <a:rPr lang="ar-SA" dirty="0"/>
              <a:t>أن يستشير المقرر (رئيس المجلس) في الصياغة النهائية للمحضر.</a:t>
            </a:r>
            <a:endParaRPr lang="en-US" dirty="0"/>
          </a:p>
          <a:p>
            <a:pPr>
              <a:lnSpc>
                <a:spcPct val="150000"/>
              </a:lnSpc>
            </a:pPr>
            <a:r>
              <a:rPr lang="ar-SA" dirty="0"/>
              <a:t>أن يكون لديه قدرمن الشجاعة الأدبية في مراجعة الحضور عن المبهم والغامض من مفردات النقاش والحوار</a:t>
            </a:r>
            <a:endParaRPr lang="ar-JO" dirty="0"/>
          </a:p>
        </p:txBody>
      </p:sp>
    </p:spTree>
    <p:extLst>
      <p:ext uri="{BB962C8B-B14F-4D97-AF65-F5344CB8AC3E}">
        <p14:creationId xmlns:p14="http://schemas.microsoft.com/office/powerpoint/2010/main" val="1247530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المهارات الواجب توافرها في كاتب محضر الاجتماع</a:t>
            </a:r>
            <a:r>
              <a:rPr lang="ar-SA" dirty="0" smtClean="0"/>
              <a:t>:</a:t>
            </a:r>
            <a:endParaRPr lang="ar-JO" dirty="0"/>
          </a:p>
        </p:txBody>
      </p:sp>
      <p:sp>
        <p:nvSpPr>
          <p:cNvPr id="3" name="Content Placeholder 2"/>
          <p:cNvSpPr>
            <a:spLocks noGrp="1"/>
          </p:cNvSpPr>
          <p:nvPr>
            <p:ph idx="1"/>
          </p:nvPr>
        </p:nvSpPr>
        <p:spPr/>
        <p:txBody>
          <a:bodyPr>
            <a:normAutofit/>
          </a:bodyPr>
          <a:lstStyle/>
          <a:p>
            <a:pPr lvl="0">
              <a:lnSpc>
                <a:spcPct val="150000"/>
              </a:lnSpc>
            </a:pPr>
            <a:r>
              <a:rPr lang="ar-SA" dirty="0"/>
              <a:t>مهارة الاستماع والانصات الحيّد.</a:t>
            </a:r>
            <a:endParaRPr lang="en-US" dirty="0"/>
          </a:p>
          <a:p>
            <a:pPr lvl="0">
              <a:lnSpc>
                <a:spcPct val="150000"/>
              </a:lnSpc>
            </a:pPr>
            <a:r>
              <a:rPr lang="ar-SA" dirty="0"/>
              <a:t>مهارة التركيز.</a:t>
            </a:r>
            <a:endParaRPr lang="en-US" dirty="0"/>
          </a:p>
          <a:p>
            <a:pPr lvl="0">
              <a:lnSpc>
                <a:spcPct val="150000"/>
              </a:lnSpc>
            </a:pPr>
            <a:r>
              <a:rPr lang="ar-SA" dirty="0"/>
              <a:t>الإلمام التام بالقواعد اللغوية والإملائية.</a:t>
            </a:r>
            <a:endParaRPr lang="en-US" dirty="0"/>
          </a:p>
          <a:p>
            <a:pPr lvl="0">
              <a:lnSpc>
                <a:spcPct val="150000"/>
              </a:lnSpc>
            </a:pPr>
            <a:r>
              <a:rPr lang="ar-SA" dirty="0"/>
              <a:t>الإلمام بطبيعة الموضوعات التي تناقش في الاجتماعات.</a:t>
            </a:r>
            <a:endParaRPr lang="en-US" dirty="0"/>
          </a:p>
          <a:p>
            <a:pPr>
              <a:lnSpc>
                <a:spcPct val="150000"/>
              </a:lnSpc>
            </a:pPr>
            <a:r>
              <a:rPr lang="ar-SA" dirty="0"/>
              <a:t>يراعى في كتابة محضر الاجتماعات الصياغة الجيدة والاقتصار.</a:t>
            </a:r>
            <a:endParaRPr lang="en-US" dirty="0"/>
          </a:p>
          <a:p>
            <a:pPr marL="0" indent="0">
              <a:lnSpc>
                <a:spcPct val="150000"/>
              </a:lnSpc>
              <a:buNone/>
            </a:pPr>
            <a:endParaRPr lang="en-US" dirty="0"/>
          </a:p>
        </p:txBody>
      </p:sp>
    </p:spTree>
    <p:extLst>
      <p:ext uri="{BB962C8B-B14F-4D97-AF65-F5344CB8AC3E}">
        <p14:creationId xmlns:p14="http://schemas.microsoft.com/office/powerpoint/2010/main" val="2542854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أنواع محاضر الاجتماعات:</a:t>
            </a:r>
            <a:r>
              <a:rPr lang="en-US" dirty="0"/>
              <a:t/>
            </a:r>
            <a:br>
              <a:rPr lang="en-US" dirty="0"/>
            </a:br>
            <a:endParaRPr lang="ar-JO" dirty="0"/>
          </a:p>
        </p:txBody>
      </p:sp>
      <p:sp>
        <p:nvSpPr>
          <p:cNvPr id="3" name="Content Placeholder 2"/>
          <p:cNvSpPr>
            <a:spLocks noGrp="1"/>
          </p:cNvSpPr>
          <p:nvPr>
            <p:ph idx="1"/>
          </p:nvPr>
        </p:nvSpPr>
        <p:spPr/>
        <p:txBody>
          <a:bodyPr/>
          <a:lstStyle/>
          <a:p>
            <a:r>
              <a:rPr lang="ar-SA" dirty="0"/>
              <a:t>محاضر الاجتماع نوعان:</a:t>
            </a:r>
            <a:endParaRPr lang="en-US" dirty="0"/>
          </a:p>
          <a:p>
            <a:r>
              <a:rPr lang="ar-SA" dirty="0"/>
              <a:t>الأوّل: </a:t>
            </a:r>
            <a:endParaRPr lang="en-US" dirty="0"/>
          </a:p>
          <a:p>
            <a:r>
              <a:rPr lang="ar-SA" dirty="0"/>
              <a:t>محضر إثبات: ويكون الهدف منه إثبات مجريات اجتماع إداري ما لتنظيم العمل والتذكير بالمسؤوليات؟</a:t>
            </a:r>
            <a:endParaRPr lang="en-US" dirty="0"/>
          </a:p>
          <a:p>
            <a:r>
              <a:rPr lang="ar-SA" dirty="0"/>
              <a:t>الثاني: </a:t>
            </a:r>
            <a:endParaRPr lang="en-US" dirty="0"/>
          </a:p>
          <a:p>
            <a:r>
              <a:rPr lang="ar-SA" dirty="0"/>
              <a:t>محضر ضبط: الهدف منه إخلاء مسؤولية في مضبوطات وحقوق آخرين، ويكون أفراده عادة ثلاثة فأكثر ويكون الموقعون كالشهود عليه</a:t>
            </a:r>
            <a:r>
              <a:rPr lang="ar-SA" dirty="0" smtClean="0"/>
              <a:t>.</a:t>
            </a:r>
            <a:endParaRPr lang="en-US" dirty="0"/>
          </a:p>
        </p:txBody>
      </p:sp>
    </p:spTree>
    <p:extLst>
      <p:ext uri="{BB962C8B-B14F-4D97-AF65-F5344CB8AC3E}">
        <p14:creationId xmlns:p14="http://schemas.microsoft.com/office/powerpoint/2010/main" val="2650009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مكونات محضر الاجتماع</a:t>
            </a:r>
            <a:r>
              <a:rPr lang="ar-SA" dirty="0" smtClean="0"/>
              <a:t>:</a:t>
            </a:r>
            <a:endParaRPr lang="ar-JO" dirty="0"/>
          </a:p>
        </p:txBody>
      </p:sp>
      <p:sp>
        <p:nvSpPr>
          <p:cNvPr id="3" name="Content Placeholder 2"/>
          <p:cNvSpPr>
            <a:spLocks noGrp="1"/>
          </p:cNvSpPr>
          <p:nvPr>
            <p:ph idx="1"/>
          </p:nvPr>
        </p:nvSpPr>
        <p:spPr/>
        <p:txBody>
          <a:bodyPr/>
          <a:lstStyle/>
          <a:p>
            <a:pPr lvl="0" algn="just">
              <a:lnSpc>
                <a:spcPct val="150000"/>
              </a:lnSpc>
            </a:pPr>
            <a:r>
              <a:rPr lang="ar-SA" dirty="0"/>
              <a:t>موضوع الاجتماع.</a:t>
            </a:r>
            <a:endParaRPr lang="en-US" dirty="0"/>
          </a:p>
          <a:p>
            <a:pPr lvl="0" algn="just">
              <a:lnSpc>
                <a:spcPct val="150000"/>
              </a:lnSpc>
            </a:pPr>
            <a:r>
              <a:rPr lang="ar-SA" dirty="0"/>
              <a:t>مكان وزمان الاجتماع.</a:t>
            </a:r>
            <a:endParaRPr lang="en-US" dirty="0"/>
          </a:p>
          <a:p>
            <a:pPr lvl="0" algn="just">
              <a:lnSpc>
                <a:spcPct val="150000"/>
              </a:lnSpc>
            </a:pPr>
            <a:r>
              <a:rPr lang="ar-SA" dirty="0"/>
              <a:t>أسماء الحاضرين والجهات التي يمثّلونها.</a:t>
            </a:r>
            <a:endParaRPr lang="en-US" dirty="0"/>
          </a:p>
          <a:p>
            <a:pPr lvl="0" algn="just">
              <a:lnSpc>
                <a:spcPct val="150000"/>
              </a:lnSpc>
            </a:pPr>
            <a:r>
              <a:rPr lang="ar-SA" dirty="0"/>
              <a:t>القرارات الت اتخذت.</a:t>
            </a:r>
            <a:endParaRPr lang="en-US" dirty="0"/>
          </a:p>
          <a:p>
            <a:pPr lvl="0" algn="just">
              <a:lnSpc>
                <a:spcPct val="150000"/>
              </a:lnSpc>
            </a:pPr>
            <a:r>
              <a:rPr lang="ar-SA" dirty="0"/>
              <a:t>اسم معدّ محضر الاجتماع (أمين السر).</a:t>
            </a:r>
            <a:endParaRPr lang="en-US" dirty="0"/>
          </a:p>
          <a:p>
            <a:pPr lvl="0" algn="just">
              <a:lnSpc>
                <a:spcPct val="150000"/>
              </a:lnSpc>
            </a:pPr>
            <a:r>
              <a:rPr lang="ar-SA" dirty="0"/>
              <a:t>اسم رئيس الاجتماع.</a:t>
            </a:r>
            <a:endParaRPr lang="en-US" dirty="0"/>
          </a:p>
          <a:p>
            <a:pPr lvl="0" algn="just">
              <a:lnSpc>
                <a:spcPct val="150000"/>
              </a:lnSpc>
            </a:pPr>
            <a:r>
              <a:rPr lang="ar-SA" dirty="0"/>
              <a:t>تاريخ انتهاء الاجتماع</a:t>
            </a:r>
            <a:r>
              <a:rPr lang="ar-SA" dirty="0" smtClean="0"/>
              <a:t>.</a:t>
            </a:r>
            <a:endParaRPr lang="en-US" dirty="0"/>
          </a:p>
        </p:txBody>
      </p:sp>
    </p:spTree>
    <p:extLst>
      <p:ext uri="{BB962C8B-B14F-4D97-AF65-F5344CB8AC3E}">
        <p14:creationId xmlns:p14="http://schemas.microsoft.com/office/powerpoint/2010/main" val="3630207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إعداد مسودة الاجتماع</a:t>
            </a:r>
            <a:r>
              <a:rPr lang="ar-SA" dirty="0" smtClean="0"/>
              <a:t>:</a:t>
            </a:r>
            <a:endParaRPr lang="ar-JO" dirty="0"/>
          </a:p>
        </p:txBody>
      </p:sp>
      <p:sp>
        <p:nvSpPr>
          <p:cNvPr id="3" name="Content Placeholder 2"/>
          <p:cNvSpPr>
            <a:spLocks noGrp="1"/>
          </p:cNvSpPr>
          <p:nvPr>
            <p:ph idx="1"/>
          </p:nvPr>
        </p:nvSpPr>
        <p:spPr/>
        <p:txBody>
          <a:bodyPr>
            <a:normAutofit lnSpcReduction="10000"/>
          </a:bodyPr>
          <a:lstStyle/>
          <a:p>
            <a:pPr lvl="0"/>
            <a:r>
              <a:rPr lang="ar-SA" dirty="0"/>
              <a:t>يجب أن تكون على علم بموضوع الاجتماع وسبب انعقاده وجدول الأعمال.</a:t>
            </a:r>
            <a:endParaRPr lang="en-US" dirty="0"/>
          </a:p>
          <a:p>
            <a:pPr lvl="0"/>
            <a:r>
              <a:rPr lang="ar-SA" dirty="0"/>
              <a:t>يجب </a:t>
            </a:r>
            <a:r>
              <a:rPr lang="ar-SA" dirty="0" smtClean="0"/>
              <a:t>أن تحضر قبل انعقاد الاجتماع وتصطحب معك الأدوات التي ستستخدمها لتسجيل مسوّدة محضر الاجتماع (الأوراق والأقلام أو جهاز التسجيل)</a:t>
            </a:r>
          </a:p>
          <a:p>
            <a:pPr lvl="0"/>
            <a:r>
              <a:rPr lang="ar-SA" dirty="0" smtClean="0"/>
              <a:t>تسجيل أسماء من حضروا الاجتماع أو تغيّبوا  متسلسلة حسب الترتيب الوظيفي.</a:t>
            </a:r>
          </a:p>
          <a:p>
            <a:pPr lvl="0"/>
            <a:r>
              <a:rPr lang="ar-SA" dirty="0" smtClean="0"/>
              <a:t>تسجيل أهم المناقشات والتوضيحات والقرارات الخارجة عن أمور العمل، ولا تسجّل تفاصيل المناقشات.</a:t>
            </a:r>
          </a:p>
          <a:p>
            <a:pPr lvl="0"/>
            <a:r>
              <a:rPr lang="ar-SA" dirty="0" smtClean="0"/>
              <a:t>سجّل القرارات والمواضيع حسب ترتيب حدوثها في الاجتماع أو جدول الاجتماع.</a:t>
            </a:r>
          </a:p>
          <a:p>
            <a:pPr marL="0" lvl="0" indent="0">
              <a:buNone/>
            </a:pPr>
            <a:endParaRPr lang="en-US" dirty="0"/>
          </a:p>
          <a:p>
            <a:endParaRPr lang="ar-JO" dirty="0"/>
          </a:p>
        </p:txBody>
      </p:sp>
    </p:spTree>
    <p:extLst>
      <p:ext uri="{BB962C8B-B14F-4D97-AF65-F5344CB8AC3E}">
        <p14:creationId xmlns:p14="http://schemas.microsoft.com/office/powerpoint/2010/main" val="3807699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إعداد مسودة الاجتماع</a:t>
            </a:r>
            <a:endParaRPr lang="ar-JO" dirty="0"/>
          </a:p>
        </p:txBody>
      </p:sp>
      <p:sp>
        <p:nvSpPr>
          <p:cNvPr id="3" name="Content Placeholder 2"/>
          <p:cNvSpPr>
            <a:spLocks noGrp="1"/>
          </p:cNvSpPr>
          <p:nvPr>
            <p:ph idx="1"/>
          </p:nvPr>
        </p:nvSpPr>
        <p:spPr/>
        <p:txBody>
          <a:bodyPr/>
          <a:lstStyle/>
          <a:p>
            <a:pPr algn="just">
              <a:lnSpc>
                <a:spcPct val="200000"/>
              </a:lnSpc>
            </a:pPr>
            <a:r>
              <a:rPr lang="ar-SA" dirty="0" smtClean="0"/>
              <a:t>كن حريصًا ودقيقًا فيما تكتب كيلا يرفض المشاركون بعد ذلك التوقيع.</a:t>
            </a:r>
          </a:p>
          <a:p>
            <a:pPr algn="just">
              <a:lnSpc>
                <a:spcPct val="200000"/>
              </a:lnSpc>
            </a:pPr>
            <a:r>
              <a:rPr lang="ar-SA" dirty="0" smtClean="0"/>
              <a:t>بعد الاجتماع قم بإعداد مسودة المحضر مما سجّلته أثناء الاجتماع واعرضها على رئيس المجلس حتى تجهز للتوقيع. </a:t>
            </a:r>
            <a:endParaRPr lang="ar-JO" dirty="0"/>
          </a:p>
        </p:txBody>
      </p:sp>
    </p:spTree>
    <p:extLst>
      <p:ext uri="{BB962C8B-B14F-4D97-AF65-F5344CB8AC3E}">
        <p14:creationId xmlns:p14="http://schemas.microsoft.com/office/powerpoint/2010/main" val="698382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467600" cy="2514600"/>
          </a:xfrm>
        </p:spPr>
        <p:txBody>
          <a:bodyPr>
            <a:normAutofit fontScale="90000"/>
          </a:bodyPr>
          <a:lstStyle/>
          <a:p>
            <a:pPr algn="ct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smtClean="0"/>
              <a:t/>
            </a:r>
            <a:br>
              <a:rPr lang="ar-SA" dirty="0" smtClean="0"/>
            </a:br>
            <a:r>
              <a:rPr lang="ar-SA" dirty="0"/>
              <a:t/>
            </a:r>
            <a:br>
              <a:rPr lang="ar-SA" dirty="0"/>
            </a:br>
            <a:r>
              <a:rPr lang="ar-SA" dirty="0" smtClean="0"/>
              <a:t>الأخطاء الشائعة</a:t>
            </a:r>
            <a:endParaRPr lang="ar-JO" dirty="0"/>
          </a:p>
        </p:txBody>
      </p:sp>
    </p:spTree>
    <p:extLst>
      <p:ext uri="{BB962C8B-B14F-4D97-AF65-F5344CB8AC3E}">
        <p14:creationId xmlns:p14="http://schemas.microsoft.com/office/powerpoint/2010/main" val="3175089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239000" cy="5846136"/>
          </a:xfrm>
        </p:spPr>
        <p:txBody>
          <a:bodyPr>
            <a:normAutofit fontScale="92500" lnSpcReduction="10000"/>
          </a:bodyPr>
          <a:lstStyle/>
          <a:p>
            <a:pPr algn="just">
              <a:buFont typeface="Wingdings" pitchFamily="2" charset="2"/>
              <a:buNone/>
            </a:pPr>
            <a:endParaRPr lang="ar-SA" b="1" dirty="0" smtClean="0">
              <a:latin typeface="Arial" pitchFamily="34" charset="0"/>
              <a:cs typeface="Arial" pitchFamily="34" charset="0"/>
            </a:endParaRPr>
          </a:p>
          <a:p>
            <a:pPr algn="just">
              <a:lnSpc>
                <a:spcPct val="150000"/>
              </a:lnSpc>
              <a:buFont typeface="Wingdings" pitchFamily="2" charset="2"/>
              <a:buNone/>
            </a:pPr>
            <a:r>
              <a:rPr lang="ar-SA" b="1" dirty="0" smtClean="0">
                <a:latin typeface="Arial" pitchFamily="34" charset="0"/>
                <a:cs typeface="Arial" pitchFamily="34" charset="0"/>
              </a:rPr>
              <a:t>منذ </a:t>
            </a:r>
            <a:r>
              <a:rPr lang="ar-SA" b="1" dirty="0" smtClean="0">
                <a:solidFill>
                  <a:srgbClr val="FF0000"/>
                </a:solidFill>
                <a:latin typeface="Arial" pitchFamily="34" charset="0"/>
                <a:cs typeface="Arial" pitchFamily="34" charset="0"/>
              </a:rPr>
              <a:t>فترة قصيرة</a:t>
            </a:r>
            <a:r>
              <a:rPr lang="ar-SA" b="1" dirty="0" smtClean="0">
                <a:latin typeface="Arial" pitchFamily="34" charset="0"/>
                <a:cs typeface="Arial" pitchFamily="34" charset="0"/>
              </a:rPr>
              <a:t>: المقصود، هنا، منذ </a:t>
            </a:r>
            <a:r>
              <a:rPr lang="ar-SA" b="1" dirty="0" smtClean="0">
                <a:solidFill>
                  <a:srgbClr val="00B050"/>
                </a:solidFill>
                <a:latin typeface="Arial" pitchFamily="34" charset="0"/>
                <a:cs typeface="Arial" pitchFamily="34" charset="0"/>
              </a:rPr>
              <a:t>وقتٍ قصير</a:t>
            </a:r>
            <a:r>
              <a:rPr lang="ar-SA" b="1" dirty="0" smtClean="0">
                <a:latin typeface="Arial" pitchFamily="34" charset="0"/>
                <a:cs typeface="Arial" pitchFamily="34" charset="0"/>
              </a:rPr>
              <a:t>، أو مُدّة قصيرة؛ بينما (فترة) تعني وقتاً </a:t>
            </a:r>
            <a:r>
              <a:rPr lang="ar-SA" b="1" dirty="0" smtClean="0">
                <a:solidFill>
                  <a:srgbClr val="FF0000"/>
                </a:solidFill>
                <a:latin typeface="Arial" pitchFamily="34" charset="0"/>
                <a:cs typeface="Arial" pitchFamily="34" charset="0"/>
              </a:rPr>
              <a:t>طويلاً</a:t>
            </a:r>
            <a:r>
              <a:rPr lang="ar-SA" b="1" dirty="0" smtClean="0">
                <a:latin typeface="Arial" pitchFamily="34" charset="0"/>
                <a:cs typeface="Arial" pitchFamily="34" charset="0"/>
              </a:rPr>
              <a:t> من الزمن ، قد تبلغ قروناً !. "يا أهلَ الكِتابِ قد جاءَكم رسولـُنا يُبَيِّنُ لكم على فترةٍ من الرُسُل" . وقال بعض المفسِّرين، إن هذه الفترة، أي مدة الانقطاع بين رسول وآخر، بلغت نحو ستة قرون.</a:t>
            </a:r>
          </a:p>
          <a:p>
            <a:pPr algn="just">
              <a:lnSpc>
                <a:spcPct val="150000"/>
              </a:lnSpc>
            </a:pPr>
            <a:r>
              <a:rPr lang="ar-SA" b="1" dirty="0" smtClean="0">
                <a:latin typeface="Arial" pitchFamily="34" charset="0"/>
                <a:cs typeface="Arial" pitchFamily="34" charset="0"/>
              </a:rPr>
              <a:t>   أما استخدام (فترة)، في مثل هذه الجُملة: "كانت فترة ما بَين الحربَين، فترة هدوءٍ، استعادَ بها كل فريق قواه"، فصحيحٌ وسليم؛ إذ تعني (فترة)، هنا، حالَ السكون أو الانقطاع، الذي يتوسَّط حالـَين من الحِدّةِ أو الشِّدّة. وكلُّ حالٍ من الشِّدّة، أعقبَتها حالٌ مِن الضَّعفِ أو اللـِّين، فقد آلـَت إلى (فترة)، طالت أم قَصُرَت.</a:t>
            </a:r>
          </a:p>
          <a:p>
            <a:pPr>
              <a:lnSpc>
                <a:spcPct val="150000"/>
              </a:lnSpc>
            </a:pPr>
            <a:endParaRPr lang="ar-JO" dirty="0"/>
          </a:p>
        </p:txBody>
      </p:sp>
    </p:spTree>
    <p:extLst>
      <p:ext uri="{BB962C8B-B14F-4D97-AF65-F5344CB8AC3E}">
        <p14:creationId xmlns:p14="http://schemas.microsoft.com/office/powerpoint/2010/main" val="11996482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من الأخطاء الشائعة</a:t>
            </a:r>
            <a:endParaRPr lang="ar-JO" dirty="0"/>
          </a:p>
        </p:txBody>
      </p:sp>
      <p:sp>
        <p:nvSpPr>
          <p:cNvPr id="3" name="Content Placeholder 2"/>
          <p:cNvSpPr>
            <a:spLocks noGrp="1"/>
          </p:cNvSpPr>
          <p:nvPr>
            <p:ph idx="1"/>
          </p:nvPr>
        </p:nvSpPr>
        <p:spPr/>
        <p:txBody>
          <a:bodyPr/>
          <a:lstStyle/>
          <a:p>
            <a:pPr algn="just">
              <a:lnSpc>
                <a:spcPct val="200000"/>
              </a:lnSpc>
            </a:pPr>
            <a:r>
              <a:rPr lang="ar-SA" b="1" dirty="0"/>
              <a:t>– الخطأ </a:t>
            </a:r>
            <a:r>
              <a:rPr lang="ar-SA" b="1" dirty="0">
                <a:solidFill>
                  <a:srgbClr val="FF0000"/>
                </a:solidFill>
              </a:rPr>
              <a:t>بمَثابَة</a:t>
            </a:r>
            <a:r>
              <a:rPr lang="ar-SA" b="1" dirty="0"/>
              <a:t>: الصواب : ب</a:t>
            </a:r>
            <a:r>
              <a:rPr lang="ar-SA" b="1" dirty="0">
                <a:solidFill>
                  <a:srgbClr val="00B050"/>
                </a:solidFill>
              </a:rPr>
              <a:t>ِمَنزلة</a:t>
            </a:r>
            <a:r>
              <a:rPr lang="ar-SA" b="1" dirty="0"/>
              <a:t> .</a:t>
            </a:r>
          </a:p>
          <a:p>
            <a:pPr algn="just">
              <a:lnSpc>
                <a:spcPct val="200000"/>
              </a:lnSpc>
              <a:buFont typeface="Wingdings" pitchFamily="2" charset="2"/>
              <a:buNone/>
            </a:pPr>
            <a:r>
              <a:rPr lang="ar-SA" b="1" dirty="0"/>
              <a:t>   لأنّ (المَثابة): هي المَصدَر الميمي للمكان، الذي يُثاب </a:t>
            </a:r>
            <a:r>
              <a:rPr lang="ar-SA" b="1" dirty="0" smtClean="0"/>
              <a:t>إليه، </a:t>
            </a:r>
            <a:r>
              <a:rPr lang="ar-SA" b="1" dirty="0"/>
              <a:t>أي: يُجتمَعُ فيهِ بَعدَ التفرُّق "وإذ جَعَلنا البَيتَ مَثابَة ً للناس وأمْناً" .</a:t>
            </a:r>
          </a:p>
          <a:p>
            <a:pPr algn="just">
              <a:lnSpc>
                <a:spcPct val="200000"/>
              </a:lnSpc>
            </a:pPr>
            <a:endParaRPr lang="ar-JO" dirty="0"/>
          </a:p>
        </p:txBody>
      </p:sp>
    </p:spTree>
    <p:extLst>
      <p:ext uri="{BB962C8B-B14F-4D97-AF65-F5344CB8AC3E}">
        <p14:creationId xmlns:p14="http://schemas.microsoft.com/office/powerpoint/2010/main" val="23610878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من الأخطاء الشائعة</a:t>
            </a:r>
            <a:endParaRPr lang="ar-JO" dirty="0"/>
          </a:p>
        </p:txBody>
      </p:sp>
      <p:sp>
        <p:nvSpPr>
          <p:cNvPr id="3" name="Content Placeholder 2"/>
          <p:cNvSpPr>
            <a:spLocks noGrp="1"/>
          </p:cNvSpPr>
          <p:nvPr>
            <p:ph idx="1"/>
          </p:nvPr>
        </p:nvSpPr>
        <p:spPr/>
        <p:txBody>
          <a:bodyPr>
            <a:normAutofit/>
          </a:bodyPr>
          <a:lstStyle/>
          <a:p>
            <a:r>
              <a:rPr lang="ar-SA" b="1" dirty="0">
                <a:solidFill>
                  <a:srgbClr val="FF0000"/>
                </a:solidFill>
                <a:latin typeface="Arial" pitchFamily="34" charset="0"/>
                <a:cs typeface="Arial" pitchFamily="34" charset="0"/>
              </a:rPr>
              <a:t>قال بأنَّ </a:t>
            </a:r>
            <a:r>
              <a:rPr lang="ar-SA" b="1" dirty="0">
                <a:latin typeface="Arial" pitchFamily="34" charset="0"/>
                <a:cs typeface="Arial" pitchFamily="34" charset="0"/>
              </a:rPr>
              <a:t>: حسب القاعدة اللغوية المعروفة ، بعد (القول) تأتي (إنَّ) وليسَ (أنَّ). كذلك لا يجوز أن نقول: "قال بأنَّ، أو قال بإنَّ)؛ لأنَّ (القول) لا يحتاج إلى التعدية بالباء. </a:t>
            </a:r>
          </a:p>
          <a:p>
            <a:pPr marL="0" indent="0">
              <a:buNone/>
            </a:pPr>
            <a:r>
              <a:rPr lang="ar-SA" b="1" dirty="0">
                <a:latin typeface="Arial" pitchFamily="34" charset="0"/>
                <a:cs typeface="Arial" pitchFamily="34" charset="0"/>
              </a:rPr>
              <a:t>والصواب أن نقول: ” </a:t>
            </a:r>
            <a:r>
              <a:rPr lang="ar-SA" b="1" dirty="0">
                <a:solidFill>
                  <a:srgbClr val="00B050"/>
                </a:solidFill>
                <a:latin typeface="Arial" pitchFamily="34" charset="0"/>
                <a:cs typeface="Arial" pitchFamily="34" charset="0"/>
              </a:rPr>
              <a:t>قال إنَّ</a:t>
            </a:r>
            <a:r>
              <a:rPr lang="ar-SA" b="1" dirty="0" smtClean="0">
                <a:solidFill>
                  <a:srgbClr val="00B050"/>
                </a:solidFill>
                <a:latin typeface="Arial" pitchFamily="34" charset="0"/>
                <a:cs typeface="Arial" pitchFamily="34" charset="0"/>
              </a:rPr>
              <a:t>...".</a:t>
            </a:r>
          </a:p>
          <a:p>
            <a:pPr marL="0" indent="0">
              <a:buNone/>
            </a:pPr>
            <a:endParaRPr lang="ar-SA" b="1" dirty="0" smtClean="0">
              <a:solidFill>
                <a:srgbClr val="00B050"/>
              </a:solidFill>
              <a:latin typeface="Arial" pitchFamily="34" charset="0"/>
              <a:cs typeface="Arial" pitchFamily="34" charset="0"/>
            </a:endParaRPr>
          </a:p>
          <a:p>
            <a:pPr marL="0" indent="0">
              <a:buNone/>
            </a:pPr>
            <a:endParaRPr lang="ar-SA" b="1" dirty="0">
              <a:solidFill>
                <a:srgbClr val="00B050"/>
              </a:solidFill>
              <a:latin typeface="Arial" pitchFamily="34" charset="0"/>
              <a:cs typeface="Arial" pitchFamily="34" charset="0"/>
            </a:endParaRPr>
          </a:p>
          <a:p>
            <a:r>
              <a:rPr lang="ar-SA" b="1" dirty="0" smtClean="0">
                <a:latin typeface="Arial" pitchFamily="34" charset="0"/>
                <a:cs typeface="Arial" pitchFamily="34" charset="0"/>
              </a:rPr>
              <a:t>الخطأ </a:t>
            </a:r>
            <a:r>
              <a:rPr lang="ar-SA" b="1" dirty="0">
                <a:latin typeface="Arial" pitchFamily="34" charset="0"/>
                <a:cs typeface="Arial" pitchFamily="34" charset="0"/>
              </a:rPr>
              <a:t>أن نقول : </a:t>
            </a:r>
            <a:r>
              <a:rPr lang="ar-SA" b="1" dirty="0">
                <a:solidFill>
                  <a:srgbClr val="FF0000"/>
                </a:solidFill>
                <a:latin typeface="Arial" pitchFamily="34" charset="0"/>
                <a:cs typeface="Arial" pitchFamily="34" charset="0"/>
              </a:rPr>
              <a:t>الآنفُ الذكر</a:t>
            </a:r>
            <a:r>
              <a:rPr lang="ar-SA" b="1" dirty="0">
                <a:latin typeface="Arial" pitchFamily="34" charset="0"/>
                <a:cs typeface="Arial" pitchFamily="34" charset="0"/>
              </a:rPr>
              <a:t>: الصواب : أن نقول: </a:t>
            </a:r>
            <a:r>
              <a:rPr lang="ar-SA" b="1" dirty="0">
                <a:solidFill>
                  <a:srgbClr val="00B050"/>
                </a:solidFill>
                <a:latin typeface="Arial" pitchFamily="34" charset="0"/>
                <a:cs typeface="Arial" pitchFamily="34" charset="0"/>
              </a:rPr>
              <a:t>المذكورُ آنِفاً، أي: المُتقدّم ذكرهُ، أو السالف الذكر؛</a:t>
            </a:r>
            <a:r>
              <a:rPr lang="ar-SA" b="1" dirty="0">
                <a:latin typeface="Arial" pitchFamily="34" charset="0"/>
                <a:cs typeface="Arial" pitchFamily="34" charset="0"/>
              </a:rPr>
              <a:t> لأنّ (آنِفاً) ورَدَ ظرفَ زمان ٍ، في كلام العرب، ولم يُشتق من (أنِفَ) الثلاثي (أنِفَ- أنِفَ منهُ: استنكفَ وتنزَّهَ، وأنِفَ الرجلُ: عجَّلَ في أمرهِ، وأنِفـَهُ : كَرهَهُ...).</a:t>
            </a:r>
          </a:p>
          <a:p>
            <a:endParaRPr lang="ar-JO" dirty="0">
              <a:latin typeface="Arial" pitchFamily="34" charset="0"/>
              <a:cs typeface="Arial" pitchFamily="34" charset="0"/>
            </a:endParaRPr>
          </a:p>
        </p:txBody>
      </p:sp>
    </p:spTree>
    <p:extLst>
      <p:ext uri="{BB962C8B-B14F-4D97-AF65-F5344CB8AC3E}">
        <p14:creationId xmlns:p14="http://schemas.microsoft.com/office/powerpoint/2010/main" val="194518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5018370"/>
              </p:ext>
            </p:extLst>
          </p:nvPr>
        </p:nvGraphicFramePr>
        <p:xfrm>
          <a:off x="457200" y="1609725"/>
          <a:ext cx="7239000" cy="4846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6965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من الأخطاء الشائعة</a:t>
            </a:r>
            <a:endParaRPr lang="ar-JO" dirty="0"/>
          </a:p>
        </p:txBody>
      </p:sp>
      <p:sp>
        <p:nvSpPr>
          <p:cNvPr id="3" name="Content Placeholder 2"/>
          <p:cNvSpPr>
            <a:spLocks noGrp="1"/>
          </p:cNvSpPr>
          <p:nvPr>
            <p:ph idx="1"/>
          </p:nvPr>
        </p:nvSpPr>
        <p:spPr/>
        <p:txBody>
          <a:bodyPr>
            <a:normAutofit lnSpcReduction="10000"/>
          </a:bodyPr>
          <a:lstStyle/>
          <a:p>
            <a:pPr>
              <a:lnSpc>
                <a:spcPct val="200000"/>
              </a:lnSpc>
            </a:pPr>
            <a:r>
              <a:rPr lang="ar-SA" b="1" dirty="0" smtClean="0"/>
              <a:t> </a:t>
            </a:r>
            <a:r>
              <a:rPr lang="ar-SA" b="1" dirty="0">
                <a:solidFill>
                  <a:srgbClr val="FF0000"/>
                </a:solidFill>
                <a:latin typeface="Arial" pitchFamily="34" charset="0"/>
                <a:cs typeface="Arial" pitchFamily="34" charset="0"/>
              </a:rPr>
              <a:t>يَتواجَدُ</a:t>
            </a:r>
            <a:r>
              <a:rPr lang="ar-SA" b="1" dirty="0">
                <a:latin typeface="Arial" pitchFamily="34" charset="0"/>
                <a:cs typeface="Arial" pitchFamily="34" charset="0"/>
              </a:rPr>
              <a:t> الحجاج في منى : خطأ ، والصواب : </a:t>
            </a:r>
            <a:r>
              <a:rPr lang="ar-SA" b="1" dirty="0">
                <a:solidFill>
                  <a:srgbClr val="00B050"/>
                </a:solidFill>
                <a:latin typeface="Arial" pitchFamily="34" charset="0"/>
                <a:cs typeface="Arial" pitchFamily="34" charset="0"/>
              </a:rPr>
              <a:t>يوجَدُ</a:t>
            </a:r>
            <a:r>
              <a:rPr lang="ar-SA" b="1" dirty="0">
                <a:latin typeface="Arial" pitchFamily="34" charset="0"/>
                <a:cs typeface="Arial" pitchFamily="34" charset="0"/>
              </a:rPr>
              <a:t>  .</a:t>
            </a:r>
          </a:p>
          <a:p>
            <a:pPr>
              <a:lnSpc>
                <a:spcPct val="200000"/>
              </a:lnSpc>
              <a:buFont typeface="Wingdings" pitchFamily="2" charset="2"/>
              <a:buNone/>
            </a:pPr>
            <a:r>
              <a:rPr lang="ar-SA" b="1" dirty="0">
                <a:latin typeface="Arial" pitchFamily="34" charset="0"/>
                <a:cs typeface="Arial" pitchFamily="34" charset="0"/>
              </a:rPr>
              <a:t>     لأن (يَتواجَدُ) يعني: يَبوحُ بالوَجْدِ والشوق والحُزن </a:t>
            </a:r>
            <a:r>
              <a:rPr lang="ar-SA" b="1" dirty="0" smtClean="0">
                <a:latin typeface="Arial" pitchFamily="34" charset="0"/>
                <a:cs typeface="Arial" pitchFamily="34" charset="0"/>
              </a:rPr>
              <a:t>.</a:t>
            </a:r>
          </a:p>
          <a:p>
            <a:pPr>
              <a:lnSpc>
                <a:spcPct val="200000"/>
              </a:lnSpc>
              <a:buFont typeface="Wingdings" pitchFamily="2" charset="2"/>
              <a:buNone/>
            </a:pPr>
            <a:endParaRPr lang="ar-SA" b="1" dirty="0">
              <a:latin typeface="Arial" pitchFamily="34" charset="0"/>
              <a:cs typeface="Arial" pitchFamily="34" charset="0"/>
            </a:endParaRPr>
          </a:p>
          <a:p>
            <a:pPr>
              <a:lnSpc>
                <a:spcPct val="200000"/>
              </a:lnSpc>
            </a:pPr>
            <a:r>
              <a:rPr lang="ar-SA" b="1" dirty="0" smtClean="0">
                <a:latin typeface="Arial" pitchFamily="34" charset="0"/>
                <a:cs typeface="Arial" pitchFamily="34" charset="0"/>
              </a:rPr>
              <a:t> </a:t>
            </a:r>
            <a:r>
              <a:rPr lang="ar-SA" b="1" dirty="0">
                <a:solidFill>
                  <a:srgbClr val="FF0000"/>
                </a:solidFill>
                <a:latin typeface="Arial" pitchFamily="34" charset="0"/>
                <a:cs typeface="Arial" pitchFamily="34" charset="0"/>
              </a:rPr>
              <a:t>اعتباراً</a:t>
            </a:r>
            <a:r>
              <a:rPr lang="ar-SA" b="1" dirty="0">
                <a:latin typeface="Arial" pitchFamily="34" charset="0"/>
                <a:cs typeface="Arial" pitchFamily="34" charset="0"/>
              </a:rPr>
              <a:t> خطأ : ذكرنا بعض معاني (اعتبَرَ، يَعتبرُ، يُعتبَرُ)، قبل قليل. لذلك، فالصواب أن نقول: </a:t>
            </a:r>
            <a:r>
              <a:rPr lang="ar-SA" b="1" dirty="0">
                <a:solidFill>
                  <a:srgbClr val="00B050"/>
                </a:solidFill>
                <a:latin typeface="Arial" pitchFamily="34" charset="0"/>
                <a:cs typeface="Arial" pitchFamily="34" charset="0"/>
              </a:rPr>
              <a:t>ابتِداءً</a:t>
            </a:r>
            <a:r>
              <a:rPr lang="ar-SA" b="1" dirty="0">
                <a:latin typeface="Arial" pitchFamily="34" charset="0"/>
                <a:cs typeface="Arial" pitchFamily="34" charset="0"/>
              </a:rPr>
              <a:t> مِن يوم نشرهِ، أو بَدْءاً مِن يوم نشرهِ. ونستطيعُ القولَ أيضاً: منذ يوم نشرهِ</a:t>
            </a:r>
            <a:r>
              <a:rPr lang="ar-SA" b="1" dirty="0" smtClean="0">
                <a:latin typeface="Arial" pitchFamily="34" charset="0"/>
                <a:cs typeface="Arial" pitchFamily="34" charset="0"/>
              </a:rPr>
              <a:t>.</a:t>
            </a:r>
            <a:endParaRPr lang="ar-SA" b="1" dirty="0">
              <a:latin typeface="Arial" pitchFamily="34" charset="0"/>
              <a:cs typeface="Arial" pitchFamily="34" charset="0"/>
            </a:endParaRPr>
          </a:p>
        </p:txBody>
      </p:sp>
    </p:spTree>
    <p:extLst>
      <p:ext uri="{BB962C8B-B14F-4D97-AF65-F5344CB8AC3E}">
        <p14:creationId xmlns:p14="http://schemas.microsoft.com/office/powerpoint/2010/main" val="3279384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من الأخطاء الشائعة</a:t>
            </a:r>
            <a:endParaRPr lang="ar-JO" dirty="0"/>
          </a:p>
        </p:txBody>
      </p:sp>
      <p:sp>
        <p:nvSpPr>
          <p:cNvPr id="3" name="Content Placeholder 2"/>
          <p:cNvSpPr>
            <a:spLocks noGrp="1"/>
          </p:cNvSpPr>
          <p:nvPr>
            <p:ph idx="1"/>
          </p:nvPr>
        </p:nvSpPr>
        <p:spPr/>
        <p:txBody>
          <a:bodyPr/>
          <a:lstStyle/>
          <a:p>
            <a:pPr>
              <a:lnSpc>
                <a:spcPct val="200000"/>
              </a:lnSpc>
            </a:pPr>
            <a:r>
              <a:rPr lang="ar-SA" b="1" dirty="0">
                <a:latin typeface="Arial" pitchFamily="34" charset="0"/>
                <a:cs typeface="Arial" pitchFamily="34" charset="0"/>
              </a:rPr>
              <a:t>الخطأ في كتابة الألف بعد واو الجماعة: يسهو بعض الناس عن كتابة الألف بعد واو الجماعة في الفعل المنتهي بواو الجماعة مع حذف نونه، مثل: (</a:t>
            </a:r>
            <a:r>
              <a:rPr lang="ar-SA" b="1" dirty="0">
                <a:solidFill>
                  <a:srgbClr val="FF0000"/>
                </a:solidFill>
                <a:latin typeface="Arial" pitchFamily="34" charset="0"/>
                <a:cs typeface="Arial" pitchFamily="34" charset="0"/>
              </a:rPr>
              <a:t>كانو، لن يلعبو</a:t>
            </a:r>
            <a:r>
              <a:rPr lang="ar-SA" b="1" dirty="0">
                <a:latin typeface="Arial" pitchFamily="34" charset="0"/>
                <a:cs typeface="Arial" pitchFamily="34" charset="0"/>
              </a:rPr>
              <a:t>)، والأقبح منه هو إضافة ألف بعد واو أصلية في الفعل، أو بعد واو جماعة في اسم، مثل: (</a:t>
            </a:r>
            <a:r>
              <a:rPr lang="ar-SA" b="1" dirty="0">
                <a:solidFill>
                  <a:srgbClr val="FF0000"/>
                </a:solidFill>
                <a:latin typeface="Arial" pitchFamily="34" charset="0"/>
                <a:cs typeface="Arial" pitchFamily="34" charset="0"/>
              </a:rPr>
              <a:t>يرجوا</a:t>
            </a:r>
            <a:r>
              <a:rPr lang="ar-SA" b="1" dirty="0">
                <a:latin typeface="Arial" pitchFamily="34" charset="0"/>
                <a:cs typeface="Arial" pitchFamily="34" charset="0"/>
              </a:rPr>
              <a:t> محمد أن ينصفه </a:t>
            </a:r>
            <a:r>
              <a:rPr lang="ar-SA" b="1" dirty="0">
                <a:solidFill>
                  <a:srgbClr val="FF0000"/>
                </a:solidFill>
                <a:latin typeface="Arial" pitchFamily="34" charset="0"/>
                <a:cs typeface="Arial" pitchFamily="34" charset="0"/>
              </a:rPr>
              <a:t>محكموا</a:t>
            </a:r>
            <a:r>
              <a:rPr lang="ar-SA" b="1" dirty="0">
                <a:latin typeface="Arial" pitchFamily="34" charset="0"/>
                <a:cs typeface="Arial" pitchFamily="34" charset="0"/>
              </a:rPr>
              <a:t> المسابقة  ) والصواب : (</a:t>
            </a:r>
            <a:r>
              <a:rPr lang="ar-SA" b="1" dirty="0" smtClean="0">
                <a:solidFill>
                  <a:srgbClr val="00B050"/>
                </a:solidFill>
                <a:latin typeface="Arial" pitchFamily="34" charset="0"/>
                <a:cs typeface="Arial" pitchFamily="34" charset="0"/>
              </a:rPr>
              <a:t>يرجو، </a:t>
            </a:r>
            <a:r>
              <a:rPr lang="ar-SA" b="1" dirty="0">
                <a:solidFill>
                  <a:srgbClr val="00B050"/>
                </a:solidFill>
                <a:latin typeface="Arial" pitchFamily="34" charset="0"/>
                <a:cs typeface="Arial" pitchFamily="34" charset="0"/>
              </a:rPr>
              <a:t>محكمو </a:t>
            </a:r>
            <a:r>
              <a:rPr lang="ar-SA" b="1" dirty="0">
                <a:latin typeface="Arial" pitchFamily="34" charset="0"/>
                <a:cs typeface="Arial" pitchFamily="34" charset="0"/>
              </a:rPr>
              <a:t>) </a:t>
            </a:r>
            <a:r>
              <a:rPr lang="ar-SA" dirty="0">
                <a:latin typeface="Arial" pitchFamily="34" charset="0"/>
                <a:cs typeface="Arial" pitchFamily="34" charset="0"/>
              </a:rPr>
              <a:t>.</a:t>
            </a:r>
          </a:p>
          <a:p>
            <a:endParaRPr lang="ar-JO" dirty="0"/>
          </a:p>
        </p:txBody>
      </p:sp>
    </p:spTree>
    <p:extLst>
      <p:ext uri="{BB962C8B-B14F-4D97-AF65-F5344CB8AC3E}">
        <p14:creationId xmlns:p14="http://schemas.microsoft.com/office/powerpoint/2010/main" val="2764718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lstStyle/>
          <a:p>
            <a:pPr algn="ctr"/>
            <a:r>
              <a:rPr lang="ar-SA" dirty="0"/>
              <a:t>من الأخطاء الشائعة</a:t>
            </a:r>
            <a:endParaRPr lang="ar-JO" dirty="0"/>
          </a:p>
        </p:txBody>
      </p:sp>
      <p:sp>
        <p:nvSpPr>
          <p:cNvPr id="3" name="Content Placeholder 2"/>
          <p:cNvSpPr>
            <a:spLocks noGrp="1"/>
          </p:cNvSpPr>
          <p:nvPr>
            <p:ph idx="1"/>
          </p:nvPr>
        </p:nvSpPr>
        <p:spPr>
          <a:xfrm>
            <a:off x="457200" y="1447800"/>
            <a:ext cx="7239000" cy="5007936"/>
          </a:xfrm>
        </p:spPr>
        <p:txBody>
          <a:bodyPr>
            <a:normAutofit fontScale="85000" lnSpcReduction="10000"/>
          </a:bodyPr>
          <a:lstStyle/>
          <a:p>
            <a:pPr algn="just">
              <a:lnSpc>
                <a:spcPct val="150000"/>
              </a:lnSpc>
            </a:pPr>
            <a:r>
              <a:rPr lang="ar-SA" b="1" dirty="0">
                <a:latin typeface="Arial" pitchFamily="34" charset="0"/>
                <a:cs typeface="Arial" pitchFamily="34" charset="0"/>
              </a:rPr>
              <a:t>الخطأ في كتابة الأسماء الموصولة، والصواب فيه هو كتابة الاسم الموصول للمفرد (</a:t>
            </a:r>
            <a:r>
              <a:rPr lang="ar-SA" b="1" dirty="0">
                <a:solidFill>
                  <a:srgbClr val="00B050"/>
                </a:solidFill>
                <a:latin typeface="Arial" pitchFamily="34" charset="0"/>
                <a:cs typeface="Arial" pitchFamily="34" charset="0"/>
              </a:rPr>
              <a:t>الذي و التي</a:t>
            </a:r>
            <a:r>
              <a:rPr lang="ar-SA" b="1" dirty="0">
                <a:latin typeface="Arial" pitchFamily="34" charset="0"/>
                <a:cs typeface="Arial" pitchFamily="34" charset="0"/>
              </a:rPr>
              <a:t>) بلام واحدة  .</a:t>
            </a:r>
          </a:p>
          <a:p>
            <a:pPr algn="just">
              <a:lnSpc>
                <a:spcPct val="150000"/>
              </a:lnSpc>
            </a:pPr>
            <a:r>
              <a:rPr lang="ar-SA" b="1" dirty="0">
                <a:latin typeface="Arial" pitchFamily="34" charset="0"/>
                <a:cs typeface="Arial" pitchFamily="34" charset="0"/>
              </a:rPr>
              <a:t>وكذلك للجمع المذكر (</a:t>
            </a:r>
            <a:r>
              <a:rPr lang="ar-SA" b="1" dirty="0">
                <a:solidFill>
                  <a:srgbClr val="00B050"/>
                </a:solidFill>
                <a:latin typeface="Arial" pitchFamily="34" charset="0"/>
                <a:cs typeface="Arial" pitchFamily="34" charset="0"/>
              </a:rPr>
              <a:t>الذين</a:t>
            </a:r>
            <a:r>
              <a:rPr lang="ar-SA" b="1" dirty="0">
                <a:latin typeface="Arial" pitchFamily="34" charset="0"/>
                <a:cs typeface="Arial" pitchFamily="34" charset="0"/>
              </a:rPr>
              <a:t>)  .</a:t>
            </a:r>
          </a:p>
          <a:p>
            <a:pPr algn="just">
              <a:lnSpc>
                <a:spcPct val="150000"/>
              </a:lnSpc>
            </a:pPr>
            <a:r>
              <a:rPr lang="ar-SA" b="1" dirty="0">
                <a:latin typeface="Arial" pitchFamily="34" charset="0"/>
                <a:cs typeface="Arial" pitchFamily="34" charset="0"/>
              </a:rPr>
              <a:t> أما باقي الأسماء: المثنى (</a:t>
            </a:r>
            <a:r>
              <a:rPr lang="ar-SA" b="1" dirty="0">
                <a:solidFill>
                  <a:srgbClr val="00B050"/>
                </a:solidFill>
                <a:latin typeface="Arial" pitchFamily="34" charset="0"/>
                <a:cs typeface="Arial" pitchFamily="34" charset="0"/>
              </a:rPr>
              <a:t>اللذان واللتان واللذين واللتين</a:t>
            </a:r>
            <a:r>
              <a:rPr lang="ar-SA" b="1" dirty="0">
                <a:latin typeface="Arial" pitchFamily="34" charset="0"/>
                <a:cs typeface="Arial" pitchFamily="34" charset="0"/>
              </a:rPr>
              <a:t>)  .</a:t>
            </a:r>
          </a:p>
          <a:p>
            <a:pPr algn="just">
              <a:lnSpc>
                <a:spcPct val="150000"/>
              </a:lnSpc>
            </a:pPr>
            <a:r>
              <a:rPr lang="ar-SA" b="1" dirty="0">
                <a:latin typeface="Arial" pitchFamily="34" charset="0"/>
                <a:cs typeface="Arial" pitchFamily="34" charset="0"/>
              </a:rPr>
              <a:t>والجمع المؤنث (</a:t>
            </a:r>
            <a:r>
              <a:rPr lang="ar-SA" b="1" dirty="0">
                <a:solidFill>
                  <a:srgbClr val="00B050"/>
                </a:solidFill>
                <a:latin typeface="Arial" pitchFamily="34" charset="0"/>
                <a:cs typeface="Arial" pitchFamily="34" charset="0"/>
              </a:rPr>
              <a:t>اللاتي واللائي واللواتي</a:t>
            </a:r>
            <a:r>
              <a:rPr lang="ar-SA" b="1" dirty="0">
                <a:latin typeface="Arial" pitchFamily="34" charset="0"/>
                <a:cs typeface="Arial" pitchFamily="34" charset="0"/>
              </a:rPr>
              <a:t>) فتكتب بلامين  .</a:t>
            </a:r>
          </a:p>
          <a:p>
            <a:pPr algn="just">
              <a:lnSpc>
                <a:spcPct val="150000"/>
              </a:lnSpc>
            </a:pPr>
            <a:r>
              <a:rPr lang="ar-SA" b="1" dirty="0">
                <a:latin typeface="Arial" pitchFamily="34" charset="0"/>
                <a:cs typeface="Arial" pitchFamily="34" charset="0"/>
              </a:rPr>
              <a:t> وقد يحدث اللبس عند دخول اللام على هذه الأسماء فتكتب بلامين سواء كانت في الأصل بلام واحدة أو اثنتين، ولكن يفهم المقصود من السياق، مثال ذلك: (سوف تمنح الجائزتان للذين يستحقانهما) فهنا يفهم من السياق أن (للذين) هي للمثنى وتنطق بفتح الذال حتى وإن لم تكتب مشكولة.</a:t>
            </a:r>
          </a:p>
          <a:p>
            <a:pPr>
              <a:lnSpc>
                <a:spcPct val="150000"/>
              </a:lnSpc>
            </a:pPr>
            <a:endParaRPr lang="ar-JO" dirty="0">
              <a:latin typeface="Arial" pitchFamily="34" charset="0"/>
              <a:cs typeface="Arial" pitchFamily="34" charset="0"/>
            </a:endParaRPr>
          </a:p>
        </p:txBody>
      </p:sp>
    </p:spTree>
    <p:extLst>
      <p:ext uri="{BB962C8B-B14F-4D97-AF65-F5344CB8AC3E}">
        <p14:creationId xmlns:p14="http://schemas.microsoft.com/office/powerpoint/2010/main" val="2078259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ما الفرق بين الرسائل الرسمية </a:t>
            </a:r>
            <a:r>
              <a:rPr lang="ar-SA" dirty="0" smtClean="0"/>
              <a:t>والإخوانيَّة؟</a:t>
            </a:r>
            <a:endParaRPr lang="ar-JO" dirty="0"/>
          </a:p>
        </p:txBody>
      </p:sp>
      <p:sp>
        <p:nvSpPr>
          <p:cNvPr id="3" name="Content Placeholder 2"/>
          <p:cNvSpPr>
            <a:spLocks noGrp="1"/>
          </p:cNvSpPr>
          <p:nvPr>
            <p:ph idx="1"/>
          </p:nvPr>
        </p:nvSpPr>
        <p:spPr/>
        <p:txBody>
          <a:bodyPr>
            <a:normAutofit fontScale="92500"/>
          </a:bodyPr>
          <a:lstStyle/>
          <a:p>
            <a:r>
              <a:rPr lang="ar-SA" dirty="0" smtClean="0">
                <a:solidFill>
                  <a:srgbClr val="FF0000"/>
                </a:solidFill>
              </a:rPr>
              <a:t>الرسائل الرسمية:</a:t>
            </a:r>
          </a:p>
          <a:p>
            <a:pPr>
              <a:buNone/>
            </a:pPr>
            <a:r>
              <a:rPr lang="ar-SA" dirty="0"/>
              <a:t>مختصرة ، سطر مقدمة ، سطر موضوع ، سطر خاتمة .</a:t>
            </a:r>
          </a:p>
          <a:p>
            <a:pPr>
              <a:buNone/>
            </a:pPr>
            <a:r>
              <a:rPr lang="ar-SA" dirty="0"/>
              <a:t>2- خالية تماماً من التشبيهات والاستعارات والغموض .</a:t>
            </a:r>
          </a:p>
          <a:p>
            <a:r>
              <a:rPr lang="ar-SA" dirty="0">
                <a:solidFill>
                  <a:srgbClr val="FF0000"/>
                </a:solidFill>
              </a:rPr>
              <a:t>الرسائل الإخوانيَّة </a:t>
            </a:r>
            <a:r>
              <a:rPr lang="ar-SA" dirty="0">
                <a:solidFill>
                  <a:srgbClr val="002060"/>
                </a:solidFill>
              </a:rPr>
              <a:t>:</a:t>
            </a:r>
          </a:p>
          <a:p>
            <a:pPr>
              <a:buNone/>
            </a:pPr>
            <a:r>
              <a:rPr lang="ar-SA" dirty="0"/>
              <a:t>1- للكاتب مطلق الحرية في اختيار كلماتها والإبداع فيها .</a:t>
            </a:r>
          </a:p>
          <a:p>
            <a:pPr>
              <a:buNone/>
            </a:pPr>
            <a:r>
              <a:rPr lang="ar-SA" dirty="0"/>
              <a:t>2- ليس لها عدد محدود من الأسطر يمكنك الاستمرار حتى تتوقف أنفاس قلمك .</a:t>
            </a:r>
          </a:p>
          <a:p>
            <a:pPr>
              <a:buNone/>
            </a:pPr>
            <a:r>
              <a:rPr lang="ar-SA" dirty="0"/>
              <a:t>3- تستخدم فيها التشبيهات الجميلة والاستعارات الجذابة ، واللمسات السحرية التي تشد الطرف المقابل لقراءتها والاستمتاع بها .</a:t>
            </a:r>
            <a:endParaRPr lang="en-US" dirty="0"/>
          </a:p>
          <a:p>
            <a:pPr marL="0" indent="0">
              <a:buNone/>
            </a:pPr>
            <a:endParaRPr lang="ar-JO" dirty="0"/>
          </a:p>
        </p:txBody>
      </p:sp>
    </p:spTree>
    <p:extLst>
      <p:ext uri="{BB962C8B-B14F-4D97-AF65-F5344CB8AC3E}">
        <p14:creationId xmlns:p14="http://schemas.microsoft.com/office/powerpoint/2010/main" val="968172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الرسالة الإدارية</a:t>
            </a:r>
            <a:endParaRPr lang="ar-JO" dirty="0"/>
          </a:p>
        </p:txBody>
      </p:sp>
      <p:sp>
        <p:nvSpPr>
          <p:cNvPr id="3" name="Content Placeholder 2"/>
          <p:cNvSpPr>
            <a:spLocks noGrp="1"/>
          </p:cNvSpPr>
          <p:nvPr>
            <p:ph idx="1"/>
          </p:nvPr>
        </p:nvSpPr>
        <p:spPr>
          <a:xfrm>
            <a:off x="533400" y="1524000"/>
            <a:ext cx="7239000" cy="4846320"/>
          </a:xfrm>
        </p:spPr>
        <p:txBody>
          <a:bodyPr/>
          <a:lstStyle/>
          <a:p>
            <a:r>
              <a:rPr lang="ar-SA" sz="4800" b="1" dirty="0" smtClean="0"/>
              <a:t>تعريفها</a:t>
            </a:r>
          </a:p>
          <a:p>
            <a:pPr marL="0" indent="0" algn="just">
              <a:buNone/>
            </a:pPr>
            <a:r>
              <a:rPr lang="ar-SA" sz="4000" dirty="0"/>
              <a:t>هي فن قديم وكانت تسمي بالديوانية والمكاتبات وهي كل مخاطبة مكتوبة تتم بين جهتين </a:t>
            </a:r>
            <a:r>
              <a:rPr lang="ar-SA" sz="4000" dirty="0" smtClean="0"/>
              <a:t>رسميتين, </a:t>
            </a:r>
            <a:r>
              <a:rPr lang="ar-SA" sz="4000" dirty="0"/>
              <a:t>أو بين جهة رسمية وشخص أو </a:t>
            </a:r>
            <a:r>
              <a:rPr lang="ar-SA" sz="4000" dirty="0" smtClean="0"/>
              <a:t>العكس, أو </a:t>
            </a:r>
            <a:r>
              <a:rPr lang="ar-SA" sz="4000" dirty="0"/>
              <a:t>بين شخصين لغرض وظيفي .</a:t>
            </a:r>
          </a:p>
          <a:p>
            <a:pPr marL="0" indent="0">
              <a:buNone/>
            </a:pPr>
            <a:endParaRPr lang="ar-JO" dirty="0"/>
          </a:p>
        </p:txBody>
      </p:sp>
    </p:spTree>
    <p:extLst>
      <p:ext uri="{BB962C8B-B14F-4D97-AF65-F5344CB8AC3E}">
        <p14:creationId xmlns:p14="http://schemas.microsoft.com/office/powerpoint/2010/main" val="3526251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أهمية الرسالة الإدارية</a:t>
            </a:r>
            <a:endParaRPr lang="ar-JO" dirty="0"/>
          </a:p>
        </p:txBody>
      </p:sp>
      <p:sp>
        <p:nvSpPr>
          <p:cNvPr id="3" name="Content Placeholder 2"/>
          <p:cNvSpPr>
            <a:spLocks noGrp="1"/>
          </p:cNvSpPr>
          <p:nvPr>
            <p:ph idx="1"/>
          </p:nvPr>
        </p:nvSpPr>
        <p:spPr/>
        <p:txBody>
          <a:bodyPr>
            <a:normAutofit lnSpcReduction="10000"/>
          </a:bodyPr>
          <a:lstStyle/>
          <a:p>
            <a:pPr algn="just">
              <a:lnSpc>
                <a:spcPct val="150000"/>
              </a:lnSpc>
            </a:pPr>
            <a:r>
              <a:rPr lang="ar-SA" b="1" dirty="0"/>
              <a:t>وسيلة التخاطب الكبرى بين الدوائر الحكومية وغير الحكومية, وعلى مستوى الفرد والمؤسسة.</a:t>
            </a:r>
          </a:p>
          <a:p>
            <a:pPr algn="just">
              <a:lnSpc>
                <a:spcPct val="150000"/>
              </a:lnSpc>
            </a:pPr>
            <a:r>
              <a:rPr lang="ar-SA" b="1" dirty="0"/>
              <a:t> أنها تختصر الجهد والمسافة بين مواقع جهات المراسلة .</a:t>
            </a:r>
          </a:p>
          <a:p>
            <a:pPr algn="just">
              <a:lnSpc>
                <a:spcPct val="150000"/>
              </a:lnSpc>
            </a:pPr>
            <a:r>
              <a:rPr lang="ar-SA" b="1" dirty="0"/>
              <a:t> وثيقة قانونية يمكن الرجوع إليها عند الحاجة.</a:t>
            </a:r>
          </a:p>
          <a:p>
            <a:pPr algn="just">
              <a:lnSpc>
                <a:spcPct val="150000"/>
              </a:lnSpc>
            </a:pPr>
            <a:r>
              <a:rPr lang="ar-SA" b="1" dirty="0"/>
              <a:t> اعتمادها وسيلة من وسائل الإعلان وبخاصة في الرسائل التجارية.</a:t>
            </a:r>
            <a:endParaRPr lang="en-US" b="1" dirty="0"/>
          </a:p>
          <a:p>
            <a:pPr marL="0" indent="0">
              <a:buNone/>
            </a:pPr>
            <a:endParaRPr lang="ar-JO" dirty="0"/>
          </a:p>
        </p:txBody>
      </p:sp>
    </p:spTree>
    <p:extLst>
      <p:ext uri="{BB962C8B-B14F-4D97-AF65-F5344CB8AC3E}">
        <p14:creationId xmlns:p14="http://schemas.microsoft.com/office/powerpoint/2010/main" val="3651496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أنواع الرسالة الإدارية - أ</a:t>
            </a:r>
            <a:endParaRPr lang="ar-JO" dirty="0"/>
          </a:p>
        </p:txBody>
      </p:sp>
      <p:sp>
        <p:nvSpPr>
          <p:cNvPr id="3" name="Content Placeholder 2"/>
          <p:cNvSpPr>
            <a:spLocks noGrp="1"/>
          </p:cNvSpPr>
          <p:nvPr>
            <p:ph idx="1"/>
          </p:nvPr>
        </p:nvSpPr>
        <p:spPr/>
        <p:txBody>
          <a:bodyPr>
            <a:normAutofit lnSpcReduction="10000"/>
          </a:bodyPr>
          <a:lstStyle/>
          <a:p>
            <a:pPr algn="just">
              <a:defRPr/>
            </a:pPr>
            <a:r>
              <a:rPr lang="ar-SA" b="1" dirty="0"/>
              <a:t>الرسالة التجارية:</a:t>
            </a:r>
          </a:p>
          <a:p>
            <a:pPr algn="just">
              <a:defRPr/>
            </a:pPr>
            <a:r>
              <a:rPr lang="ar-SA" b="1" dirty="0"/>
              <a:t>وتستخدم في الأغراض </a:t>
            </a:r>
            <a:r>
              <a:rPr lang="ar-SA" b="1" dirty="0" smtClean="0"/>
              <a:t>التجارية، </a:t>
            </a:r>
            <a:r>
              <a:rPr lang="ar-SA" b="1" dirty="0"/>
              <a:t>وأهم ما يميزها هو الناحية الدعائية للمؤسسة أو الشركة, وتحتوي في أعلاها على ما يسمى بالترويسة. ويدخل فيها العقود والبيعات والمعاهدات .</a:t>
            </a:r>
          </a:p>
          <a:p>
            <a:pPr lvl="1" algn="just">
              <a:defRPr/>
            </a:pPr>
            <a:r>
              <a:rPr lang="ar-SA" sz="3000" b="1" dirty="0" smtClean="0"/>
              <a:t>الترويسة: </a:t>
            </a:r>
            <a:r>
              <a:rPr lang="ar-SA" sz="3000" b="1" dirty="0"/>
              <a:t>فيها تسجل معلومات الشركة أو المؤسسة كاملة, من (اسم الشركة أو المؤسسة ومكانها ونوع التجارة ورقم السجل التجاري وصندوق البريد ورقم الهاتف, والبريد الإلكتروني , والشعار الخاص) .</a:t>
            </a:r>
          </a:p>
          <a:p>
            <a:endParaRPr lang="ar-JO" dirty="0"/>
          </a:p>
        </p:txBody>
      </p:sp>
    </p:spTree>
    <p:extLst>
      <p:ext uri="{BB962C8B-B14F-4D97-AF65-F5344CB8AC3E}">
        <p14:creationId xmlns:p14="http://schemas.microsoft.com/office/powerpoint/2010/main" val="3021316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أنواع الرسالة الإدارية - ب</a:t>
            </a:r>
            <a:endParaRPr lang="ar-JO" dirty="0"/>
          </a:p>
        </p:txBody>
      </p:sp>
      <p:sp>
        <p:nvSpPr>
          <p:cNvPr id="3" name="Content Placeholder 2"/>
          <p:cNvSpPr>
            <a:spLocks noGrp="1"/>
          </p:cNvSpPr>
          <p:nvPr>
            <p:ph idx="1"/>
          </p:nvPr>
        </p:nvSpPr>
        <p:spPr/>
        <p:txBody>
          <a:bodyPr/>
          <a:lstStyle/>
          <a:p>
            <a:pPr>
              <a:lnSpc>
                <a:spcPct val="200000"/>
              </a:lnSpc>
              <a:defRPr/>
            </a:pPr>
            <a:r>
              <a:rPr lang="ar-SA" sz="3200" b="1" dirty="0">
                <a:latin typeface="Arial" pitchFamily="34" charset="0"/>
                <a:cs typeface="Arial" pitchFamily="34" charset="0"/>
              </a:rPr>
              <a:t>الرسالة الرسمية:</a:t>
            </a:r>
          </a:p>
          <a:p>
            <a:pPr marL="0" indent="0" algn="just">
              <a:lnSpc>
                <a:spcPct val="200000"/>
              </a:lnSpc>
              <a:buNone/>
              <a:defRPr/>
            </a:pPr>
            <a:r>
              <a:rPr lang="ar-SA" sz="3200" b="1" dirty="0">
                <a:latin typeface="Arial" pitchFamily="34" charset="0"/>
                <a:cs typeface="Arial" pitchFamily="34" charset="0"/>
              </a:rPr>
              <a:t> </a:t>
            </a:r>
            <a:r>
              <a:rPr lang="ar-SA" sz="3200" b="1" dirty="0" smtClean="0">
                <a:latin typeface="Arial" pitchFamily="34" charset="0"/>
                <a:cs typeface="Arial" pitchFamily="34" charset="0"/>
              </a:rPr>
              <a:t>   </a:t>
            </a:r>
            <a:r>
              <a:rPr lang="ar-SA" sz="3200" b="1" dirty="0">
                <a:latin typeface="Arial" pitchFamily="34" charset="0"/>
                <a:cs typeface="Arial" pitchFamily="34" charset="0"/>
              </a:rPr>
              <a:t>وهي التي تتعلق بالجوانب </a:t>
            </a:r>
            <a:r>
              <a:rPr lang="ar-SA" sz="3200" b="1" dirty="0" smtClean="0">
                <a:latin typeface="Arial" pitchFamily="34" charset="0"/>
                <a:cs typeface="Arial" pitchFamily="34" charset="0"/>
              </a:rPr>
              <a:t>الوظيفية, </a:t>
            </a:r>
            <a:r>
              <a:rPr lang="ar-SA" sz="3200" b="1" dirty="0">
                <a:latin typeface="Arial" pitchFamily="34" charset="0"/>
                <a:cs typeface="Arial" pitchFamily="34" charset="0"/>
              </a:rPr>
              <a:t>ويدخل فيها: ما يسمى بالمعروض, والاستدعاءات, والتعاميم, والقرارات الإدارية </a:t>
            </a:r>
            <a:r>
              <a:rPr lang="ar-SA" sz="3200" b="1" dirty="0" smtClean="0">
                <a:latin typeface="Arial" pitchFamily="34" charset="0"/>
                <a:cs typeface="Arial" pitchFamily="34" charset="0"/>
              </a:rPr>
              <a:t>الموجهة, </a:t>
            </a:r>
            <a:r>
              <a:rPr lang="ar-SA" sz="3200" b="1" dirty="0">
                <a:latin typeface="Arial" pitchFamily="34" charset="0"/>
                <a:cs typeface="Arial" pitchFamily="34" charset="0"/>
              </a:rPr>
              <a:t>والبلاغات .. إلخ.</a:t>
            </a:r>
            <a:endParaRPr lang="en-US" sz="3200" b="1" dirty="0">
              <a:latin typeface="Arial" pitchFamily="34" charset="0"/>
              <a:cs typeface="Arial" pitchFamily="34" charset="0"/>
            </a:endParaRPr>
          </a:p>
          <a:p>
            <a:pPr marL="0" indent="0">
              <a:buNone/>
            </a:pPr>
            <a:endParaRPr lang="ar-JO" dirty="0"/>
          </a:p>
        </p:txBody>
      </p:sp>
    </p:spTree>
    <p:extLst>
      <p:ext uri="{BB962C8B-B14F-4D97-AF65-F5344CB8AC3E}">
        <p14:creationId xmlns:p14="http://schemas.microsoft.com/office/powerpoint/2010/main" val="251150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a:t>
            </a:r>
            <a:r>
              <a:rPr lang="ar-SA" dirty="0"/>
              <a:t>أجزاء الرسالة الإدارية</a:t>
            </a:r>
            <a:r>
              <a:rPr lang="en-US" dirty="0"/>
              <a:t> </a:t>
            </a:r>
            <a:r>
              <a:rPr lang="ar-SA" dirty="0"/>
              <a:t>- أ</a:t>
            </a:r>
            <a:endParaRPr lang="ar-JO" dirty="0"/>
          </a:p>
        </p:txBody>
      </p:sp>
      <p:sp>
        <p:nvSpPr>
          <p:cNvPr id="3" name="Content Placeholder 2"/>
          <p:cNvSpPr>
            <a:spLocks noGrp="1"/>
          </p:cNvSpPr>
          <p:nvPr>
            <p:ph idx="1"/>
          </p:nvPr>
        </p:nvSpPr>
        <p:spPr/>
        <p:txBody>
          <a:bodyPr/>
          <a:lstStyle/>
          <a:p>
            <a:pPr algn="just">
              <a:lnSpc>
                <a:spcPct val="150000"/>
              </a:lnSpc>
              <a:buNone/>
            </a:pPr>
            <a:r>
              <a:rPr lang="ar-SA" b="1" dirty="0" smtClean="0"/>
              <a:t>1- </a:t>
            </a:r>
            <a:r>
              <a:rPr lang="ar-SA" b="1" dirty="0">
                <a:latin typeface="Arial" pitchFamily="34" charset="0"/>
                <a:cs typeface="Arial" pitchFamily="34" charset="0"/>
              </a:rPr>
              <a:t>الترويسة وتشمل </a:t>
            </a:r>
            <a:r>
              <a:rPr lang="ar-SA" b="1" dirty="0" smtClean="0">
                <a:latin typeface="Arial" pitchFamily="34" charset="0"/>
                <a:cs typeface="Arial" pitchFamily="34" charset="0"/>
              </a:rPr>
              <a:t>عنوان </a:t>
            </a:r>
            <a:r>
              <a:rPr lang="ar-SA" b="1" dirty="0">
                <a:latin typeface="Arial" pitchFamily="34" charset="0"/>
                <a:cs typeface="Arial" pitchFamily="34" charset="0"/>
              </a:rPr>
              <a:t>الجهة صاحبة الرسالة ورقم الرسالة والتاريخ .</a:t>
            </a:r>
          </a:p>
          <a:p>
            <a:pPr algn="just">
              <a:lnSpc>
                <a:spcPct val="150000"/>
              </a:lnSpc>
              <a:buNone/>
            </a:pPr>
            <a:r>
              <a:rPr lang="ar-SA" b="1" dirty="0">
                <a:latin typeface="Arial" pitchFamily="34" charset="0"/>
                <a:cs typeface="Arial" pitchFamily="34" charset="0"/>
              </a:rPr>
              <a:t> </a:t>
            </a:r>
            <a:r>
              <a:rPr lang="ar-SA" b="1" dirty="0" smtClean="0">
                <a:latin typeface="Arial" pitchFamily="34" charset="0"/>
                <a:cs typeface="Arial" pitchFamily="34" charset="0"/>
              </a:rPr>
              <a:t> 2- مخاطبة </a:t>
            </a:r>
            <a:r>
              <a:rPr lang="ar-SA" b="1" dirty="0">
                <a:latin typeface="Arial" pitchFamily="34" charset="0"/>
                <a:cs typeface="Arial" pitchFamily="34" charset="0"/>
              </a:rPr>
              <a:t>المرسل إليه مع ذكر مرتبته الوظيفية( رئيس- مدير- أمين – أمير...) وما يناسبه من ألفاظ التبجيل(السيد – سعادة - معالي- فضيلة ) .</a:t>
            </a:r>
          </a:p>
          <a:p>
            <a:pPr algn="just">
              <a:lnSpc>
                <a:spcPct val="150000"/>
              </a:lnSpc>
              <a:buNone/>
            </a:pPr>
            <a:r>
              <a:rPr lang="ar-SA" b="1" dirty="0">
                <a:latin typeface="Arial" pitchFamily="34" charset="0"/>
                <a:cs typeface="Arial" pitchFamily="34" charset="0"/>
              </a:rPr>
              <a:t>   </a:t>
            </a:r>
            <a:r>
              <a:rPr lang="ar-SA" b="1" dirty="0" smtClean="0">
                <a:latin typeface="Arial" pitchFamily="34" charset="0"/>
                <a:cs typeface="Arial" pitchFamily="34" charset="0"/>
              </a:rPr>
              <a:t>3- </a:t>
            </a:r>
            <a:r>
              <a:rPr lang="ar-SA" b="1" dirty="0">
                <a:latin typeface="Arial" pitchFamily="34" charset="0"/>
                <a:cs typeface="Arial" pitchFamily="34" charset="0"/>
              </a:rPr>
              <a:t>التحية الافتتاحية(السلام عليكم ورحمة الله وبركاته</a:t>
            </a:r>
            <a:r>
              <a:rPr lang="ar-SA" b="1" dirty="0" smtClean="0">
                <a:latin typeface="Arial" pitchFamily="34" charset="0"/>
                <a:cs typeface="Arial" pitchFamily="34" charset="0"/>
              </a:rPr>
              <a:t>). وكثيراً </a:t>
            </a:r>
            <a:r>
              <a:rPr lang="ar-SA" b="1" dirty="0">
                <a:latin typeface="Arial" pitchFamily="34" charset="0"/>
                <a:cs typeface="Arial" pitchFamily="34" charset="0"/>
              </a:rPr>
              <a:t>ما تزيل بـ عبارة : أما بعد أو :  وبعد .</a:t>
            </a:r>
          </a:p>
          <a:p>
            <a:endParaRPr lang="ar-JO" dirty="0"/>
          </a:p>
        </p:txBody>
      </p:sp>
    </p:spTree>
    <p:extLst>
      <p:ext uri="{BB962C8B-B14F-4D97-AF65-F5344CB8AC3E}">
        <p14:creationId xmlns:p14="http://schemas.microsoft.com/office/powerpoint/2010/main" val="34497967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131</TotalTime>
  <Words>1592</Words>
  <Application>Microsoft Office PowerPoint</Application>
  <PresentationFormat>On-screen Show (4:3)</PresentationFormat>
  <Paragraphs>140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Opulent</vt:lpstr>
      <vt:lpstr>المراسلات الإدارية</vt:lpstr>
      <vt:lpstr>أنواع الرسائل</vt:lpstr>
      <vt:lpstr>PowerPoint Presentation</vt:lpstr>
      <vt:lpstr>ما الفرق بين الرسائل الرسمية والإخوانيَّة؟</vt:lpstr>
      <vt:lpstr>الرسالة الإدارية</vt:lpstr>
      <vt:lpstr>أهمية الرسالة الإدارية</vt:lpstr>
      <vt:lpstr>أنواع الرسالة الإدارية - أ</vt:lpstr>
      <vt:lpstr>أنواع الرسالة الإدارية - ب</vt:lpstr>
      <vt:lpstr> أجزاء الرسالة الإدارية - أ</vt:lpstr>
      <vt:lpstr>أجزاء الرسالة الإدارية - ب</vt:lpstr>
      <vt:lpstr>أمور تجب مراعاتها - أ</vt:lpstr>
      <vt:lpstr>أمور تجب مراعاتها - ب</vt:lpstr>
      <vt:lpstr>تدريب</vt:lpstr>
      <vt:lpstr>مقدمة</vt:lpstr>
      <vt:lpstr>تعريف محضر الاجتماع:</vt:lpstr>
      <vt:lpstr>أهداف محضر الاجتماع</vt:lpstr>
      <vt:lpstr>عناصر محضر الاجتماع:</vt:lpstr>
      <vt:lpstr>مراحل كتابة المحضر:</vt:lpstr>
      <vt:lpstr>كاتب المحضر (أمين السرّ)</vt:lpstr>
      <vt:lpstr>أهمّ صفاته:</vt:lpstr>
      <vt:lpstr>المهارات الواجب توافرها في كاتب محضر الاجتماع:</vt:lpstr>
      <vt:lpstr>أنواع محاضر الاجتماعات: </vt:lpstr>
      <vt:lpstr>مكونات محضر الاجتماع:</vt:lpstr>
      <vt:lpstr>إعداد مسودة الاجتماع:</vt:lpstr>
      <vt:lpstr>إعداد مسودة الاجتماع</vt:lpstr>
      <vt:lpstr>       الأخطاء الشائعة</vt:lpstr>
      <vt:lpstr>PowerPoint Presentation</vt:lpstr>
      <vt:lpstr>من الأخطاء الشائعة</vt:lpstr>
      <vt:lpstr>من الأخطاء الشائعة</vt:lpstr>
      <vt:lpstr>من الأخطاء الشائعة</vt:lpstr>
      <vt:lpstr>من الأخطاء الشائعة</vt:lpstr>
      <vt:lpstr>من الأخطاء الشائعة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 الاجتماعات</dc:title>
  <dc:creator>Toshiba</dc:creator>
  <cp:lastModifiedBy>Ahmad Al-Jayousi</cp:lastModifiedBy>
  <cp:revision>13</cp:revision>
  <dcterms:created xsi:type="dcterms:W3CDTF">2006-08-16T00:00:00Z</dcterms:created>
  <dcterms:modified xsi:type="dcterms:W3CDTF">2018-12-20T07:58:13Z</dcterms:modified>
</cp:coreProperties>
</file>