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6" r:id="rId2"/>
    <p:sldId id="260" r:id="rId3"/>
    <p:sldId id="257" r:id="rId4"/>
    <p:sldId id="258" r:id="rId5"/>
    <p:sldId id="259" r:id="rId6"/>
    <p:sldId id="261" r:id="rId7"/>
    <p:sldId id="263" r:id="rId8"/>
    <p:sldId id="264" r:id="rId9"/>
    <p:sldId id="266" r:id="rId10"/>
    <p:sldId id="267" r:id="rId11"/>
    <p:sldId id="268" r:id="rId12"/>
    <p:sldId id="269" r:id="rId13"/>
    <p:sldId id="270" r:id="rId14"/>
    <p:sldId id="273" r:id="rId15"/>
    <p:sldId id="274" r:id="rId16"/>
    <p:sldId id="277" r:id="rId17"/>
    <p:sldId id="302" r:id="rId18"/>
    <p:sldId id="276" r:id="rId19"/>
    <p:sldId id="271" r:id="rId20"/>
    <p:sldId id="282" r:id="rId21"/>
    <p:sldId id="283" r:id="rId22"/>
    <p:sldId id="303" r:id="rId23"/>
    <p:sldId id="284" r:id="rId24"/>
    <p:sldId id="279" r:id="rId25"/>
    <p:sldId id="291" r:id="rId26"/>
    <p:sldId id="297" r:id="rId27"/>
    <p:sldId id="299" r:id="rId28"/>
    <p:sldId id="301" r:id="rId29"/>
    <p:sldId id="285" r:id="rId30"/>
    <p:sldId id="286" r:id="rId31"/>
  </p:sldIdLst>
  <p:sldSz cx="9144000" cy="6858000" type="screen4x3"/>
  <p:notesSz cx="6954838" cy="93091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94554" autoAdjust="0"/>
  </p:normalViewPr>
  <p:slideViewPr>
    <p:cSldViewPr>
      <p:cViewPr>
        <p:scale>
          <a:sx n="86" d="100"/>
          <a:sy n="86" d="100"/>
        </p:scale>
        <p:origin x="-2334"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41075" y="0"/>
            <a:ext cx="3013763" cy="465455"/>
          </a:xfrm>
          <a:prstGeom prst="rect">
            <a:avLst/>
          </a:prstGeom>
        </p:spPr>
        <p:txBody>
          <a:bodyPr vert="horz" lIns="92930" tIns="46465" rIns="92930" bIns="46465" rtlCol="1"/>
          <a:lstStyle>
            <a:lvl1pPr algn="r">
              <a:defRPr sz="1200"/>
            </a:lvl1pPr>
          </a:lstStyle>
          <a:p>
            <a:endParaRPr lang="ar-JO"/>
          </a:p>
        </p:txBody>
      </p:sp>
      <p:sp>
        <p:nvSpPr>
          <p:cNvPr id="3" name="Date Placeholder 2"/>
          <p:cNvSpPr>
            <a:spLocks noGrp="1"/>
          </p:cNvSpPr>
          <p:nvPr>
            <p:ph type="dt" idx="1"/>
          </p:nvPr>
        </p:nvSpPr>
        <p:spPr>
          <a:xfrm>
            <a:off x="1610" y="0"/>
            <a:ext cx="3013763" cy="465455"/>
          </a:xfrm>
          <a:prstGeom prst="rect">
            <a:avLst/>
          </a:prstGeom>
        </p:spPr>
        <p:txBody>
          <a:bodyPr vert="horz" lIns="92930" tIns="46465" rIns="92930" bIns="46465" rtlCol="1"/>
          <a:lstStyle>
            <a:lvl1pPr algn="l">
              <a:defRPr sz="1200"/>
            </a:lvl1pPr>
          </a:lstStyle>
          <a:p>
            <a:fld id="{2320BE20-62E2-4CEA-8B6B-B397CF4FC7E3}" type="datetimeFigureOut">
              <a:rPr lang="ar-JO" smtClean="0"/>
              <a:pPr/>
              <a:t>27/02/1440</a:t>
            </a:fld>
            <a:endParaRPr lang="ar-JO"/>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1" anchor="ctr"/>
          <a:lstStyle/>
          <a:p>
            <a:endParaRPr lang="ar-JO"/>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941075" y="8842029"/>
            <a:ext cx="3013763" cy="465455"/>
          </a:xfrm>
          <a:prstGeom prst="rect">
            <a:avLst/>
          </a:prstGeom>
        </p:spPr>
        <p:txBody>
          <a:bodyPr vert="horz" lIns="92930" tIns="46465" rIns="92930" bIns="46465" rtlCol="1" anchor="b"/>
          <a:lstStyle>
            <a:lvl1pPr algn="r">
              <a:defRPr sz="1200"/>
            </a:lvl1pPr>
          </a:lstStyle>
          <a:p>
            <a:endParaRPr lang="ar-JO"/>
          </a:p>
        </p:txBody>
      </p:sp>
      <p:sp>
        <p:nvSpPr>
          <p:cNvPr id="7" name="Slide Number Placeholder 6"/>
          <p:cNvSpPr>
            <a:spLocks noGrp="1"/>
          </p:cNvSpPr>
          <p:nvPr>
            <p:ph type="sldNum" sz="quarter" idx="5"/>
          </p:nvPr>
        </p:nvSpPr>
        <p:spPr>
          <a:xfrm>
            <a:off x="1610" y="8842029"/>
            <a:ext cx="3013763" cy="465455"/>
          </a:xfrm>
          <a:prstGeom prst="rect">
            <a:avLst/>
          </a:prstGeom>
        </p:spPr>
        <p:txBody>
          <a:bodyPr vert="horz" lIns="92930" tIns="46465" rIns="92930" bIns="46465" rtlCol="1" anchor="b"/>
          <a:lstStyle>
            <a:lvl1pPr algn="l">
              <a:defRPr sz="1200"/>
            </a:lvl1pPr>
          </a:lstStyle>
          <a:p>
            <a:fld id="{A39E2EAE-0351-4030-A505-316A91A317FA}" type="slidenum">
              <a:rPr lang="ar-JO" smtClean="0"/>
              <a:pPr/>
              <a:t>‹#›</a:t>
            </a:fld>
            <a:endParaRPr lang="ar-JO"/>
          </a:p>
        </p:txBody>
      </p:sp>
    </p:spTree>
    <p:extLst>
      <p:ext uri="{BB962C8B-B14F-4D97-AF65-F5344CB8AC3E}">
        <p14:creationId xmlns:p14="http://schemas.microsoft.com/office/powerpoint/2010/main" val="12230225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E2EAE-0351-4030-A505-316A91A317FA}" type="slidenum">
              <a:rPr lang="ar-JO" smtClean="0"/>
              <a:pPr/>
              <a:t>23</a:t>
            </a:fld>
            <a:endParaRPr lang="ar-JO"/>
          </a:p>
        </p:txBody>
      </p:sp>
    </p:spTree>
    <p:extLst>
      <p:ext uri="{BB962C8B-B14F-4D97-AF65-F5344CB8AC3E}">
        <p14:creationId xmlns:p14="http://schemas.microsoft.com/office/powerpoint/2010/main" val="272437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E2EAE-0351-4030-A505-316A91A317FA}" type="slidenum">
              <a:rPr lang="ar-JO" smtClean="0"/>
              <a:pPr/>
              <a:t>24</a:t>
            </a:fld>
            <a:endParaRPr lang="ar-JO"/>
          </a:p>
        </p:txBody>
      </p:sp>
    </p:spTree>
    <p:extLst>
      <p:ext uri="{BB962C8B-B14F-4D97-AF65-F5344CB8AC3E}">
        <p14:creationId xmlns:p14="http://schemas.microsoft.com/office/powerpoint/2010/main" val="13250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CB8D42CA-3DAE-4C5B-A5E8-A728B2F9342B}" type="datetime10">
              <a:rPr lang="ar-JO" smtClean="0"/>
              <a:t>الثلاثاء، 06 تشرين الثاني، 2018</a:t>
            </a:fld>
            <a:endParaRPr lang="ar-JO"/>
          </a:p>
        </p:txBody>
      </p:sp>
      <p:sp>
        <p:nvSpPr>
          <p:cNvPr id="5" name="Footer Placeholder 4"/>
          <p:cNvSpPr>
            <a:spLocks noGrp="1"/>
          </p:cNvSpPr>
          <p:nvPr>
            <p:ph type="ftr" sz="quarter" idx="11"/>
          </p:nvPr>
        </p:nvSpPr>
        <p:spPr/>
        <p:txBody>
          <a:bodyPr/>
          <a:lstStyle/>
          <a:p>
            <a:r>
              <a:rPr lang="ar-JO" smtClean="0"/>
              <a:t>جامعة فيلادلفيا</a:t>
            </a:r>
            <a:endParaRPr lang="ar-JO"/>
          </a:p>
        </p:txBody>
      </p:sp>
      <p:sp>
        <p:nvSpPr>
          <p:cNvPr id="6" name="Slide Number Placeholder 5"/>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230927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8AD95798-FD74-45EC-99F0-852613D586BB}" type="datetime10">
              <a:rPr lang="ar-JO" smtClean="0"/>
              <a:t>الثلاثاء، 06 تشرين الثاني، 2018</a:t>
            </a:fld>
            <a:endParaRPr lang="ar-JO"/>
          </a:p>
        </p:txBody>
      </p:sp>
      <p:sp>
        <p:nvSpPr>
          <p:cNvPr id="5" name="Footer Placeholder 4"/>
          <p:cNvSpPr>
            <a:spLocks noGrp="1"/>
          </p:cNvSpPr>
          <p:nvPr>
            <p:ph type="ftr" sz="quarter" idx="11"/>
          </p:nvPr>
        </p:nvSpPr>
        <p:spPr/>
        <p:txBody>
          <a:bodyPr/>
          <a:lstStyle/>
          <a:p>
            <a:r>
              <a:rPr lang="ar-JO" smtClean="0"/>
              <a:t>جامعة فيلادلفيا</a:t>
            </a:r>
            <a:endParaRPr lang="ar-JO"/>
          </a:p>
        </p:txBody>
      </p:sp>
      <p:sp>
        <p:nvSpPr>
          <p:cNvPr id="6" name="Slide Number Placeholder 5"/>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57415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47233B7-0774-49B9-9B77-5980256B9983}" type="datetime10">
              <a:rPr lang="ar-JO" smtClean="0"/>
              <a:t>الثلاثاء، 06 تشرين الثاني، 2018</a:t>
            </a:fld>
            <a:endParaRPr lang="ar-JO"/>
          </a:p>
        </p:txBody>
      </p:sp>
      <p:sp>
        <p:nvSpPr>
          <p:cNvPr id="5" name="Footer Placeholder 4"/>
          <p:cNvSpPr>
            <a:spLocks noGrp="1"/>
          </p:cNvSpPr>
          <p:nvPr>
            <p:ph type="ftr" sz="quarter" idx="11"/>
          </p:nvPr>
        </p:nvSpPr>
        <p:spPr/>
        <p:txBody>
          <a:bodyPr/>
          <a:lstStyle/>
          <a:p>
            <a:r>
              <a:rPr lang="ar-JO" smtClean="0"/>
              <a:t>جامعة فيلادلفيا</a:t>
            </a:r>
            <a:endParaRPr lang="ar-JO"/>
          </a:p>
        </p:txBody>
      </p:sp>
      <p:sp>
        <p:nvSpPr>
          <p:cNvPr id="6" name="Slide Number Placeholder 5"/>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143087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EDC3D34A-D21C-4B53-BE7A-59365D660DC0}" type="datetime10">
              <a:rPr lang="ar-JO" smtClean="0"/>
              <a:t>الثلاثاء، 06 تشرين الثاني، 2018</a:t>
            </a:fld>
            <a:endParaRPr lang="ar-JO"/>
          </a:p>
        </p:txBody>
      </p:sp>
      <p:sp>
        <p:nvSpPr>
          <p:cNvPr id="5" name="Footer Placeholder 4"/>
          <p:cNvSpPr>
            <a:spLocks noGrp="1"/>
          </p:cNvSpPr>
          <p:nvPr>
            <p:ph type="ftr" sz="quarter" idx="11"/>
          </p:nvPr>
        </p:nvSpPr>
        <p:spPr/>
        <p:txBody>
          <a:bodyPr/>
          <a:lstStyle/>
          <a:p>
            <a:r>
              <a:rPr lang="ar-JO" smtClean="0"/>
              <a:t>جامعة فيلادلفيا</a:t>
            </a:r>
            <a:endParaRPr lang="ar-JO"/>
          </a:p>
        </p:txBody>
      </p:sp>
      <p:sp>
        <p:nvSpPr>
          <p:cNvPr id="6" name="Slide Number Placeholder 5"/>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369184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A6261-4172-4D90-83DF-EB1417333FEB}" type="datetime10">
              <a:rPr lang="ar-JO" smtClean="0"/>
              <a:t>الثلاثاء، 06 تشرين الثاني، 2018</a:t>
            </a:fld>
            <a:endParaRPr lang="ar-JO"/>
          </a:p>
        </p:txBody>
      </p:sp>
      <p:sp>
        <p:nvSpPr>
          <p:cNvPr id="5" name="Footer Placeholder 4"/>
          <p:cNvSpPr>
            <a:spLocks noGrp="1"/>
          </p:cNvSpPr>
          <p:nvPr>
            <p:ph type="ftr" sz="quarter" idx="11"/>
          </p:nvPr>
        </p:nvSpPr>
        <p:spPr/>
        <p:txBody>
          <a:bodyPr/>
          <a:lstStyle/>
          <a:p>
            <a:r>
              <a:rPr lang="ar-JO" smtClean="0"/>
              <a:t>جامعة فيلادلفيا</a:t>
            </a:r>
            <a:endParaRPr lang="ar-JO"/>
          </a:p>
        </p:txBody>
      </p:sp>
      <p:sp>
        <p:nvSpPr>
          <p:cNvPr id="6" name="Slide Number Placeholder 5"/>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49324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23AC9FD2-B3BE-449C-8ABA-840EEDE5D6D2}" type="datetime10">
              <a:rPr lang="ar-JO" smtClean="0"/>
              <a:t>الثلاثاء، 06 تشرين الثاني، 2018</a:t>
            </a:fld>
            <a:endParaRPr lang="ar-JO"/>
          </a:p>
        </p:txBody>
      </p:sp>
      <p:sp>
        <p:nvSpPr>
          <p:cNvPr id="6" name="Footer Placeholder 5"/>
          <p:cNvSpPr>
            <a:spLocks noGrp="1"/>
          </p:cNvSpPr>
          <p:nvPr>
            <p:ph type="ftr" sz="quarter" idx="11"/>
          </p:nvPr>
        </p:nvSpPr>
        <p:spPr/>
        <p:txBody>
          <a:bodyPr/>
          <a:lstStyle/>
          <a:p>
            <a:r>
              <a:rPr lang="ar-JO" smtClean="0"/>
              <a:t>جامعة فيلادلفيا</a:t>
            </a:r>
            <a:endParaRPr lang="ar-JO"/>
          </a:p>
        </p:txBody>
      </p:sp>
      <p:sp>
        <p:nvSpPr>
          <p:cNvPr id="7" name="Slide Number Placeholder 6"/>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191422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710BFB0A-0E3C-42F5-8D4A-814F75E6AC84}" type="datetime10">
              <a:rPr lang="ar-JO" smtClean="0"/>
              <a:t>الثلاثاء، 06 تشرين الثاني، 2018</a:t>
            </a:fld>
            <a:endParaRPr lang="ar-JO"/>
          </a:p>
        </p:txBody>
      </p:sp>
      <p:sp>
        <p:nvSpPr>
          <p:cNvPr id="8" name="Footer Placeholder 7"/>
          <p:cNvSpPr>
            <a:spLocks noGrp="1"/>
          </p:cNvSpPr>
          <p:nvPr>
            <p:ph type="ftr" sz="quarter" idx="11"/>
          </p:nvPr>
        </p:nvSpPr>
        <p:spPr/>
        <p:txBody>
          <a:bodyPr/>
          <a:lstStyle/>
          <a:p>
            <a:r>
              <a:rPr lang="ar-JO" smtClean="0"/>
              <a:t>جامعة فيلادلفيا</a:t>
            </a:r>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82762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3B57A5A7-4EA8-4A23-9D80-EDE4E9E19B7C}" type="datetime10">
              <a:rPr lang="ar-JO" smtClean="0"/>
              <a:t>الثلاثاء، 06 تشرين الثاني، 2018</a:t>
            </a:fld>
            <a:endParaRPr lang="ar-JO"/>
          </a:p>
        </p:txBody>
      </p:sp>
      <p:sp>
        <p:nvSpPr>
          <p:cNvPr id="4" name="Footer Placeholder 3"/>
          <p:cNvSpPr>
            <a:spLocks noGrp="1"/>
          </p:cNvSpPr>
          <p:nvPr>
            <p:ph type="ftr" sz="quarter" idx="11"/>
          </p:nvPr>
        </p:nvSpPr>
        <p:spPr/>
        <p:txBody>
          <a:bodyPr/>
          <a:lstStyle/>
          <a:p>
            <a:r>
              <a:rPr lang="ar-JO" smtClean="0"/>
              <a:t>جامعة فيلادلفيا</a:t>
            </a:r>
            <a:endParaRPr lang="ar-JO"/>
          </a:p>
        </p:txBody>
      </p:sp>
      <p:sp>
        <p:nvSpPr>
          <p:cNvPr id="5" name="Slide Number Placeholder 4"/>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368711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3F759-EB89-4E42-B0CC-DBFB4F917DBB}" type="datetime10">
              <a:rPr lang="ar-JO" smtClean="0"/>
              <a:t>الثلاثاء، 06 تشرين الثاني، 2018</a:t>
            </a:fld>
            <a:endParaRPr lang="ar-JO"/>
          </a:p>
        </p:txBody>
      </p:sp>
      <p:sp>
        <p:nvSpPr>
          <p:cNvPr id="3" name="Footer Placeholder 2"/>
          <p:cNvSpPr>
            <a:spLocks noGrp="1"/>
          </p:cNvSpPr>
          <p:nvPr>
            <p:ph type="ftr" sz="quarter" idx="11"/>
          </p:nvPr>
        </p:nvSpPr>
        <p:spPr/>
        <p:txBody>
          <a:bodyPr/>
          <a:lstStyle/>
          <a:p>
            <a:r>
              <a:rPr lang="ar-JO" smtClean="0"/>
              <a:t>جامعة فيلادلفيا</a:t>
            </a:r>
            <a:endParaRPr lang="ar-JO"/>
          </a:p>
        </p:txBody>
      </p:sp>
      <p:sp>
        <p:nvSpPr>
          <p:cNvPr id="4" name="Slide Number Placeholder 3"/>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7434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860EF-E346-4756-81D6-8450570ED755}" type="datetime10">
              <a:rPr lang="ar-JO" smtClean="0"/>
              <a:t>الثلاثاء، 06 تشرين الثاني، 2018</a:t>
            </a:fld>
            <a:endParaRPr lang="ar-JO"/>
          </a:p>
        </p:txBody>
      </p:sp>
      <p:sp>
        <p:nvSpPr>
          <p:cNvPr id="6" name="Footer Placeholder 5"/>
          <p:cNvSpPr>
            <a:spLocks noGrp="1"/>
          </p:cNvSpPr>
          <p:nvPr>
            <p:ph type="ftr" sz="quarter" idx="11"/>
          </p:nvPr>
        </p:nvSpPr>
        <p:spPr/>
        <p:txBody>
          <a:bodyPr/>
          <a:lstStyle/>
          <a:p>
            <a:r>
              <a:rPr lang="ar-JO" smtClean="0"/>
              <a:t>جامعة فيلادلفيا</a:t>
            </a:r>
            <a:endParaRPr lang="ar-JO"/>
          </a:p>
        </p:txBody>
      </p:sp>
      <p:sp>
        <p:nvSpPr>
          <p:cNvPr id="7" name="Slide Number Placeholder 6"/>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279430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EDE52-5D46-4502-82D1-CF4D73C9FEA1}" type="datetime10">
              <a:rPr lang="ar-JO" smtClean="0"/>
              <a:t>الثلاثاء، 06 تشرين الثاني، 2018</a:t>
            </a:fld>
            <a:endParaRPr lang="ar-JO"/>
          </a:p>
        </p:txBody>
      </p:sp>
      <p:sp>
        <p:nvSpPr>
          <p:cNvPr id="6" name="Footer Placeholder 5"/>
          <p:cNvSpPr>
            <a:spLocks noGrp="1"/>
          </p:cNvSpPr>
          <p:nvPr>
            <p:ph type="ftr" sz="quarter" idx="11"/>
          </p:nvPr>
        </p:nvSpPr>
        <p:spPr/>
        <p:txBody>
          <a:bodyPr/>
          <a:lstStyle/>
          <a:p>
            <a:r>
              <a:rPr lang="ar-JO" smtClean="0"/>
              <a:t>جامعة فيلادلفيا</a:t>
            </a:r>
            <a:endParaRPr lang="ar-JO"/>
          </a:p>
        </p:txBody>
      </p:sp>
      <p:sp>
        <p:nvSpPr>
          <p:cNvPr id="7" name="Slide Number Placeholder 6"/>
          <p:cNvSpPr>
            <a:spLocks noGrp="1"/>
          </p:cNvSpPr>
          <p:nvPr>
            <p:ph type="sldNum" sz="quarter" idx="12"/>
          </p:nvPr>
        </p:nvSpPr>
        <p:spPr/>
        <p:txBody>
          <a:bodyPr/>
          <a:lstStyle/>
          <a:p>
            <a:fld id="{5C15E480-FDA0-4488-9F3A-DA07C75E4510}" type="slidenum">
              <a:rPr lang="ar-JO" smtClean="0"/>
              <a:pPr/>
              <a:t>‹#›</a:t>
            </a:fld>
            <a:endParaRPr lang="ar-JO"/>
          </a:p>
        </p:txBody>
      </p:sp>
    </p:spTree>
    <p:extLst>
      <p:ext uri="{BB962C8B-B14F-4D97-AF65-F5344CB8AC3E}">
        <p14:creationId xmlns:p14="http://schemas.microsoft.com/office/powerpoint/2010/main" val="404330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8863CE4-8031-4049-8831-9618108F23C0}" type="datetime10">
              <a:rPr lang="ar-JO" smtClean="0"/>
              <a:t>الثلاثاء، 06 تشرين الثاني، 2018</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JO" smtClean="0"/>
              <a:t>جامعة فيلادلفيا</a:t>
            </a:r>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C15E480-FDA0-4488-9F3A-DA07C75E4510}" type="slidenum">
              <a:rPr lang="ar-JO" smtClean="0"/>
              <a:pPr/>
              <a:t>‹#›</a:t>
            </a:fld>
            <a:endParaRPr lang="ar-JO"/>
          </a:p>
        </p:txBody>
      </p:sp>
    </p:spTree>
    <p:extLst>
      <p:ext uri="{BB962C8B-B14F-4D97-AF65-F5344CB8AC3E}">
        <p14:creationId xmlns:p14="http://schemas.microsoft.com/office/powerpoint/2010/main" val="379035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Microsoft_PowerPoint_Presentation1.ppt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researchgate.net/publication/263155623_Graduate_Employability_'Soft_Skills'_Versus_'Hard'_Business_Knowledge_A_European_Stud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esearchgate.net/publication/263155623_Graduate_Employability_'Soft_Skills'_Versus_'Hard'_Business_Knowledge_A_European_Study"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2104" y="1484785"/>
            <a:ext cx="5254352" cy="1512167"/>
          </a:xfrm>
        </p:spPr>
        <p:txBody>
          <a:bodyPr>
            <a:normAutofit fontScale="90000"/>
          </a:bodyPr>
          <a:lstStyle/>
          <a:p>
            <a:r>
              <a:rPr lang="ar-JO" sz="3200" b="1" dirty="0" smtClean="0"/>
              <a:t>رعاية التوظيفية: </a:t>
            </a:r>
            <a:r>
              <a:rPr lang="en-US" sz="3200" b="1" dirty="0" smtClean="0"/>
              <a:t/>
            </a:r>
            <a:br>
              <a:rPr lang="en-US" sz="3200" b="1" dirty="0" smtClean="0"/>
            </a:br>
            <a:r>
              <a:rPr lang="ar-JO" sz="3200" b="1" dirty="0" smtClean="0"/>
              <a:t>ضرورة ملحة في مؤسسات التعليم العالي </a:t>
            </a:r>
            <a:endParaRPr lang="ar-JO" sz="3200" b="1" dirty="0"/>
          </a:p>
        </p:txBody>
      </p:sp>
      <p:sp>
        <p:nvSpPr>
          <p:cNvPr id="3" name="Subtitle 2"/>
          <p:cNvSpPr>
            <a:spLocks noGrp="1"/>
          </p:cNvSpPr>
          <p:nvPr>
            <p:ph type="subTitle" idx="1"/>
          </p:nvPr>
        </p:nvSpPr>
        <p:spPr>
          <a:xfrm>
            <a:off x="3995936" y="3140968"/>
            <a:ext cx="4104456" cy="936104"/>
          </a:xfrm>
        </p:spPr>
        <p:txBody>
          <a:bodyPr>
            <a:normAutofit/>
          </a:bodyPr>
          <a:lstStyle/>
          <a:p>
            <a:r>
              <a:rPr lang="ar-JO" sz="2400" b="1" dirty="0" smtClean="0">
                <a:solidFill>
                  <a:schemeClr val="tx1"/>
                </a:solidFill>
              </a:rPr>
              <a:t>إعداد </a:t>
            </a:r>
          </a:p>
          <a:p>
            <a:r>
              <a:rPr lang="ar-JO" sz="2400" b="1" dirty="0" smtClean="0">
                <a:solidFill>
                  <a:schemeClr val="tx1"/>
                </a:solidFill>
              </a:rPr>
              <a:t>الأستاذ الدكتور عصام نجيب الفقهاء </a:t>
            </a:r>
            <a:endParaRPr lang="ar-JO" sz="2400" b="1" dirty="0">
              <a:solidFill>
                <a:schemeClr val="tx1"/>
              </a:solidFill>
            </a:endParaRPr>
          </a:p>
        </p:txBody>
      </p:sp>
      <p:sp>
        <p:nvSpPr>
          <p:cNvPr id="5" name="Date Placeholder 4"/>
          <p:cNvSpPr>
            <a:spLocks noGrp="1"/>
          </p:cNvSpPr>
          <p:nvPr>
            <p:ph type="dt" sz="half" idx="10"/>
          </p:nvPr>
        </p:nvSpPr>
        <p:spPr/>
        <p:txBody>
          <a:bodyPr/>
          <a:lstStyle/>
          <a:p>
            <a:fld id="{B1A74C8A-4654-4AF7-A732-516A4B2DD204}" type="datetime10">
              <a:rPr lang="ar-JO" smtClean="0"/>
              <a:t>الثلاثاء، 06 تشرين الثاني، 2018</a:t>
            </a:fld>
            <a:endParaRPr lang="ar-JO"/>
          </a:p>
        </p:txBody>
      </p:sp>
      <p:sp>
        <p:nvSpPr>
          <p:cNvPr id="6" name="Slide Number Placeholder 5"/>
          <p:cNvSpPr>
            <a:spLocks noGrp="1"/>
          </p:cNvSpPr>
          <p:nvPr>
            <p:ph type="sldNum" sz="quarter" idx="12"/>
          </p:nvPr>
        </p:nvSpPr>
        <p:spPr/>
        <p:txBody>
          <a:bodyPr/>
          <a:lstStyle/>
          <a:p>
            <a:fld id="{5C15E480-FDA0-4488-9F3A-DA07C75E4510}" type="slidenum">
              <a:rPr lang="ar-JO" smtClean="0"/>
              <a:pPr/>
              <a:t>1</a:t>
            </a:fld>
            <a:endParaRPr lang="ar-JO"/>
          </a:p>
        </p:txBody>
      </p:sp>
      <p:sp>
        <p:nvSpPr>
          <p:cNvPr id="7" name="Footer Placeholder 6"/>
          <p:cNvSpPr>
            <a:spLocks noGrp="1"/>
          </p:cNvSpPr>
          <p:nvPr>
            <p:ph type="ftr" sz="quarter" idx="11"/>
          </p:nvPr>
        </p:nvSpPr>
        <p:spPr/>
        <p:txBody>
          <a:bodyPr/>
          <a:lstStyle/>
          <a:p>
            <a:r>
              <a:rPr lang="ar-JO" smtClean="0"/>
              <a:t>جامعة فيلادلفيا</a:t>
            </a:r>
            <a:endParaRPr lang="ar-JO"/>
          </a:p>
        </p:txBody>
      </p:sp>
      <p:pic>
        <p:nvPicPr>
          <p:cNvPr id="2050" name="Picture 2" descr="C:\Users\isam.najib\AppData\Local\Microsoft\Windows\Temporary Internet Files\Content.Outlook\0Y32SJZ3\44990471_1762466513878838_687409285514552934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3168352" cy="540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isam.najib\Desktop\lewis-carroll-quote-one-day-alice-came-to-a-fork-in-the-road-and-saw.jpg"/>
          <p:cNvPicPr>
            <a:picLocks noChangeAspect="1" noChangeArrowheads="1"/>
          </p:cNvPicPr>
          <p:nvPr/>
        </p:nvPicPr>
        <p:blipFill>
          <a:blip r:embed="rId3" cstate="print"/>
          <a:srcRect/>
          <a:stretch>
            <a:fillRect/>
          </a:stretch>
        </p:blipFill>
        <p:spPr bwMode="auto">
          <a:xfrm>
            <a:off x="4727033" y="4509120"/>
            <a:ext cx="2304256" cy="1872208"/>
          </a:xfrm>
          <a:prstGeom prst="rect">
            <a:avLst/>
          </a:prstGeom>
          <a:noFill/>
        </p:spPr>
      </p:pic>
    </p:spTree>
    <p:extLst>
      <p:ext uri="{BB962C8B-B14F-4D97-AF65-F5344CB8AC3E}">
        <p14:creationId xmlns:p14="http://schemas.microsoft.com/office/powerpoint/2010/main" val="2908857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المهارات المهنية التي تعوز خريجي الجامعات</a:t>
            </a:r>
            <a:br>
              <a:rPr lang="ar-JO" sz="3200" b="1" dirty="0" smtClean="0"/>
            </a:br>
            <a:r>
              <a:rPr lang="ar-JO" sz="2800" b="1" dirty="0" smtClean="0"/>
              <a:t>( من وجهة نظر جهات التشغيل)   </a:t>
            </a:r>
            <a:endParaRPr lang="en-US" sz="2800" b="1" dirty="0"/>
          </a:p>
        </p:txBody>
      </p:sp>
      <p:sp>
        <p:nvSpPr>
          <p:cNvPr id="3" name="Content Placeholder 2"/>
          <p:cNvSpPr>
            <a:spLocks noGrp="1"/>
          </p:cNvSpPr>
          <p:nvPr>
            <p:ph idx="1"/>
          </p:nvPr>
        </p:nvSpPr>
        <p:spPr/>
        <p:txBody>
          <a:bodyPr>
            <a:normAutofit fontScale="77500" lnSpcReduction="20000"/>
          </a:bodyPr>
          <a:lstStyle/>
          <a:p>
            <a:pPr algn="just">
              <a:buFont typeface="Wingdings" pitchFamily="2" charset="2"/>
              <a:buChar char="q"/>
            </a:pPr>
            <a:r>
              <a:rPr lang="ar-JO" dirty="0" smtClean="0"/>
              <a:t> </a:t>
            </a:r>
            <a:r>
              <a:rPr lang="ar-JO" b="1" dirty="0" smtClean="0"/>
              <a:t>المهارات والمعارف التخصصية. </a:t>
            </a:r>
          </a:p>
          <a:p>
            <a:pPr algn="just">
              <a:buFont typeface="Wingdings" pitchFamily="2" charset="2"/>
              <a:buChar char="q"/>
            </a:pPr>
            <a:r>
              <a:rPr lang="ar-JO" b="1" dirty="0" smtClean="0"/>
              <a:t> القراءة والكتابة وفهم التعليمات والتقارير. </a:t>
            </a:r>
          </a:p>
          <a:p>
            <a:pPr algn="just">
              <a:buFont typeface="Wingdings" pitchFamily="2" charset="2"/>
              <a:buChar char="q"/>
            </a:pPr>
            <a:r>
              <a:rPr lang="ar-JO" b="1" dirty="0" smtClean="0"/>
              <a:t> التواصل بلغة أجنبية. </a:t>
            </a:r>
          </a:p>
          <a:p>
            <a:pPr algn="just">
              <a:buFont typeface="Wingdings" pitchFamily="2" charset="2"/>
              <a:buChar char="q"/>
            </a:pPr>
            <a:r>
              <a:rPr lang="ar-JO" b="1" dirty="0" smtClean="0"/>
              <a:t> حل المسائل المعقدة. </a:t>
            </a:r>
          </a:p>
          <a:p>
            <a:pPr algn="just">
              <a:buFont typeface="Wingdings" pitchFamily="2" charset="2"/>
              <a:buChar char="q"/>
            </a:pPr>
            <a:r>
              <a:rPr lang="ar-JO" b="1" dirty="0" smtClean="0"/>
              <a:t> معرفة تامة بالمنتجات والخدمات المقدمة. </a:t>
            </a:r>
          </a:p>
          <a:p>
            <a:pPr algn="just">
              <a:buFont typeface="Wingdings" pitchFamily="2" charset="2"/>
              <a:buChar char="q"/>
            </a:pPr>
            <a:r>
              <a:rPr lang="ar-JO" b="1" dirty="0" smtClean="0"/>
              <a:t> معرفة طرق عمل المؤسسة. </a:t>
            </a:r>
          </a:p>
          <a:p>
            <a:pPr algn="just">
              <a:buFont typeface="Wingdings" pitchFamily="2" charset="2"/>
              <a:buChar char="q"/>
            </a:pPr>
            <a:r>
              <a:rPr lang="ar-JO" b="1" dirty="0" smtClean="0"/>
              <a:t>  مهارات إحصائية وعددية معقدة. </a:t>
            </a:r>
          </a:p>
          <a:p>
            <a:pPr algn="just">
              <a:buFont typeface="Wingdings" pitchFamily="2" charset="2"/>
              <a:buChar char="q"/>
            </a:pPr>
            <a:r>
              <a:rPr lang="ar-JO" b="1" dirty="0" smtClean="0"/>
              <a:t> مهارات حاسوبية. </a:t>
            </a:r>
          </a:p>
          <a:p>
            <a:pPr algn="just">
              <a:buFont typeface="Wingdings" pitchFamily="2" charset="2"/>
              <a:buChar char="q"/>
            </a:pPr>
            <a:r>
              <a:rPr lang="ar-JO" b="1" dirty="0" smtClean="0"/>
              <a:t> مهارات متقدمة ومتخصصة في تكنولوجيا المعلومات. </a:t>
            </a:r>
          </a:p>
          <a:p>
            <a:pPr algn="just">
              <a:buFont typeface="Wingdings" pitchFamily="2" charset="2"/>
              <a:buChar char="q"/>
            </a:pPr>
            <a:r>
              <a:rPr lang="ar-JO" b="1" dirty="0" smtClean="0"/>
              <a:t> القدرة على التكيف مع التجهيزات الجديدة.</a:t>
            </a:r>
          </a:p>
          <a:p>
            <a:pPr algn="just">
              <a:buFont typeface="Wingdings" pitchFamily="2" charset="2"/>
              <a:buChar char="q"/>
            </a:pPr>
            <a:r>
              <a:rPr lang="ar-JO" b="1" dirty="0" smtClean="0"/>
              <a:t> الحذق في المهارات اليدوية .</a:t>
            </a:r>
          </a:p>
          <a:p>
            <a:pPr algn="just"/>
            <a:endParaRPr lang="ar-JO" dirty="0" smtClean="0"/>
          </a:p>
          <a:p>
            <a:pPr algn="just"/>
            <a:endParaRPr lang="ar-JO" dirty="0" smtClean="0"/>
          </a:p>
          <a:p>
            <a:pPr algn="just"/>
            <a:endParaRPr lang="en-US" dirty="0" smtClean="0"/>
          </a:p>
          <a:p>
            <a:endParaRPr lang="ar-JO" dirty="0" smtClean="0"/>
          </a:p>
          <a:p>
            <a:endParaRPr lang="ar-JO" dirty="0" smtClean="0"/>
          </a:p>
          <a:p>
            <a:endParaRPr lang="en-US" dirty="0"/>
          </a:p>
        </p:txBody>
      </p:sp>
      <p:pic>
        <p:nvPicPr>
          <p:cNvPr id="4" name="Picture 2"/>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323528" y="1628800"/>
            <a:ext cx="360040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0A9A2B87-3B11-4521-89F6-FFBE750ECA91}"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10</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التوظيفية في مؤسسات التعليم العالي: </a:t>
            </a:r>
            <a:br>
              <a:rPr lang="ar-JO" sz="3200" b="1" dirty="0" smtClean="0"/>
            </a:br>
            <a:r>
              <a:rPr lang="ar-JO" sz="3200" b="1" dirty="0" smtClean="0"/>
              <a:t>وجهات نظر للتأمل </a:t>
            </a:r>
            <a:endParaRPr lang="en-US" sz="3200" b="1" dirty="0"/>
          </a:p>
        </p:txBody>
      </p:sp>
      <p:sp>
        <p:nvSpPr>
          <p:cNvPr id="3" name="Content Placeholder 2"/>
          <p:cNvSpPr>
            <a:spLocks noGrp="1"/>
          </p:cNvSpPr>
          <p:nvPr>
            <p:ph idx="1"/>
          </p:nvPr>
        </p:nvSpPr>
        <p:spPr>
          <a:xfrm>
            <a:off x="457200" y="1600200"/>
            <a:ext cx="8229600" cy="4709120"/>
          </a:xfrm>
        </p:spPr>
        <p:txBody>
          <a:bodyPr>
            <a:normAutofit fontScale="55000" lnSpcReduction="20000"/>
          </a:bodyPr>
          <a:lstStyle/>
          <a:p>
            <a:pPr algn="just">
              <a:buFont typeface="Wingdings" panose="05000000000000000000" pitchFamily="2" charset="2"/>
              <a:buChar char="q"/>
            </a:pPr>
            <a:r>
              <a:rPr lang="ar-JO" b="1" dirty="0" smtClean="0"/>
              <a:t>زيادة فرص العمل: </a:t>
            </a:r>
          </a:p>
          <a:p>
            <a:pPr algn="just">
              <a:buNone/>
            </a:pPr>
            <a:r>
              <a:rPr lang="ar-JO" dirty="0" smtClean="0"/>
              <a:t>     عن طريق دمج التدريب العملي والميداني والتعلم التعاوني، مغ تشريع أنظمة تحفيز لمساعدة الطلبة على القيام بذلك. </a:t>
            </a:r>
          </a:p>
          <a:p>
            <a:pPr algn="just">
              <a:buNone/>
            </a:pPr>
            <a:endParaRPr lang="en-US" dirty="0" smtClean="0"/>
          </a:p>
          <a:p>
            <a:pPr algn="just">
              <a:buFont typeface="Wingdings" panose="05000000000000000000" pitchFamily="2" charset="2"/>
              <a:buChar char="q"/>
            </a:pPr>
            <a:r>
              <a:rPr lang="ar-JO" b="1" dirty="0" smtClean="0"/>
              <a:t>الاستخدام الفعال لقواعد البيانات والمعلومات </a:t>
            </a:r>
            <a:endParaRPr lang="en-US" b="1" dirty="0" smtClean="0"/>
          </a:p>
          <a:p>
            <a:pPr algn="just">
              <a:buNone/>
            </a:pPr>
            <a:r>
              <a:rPr lang="en-US" b="1" dirty="0" smtClean="0"/>
              <a:t>       </a:t>
            </a:r>
            <a:r>
              <a:rPr lang="ar-JO" b="1" dirty="0" smtClean="0"/>
              <a:t>الخاصة بسوق العمل.</a:t>
            </a:r>
            <a:r>
              <a:rPr lang="en-US" b="1" dirty="0" smtClean="0"/>
              <a:t> </a:t>
            </a:r>
            <a:endParaRPr lang="ar-JO" b="1" dirty="0" smtClean="0"/>
          </a:p>
          <a:p>
            <a:pPr algn="just">
              <a:buNone/>
            </a:pPr>
            <a:r>
              <a:rPr lang="ar-JO" b="1" dirty="0" smtClean="0"/>
              <a:t> </a:t>
            </a:r>
            <a:r>
              <a:rPr lang="en-US" b="1" dirty="0" smtClean="0"/>
              <a:t> </a:t>
            </a:r>
            <a:endParaRPr lang="ar-JO" b="1" dirty="0" smtClean="0"/>
          </a:p>
          <a:p>
            <a:pPr algn="just">
              <a:buFont typeface="Wingdings" panose="05000000000000000000" pitchFamily="2" charset="2"/>
              <a:buChar char="q"/>
            </a:pPr>
            <a:r>
              <a:rPr lang="ar-JO" b="1" dirty="0" smtClean="0"/>
              <a:t> إعادة تقييم رسالة التوجيه والخدمات </a:t>
            </a:r>
            <a:endParaRPr lang="en-US" b="1" dirty="0" smtClean="0"/>
          </a:p>
          <a:p>
            <a:pPr algn="just">
              <a:buNone/>
            </a:pPr>
            <a:r>
              <a:rPr lang="en-US" b="1" dirty="0" smtClean="0"/>
              <a:t>       </a:t>
            </a:r>
            <a:r>
              <a:rPr lang="ar-JO" b="1" dirty="0" smtClean="0"/>
              <a:t>الإرشادية في الجامعة.  </a:t>
            </a:r>
          </a:p>
          <a:p>
            <a:pPr algn="just">
              <a:buNone/>
            </a:pPr>
            <a:endParaRPr lang="ar-JO" b="1" dirty="0" smtClean="0"/>
          </a:p>
          <a:p>
            <a:pPr algn="just">
              <a:buFont typeface="Wingdings" panose="05000000000000000000" pitchFamily="2" charset="2"/>
              <a:buChar char="q"/>
            </a:pPr>
            <a:r>
              <a:rPr lang="ar-JO" b="1" dirty="0" smtClean="0"/>
              <a:t> رزم المهارات المطلوبة:  </a:t>
            </a:r>
          </a:p>
          <a:p>
            <a:pPr algn="just">
              <a:buNone/>
            </a:pPr>
            <a:r>
              <a:rPr lang="ar-JO" b="1" dirty="0" smtClean="0"/>
              <a:t>    </a:t>
            </a:r>
            <a:r>
              <a:rPr lang="ar-JO" dirty="0" smtClean="0"/>
              <a:t>ومنها مهارات تكنولوجيا المعلومات، واقتصاد</a:t>
            </a:r>
          </a:p>
          <a:p>
            <a:pPr algn="just">
              <a:buNone/>
            </a:pPr>
            <a:r>
              <a:rPr lang="ar-JO" dirty="0" smtClean="0"/>
              <a:t>    المعرفة، وتحليل البيانات، وسرية المعلومات، </a:t>
            </a:r>
          </a:p>
          <a:p>
            <a:pPr algn="just">
              <a:buNone/>
            </a:pPr>
            <a:r>
              <a:rPr lang="ar-JO" dirty="0" smtClean="0"/>
              <a:t>    والريادية في الأعمال، وغيرها من المهارات</a:t>
            </a:r>
          </a:p>
          <a:p>
            <a:pPr algn="just">
              <a:buNone/>
            </a:pPr>
            <a:r>
              <a:rPr lang="ar-JO" dirty="0" smtClean="0"/>
              <a:t>     المطلوبة في القرن الحادي والعشرين. </a:t>
            </a:r>
          </a:p>
          <a:p>
            <a:pPr algn="just">
              <a:buNone/>
            </a:pPr>
            <a:endParaRPr lang="ar-JO" dirty="0" smtClean="0"/>
          </a:p>
          <a:p>
            <a:pPr algn="just">
              <a:buFont typeface="Wingdings" panose="05000000000000000000" pitchFamily="2" charset="2"/>
              <a:buChar char="q"/>
            </a:pPr>
            <a:r>
              <a:rPr lang="ar-JO" b="1" dirty="0" smtClean="0"/>
              <a:t> السياسات الجديدة الخاصة بالشهادات ومعايير معادلتها. </a:t>
            </a:r>
            <a:endParaRPr lang="en-US" dirty="0" smtClean="0"/>
          </a:p>
          <a:p>
            <a:pPr>
              <a:buFont typeface="Wingdings" panose="05000000000000000000" pitchFamily="2" charset="2"/>
              <a:buChar char="q"/>
            </a:pPr>
            <a:endParaRPr lang="ar-JO" b="1" dirty="0" smtClean="0"/>
          </a:p>
          <a:p>
            <a:endParaRPr lang="en-US" dirty="0"/>
          </a:p>
        </p:txBody>
      </p:sp>
      <p:pic>
        <p:nvPicPr>
          <p:cNvPr id="1026" name="Picture 2" descr="C:\Users\isam.najib\Desktop\ICAI-Eligibility.jpg"/>
          <p:cNvPicPr>
            <a:picLocks noChangeAspect="1" noChangeArrowheads="1"/>
          </p:cNvPicPr>
          <p:nvPr/>
        </p:nvPicPr>
        <p:blipFill>
          <a:blip r:embed="rId2" cstate="print"/>
          <a:srcRect/>
          <a:stretch>
            <a:fillRect/>
          </a:stretch>
        </p:blipFill>
        <p:spPr bwMode="auto">
          <a:xfrm>
            <a:off x="467544" y="2204864"/>
            <a:ext cx="3995936" cy="3466728"/>
          </a:xfrm>
          <a:prstGeom prst="rect">
            <a:avLst/>
          </a:prstGeom>
          <a:noFill/>
        </p:spPr>
      </p:pic>
      <p:sp>
        <p:nvSpPr>
          <p:cNvPr id="8" name="Date Placeholder 7"/>
          <p:cNvSpPr>
            <a:spLocks noGrp="1"/>
          </p:cNvSpPr>
          <p:nvPr>
            <p:ph type="dt" sz="half" idx="10"/>
          </p:nvPr>
        </p:nvSpPr>
        <p:spPr/>
        <p:txBody>
          <a:bodyPr/>
          <a:lstStyle/>
          <a:p>
            <a:fld id="{0DCEF62B-04F5-44A6-BA39-059F037D8701}"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11</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ar-JO" sz="3200" b="1" dirty="0" smtClean="0"/>
              <a:t>استراتيجيات تحفيز الأهلية للتوظيف</a:t>
            </a:r>
            <a:endParaRPr lang="en-US" sz="3200" b="1" dirty="0"/>
          </a:p>
        </p:txBody>
      </p:sp>
      <p:sp>
        <p:nvSpPr>
          <p:cNvPr id="3" name="Content Placeholder 2"/>
          <p:cNvSpPr>
            <a:spLocks noGrp="1"/>
          </p:cNvSpPr>
          <p:nvPr>
            <p:ph idx="1"/>
          </p:nvPr>
        </p:nvSpPr>
        <p:spPr>
          <a:xfrm>
            <a:off x="467544" y="908720"/>
            <a:ext cx="8229600" cy="5733256"/>
          </a:xfrm>
        </p:spPr>
        <p:txBody>
          <a:bodyPr>
            <a:normAutofit fontScale="25000" lnSpcReduction="20000"/>
          </a:bodyPr>
          <a:lstStyle/>
          <a:p>
            <a:pPr algn="just"/>
            <a:endParaRPr lang="ar-JO" b="1" i="1" dirty="0" smtClean="0"/>
          </a:p>
          <a:p>
            <a:pPr algn="just">
              <a:buFont typeface="Wingdings" pitchFamily="2" charset="2"/>
              <a:buChar char="q"/>
            </a:pPr>
            <a:r>
              <a:rPr lang="ar-JO" sz="9600" b="1" dirty="0" smtClean="0"/>
              <a:t>رعاية</a:t>
            </a:r>
            <a:r>
              <a:rPr lang="ar-JO" sz="9600" b="1" i="1" dirty="0" smtClean="0"/>
              <a:t> </a:t>
            </a:r>
            <a:r>
              <a:rPr lang="ar-JO" sz="9600" b="1" dirty="0" smtClean="0"/>
              <a:t>الأهلية للتوظيف من خلال المناهج للتأكد من أن الطلبة  قادرون على الربط بين التخصصات ونتاجات الأهلية للتوظيف. </a:t>
            </a:r>
          </a:p>
          <a:p>
            <a:pPr algn="just">
              <a:buFont typeface="Wingdings" pitchFamily="2" charset="2"/>
              <a:buChar char="q"/>
            </a:pPr>
            <a:r>
              <a:rPr lang="ar-JO" sz="9600" b="1" dirty="0" smtClean="0"/>
              <a:t> توفير مجموعة من الأنشطة المنهجية واللامنهجية</a:t>
            </a:r>
            <a:endParaRPr lang="en-US" sz="9600" b="1" dirty="0" smtClean="0"/>
          </a:p>
          <a:p>
            <a:pPr algn="just">
              <a:buNone/>
            </a:pPr>
            <a:r>
              <a:rPr lang="en-US" sz="9600" b="1" dirty="0" smtClean="0"/>
              <a:t>    </a:t>
            </a:r>
            <a:r>
              <a:rPr lang="ar-JO" sz="9600" b="1" dirty="0" smtClean="0"/>
              <a:t> التي تساهم في زيادة أهلية الخريجين للتوظيف. </a:t>
            </a:r>
          </a:p>
          <a:p>
            <a:pPr algn="just">
              <a:buFont typeface="Wingdings" pitchFamily="2" charset="2"/>
              <a:buChar char="q"/>
            </a:pPr>
            <a:r>
              <a:rPr lang="ar-JO" sz="9600" b="1" dirty="0" smtClean="0"/>
              <a:t>بناء علاقات مع سوق العمل وتشجيع الطلبة </a:t>
            </a:r>
            <a:endParaRPr lang="en-US" sz="9600" b="1" dirty="0" smtClean="0"/>
          </a:p>
          <a:p>
            <a:pPr algn="just">
              <a:buNone/>
            </a:pPr>
            <a:r>
              <a:rPr lang="en-US" sz="9600" b="1" dirty="0" smtClean="0"/>
              <a:t>     </a:t>
            </a:r>
            <a:r>
              <a:rPr lang="ar-JO" sz="9600" b="1" dirty="0" smtClean="0"/>
              <a:t>على إجراء ذلك.</a:t>
            </a:r>
          </a:p>
          <a:p>
            <a:pPr algn="just">
              <a:buFont typeface="Wingdings" pitchFamily="2" charset="2"/>
              <a:buChar char="q"/>
            </a:pPr>
            <a:r>
              <a:rPr lang="ar-JO" sz="9600" b="1" dirty="0" smtClean="0"/>
              <a:t> دعم الطلبة لزيادة ثقتهم بأنفسهم وفعاليتهم </a:t>
            </a:r>
            <a:endParaRPr lang="en-US" sz="9600" b="1" dirty="0" smtClean="0"/>
          </a:p>
          <a:p>
            <a:pPr algn="just">
              <a:buNone/>
            </a:pPr>
            <a:r>
              <a:rPr lang="en-US" sz="9600" b="1" dirty="0" smtClean="0"/>
              <a:t>      </a:t>
            </a:r>
            <a:r>
              <a:rPr lang="ar-JO" sz="9600" b="1" dirty="0" smtClean="0"/>
              <a:t>في التخصصات التي يدرسونها. </a:t>
            </a:r>
          </a:p>
          <a:p>
            <a:pPr algn="just">
              <a:buFont typeface="Wingdings" pitchFamily="2" charset="2"/>
              <a:buChar char="q"/>
            </a:pPr>
            <a:r>
              <a:rPr lang="ar-JO" sz="9600" b="1" dirty="0" smtClean="0"/>
              <a:t> زيادة قدرة الطلبة على تشكيل تعلمهم وفق</a:t>
            </a:r>
            <a:endParaRPr lang="en-US" sz="9600" b="1" dirty="0" smtClean="0"/>
          </a:p>
          <a:p>
            <a:pPr algn="just">
              <a:buNone/>
            </a:pPr>
            <a:r>
              <a:rPr lang="en-US" sz="9600" b="1" dirty="0" smtClean="0"/>
              <a:t>   </a:t>
            </a:r>
            <a:r>
              <a:rPr lang="ar-JO" sz="9600" b="1" dirty="0" smtClean="0"/>
              <a:t> حاجات سوق العمل، وتشجيع زياراتهم جامعات</a:t>
            </a:r>
            <a:endParaRPr lang="en-US" sz="9600" b="1" dirty="0" smtClean="0"/>
          </a:p>
          <a:p>
            <a:pPr algn="just">
              <a:buNone/>
            </a:pPr>
            <a:r>
              <a:rPr lang="en-US" sz="9600" b="1" dirty="0" smtClean="0"/>
              <a:t>  </a:t>
            </a:r>
            <a:r>
              <a:rPr lang="ar-JO" sz="9600" b="1" dirty="0" smtClean="0"/>
              <a:t> عالمية أخرى أثناء دراستهم لدعم توجهاتهم العالمية. </a:t>
            </a:r>
          </a:p>
          <a:p>
            <a:pPr algn="just">
              <a:buFont typeface="Wingdings" pitchFamily="2" charset="2"/>
              <a:buChar char="q"/>
            </a:pPr>
            <a:r>
              <a:rPr lang="ar-JO" sz="9600" b="1" dirty="0" smtClean="0"/>
              <a:t> استخدام خدمات الإرشاد المهني المتوفرة في الجامعة </a:t>
            </a:r>
            <a:endParaRPr lang="en-US" sz="9600" b="1" dirty="0" smtClean="0"/>
          </a:p>
          <a:p>
            <a:pPr algn="just">
              <a:buNone/>
            </a:pPr>
            <a:r>
              <a:rPr lang="en-US" sz="9600" b="1" dirty="0" smtClean="0"/>
              <a:t>      </a:t>
            </a:r>
            <a:r>
              <a:rPr lang="ar-JO" sz="9600" b="1" dirty="0" smtClean="0"/>
              <a:t>لدعم استراتيجيات تحفيز الأهلية للتوظيف. </a:t>
            </a:r>
          </a:p>
          <a:p>
            <a:pPr algn="just">
              <a:buNone/>
            </a:pPr>
            <a:endParaRPr lang="ar-JO" sz="9600" dirty="0" smtClean="0"/>
          </a:p>
          <a:p>
            <a:pPr algn="just">
              <a:buNone/>
            </a:pPr>
            <a:r>
              <a:rPr lang="ar-JO" sz="9600" dirty="0" smtClean="0"/>
              <a:t> </a:t>
            </a:r>
            <a:endParaRPr lang="ar-JO" sz="9600" i="1" dirty="0" smtClean="0"/>
          </a:p>
          <a:p>
            <a:pPr algn="just"/>
            <a:endParaRPr lang="ar-JO" sz="9600" b="1" i="1" dirty="0" smtClean="0"/>
          </a:p>
          <a:p>
            <a:endParaRPr lang="en-US" sz="9600" dirty="0"/>
          </a:p>
        </p:txBody>
      </p:sp>
      <p:pic>
        <p:nvPicPr>
          <p:cNvPr id="4" name="Picture 1" descr="C:\Users\isam.najib\Desktop\images.png"/>
          <p:cNvPicPr>
            <a:picLocks noChangeAspect="1" noChangeArrowheads="1"/>
          </p:cNvPicPr>
          <p:nvPr/>
        </p:nvPicPr>
        <p:blipFill>
          <a:blip r:embed="rId2" cstate="print">
            <a:biLevel thresh="75000"/>
          </a:blip>
          <a:srcRect/>
          <a:stretch>
            <a:fillRect/>
          </a:stretch>
        </p:blipFill>
        <p:spPr bwMode="auto">
          <a:xfrm>
            <a:off x="1" y="1898349"/>
            <a:ext cx="2987824" cy="4248472"/>
          </a:xfrm>
          <a:prstGeom prst="rect">
            <a:avLst/>
          </a:prstGeom>
          <a:noFill/>
        </p:spPr>
      </p:pic>
      <p:sp>
        <p:nvSpPr>
          <p:cNvPr id="8" name="Date Placeholder 7"/>
          <p:cNvSpPr>
            <a:spLocks noGrp="1"/>
          </p:cNvSpPr>
          <p:nvPr>
            <p:ph type="dt" sz="half" idx="10"/>
          </p:nvPr>
        </p:nvSpPr>
        <p:spPr/>
        <p:txBody>
          <a:bodyPr/>
          <a:lstStyle/>
          <a:p>
            <a:fld id="{8A669693-69BE-40BD-9311-E6FC158E8D2C}"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12</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ar-JO" sz="3200" b="1" dirty="0" smtClean="0"/>
              <a:t>التنسيق مع سوق العمل: </a:t>
            </a:r>
            <a:br>
              <a:rPr lang="ar-JO" sz="3200" b="1" dirty="0" smtClean="0"/>
            </a:br>
            <a:r>
              <a:rPr lang="ar-JO" sz="3200" b="1" dirty="0" smtClean="0"/>
              <a:t>ممارسة ضرورية تتبناها مؤسسات التعليم العالي</a:t>
            </a:r>
            <a:endParaRPr lang="en-US" sz="3200" b="1" dirty="0"/>
          </a:p>
        </p:txBody>
      </p:sp>
      <p:sp>
        <p:nvSpPr>
          <p:cNvPr id="3" name="Content Placeholder 2"/>
          <p:cNvSpPr>
            <a:spLocks noGrp="1"/>
          </p:cNvSpPr>
          <p:nvPr>
            <p:ph idx="1"/>
          </p:nvPr>
        </p:nvSpPr>
        <p:spPr/>
        <p:txBody>
          <a:bodyPr>
            <a:normAutofit fontScale="92500" lnSpcReduction="20000"/>
          </a:bodyPr>
          <a:lstStyle/>
          <a:p>
            <a:pPr algn="l" rtl="0"/>
            <a:endParaRPr lang="ar-JO" dirty="0" smtClean="0"/>
          </a:p>
          <a:p>
            <a:pPr algn="r">
              <a:buFont typeface="Wingdings" pitchFamily="2" charset="2"/>
              <a:buChar char="q"/>
            </a:pPr>
            <a:r>
              <a:rPr lang="ar-JO" dirty="0" smtClean="0"/>
              <a:t> </a:t>
            </a:r>
            <a:r>
              <a:rPr lang="ar-JO" sz="2800" b="1" dirty="0" smtClean="0"/>
              <a:t>تشكيل مجالس استشارية. </a:t>
            </a:r>
          </a:p>
          <a:p>
            <a:pPr algn="r">
              <a:buFont typeface="Wingdings" pitchFamily="2" charset="2"/>
              <a:buChar char="q"/>
            </a:pPr>
            <a:r>
              <a:rPr lang="ar-JO" sz="2800" b="1" dirty="0" smtClean="0"/>
              <a:t> تنظيم التدريب الميداني في مواقع العمل. </a:t>
            </a:r>
          </a:p>
          <a:p>
            <a:pPr algn="r">
              <a:buFont typeface="Wingdings" pitchFamily="2" charset="2"/>
              <a:buChar char="q"/>
            </a:pPr>
            <a:r>
              <a:rPr lang="ar-JO" sz="2800" b="1" dirty="0" smtClean="0"/>
              <a:t>تنظيم زيارات عمل للمواقع. </a:t>
            </a:r>
          </a:p>
          <a:p>
            <a:pPr algn="r">
              <a:buFont typeface="Wingdings" pitchFamily="2" charset="2"/>
              <a:buChar char="q"/>
            </a:pPr>
            <a:r>
              <a:rPr lang="ar-JO" sz="2800" b="1" dirty="0" smtClean="0"/>
              <a:t> استضافة متحدثين مهنيين. </a:t>
            </a:r>
          </a:p>
          <a:p>
            <a:pPr>
              <a:buFont typeface="Wingdings" pitchFamily="2" charset="2"/>
              <a:buChar char="q"/>
            </a:pPr>
            <a:r>
              <a:rPr lang="ar-JO" sz="2800" b="1" dirty="0" smtClean="0"/>
              <a:t> توفير فرص جدية للمهنيين لتقييم </a:t>
            </a:r>
            <a:endParaRPr lang="en-US" sz="2800" b="1" dirty="0" smtClean="0"/>
          </a:p>
          <a:p>
            <a:pPr marL="0" indent="0">
              <a:buNone/>
            </a:pPr>
            <a:r>
              <a:rPr lang="en-US" sz="2800" b="1" dirty="0"/>
              <a:t> </a:t>
            </a:r>
            <a:r>
              <a:rPr lang="en-US" sz="2800" b="1" dirty="0" smtClean="0"/>
              <a:t>   </a:t>
            </a:r>
            <a:r>
              <a:rPr lang="ar-JO" sz="2800" b="1" dirty="0" smtClean="0"/>
              <a:t>أعمال الطلبة. </a:t>
            </a:r>
          </a:p>
          <a:p>
            <a:pPr algn="r">
              <a:buFont typeface="Wingdings" pitchFamily="2" charset="2"/>
              <a:buChar char="q"/>
            </a:pPr>
            <a:r>
              <a:rPr lang="ar-JO" sz="2800" b="1" dirty="0" smtClean="0"/>
              <a:t> استضافة الطلبة كاستشاريين في </a:t>
            </a:r>
            <a:endParaRPr lang="en-US" sz="2800" b="1" dirty="0" smtClean="0"/>
          </a:p>
          <a:p>
            <a:pPr marL="0" indent="0" algn="r">
              <a:buNone/>
            </a:pPr>
            <a:r>
              <a:rPr lang="en-US" sz="2800" b="1" dirty="0"/>
              <a:t> </a:t>
            </a:r>
            <a:r>
              <a:rPr lang="en-US" sz="2800" b="1" dirty="0" smtClean="0"/>
              <a:t>    </a:t>
            </a:r>
            <a:r>
              <a:rPr lang="ar-JO" sz="2800" b="1" dirty="0" smtClean="0"/>
              <a:t>مواقع العمل. </a:t>
            </a:r>
          </a:p>
          <a:p>
            <a:pPr algn="r">
              <a:buFont typeface="Wingdings" pitchFamily="2" charset="2"/>
              <a:buChar char="q"/>
            </a:pPr>
            <a:r>
              <a:rPr lang="ar-JO" sz="2800" b="1" dirty="0" smtClean="0"/>
              <a:t>المشاركة في تنمية المجتمع. </a:t>
            </a:r>
          </a:p>
          <a:p>
            <a:pPr algn="r">
              <a:buFont typeface="Wingdings" pitchFamily="2" charset="2"/>
              <a:buChar char="q"/>
            </a:pPr>
            <a:r>
              <a:rPr lang="ar-JO" sz="2800" b="1" dirty="0" smtClean="0"/>
              <a:t>إشراك الطلبة في مشاريع. </a:t>
            </a:r>
          </a:p>
          <a:p>
            <a:pPr algn="r">
              <a:buNone/>
            </a:pPr>
            <a:endParaRPr lang="ar-JO" dirty="0" smtClean="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95536" y="2060848"/>
            <a:ext cx="345638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A334F938-DCEC-42C7-BACE-244C76A044BF}"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13</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isam.najib\Desktop\employers-preferred-criterion-for-selecting-which-universities-to-recruit-from-121115-large.jpg"/>
          <p:cNvPicPr>
            <a:picLocks noGrp="1" noChangeAspect="1" noChangeArrowheads="1"/>
          </p:cNvPicPr>
          <p:nvPr>
            <p:ph idx="1"/>
          </p:nvPr>
        </p:nvPicPr>
        <p:blipFill>
          <a:blip r:embed="rId2" cstate="print">
            <a:biLevel thresh="50000"/>
          </a:blip>
          <a:srcRect/>
          <a:stretch>
            <a:fillRect/>
          </a:stretch>
        </p:blipFill>
        <p:spPr bwMode="auto">
          <a:xfrm>
            <a:off x="323528" y="332656"/>
            <a:ext cx="8352928" cy="6408712"/>
          </a:xfrm>
          <a:prstGeom prst="rect">
            <a:avLst/>
          </a:prstGeom>
          <a:noFill/>
        </p:spPr>
      </p:pic>
      <p:sp>
        <p:nvSpPr>
          <p:cNvPr id="7" name="Date Placeholder 6"/>
          <p:cNvSpPr>
            <a:spLocks noGrp="1"/>
          </p:cNvSpPr>
          <p:nvPr>
            <p:ph type="dt" sz="half" idx="10"/>
          </p:nvPr>
        </p:nvSpPr>
        <p:spPr/>
        <p:txBody>
          <a:bodyPr/>
          <a:lstStyle/>
          <a:p>
            <a:fld id="{16C122CA-6908-43B1-BBDE-DD074E5F1947}" type="datetime10">
              <a:rPr lang="ar-JO" smtClean="0"/>
              <a:t>الثلاثاء، 06 تشرين الثاني، 2018</a:t>
            </a:fld>
            <a:endParaRPr lang="ar-JO"/>
          </a:p>
        </p:txBody>
      </p:sp>
      <p:sp>
        <p:nvSpPr>
          <p:cNvPr id="8" name="Slide Number Placeholder 7"/>
          <p:cNvSpPr>
            <a:spLocks noGrp="1"/>
          </p:cNvSpPr>
          <p:nvPr>
            <p:ph type="sldNum" sz="quarter" idx="12"/>
          </p:nvPr>
        </p:nvSpPr>
        <p:spPr/>
        <p:txBody>
          <a:bodyPr/>
          <a:lstStyle/>
          <a:p>
            <a:fld id="{5C15E480-FDA0-4488-9F3A-DA07C75E4510}" type="slidenum">
              <a:rPr lang="ar-JO" smtClean="0"/>
              <a:pPr/>
              <a:t>14</a:t>
            </a:fld>
            <a:endParaRPr lang="ar-JO"/>
          </a:p>
        </p:txBody>
      </p:sp>
      <p:sp>
        <p:nvSpPr>
          <p:cNvPr id="9" name="Footer Placeholder 8"/>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isam.najib\Desktop\employers-criteria-for-selecting-graduates-121115-large.jpg"/>
          <p:cNvPicPr>
            <a:picLocks noGrp="1" noChangeAspect="1" noChangeArrowheads="1"/>
          </p:cNvPicPr>
          <p:nvPr>
            <p:ph idx="1"/>
          </p:nvPr>
        </p:nvPicPr>
        <p:blipFill>
          <a:blip r:embed="rId2" cstate="print">
            <a:biLevel thresh="75000"/>
          </a:blip>
          <a:srcRect/>
          <a:stretch>
            <a:fillRect/>
          </a:stretch>
        </p:blipFill>
        <p:spPr bwMode="auto">
          <a:xfrm>
            <a:off x="395536" y="188640"/>
            <a:ext cx="8496944" cy="6408712"/>
          </a:xfrm>
          <a:prstGeom prst="rect">
            <a:avLst/>
          </a:prstGeom>
          <a:noFill/>
        </p:spPr>
      </p:pic>
      <p:sp>
        <p:nvSpPr>
          <p:cNvPr id="7" name="Date Placeholder 6"/>
          <p:cNvSpPr>
            <a:spLocks noGrp="1"/>
          </p:cNvSpPr>
          <p:nvPr>
            <p:ph type="dt" sz="half" idx="10"/>
          </p:nvPr>
        </p:nvSpPr>
        <p:spPr/>
        <p:txBody>
          <a:bodyPr/>
          <a:lstStyle/>
          <a:p>
            <a:fld id="{918CFEF8-D8E8-48A6-9726-525D15A3CFAF}" type="datetime10">
              <a:rPr lang="ar-JO" smtClean="0"/>
              <a:t>الثلاثاء، 06 تشرين الثاني، 2018</a:t>
            </a:fld>
            <a:endParaRPr lang="ar-JO"/>
          </a:p>
        </p:txBody>
      </p:sp>
      <p:sp>
        <p:nvSpPr>
          <p:cNvPr id="8" name="Slide Number Placeholder 7"/>
          <p:cNvSpPr>
            <a:spLocks noGrp="1"/>
          </p:cNvSpPr>
          <p:nvPr>
            <p:ph type="sldNum" sz="quarter" idx="12"/>
          </p:nvPr>
        </p:nvSpPr>
        <p:spPr/>
        <p:txBody>
          <a:bodyPr/>
          <a:lstStyle/>
          <a:p>
            <a:fld id="{5C15E480-FDA0-4488-9F3A-DA07C75E4510}" type="slidenum">
              <a:rPr lang="ar-JO" smtClean="0"/>
              <a:pPr/>
              <a:t>15</a:t>
            </a:fld>
            <a:endParaRPr lang="ar-JO"/>
          </a:p>
        </p:txBody>
      </p:sp>
      <p:sp>
        <p:nvSpPr>
          <p:cNvPr id="9" name="Footer Placeholder 8"/>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استراتيجيات رعاية التوظيفية</a:t>
            </a:r>
            <a:endParaRPr lang="en-US" sz="3200" b="1"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a:lnSpc>
                <a:spcPct val="150000"/>
              </a:lnSpc>
              <a:buFont typeface="Wingdings" pitchFamily="2" charset="2"/>
              <a:buChar char="q"/>
            </a:pPr>
            <a:r>
              <a:rPr lang="ar-JO" dirty="0" smtClean="0"/>
              <a:t> </a:t>
            </a:r>
            <a:r>
              <a:rPr lang="ar-JO" sz="2800" b="1" dirty="0" smtClean="0"/>
              <a:t>الاستخدام الفعال للبيانات الخاصة بسوق العمل. </a:t>
            </a:r>
          </a:p>
          <a:p>
            <a:pPr>
              <a:lnSpc>
                <a:spcPct val="150000"/>
              </a:lnSpc>
              <a:buFont typeface="Wingdings" pitchFamily="2" charset="2"/>
              <a:buChar char="q"/>
            </a:pPr>
            <a:r>
              <a:rPr lang="ar-JO" sz="2800" b="1" dirty="0" smtClean="0"/>
              <a:t> تنمية القدرات الإبداعية عند الطلبة. </a:t>
            </a:r>
          </a:p>
          <a:p>
            <a:pPr>
              <a:lnSpc>
                <a:spcPct val="150000"/>
              </a:lnSpc>
              <a:buFont typeface="Wingdings" pitchFamily="2" charset="2"/>
              <a:buChar char="q"/>
            </a:pPr>
            <a:r>
              <a:rPr lang="ar-JO" sz="2800" b="1" dirty="0" smtClean="0"/>
              <a:t> التوعية بالتقنيات ورزم المهارات </a:t>
            </a:r>
          </a:p>
          <a:p>
            <a:pPr>
              <a:lnSpc>
                <a:spcPct val="150000"/>
              </a:lnSpc>
              <a:buNone/>
            </a:pPr>
            <a:r>
              <a:rPr lang="ar-JO" sz="2800" b="1" dirty="0" smtClean="0"/>
              <a:t>    الخاصة بالاقتصاد الجديد.  </a:t>
            </a:r>
          </a:p>
          <a:p>
            <a:pPr>
              <a:lnSpc>
                <a:spcPct val="150000"/>
              </a:lnSpc>
              <a:buFont typeface="Wingdings" pitchFamily="2" charset="2"/>
              <a:buChar char="q"/>
            </a:pPr>
            <a:r>
              <a:rPr lang="ar-JO" sz="2800" b="1" dirty="0" smtClean="0"/>
              <a:t> التخطيط وخدمات التوجيه والإرشاد. </a:t>
            </a:r>
          </a:p>
          <a:p>
            <a:pPr>
              <a:lnSpc>
                <a:spcPct val="150000"/>
              </a:lnSpc>
              <a:buFont typeface="Wingdings" pitchFamily="2" charset="2"/>
              <a:buChar char="q"/>
            </a:pPr>
            <a:r>
              <a:rPr lang="ar-JO" sz="2800" b="1" dirty="0" smtClean="0"/>
              <a:t> التعلم المبني على التعاون مع مواقع</a:t>
            </a:r>
          </a:p>
          <a:p>
            <a:pPr>
              <a:lnSpc>
                <a:spcPct val="150000"/>
              </a:lnSpc>
              <a:buNone/>
            </a:pPr>
            <a:r>
              <a:rPr lang="ar-JO" sz="2800" b="1" dirty="0" smtClean="0"/>
              <a:t>     العمل. </a:t>
            </a:r>
          </a:p>
          <a:p>
            <a:pPr>
              <a:lnSpc>
                <a:spcPct val="150000"/>
              </a:lnSpc>
              <a:buFont typeface="Wingdings" pitchFamily="2" charset="2"/>
              <a:buChar char="q"/>
            </a:pPr>
            <a:r>
              <a:rPr lang="ar-JO" sz="2800" b="1" dirty="0" smtClean="0"/>
              <a:t>  العمل التشاركي بين الجامعة ومؤسسات العمل. </a:t>
            </a:r>
          </a:p>
          <a:p>
            <a:pPr>
              <a:lnSpc>
                <a:spcPct val="150000"/>
              </a:lnSpc>
              <a:buFont typeface="Wingdings" pitchFamily="2" charset="2"/>
              <a:buChar char="q"/>
            </a:pPr>
            <a:r>
              <a:rPr lang="ar-JO" sz="2800" b="1" dirty="0" smtClean="0"/>
              <a:t> مراعاة الأنظمة الجديدة للاعتمادية ومنح الشهادات. </a:t>
            </a:r>
          </a:p>
        </p:txBody>
      </p:sp>
      <p:sp>
        <p:nvSpPr>
          <p:cNvPr id="8" name="Date Placeholder 7"/>
          <p:cNvSpPr>
            <a:spLocks noGrp="1"/>
          </p:cNvSpPr>
          <p:nvPr>
            <p:ph type="dt" sz="half" idx="10"/>
          </p:nvPr>
        </p:nvSpPr>
        <p:spPr/>
        <p:txBody>
          <a:bodyPr/>
          <a:lstStyle/>
          <a:p>
            <a:fld id="{9CD576B4-1552-459C-BCAF-72D51B47C7C9}"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16</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pic>
        <p:nvPicPr>
          <p:cNvPr id="18436" name="Picture 4" descr="C:\Users\isam.najib\Desktop\images (2).jpg"/>
          <p:cNvPicPr>
            <a:picLocks noChangeAspect="1" noChangeArrowheads="1"/>
          </p:cNvPicPr>
          <p:nvPr/>
        </p:nvPicPr>
        <p:blipFill>
          <a:blip r:embed="rId2" cstate="print">
            <a:biLevel thresh="75000"/>
          </a:blip>
          <a:srcRect/>
          <a:stretch>
            <a:fillRect/>
          </a:stretch>
        </p:blipFill>
        <p:spPr bwMode="auto">
          <a:xfrm>
            <a:off x="323528" y="2132856"/>
            <a:ext cx="4032448" cy="31683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الكفايات والمهارات المطلوبة لسوق العمل: </a:t>
            </a:r>
            <a:br>
              <a:rPr lang="ar-JO" sz="3200" b="1" dirty="0" smtClean="0"/>
            </a:br>
            <a:r>
              <a:rPr lang="ar-JO" sz="2400" b="1" dirty="0" smtClean="0"/>
              <a:t>كلية العلوم الإدارية والمالية نموذجاً </a:t>
            </a:r>
            <a:endParaRPr lang="en-US" sz="2400"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ar-JO" b="1" dirty="0" smtClean="0"/>
              <a:t>الكفايات القانونية:</a:t>
            </a:r>
            <a:r>
              <a:rPr lang="ar-JO" dirty="0" smtClean="0"/>
              <a:t> معارف ومهارات تطبيقية، والقدرة على البحث والتحليل، والتواصل اللفظي والكتابي. </a:t>
            </a:r>
          </a:p>
          <a:p>
            <a:pPr>
              <a:buFont typeface="Wingdings" pitchFamily="2" charset="2"/>
              <a:buChar char="q"/>
            </a:pPr>
            <a:r>
              <a:rPr lang="ar-JO" b="1" dirty="0" smtClean="0"/>
              <a:t>المواطنة: </a:t>
            </a:r>
            <a:r>
              <a:rPr lang="ar-JO" dirty="0" smtClean="0"/>
              <a:t>القدرة على تطوبر </a:t>
            </a:r>
          </a:p>
          <a:p>
            <a:pPr>
              <a:buNone/>
            </a:pPr>
            <a:r>
              <a:rPr lang="ar-JO" dirty="0" smtClean="0"/>
              <a:t> الذات والآخر، والتعاون،  والعمل</a:t>
            </a:r>
          </a:p>
          <a:p>
            <a:pPr>
              <a:buNone/>
            </a:pPr>
            <a:r>
              <a:rPr lang="ar-JO" dirty="0" smtClean="0"/>
              <a:t>بروح الفريق. </a:t>
            </a:r>
          </a:p>
          <a:p>
            <a:pPr>
              <a:buFont typeface="Wingdings" pitchFamily="2" charset="2"/>
              <a:buChar char="q"/>
            </a:pPr>
            <a:r>
              <a:rPr lang="ar-JO" dirty="0" smtClean="0"/>
              <a:t> </a:t>
            </a:r>
            <a:r>
              <a:rPr lang="ar-JO" b="1" dirty="0" smtClean="0"/>
              <a:t>المهارات الإدارية:</a:t>
            </a:r>
            <a:r>
              <a:rPr lang="ar-JO" dirty="0" smtClean="0"/>
              <a:t> </a:t>
            </a:r>
          </a:p>
          <a:p>
            <a:pPr>
              <a:buNone/>
            </a:pPr>
            <a:r>
              <a:rPr lang="ar-JO" dirty="0" smtClean="0"/>
              <a:t>إدارة المال والأعمال، والقيادة. </a:t>
            </a:r>
          </a:p>
          <a:p>
            <a:pPr>
              <a:buFont typeface="Wingdings" pitchFamily="2" charset="2"/>
              <a:buChar char="q"/>
            </a:pPr>
            <a:r>
              <a:rPr lang="ar-JO" b="1" dirty="0" smtClean="0"/>
              <a:t> التعامل مع تطوير الأعمال والعلاقة مع الزبائن: </a:t>
            </a:r>
          </a:p>
          <a:p>
            <a:pPr>
              <a:buNone/>
            </a:pPr>
            <a:r>
              <a:rPr lang="ar-JO" dirty="0" smtClean="0"/>
              <a:t>تطوير الأعمال، والعلاقة مع الزبائن.  </a:t>
            </a:r>
          </a:p>
          <a:p>
            <a:pPr>
              <a:buNone/>
            </a:pPr>
            <a:endParaRPr lang="ar-JO" dirty="0" smtClean="0"/>
          </a:p>
          <a:p>
            <a:pPr>
              <a:buNone/>
            </a:pPr>
            <a:endParaRPr lang="ar-JO" dirty="0" smtClean="0"/>
          </a:p>
          <a:p>
            <a:pPr>
              <a:buNone/>
            </a:pPr>
            <a:endParaRPr lang="ar-JO" dirty="0" smtClean="0"/>
          </a:p>
          <a:p>
            <a:pPr>
              <a:buNone/>
            </a:pPr>
            <a:endParaRPr lang="en-US" dirty="0"/>
          </a:p>
        </p:txBody>
      </p:sp>
      <p:pic>
        <p:nvPicPr>
          <p:cNvPr id="4" name="Picture 2" descr="C:\Users\isam.najib\Desktop\1.JP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2492896"/>
            <a:ext cx="4104456" cy="2530535"/>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438FD1FD-A9E5-403E-B74A-6FDEAF003B25}"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17</a:t>
            </a:fld>
            <a:endParaRPr lang="ar-JO"/>
          </a:p>
        </p:txBody>
      </p:sp>
      <p:sp>
        <p:nvSpPr>
          <p:cNvPr id="10" name="Footer Placeholder 9"/>
          <p:cNvSpPr>
            <a:spLocks noGrp="1"/>
          </p:cNvSpPr>
          <p:nvPr>
            <p:ph type="ftr" sz="quarter" idx="11"/>
          </p:nvPr>
        </p:nvSpPr>
        <p:spPr/>
        <p:txBody>
          <a:bodyPr/>
          <a:lstStyle/>
          <a:p>
            <a:r>
              <a:rPr lang="ar-JO" dirty="0" smtClean="0"/>
              <a:t>جامعة فيلادلفيا</a:t>
            </a:r>
            <a:endParaRPr lang="ar-J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buNone/>
            </a:pPr>
            <a:endParaRPr lang="ar-JO" dirty="0"/>
          </a:p>
        </p:txBody>
      </p:sp>
      <p:pic>
        <p:nvPicPr>
          <p:cNvPr id="1026" name="Picture 2" descr="C:\Users\isam.najib\Desktop\kelly-employability-presentation-digital-marketing-open-day-2-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9"/>
            <a:ext cx="8424936" cy="6309198"/>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2574402D-1F1A-4C29-A0C2-E87A65F26A3B}"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18</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extLst>
      <p:ext uri="{BB962C8B-B14F-4D97-AF65-F5344CB8AC3E}">
        <p14:creationId xmlns:p14="http://schemas.microsoft.com/office/powerpoint/2010/main" val="3856998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JO" sz="3200" b="1" dirty="0" smtClean="0"/>
              <a:t>عشر كفايات أساسية لربط المادة الدراسية </a:t>
            </a:r>
            <a:br>
              <a:rPr lang="ar-JO" sz="3200" b="1" dirty="0" smtClean="0"/>
            </a:br>
            <a:r>
              <a:rPr lang="ar-JO" sz="3200" b="1" dirty="0" smtClean="0"/>
              <a:t>بالمهارات التي تتطلبها جهات التشغيل</a:t>
            </a:r>
            <a:endParaRPr lang="en-US" sz="3200" b="1" dirty="0"/>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pPr marL="514350" indent="-514350">
              <a:buFont typeface="Wingdings" pitchFamily="2" charset="2"/>
              <a:buChar char="q"/>
            </a:pPr>
            <a:r>
              <a:rPr lang="ar-JO" b="1" dirty="0" smtClean="0"/>
              <a:t>مهارات التواصل مع الآخرين. </a:t>
            </a:r>
          </a:p>
          <a:p>
            <a:pPr marL="514350" indent="-514350" algn="just">
              <a:buFont typeface="Wingdings" pitchFamily="2" charset="2"/>
              <a:buChar char="q"/>
            </a:pPr>
            <a:r>
              <a:rPr lang="ar-JO" b="1" dirty="0" smtClean="0"/>
              <a:t> مهارات حل المسائل. </a:t>
            </a:r>
          </a:p>
          <a:p>
            <a:pPr marL="514350" indent="-514350" algn="just">
              <a:buFont typeface="Wingdings" pitchFamily="2" charset="2"/>
              <a:buChar char="q"/>
            </a:pPr>
            <a:r>
              <a:rPr lang="ar-JO" b="1" dirty="0" smtClean="0"/>
              <a:t>استخدام المبادرات والتحفيز الذاتي. </a:t>
            </a:r>
          </a:p>
          <a:p>
            <a:pPr marL="514350" indent="-514350" algn="just">
              <a:buFont typeface="Wingdings" pitchFamily="2" charset="2"/>
              <a:buChar char="q"/>
            </a:pPr>
            <a:r>
              <a:rPr lang="ar-JO" b="1" dirty="0" smtClean="0"/>
              <a:t>العمل تحت نأثير الضغوط                         </a:t>
            </a:r>
          </a:p>
          <a:p>
            <a:pPr marL="514350" indent="-514350" algn="just">
              <a:buNone/>
            </a:pPr>
            <a:r>
              <a:rPr lang="ar-JO" b="1" dirty="0" smtClean="0"/>
              <a:t>    ووفق البرامج الزمنية المحددة.      </a:t>
            </a:r>
          </a:p>
          <a:p>
            <a:pPr marL="514350" indent="-514350" algn="just">
              <a:buFont typeface="Wingdings" pitchFamily="2" charset="2"/>
              <a:buChar char="q"/>
            </a:pPr>
            <a:r>
              <a:rPr lang="ar-JO" b="1" dirty="0" smtClean="0"/>
              <a:t> مهارات التنظيم. </a:t>
            </a:r>
          </a:p>
          <a:p>
            <a:pPr marL="514350" indent="-514350" algn="just">
              <a:buFont typeface="Wingdings" pitchFamily="2" charset="2"/>
              <a:buChar char="q"/>
            </a:pPr>
            <a:r>
              <a:rPr lang="ar-JO" b="1" dirty="0" smtClean="0"/>
              <a:t>العمل ضمن فريق.   </a:t>
            </a:r>
          </a:p>
          <a:p>
            <a:pPr marL="514350" indent="-514350" algn="just">
              <a:buFont typeface="Wingdings" pitchFamily="2" charset="2"/>
              <a:buChar char="q"/>
            </a:pPr>
            <a:r>
              <a:rPr lang="ar-JO" b="1" dirty="0" smtClean="0"/>
              <a:t>القدرة على التعلم والتكيف وفق الظروف. </a:t>
            </a:r>
          </a:p>
          <a:p>
            <a:pPr marL="514350" indent="-514350" algn="just">
              <a:buFont typeface="Wingdings" pitchFamily="2" charset="2"/>
              <a:buChar char="q"/>
            </a:pPr>
            <a:r>
              <a:rPr lang="ar-JO" b="1" dirty="0" smtClean="0"/>
              <a:t>القدرة على التعامل مع التقنيات الحديثة.  </a:t>
            </a:r>
          </a:p>
          <a:p>
            <a:pPr marL="514350" indent="-514350" algn="just">
              <a:buFont typeface="Wingdings" pitchFamily="2" charset="2"/>
              <a:buChar char="q"/>
            </a:pPr>
            <a:r>
              <a:rPr lang="ar-JO" b="1" dirty="0" smtClean="0"/>
              <a:t>تقدير التنوع والاختلاف. </a:t>
            </a:r>
          </a:p>
          <a:p>
            <a:pPr marL="514350" indent="-514350" algn="just">
              <a:buFont typeface="Wingdings" pitchFamily="2" charset="2"/>
              <a:buChar char="q"/>
            </a:pPr>
            <a:r>
              <a:rPr lang="ar-JO" b="1" dirty="0" smtClean="0"/>
              <a:t>مهارات التفاوض. </a:t>
            </a:r>
          </a:p>
          <a:p>
            <a:pPr marL="514350" indent="-514350" algn="just">
              <a:buNone/>
            </a:pPr>
            <a:endParaRPr lang="ar-JO" dirty="0" smtClean="0"/>
          </a:p>
          <a:p>
            <a:pPr marL="514350" indent="-514350" algn="l" rtl="0">
              <a:buFont typeface="+mj-lt"/>
              <a:buAutoNum type="arabicPeriod"/>
            </a:pPr>
            <a:endParaRPr lang="en-US" dirty="0" smtClean="0"/>
          </a:p>
        </p:txBody>
      </p:sp>
      <p:pic>
        <p:nvPicPr>
          <p:cNvPr id="6" name="Picture 1" descr="C:\Users\isam.najib\Desktop\images.jpg"/>
          <p:cNvPicPr>
            <a:picLocks noChangeAspect="1" noChangeArrowheads="1"/>
          </p:cNvPicPr>
          <p:nvPr/>
        </p:nvPicPr>
        <p:blipFill>
          <a:blip r:embed="rId2" cstate="print"/>
          <a:srcRect/>
          <a:stretch>
            <a:fillRect/>
          </a:stretch>
        </p:blipFill>
        <p:spPr bwMode="auto">
          <a:xfrm>
            <a:off x="179512" y="1844824"/>
            <a:ext cx="2808312" cy="4248472"/>
          </a:xfrm>
          <a:prstGeom prst="rect">
            <a:avLst/>
          </a:prstGeom>
          <a:noFill/>
        </p:spPr>
      </p:pic>
      <p:sp>
        <p:nvSpPr>
          <p:cNvPr id="9" name="Date Placeholder 8"/>
          <p:cNvSpPr>
            <a:spLocks noGrp="1"/>
          </p:cNvSpPr>
          <p:nvPr>
            <p:ph type="dt" sz="half" idx="10"/>
          </p:nvPr>
        </p:nvSpPr>
        <p:spPr/>
        <p:txBody>
          <a:bodyPr/>
          <a:lstStyle/>
          <a:p>
            <a:fld id="{E4FB5103-CD62-4540-B433-C97BF9800DDD}" type="datetime10">
              <a:rPr lang="ar-JO" smtClean="0"/>
              <a:t>الثلاثاء، 06 تشرين الثاني، 2018</a:t>
            </a:fld>
            <a:endParaRPr lang="ar-JO"/>
          </a:p>
        </p:txBody>
      </p:sp>
      <p:sp>
        <p:nvSpPr>
          <p:cNvPr id="10" name="Slide Number Placeholder 9"/>
          <p:cNvSpPr>
            <a:spLocks noGrp="1"/>
          </p:cNvSpPr>
          <p:nvPr>
            <p:ph type="sldNum" sz="quarter" idx="12"/>
          </p:nvPr>
        </p:nvSpPr>
        <p:spPr/>
        <p:txBody>
          <a:bodyPr/>
          <a:lstStyle/>
          <a:p>
            <a:fld id="{5C15E480-FDA0-4488-9F3A-DA07C75E4510}" type="slidenum">
              <a:rPr lang="ar-JO" smtClean="0"/>
              <a:pPr/>
              <a:t>19</a:t>
            </a:fld>
            <a:endParaRPr lang="ar-JO"/>
          </a:p>
        </p:txBody>
      </p:sp>
      <p:sp>
        <p:nvSpPr>
          <p:cNvPr id="11" name="Footer Placeholder 10"/>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المقدمة</a:t>
            </a:r>
            <a:endParaRPr lang="en-US" sz="3200" b="1" dirty="0"/>
          </a:p>
        </p:txBody>
      </p:sp>
      <p:sp>
        <p:nvSpPr>
          <p:cNvPr id="3" name="Content Placeholder 2"/>
          <p:cNvSpPr>
            <a:spLocks noGrp="1"/>
          </p:cNvSpPr>
          <p:nvPr>
            <p:ph idx="1"/>
          </p:nvPr>
        </p:nvSpPr>
        <p:spPr>
          <a:xfrm>
            <a:off x="251520" y="1412777"/>
            <a:ext cx="8568952" cy="5445223"/>
          </a:xfrm>
        </p:spPr>
        <p:txBody>
          <a:bodyPr>
            <a:normAutofit fontScale="70000" lnSpcReduction="20000"/>
          </a:bodyPr>
          <a:lstStyle/>
          <a:p>
            <a:pPr algn="just">
              <a:lnSpc>
                <a:spcPct val="120000"/>
              </a:lnSpc>
              <a:buNone/>
            </a:pPr>
            <a:r>
              <a:rPr lang="en-US" b="1" dirty="0" smtClean="0"/>
              <a:t>    </a:t>
            </a:r>
            <a:r>
              <a:rPr lang="ar-JO" b="1" dirty="0" smtClean="0"/>
              <a:t>هدف هذه المحاضرة نشرثقافة التوظيفية أو الأهلية للتوظيف، وإبراز أهمية المزاوجة بين النظرية والتطبيق، باتباع أسلوب التجريب، وربط الجوانب النظرية بالتطبيقية في العملية التعليمية التعلمية، كجزء من إجراءات ضمان الجودة فيها.</a:t>
            </a:r>
          </a:p>
          <a:p>
            <a:pPr>
              <a:buNone/>
            </a:pPr>
            <a:r>
              <a:rPr lang="en-US" dirty="0" smtClean="0"/>
              <a:t>     </a:t>
            </a:r>
            <a:r>
              <a:rPr lang="ar-JO" dirty="0" smtClean="0"/>
              <a:t>وتتلخص أهداف المحاضرة فيما يأتي: </a:t>
            </a:r>
          </a:p>
          <a:p>
            <a:pPr>
              <a:lnSpc>
                <a:spcPts val="3000"/>
              </a:lnSpc>
              <a:buFont typeface="Wingdings" pitchFamily="2" charset="2"/>
              <a:buChar char="q"/>
            </a:pPr>
            <a:r>
              <a:rPr lang="en-US" dirty="0" smtClean="0"/>
              <a:t>  </a:t>
            </a:r>
            <a:r>
              <a:rPr lang="ar-JO" dirty="0" smtClean="0"/>
              <a:t>تعريف التوظيفية.</a:t>
            </a:r>
          </a:p>
          <a:p>
            <a:pPr>
              <a:lnSpc>
                <a:spcPts val="3000"/>
              </a:lnSpc>
              <a:buFont typeface="Wingdings" pitchFamily="2" charset="2"/>
              <a:buChar char="q"/>
            </a:pPr>
            <a:r>
              <a:rPr lang="ar-JO" dirty="0" smtClean="0"/>
              <a:t>تعداد المهارات الشخصية والمهنية اللازمة</a:t>
            </a:r>
            <a:r>
              <a:rPr lang="en-US" dirty="0" smtClean="0"/>
              <a:t> </a:t>
            </a:r>
            <a:r>
              <a:rPr lang="ar-JO" dirty="0" smtClean="0"/>
              <a:t>للتوظيفية</a:t>
            </a:r>
            <a:endParaRPr lang="en-US" dirty="0" smtClean="0"/>
          </a:p>
          <a:p>
            <a:pPr>
              <a:lnSpc>
                <a:spcPts val="3000"/>
              </a:lnSpc>
              <a:buNone/>
            </a:pPr>
            <a:r>
              <a:rPr lang="en-US" dirty="0" smtClean="0"/>
              <a:t>   </a:t>
            </a:r>
            <a:r>
              <a:rPr lang="ar-JO" dirty="0" smtClean="0"/>
              <a:t> الفعالة. </a:t>
            </a:r>
          </a:p>
          <a:p>
            <a:pPr>
              <a:lnSpc>
                <a:spcPts val="3000"/>
              </a:lnSpc>
              <a:buFont typeface="Wingdings" pitchFamily="2" charset="2"/>
              <a:buChar char="q"/>
            </a:pPr>
            <a:r>
              <a:rPr lang="ar-JO" dirty="0" smtClean="0"/>
              <a:t>التأكيد على </a:t>
            </a:r>
            <a:r>
              <a:rPr lang="en-US" dirty="0" smtClean="0"/>
              <a:t>  </a:t>
            </a:r>
            <a:r>
              <a:rPr lang="ar-JO" dirty="0" smtClean="0"/>
              <a:t>ضرورة تضمين التوظيفية في المناهج </a:t>
            </a:r>
          </a:p>
          <a:p>
            <a:pPr>
              <a:lnSpc>
                <a:spcPts val="3000"/>
              </a:lnSpc>
              <a:buNone/>
            </a:pPr>
            <a:r>
              <a:rPr lang="ar-JO" dirty="0" smtClean="0"/>
              <a:t>   الدراسية. </a:t>
            </a:r>
          </a:p>
          <a:p>
            <a:pPr>
              <a:lnSpc>
                <a:spcPts val="3000"/>
              </a:lnSpc>
              <a:buFont typeface="Wingdings" pitchFamily="2" charset="2"/>
              <a:buChar char="q"/>
            </a:pPr>
            <a:r>
              <a:rPr lang="en-US" dirty="0" smtClean="0"/>
              <a:t> </a:t>
            </a:r>
            <a:r>
              <a:rPr lang="ar-JO" dirty="0" smtClean="0"/>
              <a:t>إبراز</a:t>
            </a:r>
            <a:r>
              <a:rPr lang="en-US" dirty="0" smtClean="0"/>
              <a:t> </a:t>
            </a:r>
            <a:r>
              <a:rPr lang="ar-JO" dirty="0" smtClean="0"/>
              <a:t>استراتيجيات رعاية التوظيفية. </a:t>
            </a:r>
          </a:p>
          <a:p>
            <a:pPr>
              <a:lnSpc>
                <a:spcPts val="3000"/>
              </a:lnSpc>
              <a:buFont typeface="Wingdings" pitchFamily="2" charset="2"/>
              <a:buChar char="q"/>
            </a:pPr>
            <a:r>
              <a:rPr lang="ar-JO" dirty="0" smtClean="0"/>
              <a:t> تطبيق نموذج لوسائل قياس التوظيفية </a:t>
            </a:r>
          </a:p>
          <a:p>
            <a:pPr>
              <a:lnSpc>
                <a:spcPts val="3000"/>
              </a:lnSpc>
              <a:buNone/>
            </a:pPr>
            <a:r>
              <a:rPr lang="ar-JO" dirty="0" smtClean="0"/>
              <a:t>    واستراتيجيات رعايتها في مؤسسات التعليم العالي.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996952"/>
            <a:ext cx="338437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DA3EEE00-6EC5-4AA1-85CE-D92D2D507C5C}"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2</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a:latin typeface="Arabic Typesetting" pitchFamily="66" charset="-78"/>
                <a:cs typeface="Arabic Typesetting" pitchFamily="66" charset="-78"/>
              </a:rPr>
              <a:t>نموذج مهارات التوظيفية في المادة الدراسية</a:t>
            </a:r>
            <a:endParaRPr lang="en-US" sz="3200" b="1" dirty="0"/>
          </a:p>
        </p:txBody>
      </p:sp>
      <p:sp>
        <p:nvSpPr>
          <p:cNvPr id="7" name="Date Placeholder 6"/>
          <p:cNvSpPr>
            <a:spLocks noGrp="1"/>
          </p:cNvSpPr>
          <p:nvPr>
            <p:ph type="dt" sz="half" idx="10"/>
          </p:nvPr>
        </p:nvSpPr>
        <p:spPr/>
        <p:txBody>
          <a:bodyPr/>
          <a:lstStyle/>
          <a:p>
            <a:fld id="{3FAF1D4D-C2DB-480C-8122-6DB6389B6A9E}" type="datetime10">
              <a:rPr lang="ar-JO" smtClean="0"/>
              <a:t>الثلاثاء، 06 تشرين الثاني، 2018</a:t>
            </a:fld>
            <a:endParaRPr lang="ar-JO"/>
          </a:p>
        </p:txBody>
      </p:sp>
      <p:sp>
        <p:nvSpPr>
          <p:cNvPr id="8" name="Slide Number Placeholder 7"/>
          <p:cNvSpPr>
            <a:spLocks noGrp="1"/>
          </p:cNvSpPr>
          <p:nvPr>
            <p:ph type="sldNum" sz="quarter" idx="12"/>
          </p:nvPr>
        </p:nvSpPr>
        <p:spPr/>
        <p:txBody>
          <a:bodyPr/>
          <a:lstStyle/>
          <a:p>
            <a:fld id="{5C15E480-FDA0-4488-9F3A-DA07C75E4510}" type="slidenum">
              <a:rPr lang="ar-JO" smtClean="0"/>
              <a:pPr/>
              <a:t>20</a:t>
            </a:fld>
            <a:endParaRPr lang="ar-JO"/>
          </a:p>
        </p:txBody>
      </p:sp>
      <p:sp>
        <p:nvSpPr>
          <p:cNvPr id="9" name="Footer Placeholder 8"/>
          <p:cNvSpPr>
            <a:spLocks noGrp="1"/>
          </p:cNvSpPr>
          <p:nvPr>
            <p:ph type="ftr" sz="quarter" idx="11"/>
          </p:nvPr>
        </p:nvSpPr>
        <p:spPr/>
        <p:txBody>
          <a:bodyPr/>
          <a:lstStyle/>
          <a:p>
            <a:r>
              <a:rPr lang="ar-JO" smtClean="0"/>
              <a:t>جامعة فيلادلفيا</a:t>
            </a:r>
            <a:endParaRPr lang="ar-JO"/>
          </a:p>
        </p:txBody>
      </p:sp>
      <p:graphicFrame>
        <p:nvGraphicFramePr>
          <p:cNvPr id="5" name="Table 4"/>
          <p:cNvGraphicFramePr>
            <a:graphicFrameLocks noGrp="1"/>
          </p:cNvGraphicFramePr>
          <p:nvPr>
            <p:extLst>
              <p:ext uri="{D42A27DB-BD31-4B8C-83A1-F6EECF244321}">
                <p14:modId xmlns:p14="http://schemas.microsoft.com/office/powerpoint/2010/main" val="1797041893"/>
              </p:ext>
            </p:extLst>
          </p:nvPr>
        </p:nvGraphicFramePr>
        <p:xfrm>
          <a:off x="539552" y="1916832"/>
          <a:ext cx="7920880" cy="4084320"/>
        </p:xfrm>
        <a:graphic>
          <a:graphicData uri="http://schemas.openxmlformats.org/drawingml/2006/table">
            <a:tbl>
              <a:tblPr rtl="1" firstRow="1" bandRow="1">
                <a:tableStyleId>{5C22544A-7EE6-4342-B048-85BDC9FD1C3A}</a:tableStyleId>
              </a:tblPr>
              <a:tblGrid>
                <a:gridCol w="476733"/>
                <a:gridCol w="1548941"/>
                <a:gridCol w="2293669"/>
                <a:gridCol w="2041539"/>
                <a:gridCol w="1559998"/>
              </a:tblGrid>
              <a:tr h="0">
                <a:tc>
                  <a:txBody>
                    <a:bodyPr/>
                    <a:lstStyle/>
                    <a:p>
                      <a:pPr algn="ctr" rtl="1"/>
                      <a:r>
                        <a:rPr lang="ar-JO" b="1" dirty="0" smtClean="0">
                          <a:solidFill>
                            <a:schemeClr val="tx1"/>
                          </a:solidFill>
                          <a:latin typeface="Arabic Typesetting" pitchFamily="66" charset="-78"/>
                          <a:cs typeface="Arabic Typesetting" pitchFamily="66" charset="-78"/>
                        </a:rPr>
                        <a:t>الرقم</a:t>
                      </a:r>
                      <a:endParaRPr lang="ar-JO" b="1" dirty="0">
                        <a:solidFill>
                          <a:schemeClr val="tx1"/>
                        </a:solidFill>
                        <a:latin typeface="Arabic Typesetting" pitchFamily="66" charset="-78"/>
                        <a:cs typeface="Arabic Typesetting" pitchFamily="66"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b="1" dirty="0" smtClean="0">
                          <a:solidFill>
                            <a:schemeClr val="tx1"/>
                          </a:solidFill>
                          <a:latin typeface="Arabic Typesetting" pitchFamily="66" charset="-78"/>
                          <a:cs typeface="Arabic Typesetting" pitchFamily="66" charset="-78"/>
                        </a:rPr>
                        <a:t>المهارات التي يطلبها أرباب</a:t>
                      </a:r>
                      <a:r>
                        <a:rPr lang="ar-JO" b="1" baseline="0" dirty="0" smtClean="0">
                          <a:solidFill>
                            <a:schemeClr val="tx1"/>
                          </a:solidFill>
                          <a:latin typeface="Arabic Typesetting" pitchFamily="66" charset="-78"/>
                          <a:cs typeface="Arabic Typesetting" pitchFamily="66" charset="-78"/>
                        </a:rPr>
                        <a:t> العمل</a:t>
                      </a:r>
                      <a:endParaRPr lang="ar-JO" b="1" dirty="0" smtClean="0">
                        <a:solidFill>
                          <a:schemeClr val="tx1"/>
                        </a:solidFill>
                        <a:latin typeface="Arabic Typesetting" pitchFamily="66" charset="-78"/>
                        <a:cs typeface="Arabic Typesetting" pitchFamily="66" charset="-78"/>
                      </a:endParaRPr>
                    </a:p>
                  </a:txBody>
                  <a:tcPr/>
                </a:tc>
                <a:tc>
                  <a:txBody>
                    <a:bodyPr/>
                    <a:lstStyle/>
                    <a:p>
                      <a:pPr algn="ctr" rtl="1"/>
                      <a:r>
                        <a:rPr lang="ar-JO" b="1" dirty="0" smtClean="0">
                          <a:solidFill>
                            <a:schemeClr val="tx1"/>
                          </a:solidFill>
                          <a:latin typeface="Arabic Typesetting" pitchFamily="66" charset="-78"/>
                          <a:cs typeface="Arabic Typesetting" pitchFamily="66" charset="-78"/>
                        </a:rPr>
                        <a:t>ترجمة المهارات بالنسبة للطلبة</a:t>
                      </a:r>
                      <a:endParaRPr lang="ar-JO" b="1" dirty="0">
                        <a:solidFill>
                          <a:schemeClr val="tx1"/>
                        </a:solidFill>
                        <a:latin typeface="Arabic Typesetting" pitchFamily="66" charset="-78"/>
                        <a:cs typeface="Arabic Typesetting" pitchFamily="66" charset="-78"/>
                      </a:endParaRPr>
                    </a:p>
                  </a:txBody>
                  <a:tcPr/>
                </a:tc>
                <a:tc>
                  <a:txBody>
                    <a:bodyPr/>
                    <a:lstStyle/>
                    <a:p>
                      <a:pPr algn="ctr" rtl="1"/>
                      <a:r>
                        <a:rPr lang="ar-JO" b="1" dirty="0" smtClean="0">
                          <a:solidFill>
                            <a:schemeClr val="tx1"/>
                          </a:solidFill>
                          <a:latin typeface="Arabic Typesetting" pitchFamily="66" charset="-78"/>
                          <a:cs typeface="Arabic Typesetting" pitchFamily="66" charset="-78"/>
                        </a:rPr>
                        <a:t>الشواهد الموجودة</a:t>
                      </a:r>
                      <a:r>
                        <a:rPr lang="ar-JO" b="1" baseline="0" dirty="0" smtClean="0">
                          <a:solidFill>
                            <a:schemeClr val="tx1"/>
                          </a:solidFill>
                          <a:latin typeface="Arabic Typesetting" pitchFamily="66" charset="-78"/>
                          <a:cs typeface="Arabic Typesetting" pitchFamily="66" charset="-78"/>
                        </a:rPr>
                        <a:t> في المادة الدراسية</a:t>
                      </a:r>
                      <a:endParaRPr lang="ar-JO" b="1" dirty="0">
                        <a:solidFill>
                          <a:schemeClr val="tx1"/>
                        </a:solidFill>
                        <a:latin typeface="Arabic Typesetting" pitchFamily="66" charset="-78"/>
                        <a:cs typeface="Arabic Typesetting" pitchFamily="66" charset="-78"/>
                      </a:endParaRPr>
                    </a:p>
                  </a:txBody>
                  <a:tcPr/>
                </a:tc>
                <a:tc>
                  <a:txBody>
                    <a:bodyPr/>
                    <a:lstStyle/>
                    <a:p>
                      <a:pPr algn="ctr" rtl="1"/>
                      <a:r>
                        <a:rPr lang="ar-JO" b="1" dirty="0" smtClean="0">
                          <a:solidFill>
                            <a:schemeClr val="tx1"/>
                          </a:solidFill>
                          <a:latin typeface="Arabic Typesetting" pitchFamily="66" charset="-78"/>
                          <a:cs typeface="Arabic Typesetting" pitchFamily="66" charset="-78"/>
                        </a:rPr>
                        <a:t>الشواهد الموجودة في الحياة العملية</a:t>
                      </a:r>
                      <a:endParaRPr lang="ar-JO" b="1" dirty="0">
                        <a:solidFill>
                          <a:schemeClr val="tx1"/>
                        </a:solidFill>
                        <a:latin typeface="Arabic Typesetting" pitchFamily="66" charset="-78"/>
                        <a:cs typeface="Arabic Typesetting" pitchFamily="66" charset="-78"/>
                      </a:endParaRPr>
                    </a:p>
                  </a:txBody>
                  <a:tcPr/>
                </a:tc>
              </a:tr>
              <a:tr h="864096">
                <a:tc>
                  <a:txBody>
                    <a:bodyPr/>
                    <a:lstStyle/>
                    <a:p>
                      <a:pPr rtl="1"/>
                      <a:r>
                        <a:rPr lang="ar-JO" b="1" dirty="0" smtClean="0">
                          <a:latin typeface="Arabic Typesetting" pitchFamily="66" charset="-78"/>
                          <a:cs typeface="Arabic Typesetting" pitchFamily="66" charset="-78"/>
                        </a:rPr>
                        <a:t>1</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مهارات التواصل</a:t>
                      </a:r>
                      <a:endParaRPr lang="ar-JO" b="1" dirty="0">
                        <a:latin typeface="Arabic Typesetting" pitchFamily="66" charset="-78"/>
                        <a:cs typeface="Arabic Typesetting" pitchFamily="66" charset="-78"/>
                      </a:endParaRPr>
                    </a:p>
                  </a:txBody>
                  <a:tcPr/>
                </a:tc>
                <a:tc>
                  <a:txBody>
                    <a:bodyPr/>
                    <a:lstStyle/>
                    <a:p>
                      <a:pPr rtl="1"/>
                      <a:r>
                        <a:rPr lang="ar-JO" sz="1600" b="1" dirty="0" smtClean="0">
                          <a:latin typeface="Arabic Typesetting" pitchFamily="66" charset="-78"/>
                          <a:cs typeface="Arabic Typesetting" pitchFamily="66" charset="-78"/>
                        </a:rPr>
                        <a:t>القدرة على توضيح ما تريد بلغة واضحة ومقتضبة من خلال الكتابة واللفظ. والقدرة على السرد والانصات للآخر,</a:t>
                      </a:r>
                      <a:r>
                        <a:rPr lang="ar-JO" sz="1600" b="1" baseline="0" dirty="0" smtClean="0">
                          <a:latin typeface="Arabic Typesetting" pitchFamily="66" charset="-78"/>
                          <a:cs typeface="Arabic Typesetting" pitchFamily="66" charset="-78"/>
                        </a:rPr>
                        <a:t> واكتشاب المعلومات والإرشادات الأساسية.</a:t>
                      </a:r>
                      <a:endParaRPr lang="ar-JO" sz="1600"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تقديم مادة كتابة العلوم مثلاً في تقرير وعرض رأي لباقي الطلبة</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عضوية نادي الحوار الذي يفيد كثيراً في تنمية قدرات التواصل.</a:t>
                      </a:r>
                      <a:endParaRPr lang="ar-JO" b="1" dirty="0">
                        <a:latin typeface="Arabic Typesetting" pitchFamily="66" charset="-78"/>
                        <a:cs typeface="Arabic Typesetting" pitchFamily="66" charset="-78"/>
                      </a:endParaRPr>
                    </a:p>
                  </a:txBody>
                  <a:tcPr/>
                </a:tc>
              </a:tr>
              <a:tr h="962850">
                <a:tc>
                  <a:txBody>
                    <a:bodyPr/>
                    <a:lstStyle/>
                    <a:p>
                      <a:pPr rtl="1"/>
                      <a:r>
                        <a:rPr lang="ar-JO" b="1" dirty="0" smtClean="0">
                          <a:latin typeface="Arabic Typesetting" pitchFamily="66" charset="-78"/>
                          <a:cs typeface="Arabic Typesetting" pitchFamily="66" charset="-78"/>
                        </a:rPr>
                        <a:t>2</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مهارات حل المسائل</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القدرة على فهم المشكلة بتقسيمها الى أجزاء</a:t>
                      </a:r>
                      <a:r>
                        <a:rPr lang="ar-JO" b="1" baseline="0" dirty="0" smtClean="0">
                          <a:latin typeface="Arabic Typesetting" pitchFamily="66" charset="-78"/>
                          <a:cs typeface="Arabic Typesetting" pitchFamily="66" charset="-78"/>
                        </a:rPr>
                        <a:t> صغيرة, إبراز النقاط الرئيسية, والمضامين وتحديد الحلول الممكنة. وتطبيق المعلومات وتحديد مختلف المجالات لحل المسألة.</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البدء بمشروع معين, ثم التوقف لسبب أو لآخرز</a:t>
                      </a:r>
                      <a:r>
                        <a:rPr lang="ar-JO" b="1" baseline="0" dirty="0" smtClean="0">
                          <a:latin typeface="Arabic Typesetting" pitchFamily="66" charset="-78"/>
                          <a:cs typeface="Arabic Typesetting" pitchFamily="66" charset="-78"/>
                        </a:rPr>
                        <a:t> والاصل العمل على دراسة كافة العلاقات حتى ايجاد نقطة تعطيل اتمام المشروع.</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دراسة الحالة الجوية والمعطيات الجغرافية لاتخاذ القرار المناسب حول كيفية الوصول الى نقطة محددة.</a:t>
                      </a:r>
                      <a:endParaRPr lang="ar-JO" b="1" dirty="0">
                        <a:latin typeface="Arabic Typesetting" pitchFamily="66" charset="-78"/>
                        <a:cs typeface="Arabic Typesetting" pitchFamily="66" charset="-78"/>
                      </a:endParaRPr>
                    </a:p>
                  </a:txBody>
                  <a:tcPr/>
                </a:tc>
              </a:tr>
              <a:tr h="1114216">
                <a:tc>
                  <a:txBody>
                    <a:bodyPr/>
                    <a:lstStyle/>
                    <a:p>
                      <a:pPr rtl="1"/>
                      <a:r>
                        <a:rPr lang="ar-JO" b="1" dirty="0" smtClean="0">
                          <a:latin typeface="Arabic Typesetting" pitchFamily="66" charset="-78"/>
                          <a:cs typeface="Arabic Typesetting" pitchFamily="66" charset="-78"/>
                        </a:rPr>
                        <a:t>3</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المبادرة وتحفيز الذات</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امتلاك افكار خاصة يمكن تحقيقها,</a:t>
                      </a:r>
                      <a:r>
                        <a:rPr lang="ar-JO" b="1" baseline="0" dirty="0" smtClean="0">
                          <a:latin typeface="Arabic Typesetting" pitchFamily="66" charset="-78"/>
                          <a:cs typeface="Arabic Typesetting" pitchFamily="66" charset="-78"/>
                        </a:rPr>
                        <a:t> ودافعية قوية للعمل وليس الانتظار لتلقي أوامر.</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الريادة بين المجموعة الصفية لكتابة تقرير أو عمل واجب تطبيقي.</a:t>
                      </a:r>
                      <a:endParaRPr lang="ar-JO" b="1" dirty="0">
                        <a:latin typeface="Arabic Typesetting" pitchFamily="66" charset="-78"/>
                        <a:cs typeface="Arabic Typesetting" pitchFamily="66" charset="-78"/>
                      </a:endParaRPr>
                    </a:p>
                  </a:txBody>
                  <a:tcPr/>
                </a:tc>
                <a:tc>
                  <a:txBody>
                    <a:bodyPr/>
                    <a:lstStyle/>
                    <a:p>
                      <a:pPr rtl="1"/>
                      <a:r>
                        <a:rPr lang="ar-JO" b="1" dirty="0" smtClean="0">
                          <a:latin typeface="Arabic Typesetting" pitchFamily="66" charset="-78"/>
                          <a:cs typeface="Arabic Typesetting" pitchFamily="66" charset="-78"/>
                        </a:rPr>
                        <a:t>تقديم الذات لاعضاء فريق العمل على الرغم من عدم حضور المدير وعدم معرفة الفريق.</a:t>
                      </a:r>
                      <a:endParaRPr lang="ar-JO" b="1" dirty="0">
                        <a:latin typeface="Arabic Typesetting" pitchFamily="66" charset="-78"/>
                        <a:cs typeface="Arabic Typesetting" pitchFamily="66" charset="-78"/>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a:cs typeface="Arabic Typesetting" pitchFamily="66" charset="-78"/>
              </a:rPr>
              <a:t>نموذج مهارات التوظيفية في المادة الدراسية</a:t>
            </a:r>
            <a:endParaRPr lang="en-US" sz="3200" b="1" dirty="0"/>
          </a:p>
        </p:txBody>
      </p:sp>
      <p:sp>
        <p:nvSpPr>
          <p:cNvPr id="7" name="Date Placeholder 6"/>
          <p:cNvSpPr>
            <a:spLocks noGrp="1"/>
          </p:cNvSpPr>
          <p:nvPr>
            <p:ph type="dt" sz="half" idx="10"/>
          </p:nvPr>
        </p:nvSpPr>
        <p:spPr/>
        <p:txBody>
          <a:bodyPr/>
          <a:lstStyle/>
          <a:p>
            <a:fld id="{507E0189-3F09-4E76-84A1-A5EFE4A9FB5D}" type="datetime10">
              <a:rPr lang="ar-JO" smtClean="0"/>
              <a:t>الثلاثاء، 06 تشرين الثاني، 2018</a:t>
            </a:fld>
            <a:endParaRPr lang="ar-JO"/>
          </a:p>
        </p:txBody>
      </p:sp>
      <p:sp>
        <p:nvSpPr>
          <p:cNvPr id="8" name="Slide Number Placeholder 7"/>
          <p:cNvSpPr>
            <a:spLocks noGrp="1"/>
          </p:cNvSpPr>
          <p:nvPr>
            <p:ph type="sldNum" sz="quarter" idx="12"/>
          </p:nvPr>
        </p:nvSpPr>
        <p:spPr/>
        <p:txBody>
          <a:bodyPr/>
          <a:lstStyle/>
          <a:p>
            <a:fld id="{5C15E480-FDA0-4488-9F3A-DA07C75E4510}" type="slidenum">
              <a:rPr lang="ar-JO" smtClean="0"/>
              <a:pPr/>
              <a:t>21</a:t>
            </a:fld>
            <a:endParaRPr lang="ar-JO"/>
          </a:p>
        </p:txBody>
      </p:sp>
      <p:sp>
        <p:nvSpPr>
          <p:cNvPr id="9" name="Footer Placeholder 8"/>
          <p:cNvSpPr>
            <a:spLocks noGrp="1"/>
          </p:cNvSpPr>
          <p:nvPr>
            <p:ph type="ftr" sz="quarter" idx="11"/>
          </p:nvPr>
        </p:nvSpPr>
        <p:spPr/>
        <p:txBody>
          <a:bodyPr/>
          <a:lstStyle/>
          <a:p>
            <a:r>
              <a:rPr lang="ar-JO" smtClean="0"/>
              <a:t>جامعة فيلادلفيا</a:t>
            </a:r>
            <a:endParaRPr lang="ar-JO"/>
          </a:p>
        </p:txBody>
      </p:sp>
      <p:graphicFrame>
        <p:nvGraphicFramePr>
          <p:cNvPr id="4" name="Table 3"/>
          <p:cNvGraphicFramePr>
            <a:graphicFrameLocks noGrp="1"/>
          </p:cNvGraphicFramePr>
          <p:nvPr>
            <p:extLst>
              <p:ext uri="{D42A27DB-BD31-4B8C-83A1-F6EECF244321}">
                <p14:modId xmlns:p14="http://schemas.microsoft.com/office/powerpoint/2010/main" val="303850737"/>
              </p:ext>
            </p:extLst>
          </p:nvPr>
        </p:nvGraphicFramePr>
        <p:xfrm>
          <a:off x="467544" y="116632"/>
          <a:ext cx="7982242" cy="6400800"/>
        </p:xfrm>
        <a:graphic>
          <a:graphicData uri="http://schemas.openxmlformats.org/drawingml/2006/table">
            <a:tbl>
              <a:tblPr rtl="1" firstRow="1" bandRow="1">
                <a:tableStyleId>{3C2FFA5D-87B4-456A-9821-1D502468CF0F}</a:tableStyleId>
              </a:tblPr>
              <a:tblGrid>
                <a:gridCol w="519589"/>
                <a:gridCol w="1869000"/>
                <a:gridCol w="2173532"/>
                <a:gridCol w="1528474"/>
                <a:gridCol w="1891647"/>
              </a:tblGrid>
              <a:tr h="100185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r>
                        <a:rPr lang="ar-JO" dirty="0" smtClean="0"/>
                        <a:t>4</a:t>
                      </a:r>
                      <a:endParaRPr lang="ar-JO"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r>
                        <a:rPr lang="ar-JO" dirty="0" smtClean="0"/>
                        <a:t>العمل تحت ضغوط العمل ووفق المحدد الزمني</a:t>
                      </a:r>
                      <a:endParaRPr lang="ar-JO"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r>
                        <a:rPr lang="ar-JO" dirty="0" smtClean="0"/>
                        <a:t>مواجهة الضغوط الناجمة عن المحددات الزمنية لإتمام العمل والتغلب عليها.</a:t>
                      </a:r>
                      <a:endParaRPr lang="ar-JO"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r>
                        <a:rPr lang="ar-JO" dirty="0" smtClean="0"/>
                        <a:t>التخطيط للاستعداد للامتحان بحيث اعطي الوقت الكافي لكل موضوع.</a:t>
                      </a:r>
                      <a:endParaRPr lang="ar-JO"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r>
                        <a:rPr lang="ar-JO" dirty="0" smtClean="0"/>
                        <a:t>استغلال المعطيات المتوفرة لانجاز عمل معين ضمن الفترة</a:t>
                      </a:r>
                      <a:r>
                        <a:rPr lang="ar-JO" baseline="0" dirty="0" smtClean="0"/>
                        <a:t> المحددة لذلك.</a:t>
                      </a:r>
                      <a:endParaRPr lang="ar-JO" dirty="0">
                        <a:solidFill>
                          <a:schemeClr val="tx1"/>
                        </a:solidFill>
                        <a:latin typeface="Arabic Typesetting" pitchFamily="66" charset="-78"/>
                        <a:cs typeface="Arabic Typesetting" pitchFamily="66" charset="-78"/>
                      </a:endParaRPr>
                    </a:p>
                  </a:txBody>
                  <a:tcPr/>
                </a:tc>
              </a:tr>
              <a:tr h="130240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5</a:t>
                      </a:r>
                      <a:endParaRPr lang="ar-JO" b="1"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المهارات التنظيمية</a:t>
                      </a:r>
                      <a:endParaRPr lang="ar-JO" b="1"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القدرة على تنظيم الوقت لاداء المهام, ومراقبة الاداء لضمان الانجاز</a:t>
                      </a:r>
                      <a:r>
                        <a:rPr lang="ar-JO" baseline="0" dirty="0" smtClean="0"/>
                        <a:t> في المواعيد المحددة.</a:t>
                      </a:r>
                      <a:endParaRPr lang="ar-JO" b="1"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تسليم الواجبات قبل المواعيد النهائية لذلك لضمان الانجاز في احسن صورة ممكنة.</a:t>
                      </a:r>
                      <a:endParaRPr lang="ar-JO" b="1" dirty="0">
                        <a:solidFill>
                          <a:schemeClr val="tx1"/>
                        </a:solidFill>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عضوية لجان التخطيط لاعمال خارج نطاق الجامعة.</a:t>
                      </a:r>
                      <a:endParaRPr lang="ar-JO" b="1" dirty="0">
                        <a:solidFill>
                          <a:schemeClr val="tx1"/>
                        </a:solidFill>
                        <a:latin typeface="Arabic Typesetting" pitchFamily="66" charset="-78"/>
                        <a:cs typeface="Arabic Typesetting" pitchFamily="66" charset="-78"/>
                      </a:endParaRPr>
                    </a:p>
                  </a:txBody>
                  <a:tcPr/>
                </a:tc>
              </a:tr>
              <a:tr h="130240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6</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العمل بروح الفريق</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العمل مع الآخرين من مختلف التخصصات والاصول والمنابت</a:t>
                      </a:r>
                      <a:r>
                        <a:rPr lang="ar-JO" baseline="0" dirty="0" smtClean="0"/>
                        <a:t> لإنجاز عمل محدد.</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العمل ضممن المشاريع الجماعية بحيث يتم توزيع المهام لضمان قيام</a:t>
                      </a:r>
                      <a:r>
                        <a:rPr lang="ar-JO" baseline="0" dirty="0" smtClean="0"/>
                        <a:t> كل عضو باداء احسن ما لديه.</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الاستمتاع بالعمل ضمن فرق</a:t>
                      </a:r>
                      <a:r>
                        <a:rPr lang="ar-JO" baseline="0" dirty="0" smtClean="0"/>
                        <a:t> عمل خارج الجامعة.</a:t>
                      </a:r>
                      <a:endParaRPr lang="ar-JO" b="1" dirty="0">
                        <a:latin typeface="Arabic Typesetting" pitchFamily="66" charset="-78"/>
                        <a:cs typeface="Arabic Typesetting" pitchFamily="66" charset="-78"/>
                      </a:endParaRPr>
                    </a:p>
                  </a:txBody>
                  <a:tcPr/>
                </a:tc>
              </a:tr>
              <a:tr h="1001850">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7</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مهارات التفاوض</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مراعات مشاعر الاخرين ضمن مبدأ </a:t>
                      </a:r>
                    </a:p>
                    <a:p>
                      <a:pPr rtl="1"/>
                      <a:r>
                        <a:rPr lang="ar-JO" dirty="0" smtClean="0"/>
                        <a:t>”رابح</a:t>
                      </a:r>
                      <a:r>
                        <a:rPr lang="ar-JO" baseline="0" dirty="0" smtClean="0"/>
                        <a:t> – رابح“</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التوصل لتوافق حول ادوار اعضاء فريق العمل بمشروع في الجامعة.</a:t>
                      </a:r>
                      <a:endParaRPr lang="ar-JO" b="1" dirty="0">
                        <a:latin typeface="Arabic Typesetting" pitchFamily="66" charset="-78"/>
                        <a:cs typeface="Arabic Typesetting" pitchFamily="66" charset="-78"/>
                      </a:endParaRPr>
                    </a:p>
                  </a:txBody>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rtl="1"/>
                      <a:r>
                        <a:rPr lang="ar-JO" dirty="0" smtClean="0"/>
                        <a:t>قبول الدور المعروض ضمن فريق عمل خارج الجامعة.</a:t>
                      </a:r>
                      <a:endParaRPr lang="ar-JO" b="1" dirty="0">
                        <a:latin typeface="Arabic Typesetting" pitchFamily="66" charset="-78"/>
                        <a:cs typeface="Arabic Typesetting" pitchFamily="66" charset="-78"/>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3D34A-D21C-4B53-BE7A-59365D660DC0}" type="datetime10">
              <a:rPr lang="ar-JO" smtClean="0"/>
              <a:t>الثلاثاء، 06 تشرين الثاني، 2018</a:t>
            </a:fld>
            <a:endParaRPr lang="ar-JO"/>
          </a:p>
        </p:txBody>
      </p:sp>
      <p:sp>
        <p:nvSpPr>
          <p:cNvPr id="5" name="Footer Placeholder 4"/>
          <p:cNvSpPr>
            <a:spLocks noGrp="1"/>
          </p:cNvSpPr>
          <p:nvPr>
            <p:ph type="ftr" sz="quarter" idx="11"/>
          </p:nvPr>
        </p:nvSpPr>
        <p:spPr/>
        <p:txBody>
          <a:bodyPr/>
          <a:lstStyle/>
          <a:p>
            <a:r>
              <a:rPr lang="ar-JO" smtClean="0"/>
              <a:t>جامعة فيلادلفيا</a:t>
            </a:r>
            <a:endParaRPr lang="ar-JO"/>
          </a:p>
        </p:txBody>
      </p:sp>
      <p:sp>
        <p:nvSpPr>
          <p:cNvPr id="6" name="Slide Number Placeholder 5"/>
          <p:cNvSpPr>
            <a:spLocks noGrp="1"/>
          </p:cNvSpPr>
          <p:nvPr>
            <p:ph type="sldNum" sz="quarter" idx="12"/>
          </p:nvPr>
        </p:nvSpPr>
        <p:spPr/>
        <p:txBody>
          <a:bodyPr/>
          <a:lstStyle/>
          <a:p>
            <a:fld id="{5C15E480-FDA0-4488-9F3A-DA07C75E4510}" type="slidenum">
              <a:rPr lang="ar-JO" smtClean="0"/>
              <a:pPr/>
              <a:t>22</a:t>
            </a:fld>
            <a:endParaRPr lang="ar-JO"/>
          </a:p>
        </p:txBody>
      </p:sp>
      <p:pic>
        <p:nvPicPr>
          <p:cNvPr id="2050" name="Picture 2" descr="C:\Users\hiyam\Desktop\الرعاية التوظيفية\121120170839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425541" y="-1274786"/>
            <a:ext cx="6120681" cy="890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64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EXAMPLE OF</a:t>
            </a:r>
            <a:endParaRPr lang="en-US" sz="3200" dirty="0"/>
          </a:p>
        </p:txBody>
      </p:sp>
      <p:sp>
        <p:nvSpPr>
          <p:cNvPr id="7" name="Date Placeholder 6"/>
          <p:cNvSpPr>
            <a:spLocks noGrp="1"/>
          </p:cNvSpPr>
          <p:nvPr>
            <p:ph type="dt" sz="half" idx="10"/>
          </p:nvPr>
        </p:nvSpPr>
        <p:spPr/>
        <p:txBody>
          <a:bodyPr/>
          <a:lstStyle/>
          <a:p>
            <a:fld id="{904DBE97-F24D-496E-A7B8-98F7D773DC5B}" type="datetime10">
              <a:rPr lang="ar-JO" smtClean="0"/>
              <a:t>الثلاثاء، 06 تشرين الثاني، 2018</a:t>
            </a:fld>
            <a:endParaRPr lang="ar-JO"/>
          </a:p>
        </p:txBody>
      </p:sp>
      <p:sp>
        <p:nvSpPr>
          <p:cNvPr id="8" name="Slide Number Placeholder 7"/>
          <p:cNvSpPr>
            <a:spLocks noGrp="1"/>
          </p:cNvSpPr>
          <p:nvPr>
            <p:ph type="sldNum" sz="quarter" idx="12"/>
          </p:nvPr>
        </p:nvSpPr>
        <p:spPr/>
        <p:txBody>
          <a:bodyPr/>
          <a:lstStyle/>
          <a:p>
            <a:fld id="{5C15E480-FDA0-4488-9F3A-DA07C75E4510}" type="slidenum">
              <a:rPr lang="ar-JO" smtClean="0"/>
              <a:pPr/>
              <a:t>23</a:t>
            </a:fld>
            <a:endParaRPr lang="ar-JO"/>
          </a:p>
        </p:txBody>
      </p:sp>
      <p:sp>
        <p:nvSpPr>
          <p:cNvPr id="9" name="Footer Placeholder 8"/>
          <p:cNvSpPr>
            <a:spLocks noGrp="1"/>
          </p:cNvSpPr>
          <p:nvPr>
            <p:ph type="ftr" sz="quarter" idx="11"/>
          </p:nvPr>
        </p:nvSpPr>
        <p:spPr/>
        <p:txBody>
          <a:bodyPr/>
          <a:lstStyle/>
          <a:p>
            <a:r>
              <a:rPr lang="ar-JO" smtClean="0"/>
              <a:t>جامعة فيلادلفيا</a:t>
            </a:r>
            <a:endParaRPr lang="ar-JO"/>
          </a:p>
        </p:txBody>
      </p:sp>
      <p:graphicFrame>
        <p:nvGraphicFramePr>
          <p:cNvPr id="3" name="Object 2"/>
          <p:cNvGraphicFramePr>
            <a:graphicFrameLocks noChangeAspect="1"/>
          </p:cNvGraphicFramePr>
          <p:nvPr>
            <p:extLst>
              <p:ext uri="{D42A27DB-BD31-4B8C-83A1-F6EECF244321}">
                <p14:modId xmlns:p14="http://schemas.microsoft.com/office/powerpoint/2010/main" val="2121180617"/>
              </p:ext>
            </p:extLst>
          </p:nvPr>
        </p:nvGraphicFramePr>
        <p:xfrm>
          <a:off x="395536" y="548680"/>
          <a:ext cx="8569325" cy="5761037"/>
        </p:xfrm>
        <a:graphic>
          <a:graphicData uri="http://schemas.openxmlformats.org/presentationml/2006/ole">
            <mc:AlternateContent xmlns:mc="http://schemas.openxmlformats.org/markup-compatibility/2006">
              <mc:Choice xmlns:v="urn:schemas-microsoft-com:vml" Requires="v">
                <p:oleObj spid="_x0000_s1054" name="Presentation" r:id="rId4" imgW="3345087" imgH="2508475" progId="PowerPoint.Show.12">
                  <p:embed/>
                </p:oleObj>
              </mc:Choice>
              <mc:Fallback>
                <p:oleObj name="Presentation" r:id="rId4" imgW="3345087" imgH="2508475" progId="PowerPoint.Show.12">
                  <p:embed/>
                  <p:pic>
                    <p:nvPicPr>
                      <p:cNvPr id="0" name=""/>
                      <p:cNvPicPr/>
                      <p:nvPr/>
                    </p:nvPicPr>
                    <p:blipFill>
                      <a:blip r:embed="rId5"/>
                      <a:stretch>
                        <a:fillRect/>
                      </a:stretch>
                    </p:blipFill>
                    <p:spPr>
                      <a:xfrm>
                        <a:off x="395536" y="548680"/>
                        <a:ext cx="8569325" cy="57610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pPr algn="r"/>
            <a:r>
              <a:rPr lang="ar-JO" sz="2800" b="1" dirty="0" smtClean="0"/>
              <a:t>نماذج من أسئلة عن اشتمال المنهاج على موضوع التوظيفية</a:t>
            </a:r>
            <a:br>
              <a:rPr lang="ar-JO" sz="2800" b="1" dirty="0" smtClean="0"/>
            </a:br>
            <a:endParaRPr lang="ar-JO"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8481123"/>
              </p:ext>
            </p:extLst>
          </p:nvPr>
        </p:nvGraphicFramePr>
        <p:xfrm>
          <a:off x="251519" y="908720"/>
          <a:ext cx="8892480" cy="3060985"/>
        </p:xfrm>
        <a:graphic>
          <a:graphicData uri="http://schemas.openxmlformats.org/drawingml/2006/table">
            <a:tbl>
              <a:tblPr firstRow="1" firstCol="1" lastRow="1" lastCol="1" bandRow="1" bandCol="1">
                <a:tableStyleId>{5C22544A-7EE6-4342-B048-85BDC9FD1C3A}</a:tableStyleId>
              </a:tblPr>
              <a:tblGrid>
                <a:gridCol w="8424936"/>
                <a:gridCol w="467544"/>
              </a:tblGrid>
              <a:tr h="371624">
                <a:tc>
                  <a:txBody>
                    <a:bodyPr/>
                    <a:lstStyle/>
                    <a:p>
                      <a:pPr>
                        <a:lnSpc>
                          <a:spcPct val="115000"/>
                        </a:lnSpc>
                        <a:spcAft>
                          <a:spcPts val="0"/>
                        </a:spcAft>
                      </a:pPr>
                      <a:endParaRPr lang="en-US" sz="800" dirty="0" smtClean="0">
                        <a:solidFill>
                          <a:schemeClr val="bg1"/>
                        </a:solidFill>
                        <a:effectLst/>
                      </a:endParaRPr>
                    </a:p>
                    <a:p>
                      <a:pPr>
                        <a:lnSpc>
                          <a:spcPct val="115000"/>
                        </a:lnSpc>
                        <a:spcAft>
                          <a:spcPts val="0"/>
                        </a:spcAft>
                      </a:pPr>
                      <a:r>
                        <a:rPr lang="en-US" sz="800" dirty="0" smtClean="0">
                          <a:solidFill>
                            <a:schemeClr val="bg1"/>
                          </a:solidFill>
                          <a:effectLst/>
                          <a:latin typeface="Times New Roman"/>
                          <a:ea typeface="Times New Roman"/>
                        </a:rPr>
                        <a:t> </a:t>
                      </a:r>
                      <a:endParaRPr lang="en-US" sz="800" dirty="0">
                        <a:solidFill>
                          <a:schemeClr val="bg1"/>
                        </a:solidFill>
                        <a:effectLst/>
                        <a:latin typeface="Times New Roman"/>
                        <a:ea typeface="Times New Roman"/>
                      </a:endParaRPr>
                    </a:p>
                  </a:txBody>
                  <a:tcPr marL="0" marR="0" marT="0" marB="0">
                    <a:solidFill>
                      <a:schemeClr val="bg1"/>
                    </a:solidFill>
                  </a:tcPr>
                </a:tc>
                <a:tc>
                  <a:txBody>
                    <a:bodyPr/>
                    <a:lstStyle/>
                    <a:p>
                      <a:pPr marL="64770">
                        <a:lnSpc>
                          <a:spcPts val="1300"/>
                        </a:lnSpc>
                        <a:spcAft>
                          <a:spcPts val="0"/>
                        </a:spcAft>
                      </a:pPr>
                      <a:r>
                        <a:rPr lang="ar-JO" sz="1200" dirty="0" smtClean="0">
                          <a:solidFill>
                            <a:schemeClr val="bg1"/>
                          </a:solidFill>
                          <a:effectLst/>
                        </a:rPr>
                        <a:t>العلامة </a:t>
                      </a:r>
                      <a:endParaRPr lang="en-US" sz="1200" dirty="0">
                        <a:solidFill>
                          <a:schemeClr val="bg1"/>
                        </a:solidFill>
                        <a:effectLst/>
                        <a:latin typeface="Times New Roman"/>
                        <a:ea typeface="Times New Roman"/>
                      </a:endParaRPr>
                    </a:p>
                  </a:txBody>
                  <a:tcPr marL="0" marR="0" marT="0" marB="0"/>
                </a:tc>
              </a:tr>
              <a:tr h="371624">
                <a:tc>
                  <a:txBody>
                    <a:bodyPr/>
                    <a:lstStyle/>
                    <a:p>
                      <a:pPr marL="64770" algn="l">
                        <a:lnSpc>
                          <a:spcPts val="1300"/>
                        </a:lnSpc>
                        <a:spcAft>
                          <a:spcPts val="0"/>
                        </a:spcAft>
                      </a:pPr>
                      <a:endParaRPr lang="en-US" sz="2000" dirty="0" smtClean="0">
                        <a:solidFill>
                          <a:schemeClr val="bg1"/>
                        </a:solidFill>
                        <a:effectLst/>
                      </a:endParaRPr>
                    </a:p>
                    <a:p>
                      <a:pPr marL="64770" algn="r">
                        <a:lnSpc>
                          <a:spcPts val="1300"/>
                        </a:lnSpc>
                        <a:spcAft>
                          <a:spcPts val="0"/>
                        </a:spcAft>
                      </a:pPr>
                      <a:r>
                        <a:rPr lang="ar-JO" sz="2000" dirty="0" smtClean="0">
                          <a:solidFill>
                            <a:schemeClr val="bg1"/>
                          </a:solidFill>
                          <a:effectLst/>
                        </a:rPr>
                        <a:t>هل تعرف ما يتطلبة أصحاب العمل في الخريجين؟</a:t>
                      </a:r>
                    </a:p>
                  </a:txBody>
                  <a:tcPr marL="0" marR="0" marT="0" marB="0"/>
                </a:tc>
                <a:tc>
                  <a:txBody>
                    <a:bodyPr/>
                    <a:lstStyle/>
                    <a:p>
                      <a:pPr>
                        <a:lnSpc>
                          <a:spcPct val="115000"/>
                        </a:lnSpc>
                        <a:spcAft>
                          <a:spcPts val="0"/>
                        </a:spcAft>
                      </a:pPr>
                      <a:r>
                        <a:rPr lang="en-US" sz="800" dirty="0">
                          <a:solidFill>
                            <a:schemeClr val="bg1"/>
                          </a:solidFill>
                          <a:effectLst/>
                        </a:rPr>
                        <a:t> </a:t>
                      </a:r>
                      <a:endParaRPr lang="en-US" sz="800" dirty="0">
                        <a:solidFill>
                          <a:schemeClr val="bg1"/>
                        </a:solidFill>
                        <a:effectLst/>
                        <a:latin typeface="Times New Roman"/>
                        <a:ea typeface="Times New Roman"/>
                      </a:endParaRPr>
                    </a:p>
                  </a:txBody>
                  <a:tcPr marL="0" marR="0" marT="0" marB="0"/>
                </a:tc>
              </a:tr>
              <a:tr h="459617">
                <a:tc>
                  <a:txBody>
                    <a:bodyPr/>
                    <a:lstStyle/>
                    <a:p>
                      <a:pPr marL="64770" marR="482600" algn="l">
                        <a:lnSpc>
                          <a:spcPts val="1300"/>
                        </a:lnSpc>
                        <a:spcBef>
                          <a:spcPts val="25"/>
                        </a:spcBef>
                        <a:spcAft>
                          <a:spcPts val="0"/>
                        </a:spcAft>
                      </a:pPr>
                      <a:endParaRPr lang="ar-JO" sz="2000" dirty="0" smtClean="0">
                        <a:solidFill>
                          <a:schemeClr val="bg1"/>
                        </a:solidFill>
                        <a:effectLst/>
                      </a:endParaRPr>
                    </a:p>
                    <a:p>
                      <a:pPr marL="64770" marR="482600" algn="r">
                        <a:lnSpc>
                          <a:spcPts val="1300"/>
                        </a:lnSpc>
                        <a:spcBef>
                          <a:spcPts val="25"/>
                        </a:spcBef>
                        <a:spcAft>
                          <a:spcPts val="0"/>
                        </a:spcAft>
                      </a:pPr>
                      <a:r>
                        <a:rPr lang="ar-JO" sz="2000" dirty="0" smtClean="0">
                          <a:solidFill>
                            <a:schemeClr val="bg1"/>
                          </a:solidFill>
                          <a:effectLst/>
                        </a:rPr>
                        <a:t>هل قام أصحاب العمل بمراجعة المناهج وقدموا تغذية راجعة على المحتوى؟ </a:t>
                      </a:r>
                      <a:endParaRPr lang="en-US" sz="2000" dirty="0" smtClean="0">
                        <a:solidFill>
                          <a:schemeClr val="bg1"/>
                        </a:solidFill>
                        <a:effectLst/>
                      </a:endParaRPr>
                    </a:p>
                  </a:txBody>
                  <a:tcPr marL="0" marR="0" marT="0" marB="0"/>
                </a:tc>
                <a:tc>
                  <a:txBody>
                    <a:bodyPr/>
                    <a:lstStyle/>
                    <a:p>
                      <a:pPr>
                        <a:lnSpc>
                          <a:spcPct val="115000"/>
                        </a:lnSpc>
                        <a:spcAft>
                          <a:spcPts val="0"/>
                        </a:spcAft>
                      </a:pPr>
                      <a:r>
                        <a:rPr lang="en-US" sz="800" dirty="0">
                          <a:solidFill>
                            <a:schemeClr val="bg1"/>
                          </a:solidFill>
                          <a:effectLst/>
                        </a:rPr>
                        <a:t> </a:t>
                      </a:r>
                      <a:endParaRPr lang="en-US" sz="800" dirty="0">
                        <a:solidFill>
                          <a:schemeClr val="bg1"/>
                        </a:solidFill>
                        <a:effectLst/>
                        <a:latin typeface="Times New Roman"/>
                        <a:ea typeface="Times New Roman"/>
                      </a:endParaRPr>
                    </a:p>
                  </a:txBody>
                  <a:tcPr marL="0" marR="0" marT="0" marB="0"/>
                </a:tc>
              </a:tr>
              <a:tr h="371624">
                <a:tc>
                  <a:txBody>
                    <a:bodyPr/>
                    <a:lstStyle/>
                    <a:p>
                      <a:pPr marL="64770" algn="r">
                        <a:lnSpc>
                          <a:spcPts val="1300"/>
                        </a:lnSpc>
                        <a:spcAft>
                          <a:spcPts val="0"/>
                        </a:spcAft>
                      </a:pPr>
                      <a:endParaRPr lang="en-US" sz="2000" dirty="0" smtClean="0">
                        <a:solidFill>
                          <a:schemeClr val="bg1"/>
                        </a:solidFill>
                        <a:effectLst/>
                      </a:endParaRPr>
                    </a:p>
                    <a:p>
                      <a:pPr marL="64770" algn="r">
                        <a:lnSpc>
                          <a:spcPts val="1300"/>
                        </a:lnSpc>
                        <a:spcAft>
                          <a:spcPts val="0"/>
                        </a:spcAft>
                      </a:pPr>
                      <a:r>
                        <a:rPr lang="ar-JO" sz="2000" dirty="0" smtClean="0">
                          <a:solidFill>
                            <a:schemeClr val="bg1"/>
                          </a:solidFill>
                          <a:effectLst/>
                        </a:rPr>
                        <a:t>هل يتم تقييم مهارات </a:t>
                      </a:r>
                      <a:r>
                        <a:rPr lang="ar-JO" sz="2000" dirty="0" smtClean="0">
                          <a:solidFill>
                            <a:schemeClr val="bg1"/>
                          </a:solidFill>
                          <a:effectLst/>
                        </a:rPr>
                        <a:t>محددة </a:t>
                      </a:r>
                      <a:r>
                        <a:rPr lang="ar-JO" sz="2000" dirty="0" smtClean="0">
                          <a:solidFill>
                            <a:schemeClr val="bg1"/>
                          </a:solidFill>
                          <a:effectLst/>
                        </a:rPr>
                        <a:t>بوضوح </a:t>
                      </a:r>
                      <a:r>
                        <a:rPr lang="ar-JO" sz="2000" dirty="0" smtClean="0">
                          <a:solidFill>
                            <a:schemeClr val="bg1"/>
                          </a:solidFill>
                          <a:effectLst/>
                        </a:rPr>
                        <a:t>وبلغة </a:t>
                      </a:r>
                      <a:r>
                        <a:rPr lang="ar-JO" sz="2000" dirty="0" smtClean="0">
                          <a:solidFill>
                            <a:schemeClr val="bg1"/>
                          </a:solidFill>
                          <a:effectLst/>
                        </a:rPr>
                        <a:t>سليمة؟ </a:t>
                      </a:r>
                      <a:endParaRPr lang="en-US" sz="2000" dirty="0">
                        <a:solidFill>
                          <a:schemeClr val="bg1"/>
                        </a:solidFill>
                        <a:effectLst/>
                        <a:latin typeface="Times New Roman"/>
                        <a:ea typeface="Times New Roman"/>
                      </a:endParaRPr>
                    </a:p>
                  </a:txBody>
                  <a:tcPr marL="0" marR="0" marT="0" marB="0"/>
                </a:tc>
                <a:tc>
                  <a:txBody>
                    <a:bodyPr/>
                    <a:lstStyle/>
                    <a:p>
                      <a:pPr>
                        <a:lnSpc>
                          <a:spcPct val="115000"/>
                        </a:lnSpc>
                        <a:spcAft>
                          <a:spcPts val="0"/>
                        </a:spcAft>
                      </a:pPr>
                      <a:r>
                        <a:rPr lang="en-US" sz="800">
                          <a:solidFill>
                            <a:schemeClr val="bg1"/>
                          </a:solidFill>
                          <a:effectLst/>
                        </a:rPr>
                        <a:t> </a:t>
                      </a:r>
                      <a:endParaRPr lang="en-US" sz="800">
                        <a:solidFill>
                          <a:schemeClr val="bg1"/>
                        </a:solidFill>
                        <a:effectLst/>
                        <a:latin typeface="Times New Roman"/>
                        <a:ea typeface="Times New Roman"/>
                      </a:endParaRPr>
                    </a:p>
                  </a:txBody>
                  <a:tcPr marL="0" marR="0" marT="0" marB="0"/>
                </a:tc>
              </a:tr>
              <a:tr h="371624">
                <a:tc>
                  <a:txBody>
                    <a:bodyPr/>
                    <a:lstStyle/>
                    <a:p>
                      <a:pPr marL="64770" algn="l">
                        <a:lnSpc>
                          <a:spcPts val="1300"/>
                        </a:lnSpc>
                        <a:spcAft>
                          <a:spcPts val="0"/>
                        </a:spcAft>
                      </a:pPr>
                      <a:endParaRPr lang="en-US" sz="2000" dirty="0" smtClean="0">
                        <a:solidFill>
                          <a:schemeClr val="bg1"/>
                        </a:solidFill>
                        <a:effectLst/>
                      </a:endParaRPr>
                    </a:p>
                    <a:p>
                      <a:pPr marL="64770" algn="r">
                        <a:lnSpc>
                          <a:spcPts val="1300"/>
                        </a:lnSpc>
                        <a:spcAft>
                          <a:spcPts val="0"/>
                        </a:spcAft>
                      </a:pPr>
                      <a:r>
                        <a:rPr lang="ar-JO" sz="2000" dirty="0" smtClean="0">
                          <a:solidFill>
                            <a:schemeClr val="bg1"/>
                          </a:solidFill>
                          <a:effectLst/>
                          <a:latin typeface="Times New Roman"/>
                          <a:ea typeface="Times New Roman"/>
                        </a:rPr>
                        <a:t>هل يتم تدريس وتقييم المهارات الخاصة بموضوع</a:t>
                      </a:r>
                      <a:r>
                        <a:rPr lang="ar-JO" sz="2000" baseline="0" dirty="0" smtClean="0">
                          <a:solidFill>
                            <a:schemeClr val="bg1"/>
                          </a:solidFill>
                          <a:effectLst/>
                          <a:latin typeface="Times New Roman"/>
                          <a:ea typeface="Times New Roman"/>
                        </a:rPr>
                        <a:t> الدرس؟  </a:t>
                      </a:r>
                      <a:endParaRPr lang="en-US" sz="2000" dirty="0">
                        <a:solidFill>
                          <a:schemeClr val="bg1"/>
                        </a:solidFill>
                        <a:effectLst/>
                        <a:latin typeface="Times New Roman"/>
                        <a:ea typeface="Times New Roman"/>
                      </a:endParaRPr>
                    </a:p>
                  </a:txBody>
                  <a:tcPr marL="0" marR="0" marT="0" marB="0"/>
                </a:tc>
                <a:tc>
                  <a:txBody>
                    <a:bodyPr/>
                    <a:lstStyle/>
                    <a:p>
                      <a:pPr>
                        <a:lnSpc>
                          <a:spcPct val="115000"/>
                        </a:lnSpc>
                        <a:spcAft>
                          <a:spcPts val="0"/>
                        </a:spcAft>
                      </a:pPr>
                      <a:r>
                        <a:rPr lang="en-US" sz="800">
                          <a:solidFill>
                            <a:schemeClr val="bg1"/>
                          </a:solidFill>
                          <a:effectLst/>
                        </a:rPr>
                        <a:t> </a:t>
                      </a:r>
                      <a:endParaRPr lang="en-US" sz="800">
                        <a:solidFill>
                          <a:schemeClr val="bg1"/>
                        </a:solidFill>
                        <a:effectLst/>
                        <a:latin typeface="Times New Roman"/>
                        <a:ea typeface="Times New Roman"/>
                      </a:endParaRPr>
                    </a:p>
                  </a:txBody>
                  <a:tcPr marL="0" marR="0" marT="0" marB="0"/>
                </a:tc>
              </a:tr>
              <a:tr h="371624">
                <a:tc>
                  <a:txBody>
                    <a:bodyPr/>
                    <a:lstStyle/>
                    <a:p>
                      <a:pPr marL="64770" algn="r">
                        <a:lnSpc>
                          <a:spcPts val="1300"/>
                        </a:lnSpc>
                        <a:spcAft>
                          <a:spcPts val="0"/>
                        </a:spcAft>
                      </a:pPr>
                      <a:endParaRPr lang="ar-JO" sz="2000" dirty="0" smtClean="0">
                        <a:solidFill>
                          <a:schemeClr val="bg1"/>
                        </a:solidFill>
                        <a:effectLst/>
                      </a:endParaRPr>
                    </a:p>
                    <a:p>
                      <a:pPr marL="64770" algn="r">
                        <a:lnSpc>
                          <a:spcPts val="1300"/>
                        </a:lnSpc>
                        <a:spcAft>
                          <a:spcPts val="0"/>
                        </a:spcAft>
                      </a:pPr>
                      <a:r>
                        <a:rPr lang="ar-JO" sz="2000" dirty="0" smtClean="0">
                          <a:solidFill>
                            <a:schemeClr val="bg1"/>
                          </a:solidFill>
                          <a:effectLst/>
                        </a:rPr>
                        <a:t>هل يمكن تمييز طلبة متخلفون في المهارات الحسابية؟ </a:t>
                      </a:r>
                    </a:p>
                  </a:txBody>
                  <a:tcPr marL="0" marR="0" marT="0" marB="0"/>
                </a:tc>
                <a:tc>
                  <a:txBody>
                    <a:bodyPr/>
                    <a:lstStyle/>
                    <a:p>
                      <a:pPr>
                        <a:lnSpc>
                          <a:spcPct val="115000"/>
                        </a:lnSpc>
                        <a:spcAft>
                          <a:spcPts val="0"/>
                        </a:spcAft>
                      </a:pPr>
                      <a:r>
                        <a:rPr lang="en-US" sz="800">
                          <a:solidFill>
                            <a:schemeClr val="bg1"/>
                          </a:solidFill>
                          <a:effectLst/>
                        </a:rPr>
                        <a:t> </a:t>
                      </a:r>
                      <a:endParaRPr lang="en-US" sz="800">
                        <a:solidFill>
                          <a:schemeClr val="bg1"/>
                        </a:solidFill>
                        <a:effectLst/>
                        <a:latin typeface="Times New Roman"/>
                        <a:ea typeface="Times New Roman"/>
                      </a:endParaRPr>
                    </a:p>
                  </a:txBody>
                  <a:tcPr marL="0" marR="0" marT="0" marB="0"/>
                </a:tc>
              </a:tr>
              <a:tr h="371624">
                <a:tc>
                  <a:txBody>
                    <a:bodyPr/>
                    <a:lstStyle/>
                    <a:p>
                      <a:pPr marL="64770" algn="r">
                        <a:lnSpc>
                          <a:spcPts val="1300"/>
                        </a:lnSpc>
                        <a:spcAft>
                          <a:spcPts val="0"/>
                        </a:spcAft>
                      </a:pPr>
                      <a:endParaRPr lang="ar-JO" sz="2000" dirty="0" smtClean="0">
                        <a:solidFill>
                          <a:schemeClr val="bg1"/>
                        </a:solidFill>
                        <a:effectLst/>
                      </a:endParaRPr>
                    </a:p>
                    <a:p>
                      <a:pPr marL="64770" algn="r">
                        <a:lnSpc>
                          <a:spcPts val="1300"/>
                        </a:lnSpc>
                        <a:spcAft>
                          <a:spcPts val="0"/>
                        </a:spcAft>
                      </a:pPr>
                      <a:r>
                        <a:rPr lang="ar-JO" sz="2000" dirty="0" smtClean="0">
                          <a:solidFill>
                            <a:schemeClr val="bg1"/>
                          </a:solidFill>
                          <a:effectLst/>
                        </a:rPr>
                        <a:t>هل تقوم بتقييم قدرات الطلبة على استعمال اللغة بوضوح وبصورة سليمة؟ </a:t>
                      </a:r>
                      <a:endParaRPr lang="en-US" sz="2000" dirty="0" smtClean="0">
                        <a:solidFill>
                          <a:schemeClr val="bg1"/>
                        </a:solidFill>
                        <a:effectLst/>
                      </a:endParaRPr>
                    </a:p>
                  </a:txBody>
                  <a:tcPr marL="0" marR="0" marT="0" marB="0"/>
                </a:tc>
                <a:tc>
                  <a:txBody>
                    <a:bodyPr/>
                    <a:lstStyle/>
                    <a:p>
                      <a:pPr>
                        <a:lnSpc>
                          <a:spcPct val="115000"/>
                        </a:lnSpc>
                        <a:spcAft>
                          <a:spcPts val="0"/>
                        </a:spcAft>
                      </a:pPr>
                      <a:r>
                        <a:rPr lang="en-US" sz="800">
                          <a:solidFill>
                            <a:schemeClr val="bg1"/>
                          </a:solidFill>
                          <a:effectLst/>
                        </a:rPr>
                        <a:t> </a:t>
                      </a:r>
                      <a:endParaRPr lang="en-US" sz="800">
                        <a:solidFill>
                          <a:schemeClr val="bg1"/>
                        </a:solidFill>
                        <a:effectLst/>
                        <a:latin typeface="Times New Roman"/>
                        <a:ea typeface="Times New Roman"/>
                      </a:endParaRPr>
                    </a:p>
                  </a:txBody>
                  <a:tcPr marL="0" marR="0" marT="0" marB="0"/>
                </a:tc>
              </a:tr>
              <a:tr h="371624">
                <a:tc>
                  <a:txBody>
                    <a:bodyPr/>
                    <a:lstStyle/>
                    <a:p>
                      <a:pPr marL="64770" algn="r">
                        <a:lnSpc>
                          <a:spcPts val="1300"/>
                        </a:lnSpc>
                        <a:spcAft>
                          <a:spcPts val="0"/>
                        </a:spcAft>
                      </a:pPr>
                      <a:endParaRPr lang="ar-JO" sz="2000" dirty="0" smtClean="0">
                        <a:solidFill>
                          <a:schemeClr val="bg1"/>
                        </a:solidFill>
                        <a:effectLst/>
                      </a:endParaRPr>
                    </a:p>
                    <a:p>
                      <a:pPr marL="64770" algn="r">
                        <a:lnSpc>
                          <a:spcPts val="1300"/>
                        </a:lnSpc>
                        <a:spcAft>
                          <a:spcPts val="0"/>
                        </a:spcAft>
                      </a:pPr>
                      <a:r>
                        <a:rPr lang="ar-JO" sz="2000" dirty="0" smtClean="0">
                          <a:solidFill>
                            <a:schemeClr val="bg1"/>
                          </a:solidFill>
                          <a:effectLst/>
                        </a:rPr>
                        <a:t>هل المهارات الأساسية ومهارات التوظيف مدمجة في المنهاج؟ </a:t>
                      </a:r>
                      <a:endParaRPr lang="en-US" sz="2000" dirty="0" smtClean="0">
                        <a:solidFill>
                          <a:schemeClr val="bg1"/>
                        </a:solidFill>
                        <a:effectLst/>
                      </a:endParaRPr>
                    </a:p>
                  </a:txBody>
                  <a:tcPr marL="0" marR="0" marT="0" marB="0"/>
                </a:tc>
                <a:tc>
                  <a:txBody>
                    <a:bodyPr/>
                    <a:lstStyle/>
                    <a:p>
                      <a:pPr algn="r">
                        <a:lnSpc>
                          <a:spcPct val="115000"/>
                        </a:lnSpc>
                        <a:spcAft>
                          <a:spcPts val="0"/>
                        </a:spcAft>
                      </a:pPr>
                      <a:r>
                        <a:rPr lang="en-US" sz="800" dirty="0">
                          <a:solidFill>
                            <a:schemeClr val="bg1"/>
                          </a:solidFill>
                          <a:effectLst/>
                        </a:rPr>
                        <a:t> </a:t>
                      </a:r>
                      <a:endParaRPr lang="en-US" sz="800" dirty="0">
                        <a:solidFill>
                          <a:schemeClr val="bg1"/>
                        </a:solidFill>
                        <a:effectLst/>
                        <a:latin typeface="Times New Roman"/>
                        <a:ea typeface="Times New Roman"/>
                      </a:endParaRPr>
                    </a:p>
                  </a:txBody>
                  <a:tcPr marL="0" marR="0" marT="0" marB="0"/>
                </a:tc>
              </a:tr>
            </a:tbl>
          </a:graphicData>
        </a:graphic>
      </p:graphicFrame>
      <p:sp>
        <p:nvSpPr>
          <p:cNvPr id="8" name="Date Placeholder 7"/>
          <p:cNvSpPr>
            <a:spLocks noGrp="1"/>
          </p:cNvSpPr>
          <p:nvPr>
            <p:ph type="dt" sz="half" idx="10"/>
          </p:nvPr>
        </p:nvSpPr>
        <p:spPr/>
        <p:txBody>
          <a:bodyPr/>
          <a:lstStyle/>
          <a:p>
            <a:fld id="{5073924E-B731-4725-A62B-48F78B62DD69}"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24</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extLst>
      <p:ext uri="{BB962C8B-B14F-4D97-AF65-F5344CB8AC3E}">
        <p14:creationId xmlns:p14="http://schemas.microsoft.com/office/powerpoint/2010/main" val="1822079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r>
              <a:rPr lang="ar-JO" sz="3200" b="1" dirty="0" smtClean="0"/>
              <a:t>مدى مساعدة الطلبة على إيجاد وظائف مناسبة </a:t>
            </a:r>
            <a:endParaRPr lang="ar-JO"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1175535"/>
              </p:ext>
            </p:extLst>
          </p:nvPr>
        </p:nvGraphicFramePr>
        <p:xfrm>
          <a:off x="611560" y="1916835"/>
          <a:ext cx="7080830" cy="3485730"/>
        </p:xfrm>
        <a:graphic>
          <a:graphicData uri="http://schemas.openxmlformats.org/drawingml/2006/table">
            <a:tbl>
              <a:tblPr firstRow="1" firstCol="1" lastRow="1" lastCol="1" bandRow="1" bandCol="1">
                <a:tableStyleId>{5C22544A-7EE6-4342-B048-85BDC9FD1C3A}</a:tableStyleId>
              </a:tblPr>
              <a:tblGrid>
                <a:gridCol w="6471230"/>
                <a:gridCol w="609600"/>
              </a:tblGrid>
              <a:tr h="363771">
                <a:tc>
                  <a:txBody>
                    <a:bodyPr/>
                    <a:lstStyle/>
                    <a:p>
                      <a:pPr>
                        <a:lnSpc>
                          <a:spcPct val="115000"/>
                        </a:lnSpc>
                        <a:spcAft>
                          <a:spcPts val="1000"/>
                        </a:spcAft>
                      </a:pPr>
                      <a:r>
                        <a:rPr lang="en-US" sz="1600" dirty="0">
                          <a:effectLst/>
                        </a:rPr>
                        <a:t> </a:t>
                      </a:r>
                      <a:endParaRPr lang="en-US" sz="1600" dirty="0">
                        <a:effectLst/>
                        <a:latin typeface="Calibri"/>
                        <a:ea typeface="Calibri"/>
                        <a:cs typeface="Arial"/>
                      </a:endParaRPr>
                    </a:p>
                  </a:txBody>
                  <a:tcPr marL="0" marR="0" marT="0" marB="0"/>
                </a:tc>
                <a:tc>
                  <a:txBody>
                    <a:bodyPr/>
                    <a:lstStyle/>
                    <a:p>
                      <a:pPr marL="64770">
                        <a:lnSpc>
                          <a:spcPts val="1300"/>
                        </a:lnSpc>
                        <a:spcAft>
                          <a:spcPts val="1000"/>
                        </a:spcAft>
                      </a:pPr>
                      <a:r>
                        <a:rPr lang="en-US" sz="1600">
                          <a:effectLst/>
                        </a:rPr>
                        <a:t>Score</a:t>
                      </a:r>
                      <a:endParaRPr lang="en-US" sz="1600">
                        <a:effectLst/>
                        <a:latin typeface="Calibri"/>
                        <a:ea typeface="Calibri"/>
                        <a:cs typeface="Arial"/>
                      </a:endParaRPr>
                    </a:p>
                  </a:txBody>
                  <a:tcPr marL="0" marR="0" marT="0" marB="0"/>
                </a:tc>
              </a:tr>
              <a:tr h="572330">
                <a:tc>
                  <a:txBody>
                    <a:bodyPr/>
                    <a:lstStyle/>
                    <a:p>
                      <a:pPr marL="64770" algn="l" rtl="0">
                        <a:lnSpc>
                          <a:spcPts val="1300"/>
                        </a:lnSpc>
                        <a:spcAft>
                          <a:spcPts val="1000"/>
                        </a:spcAft>
                      </a:pPr>
                      <a:endParaRPr lang="en-US" sz="2000" dirty="0" smtClean="0">
                        <a:effectLst/>
                      </a:endParaRPr>
                    </a:p>
                    <a:p>
                      <a:pPr marL="64770" indent="0" algn="r" rtl="0">
                        <a:lnSpc>
                          <a:spcPts val="1300"/>
                        </a:lnSpc>
                        <a:spcAft>
                          <a:spcPts val="1000"/>
                        </a:spcAft>
                        <a:buFont typeface="+mj-lt"/>
                        <a:buNone/>
                      </a:pPr>
                      <a:r>
                        <a:rPr lang="ar-JO" sz="2000" dirty="0" smtClean="0">
                          <a:effectLst/>
                        </a:rPr>
                        <a:t>هل تتم متابعة السجل الأكاديمي للطالب؟ </a:t>
                      </a:r>
                      <a:endParaRPr lang="en-US" sz="2000" dirty="0">
                        <a:effectLst/>
                        <a:latin typeface="Calibri"/>
                        <a:ea typeface="Calibri"/>
                        <a:cs typeface="Arial"/>
                      </a:endParaRPr>
                    </a:p>
                  </a:txBody>
                  <a:tcPr marL="0" marR="0" marT="0" marB="0"/>
                </a:tc>
                <a:tc>
                  <a:txBody>
                    <a:bodyPr/>
                    <a:lstStyle/>
                    <a:p>
                      <a:pPr>
                        <a:lnSpc>
                          <a:spcPct val="115000"/>
                        </a:lnSpc>
                        <a:spcAft>
                          <a:spcPts val="1000"/>
                        </a:spcAft>
                      </a:pPr>
                      <a:r>
                        <a:rPr lang="en-US" sz="1600" dirty="0">
                          <a:effectLst/>
                        </a:rPr>
                        <a:t> </a:t>
                      </a:r>
                      <a:endParaRPr lang="en-US" sz="1600" dirty="0" smtClean="0">
                        <a:effectLst/>
                      </a:endParaRPr>
                    </a:p>
                    <a:p>
                      <a:pPr>
                        <a:lnSpc>
                          <a:spcPct val="115000"/>
                        </a:lnSpc>
                        <a:spcAft>
                          <a:spcPts val="1000"/>
                        </a:spcAft>
                      </a:pPr>
                      <a:endParaRPr lang="en-US" sz="1600" dirty="0">
                        <a:effectLst/>
                        <a:latin typeface="Calibri"/>
                        <a:ea typeface="Calibri"/>
                        <a:cs typeface="Arial"/>
                      </a:endParaRPr>
                    </a:p>
                  </a:txBody>
                  <a:tcPr marL="0" marR="0" marT="0" marB="0"/>
                </a:tc>
              </a:tr>
              <a:tr h="616140">
                <a:tc>
                  <a:txBody>
                    <a:bodyPr/>
                    <a:lstStyle/>
                    <a:p>
                      <a:pPr marL="64770" marR="399415" algn="l" rtl="0">
                        <a:lnSpc>
                          <a:spcPts val="1300"/>
                        </a:lnSpc>
                        <a:spcBef>
                          <a:spcPts val="25"/>
                        </a:spcBef>
                        <a:spcAft>
                          <a:spcPts val="1000"/>
                        </a:spcAft>
                      </a:pPr>
                      <a:endParaRPr lang="en-US" sz="2000" dirty="0" smtClean="0">
                        <a:effectLst/>
                      </a:endParaRPr>
                    </a:p>
                    <a:p>
                      <a:pPr marL="64770" marR="399415" algn="r" rtl="1">
                        <a:lnSpc>
                          <a:spcPts val="1300"/>
                        </a:lnSpc>
                        <a:spcBef>
                          <a:spcPts val="25"/>
                        </a:spcBef>
                        <a:spcAft>
                          <a:spcPts val="1000"/>
                        </a:spcAft>
                      </a:pPr>
                      <a:r>
                        <a:rPr lang="ar-JO" sz="2000" dirty="0" smtClean="0">
                          <a:effectLst/>
                        </a:rPr>
                        <a:t>هل دراسة سجل</a:t>
                      </a:r>
                      <a:r>
                        <a:rPr lang="ar-JO" sz="2000" baseline="0" dirty="0" smtClean="0">
                          <a:effectLst/>
                        </a:rPr>
                        <a:t> الإنجاز الأكاديمي متابع طيلة فترة الدراسة؟ </a:t>
                      </a:r>
                      <a:endParaRPr lang="en-US" sz="2000" dirty="0">
                        <a:effectLst/>
                        <a:latin typeface="Calibri"/>
                        <a:ea typeface="Calibri"/>
                        <a:cs typeface="Arial"/>
                      </a:endParaRPr>
                    </a:p>
                  </a:txBody>
                  <a:tcPr marL="0" marR="0" marT="0" marB="0"/>
                </a:tc>
                <a:tc>
                  <a:txBody>
                    <a:bodyPr/>
                    <a:lstStyle/>
                    <a:p>
                      <a:pPr>
                        <a:lnSpc>
                          <a:spcPct val="115000"/>
                        </a:lnSpc>
                        <a:spcAft>
                          <a:spcPts val="1000"/>
                        </a:spcAft>
                      </a:pPr>
                      <a:r>
                        <a:rPr lang="en-US" sz="1600" dirty="0">
                          <a:effectLst/>
                        </a:rPr>
                        <a:t> </a:t>
                      </a:r>
                      <a:endParaRPr lang="en-US" sz="1600" dirty="0" smtClean="0">
                        <a:effectLst/>
                      </a:endParaRPr>
                    </a:p>
                    <a:p>
                      <a:pPr>
                        <a:lnSpc>
                          <a:spcPct val="115000"/>
                        </a:lnSpc>
                        <a:spcAft>
                          <a:spcPts val="1000"/>
                        </a:spcAft>
                      </a:pPr>
                      <a:endParaRPr lang="en-US" sz="1600" dirty="0">
                        <a:effectLst/>
                        <a:latin typeface="Calibri"/>
                        <a:ea typeface="Calibri"/>
                        <a:cs typeface="Arial"/>
                      </a:endParaRPr>
                    </a:p>
                  </a:txBody>
                  <a:tcPr marL="0" marR="0" marT="0" marB="0"/>
                </a:tc>
              </a:tr>
              <a:tr h="593105">
                <a:tc>
                  <a:txBody>
                    <a:bodyPr/>
                    <a:lstStyle/>
                    <a:p>
                      <a:pPr marL="64770" algn="l" rtl="0">
                        <a:lnSpc>
                          <a:spcPts val="1300"/>
                        </a:lnSpc>
                        <a:spcAft>
                          <a:spcPts val="1000"/>
                        </a:spcAft>
                      </a:pPr>
                      <a:endParaRPr lang="en-US" sz="2000" dirty="0" smtClean="0">
                        <a:effectLst/>
                      </a:endParaRPr>
                    </a:p>
                    <a:p>
                      <a:pPr marL="64770" algn="r" rtl="1">
                        <a:lnSpc>
                          <a:spcPts val="1300"/>
                        </a:lnSpc>
                        <a:spcAft>
                          <a:spcPts val="1000"/>
                        </a:spcAft>
                      </a:pPr>
                      <a:r>
                        <a:rPr lang="ar-JO" sz="2000" dirty="0" smtClean="0">
                          <a:effectLst/>
                        </a:rPr>
                        <a:t>هل تتم مساعدة الطلبة على كتابة السير الذاتية؟ </a:t>
                      </a:r>
                      <a:endParaRPr lang="en-US" sz="2000" dirty="0">
                        <a:effectLst/>
                        <a:latin typeface="Calibri"/>
                        <a:ea typeface="Calibri"/>
                        <a:cs typeface="Arial"/>
                      </a:endParaRPr>
                    </a:p>
                  </a:txBody>
                  <a:tcPr marL="0" marR="0" marT="0" marB="0"/>
                </a:tc>
                <a:tc>
                  <a:txBody>
                    <a:bodyPr/>
                    <a:lstStyle/>
                    <a:p>
                      <a:pPr>
                        <a:lnSpc>
                          <a:spcPct val="115000"/>
                        </a:lnSpc>
                        <a:spcAft>
                          <a:spcPts val="1000"/>
                        </a:spcAft>
                      </a:pPr>
                      <a:r>
                        <a:rPr lang="en-US" sz="1600">
                          <a:effectLst/>
                        </a:rPr>
                        <a:t> </a:t>
                      </a:r>
                      <a:endParaRPr lang="en-US" sz="1600">
                        <a:effectLst/>
                        <a:latin typeface="Calibri"/>
                        <a:ea typeface="Calibri"/>
                        <a:cs typeface="Arial"/>
                      </a:endParaRPr>
                    </a:p>
                  </a:txBody>
                  <a:tcPr marL="0" marR="0" marT="0" marB="0"/>
                </a:tc>
              </a:tr>
              <a:tr h="593105">
                <a:tc>
                  <a:txBody>
                    <a:bodyPr/>
                    <a:lstStyle/>
                    <a:p>
                      <a:pPr marL="64770" algn="l" rtl="0">
                        <a:lnSpc>
                          <a:spcPts val="1300"/>
                        </a:lnSpc>
                        <a:spcAft>
                          <a:spcPts val="1000"/>
                        </a:spcAft>
                      </a:pPr>
                      <a:endParaRPr lang="en-US" sz="2000" dirty="0" smtClean="0">
                        <a:effectLst/>
                      </a:endParaRPr>
                    </a:p>
                    <a:p>
                      <a:pPr marL="64770" algn="r" rtl="1">
                        <a:lnSpc>
                          <a:spcPts val="1300"/>
                        </a:lnSpc>
                        <a:spcAft>
                          <a:spcPts val="1000"/>
                        </a:spcAft>
                      </a:pPr>
                      <a:r>
                        <a:rPr lang="ar-JO" sz="2000" dirty="0" smtClean="0">
                          <a:effectLst/>
                        </a:rPr>
                        <a:t>هل تتم مساعدة الطلبة على كتابة طلبات التوظيف؟</a:t>
                      </a:r>
                      <a:endParaRPr lang="en-US" sz="2000" dirty="0">
                        <a:effectLst/>
                        <a:latin typeface="Calibri"/>
                        <a:ea typeface="Calibri"/>
                        <a:cs typeface="Arial"/>
                      </a:endParaRPr>
                    </a:p>
                  </a:txBody>
                  <a:tcPr marL="0" marR="0" marT="0" marB="0"/>
                </a:tc>
                <a:tc>
                  <a:txBody>
                    <a:bodyPr/>
                    <a:lstStyle/>
                    <a:p>
                      <a:pPr>
                        <a:lnSpc>
                          <a:spcPct val="115000"/>
                        </a:lnSpc>
                        <a:spcAft>
                          <a:spcPts val="1000"/>
                        </a:spcAft>
                      </a:pPr>
                      <a:r>
                        <a:rPr lang="en-US" sz="1600" dirty="0">
                          <a:effectLst/>
                        </a:rPr>
                        <a:t> </a:t>
                      </a:r>
                      <a:endParaRPr lang="en-US" sz="1600" dirty="0">
                        <a:effectLst/>
                        <a:latin typeface="Calibri"/>
                        <a:ea typeface="Calibri"/>
                        <a:cs typeface="Arial"/>
                      </a:endParaRPr>
                    </a:p>
                  </a:txBody>
                  <a:tcPr marL="0" marR="0" marT="0" marB="0"/>
                </a:tc>
              </a:tr>
              <a:tr h="593105">
                <a:tc>
                  <a:txBody>
                    <a:bodyPr/>
                    <a:lstStyle/>
                    <a:p>
                      <a:pPr marL="64770" algn="l" rtl="0">
                        <a:lnSpc>
                          <a:spcPts val="1300"/>
                        </a:lnSpc>
                        <a:spcAft>
                          <a:spcPts val="1000"/>
                        </a:spcAft>
                      </a:pPr>
                      <a:endParaRPr lang="en-US" sz="2000" dirty="0" smtClean="0">
                        <a:effectLst/>
                      </a:endParaRPr>
                    </a:p>
                    <a:p>
                      <a:pPr marL="64770" algn="r" rtl="1">
                        <a:lnSpc>
                          <a:spcPts val="1300"/>
                        </a:lnSpc>
                        <a:spcAft>
                          <a:spcPts val="1000"/>
                        </a:spcAft>
                      </a:pPr>
                      <a:r>
                        <a:rPr lang="ar-JO" sz="2000" dirty="0" smtClean="0">
                          <a:effectLst/>
                        </a:rPr>
                        <a:t>هل هناك إرشاد أكاديمي لتسجيل المواد؟ </a:t>
                      </a:r>
                      <a:endParaRPr lang="en-US" sz="2000" dirty="0">
                        <a:effectLst/>
                        <a:latin typeface="Calibri"/>
                        <a:ea typeface="Calibri"/>
                        <a:cs typeface="Arial"/>
                      </a:endParaRPr>
                    </a:p>
                  </a:txBody>
                  <a:tcPr marL="0" marR="0" marT="0" marB="0"/>
                </a:tc>
                <a:tc>
                  <a:txBody>
                    <a:bodyPr/>
                    <a:lstStyle/>
                    <a:p>
                      <a:pPr>
                        <a:lnSpc>
                          <a:spcPct val="115000"/>
                        </a:lnSpc>
                        <a:spcAft>
                          <a:spcPts val="1000"/>
                        </a:spcAft>
                      </a:pPr>
                      <a:r>
                        <a:rPr lang="en-US" sz="1600" dirty="0">
                          <a:effectLst/>
                        </a:rPr>
                        <a:t> </a:t>
                      </a:r>
                      <a:endParaRPr lang="en-US" sz="1600" dirty="0">
                        <a:effectLst/>
                        <a:latin typeface="Calibri"/>
                        <a:ea typeface="Calibri"/>
                        <a:cs typeface="Arial"/>
                      </a:endParaRPr>
                    </a:p>
                  </a:txBody>
                  <a:tcPr marL="0" marR="0" marT="0" marB="0"/>
                </a:tc>
              </a:tr>
            </a:tbl>
          </a:graphicData>
        </a:graphic>
      </p:graphicFrame>
      <p:sp>
        <p:nvSpPr>
          <p:cNvPr id="8" name="Date Placeholder 7"/>
          <p:cNvSpPr>
            <a:spLocks noGrp="1"/>
          </p:cNvSpPr>
          <p:nvPr>
            <p:ph type="dt" sz="half" idx="10"/>
          </p:nvPr>
        </p:nvSpPr>
        <p:spPr/>
        <p:txBody>
          <a:bodyPr/>
          <a:lstStyle/>
          <a:p>
            <a:fld id="{AF0FB4F1-98CA-4318-A68B-AE28E6F55A1B}"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25</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extLst>
      <p:ext uri="{BB962C8B-B14F-4D97-AF65-F5344CB8AC3E}">
        <p14:creationId xmlns:p14="http://schemas.microsoft.com/office/powerpoint/2010/main" val="2940452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تنمية المسار الوظيفي </a:t>
            </a:r>
            <a:endParaRPr lang="ar-JO"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0367051"/>
              </p:ext>
            </p:extLst>
          </p:nvPr>
        </p:nvGraphicFramePr>
        <p:xfrm>
          <a:off x="827584" y="1772818"/>
          <a:ext cx="6863853" cy="2657019"/>
        </p:xfrm>
        <a:graphic>
          <a:graphicData uri="http://schemas.openxmlformats.org/drawingml/2006/table">
            <a:tbl>
              <a:tblPr firstRow="1" firstCol="1" lastRow="1" lastCol="1" bandRow="1" bandCol="1">
                <a:tableStyleId>{5C22544A-7EE6-4342-B048-85BDC9FD1C3A}</a:tableStyleId>
              </a:tblPr>
              <a:tblGrid>
                <a:gridCol w="6254439"/>
                <a:gridCol w="609414"/>
              </a:tblGrid>
              <a:tr h="725080">
                <a:tc>
                  <a:txBody>
                    <a:bodyPr/>
                    <a:lstStyle/>
                    <a:p>
                      <a:pPr algn="l">
                        <a:lnSpc>
                          <a:spcPct val="115000"/>
                        </a:lnSpc>
                        <a:spcAft>
                          <a:spcPts val="0"/>
                        </a:spcAft>
                      </a:pPr>
                      <a:endParaRPr lang="en-US" sz="1800" dirty="0">
                        <a:effectLst/>
                        <a:latin typeface="Times New Roman"/>
                        <a:ea typeface="Times New Roman"/>
                      </a:endParaRPr>
                    </a:p>
                  </a:txBody>
                  <a:tcPr marL="0" marR="0" marT="0" marB="0"/>
                </a:tc>
                <a:tc>
                  <a:txBody>
                    <a:bodyPr/>
                    <a:lstStyle/>
                    <a:p>
                      <a:pPr marL="64770" algn="l">
                        <a:lnSpc>
                          <a:spcPts val="1300"/>
                        </a:lnSpc>
                        <a:spcAft>
                          <a:spcPts val="0"/>
                        </a:spcAft>
                      </a:pPr>
                      <a:r>
                        <a:rPr lang="en-US" sz="1800" dirty="0" smtClean="0">
                          <a:effectLst/>
                        </a:rPr>
                        <a:t>Sco</a:t>
                      </a:r>
                      <a:r>
                        <a:rPr lang="en-US" sz="1800" spc="5" dirty="0" smtClean="0">
                          <a:effectLst/>
                        </a:rPr>
                        <a:t>r</a:t>
                      </a:r>
                      <a:r>
                        <a:rPr lang="en-US" sz="1800" dirty="0" smtClean="0">
                          <a:effectLst/>
                        </a:rPr>
                        <a:t>e</a:t>
                      </a:r>
                    </a:p>
                    <a:p>
                      <a:pPr marL="64770" algn="l">
                        <a:lnSpc>
                          <a:spcPts val="1300"/>
                        </a:lnSpc>
                        <a:spcAft>
                          <a:spcPts val="0"/>
                        </a:spcAft>
                      </a:pPr>
                      <a:endParaRPr lang="en-US" sz="1800" dirty="0" smtClean="0">
                        <a:effectLst/>
                        <a:latin typeface="Times New Roman"/>
                        <a:ea typeface="Times New Roman"/>
                      </a:endParaRPr>
                    </a:p>
                    <a:p>
                      <a:pPr marL="64770" algn="l">
                        <a:lnSpc>
                          <a:spcPts val="1300"/>
                        </a:lnSpc>
                        <a:spcAft>
                          <a:spcPts val="0"/>
                        </a:spcAft>
                      </a:pPr>
                      <a:endParaRPr lang="en-US" sz="1800" dirty="0">
                        <a:effectLst/>
                        <a:latin typeface="Times New Roman"/>
                        <a:ea typeface="Times New Roman"/>
                      </a:endParaRPr>
                    </a:p>
                  </a:txBody>
                  <a:tcPr marL="0" marR="0" marT="0" marB="0"/>
                </a:tc>
              </a:tr>
              <a:tr h="427046">
                <a:tc>
                  <a:txBody>
                    <a:bodyPr/>
                    <a:lstStyle/>
                    <a:p>
                      <a:pPr marL="64770" marR="496570" algn="r">
                        <a:lnSpc>
                          <a:spcPts val="1300"/>
                        </a:lnSpc>
                        <a:spcBef>
                          <a:spcPts val="25"/>
                        </a:spcBef>
                        <a:spcAft>
                          <a:spcPts val="0"/>
                        </a:spcAft>
                      </a:pPr>
                      <a:endParaRPr lang="ar-JO" sz="1800" dirty="0" smtClean="0">
                        <a:effectLst/>
                        <a:latin typeface="Times New Roman"/>
                        <a:ea typeface="Times New Roman"/>
                      </a:endParaRPr>
                    </a:p>
                    <a:p>
                      <a:pPr marL="64770" marR="496570" algn="r">
                        <a:lnSpc>
                          <a:spcPts val="1300"/>
                        </a:lnSpc>
                        <a:spcBef>
                          <a:spcPts val="25"/>
                        </a:spcBef>
                        <a:spcAft>
                          <a:spcPts val="0"/>
                        </a:spcAft>
                      </a:pPr>
                      <a:r>
                        <a:rPr lang="ar-JO" sz="1800" dirty="0" smtClean="0">
                          <a:effectLst/>
                          <a:latin typeface="Times New Roman"/>
                          <a:ea typeface="Times New Roman"/>
                        </a:rPr>
                        <a:t>هل تتم استضافة ناجحين للتحدث عن مسيراتهم المهنية؟ </a:t>
                      </a:r>
                      <a:endParaRPr lang="en-US" sz="1800" dirty="0">
                        <a:effectLst/>
                        <a:latin typeface="Times New Roman"/>
                        <a:ea typeface="Times New Roman"/>
                      </a:endParaRPr>
                    </a:p>
                  </a:txBody>
                  <a:tcPr marL="0" marR="0" marT="0" marB="0"/>
                </a:tc>
                <a:tc>
                  <a:txBody>
                    <a:bodyPr/>
                    <a:lstStyle/>
                    <a:p>
                      <a:pPr algn="l">
                        <a:lnSpc>
                          <a:spcPct val="115000"/>
                        </a:lnSpc>
                        <a:spcAft>
                          <a:spcPts val="0"/>
                        </a:spcAft>
                      </a:pPr>
                      <a:r>
                        <a:rPr lang="en-US" sz="1800" dirty="0">
                          <a:effectLst/>
                        </a:rPr>
                        <a:t> </a:t>
                      </a:r>
                      <a:endParaRPr lang="en-US" sz="1800" dirty="0">
                        <a:effectLst/>
                        <a:latin typeface="Times New Roman"/>
                        <a:ea typeface="Times New Roman"/>
                      </a:endParaRPr>
                    </a:p>
                  </a:txBody>
                  <a:tcPr marL="0" marR="0" marT="0" marB="0"/>
                </a:tc>
              </a:tr>
              <a:tr h="494331">
                <a:tc>
                  <a:txBody>
                    <a:bodyPr/>
                    <a:lstStyle/>
                    <a:p>
                      <a:pPr marL="64770" algn="r">
                        <a:lnSpc>
                          <a:spcPts val="1300"/>
                        </a:lnSpc>
                        <a:spcAft>
                          <a:spcPts val="0"/>
                        </a:spcAft>
                      </a:pPr>
                      <a:endParaRPr lang="ar-JO" sz="1800" dirty="0" smtClean="0">
                        <a:effectLst/>
                      </a:endParaRPr>
                    </a:p>
                    <a:p>
                      <a:pPr marL="64770" algn="r">
                        <a:lnSpc>
                          <a:spcPts val="1300"/>
                        </a:lnSpc>
                        <a:spcAft>
                          <a:spcPts val="0"/>
                        </a:spcAft>
                      </a:pPr>
                      <a:r>
                        <a:rPr lang="ar-JO" sz="1800" dirty="0" smtClean="0">
                          <a:effectLst/>
                        </a:rPr>
                        <a:t>هل نماذج الإنجاز الوظيفي للخريجين في متناول الطلبة؟ </a:t>
                      </a:r>
                      <a:endParaRPr lang="en-US" sz="1800" dirty="0" smtClean="0">
                        <a:effectLst/>
                      </a:endParaRPr>
                    </a:p>
                  </a:txBody>
                  <a:tcPr marL="0" marR="0" marT="0" marB="0"/>
                </a:tc>
                <a:tc>
                  <a:txBody>
                    <a:bodyPr/>
                    <a:lstStyle/>
                    <a:p>
                      <a:pPr algn="l">
                        <a:lnSpc>
                          <a:spcPct val="115000"/>
                        </a:lnSpc>
                        <a:spcAft>
                          <a:spcPts val="0"/>
                        </a:spcAft>
                      </a:pPr>
                      <a:r>
                        <a:rPr lang="en-US" sz="1800" dirty="0">
                          <a:effectLst/>
                        </a:rPr>
                        <a:t> </a:t>
                      </a:r>
                      <a:endParaRPr lang="en-US" sz="1800" dirty="0">
                        <a:effectLst/>
                        <a:latin typeface="Times New Roman"/>
                        <a:ea typeface="Times New Roman"/>
                      </a:endParaRPr>
                    </a:p>
                  </a:txBody>
                  <a:tcPr marL="0" marR="0" marT="0" marB="0"/>
                </a:tc>
              </a:tr>
              <a:tr h="513781">
                <a:tc>
                  <a:txBody>
                    <a:bodyPr/>
                    <a:lstStyle/>
                    <a:p>
                      <a:pPr marL="64770" algn="l">
                        <a:lnSpc>
                          <a:spcPts val="1300"/>
                        </a:lnSpc>
                        <a:spcAft>
                          <a:spcPts val="0"/>
                        </a:spcAft>
                      </a:pPr>
                      <a:endParaRPr lang="en-US" sz="1800" dirty="0" smtClean="0">
                        <a:effectLst/>
                      </a:endParaRPr>
                    </a:p>
                    <a:p>
                      <a:pPr marL="64770" algn="r">
                        <a:lnSpc>
                          <a:spcPts val="1300"/>
                        </a:lnSpc>
                        <a:spcAft>
                          <a:spcPts val="0"/>
                        </a:spcAft>
                      </a:pPr>
                      <a:r>
                        <a:rPr lang="ar-JO" sz="1800" dirty="0" smtClean="0">
                          <a:effectLst/>
                        </a:rPr>
                        <a:t>هل تتم استضافة الجريجين الجدد للتحدث عن مساراتهم الوظيفية؟</a:t>
                      </a:r>
                      <a:r>
                        <a:rPr lang="ar-JO" sz="1800" baseline="0" dirty="0" smtClean="0">
                          <a:effectLst/>
                        </a:rPr>
                        <a:t> </a:t>
                      </a:r>
                      <a:endParaRPr lang="en-US" sz="1800" dirty="0">
                        <a:effectLst/>
                        <a:latin typeface="Times New Roman"/>
                        <a:ea typeface="Times New Roman"/>
                      </a:endParaRPr>
                    </a:p>
                  </a:txBody>
                  <a:tcPr marL="0" marR="0" marT="0" marB="0"/>
                </a:tc>
                <a:tc>
                  <a:txBody>
                    <a:bodyPr/>
                    <a:lstStyle/>
                    <a:p>
                      <a:pPr algn="l">
                        <a:lnSpc>
                          <a:spcPct val="115000"/>
                        </a:lnSpc>
                        <a:spcAft>
                          <a:spcPts val="0"/>
                        </a:spcAft>
                      </a:pPr>
                      <a:r>
                        <a:rPr lang="en-US" sz="1800">
                          <a:effectLst/>
                        </a:rPr>
                        <a:t> </a:t>
                      </a:r>
                      <a:endParaRPr lang="en-US" sz="1800">
                        <a:effectLst/>
                        <a:latin typeface="Times New Roman"/>
                        <a:ea typeface="Times New Roman"/>
                      </a:endParaRPr>
                    </a:p>
                  </a:txBody>
                  <a:tcPr marL="0" marR="0" marT="0" marB="0"/>
                </a:tc>
              </a:tr>
              <a:tr h="496781">
                <a:tc>
                  <a:txBody>
                    <a:bodyPr/>
                    <a:lstStyle/>
                    <a:p>
                      <a:pPr marL="64770" algn="r">
                        <a:lnSpc>
                          <a:spcPts val="1300"/>
                        </a:lnSpc>
                        <a:spcAft>
                          <a:spcPts val="0"/>
                        </a:spcAft>
                      </a:pPr>
                      <a:endParaRPr lang="ar-JO" sz="1800" dirty="0" smtClean="0">
                        <a:effectLst/>
                      </a:endParaRPr>
                    </a:p>
                    <a:p>
                      <a:pPr marL="64770" algn="r">
                        <a:lnSpc>
                          <a:spcPts val="1300"/>
                        </a:lnSpc>
                        <a:spcAft>
                          <a:spcPts val="0"/>
                        </a:spcAft>
                      </a:pPr>
                      <a:r>
                        <a:rPr lang="ar-JO" sz="1800" dirty="0" smtClean="0">
                          <a:effectLst/>
                        </a:rPr>
                        <a:t>هل </a:t>
                      </a:r>
                      <a:r>
                        <a:rPr lang="ar-JO" sz="1800" dirty="0" smtClean="0">
                          <a:effectLst/>
                        </a:rPr>
                        <a:t>يتم تدريس الطلبة مهارات إدارة المشاريع؟ </a:t>
                      </a:r>
                      <a:endParaRPr lang="en-US" sz="1800" dirty="0" smtClean="0">
                        <a:effectLst/>
                      </a:endParaRPr>
                    </a:p>
                  </a:txBody>
                  <a:tcPr marL="0" marR="0" marT="0" marB="0"/>
                </a:tc>
                <a:tc>
                  <a:txBody>
                    <a:bodyPr/>
                    <a:lstStyle/>
                    <a:p>
                      <a:pPr algn="l">
                        <a:lnSpc>
                          <a:spcPct val="115000"/>
                        </a:lnSpc>
                        <a:spcAft>
                          <a:spcPts val="0"/>
                        </a:spcAft>
                      </a:pPr>
                      <a:r>
                        <a:rPr lang="en-US" sz="1800" dirty="0">
                          <a:effectLst/>
                        </a:rPr>
                        <a:t> </a:t>
                      </a:r>
                      <a:endParaRPr lang="en-US" sz="1800" dirty="0">
                        <a:effectLst/>
                        <a:latin typeface="Times New Roman"/>
                        <a:ea typeface="Times New Roman"/>
                      </a:endParaRPr>
                    </a:p>
                  </a:txBody>
                  <a:tcPr marL="0" marR="0" marT="0" marB="0"/>
                </a:tc>
              </a:tr>
            </a:tbl>
          </a:graphicData>
        </a:graphic>
      </p:graphicFrame>
      <p:sp>
        <p:nvSpPr>
          <p:cNvPr id="8" name="Date Placeholder 7"/>
          <p:cNvSpPr>
            <a:spLocks noGrp="1"/>
          </p:cNvSpPr>
          <p:nvPr>
            <p:ph type="dt" sz="half" idx="10"/>
          </p:nvPr>
        </p:nvSpPr>
        <p:spPr/>
        <p:txBody>
          <a:bodyPr/>
          <a:lstStyle/>
          <a:p>
            <a:fld id="{B0BBD8E6-1228-4C24-B514-751724B70D3B}"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26</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extLst>
      <p:ext uri="{BB962C8B-B14F-4D97-AF65-F5344CB8AC3E}">
        <p14:creationId xmlns:p14="http://schemas.microsoft.com/office/powerpoint/2010/main" val="720653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العلاقة مع أرباب العمل </a:t>
            </a:r>
            <a:endParaRPr lang="ar-JO"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5895196"/>
              </p:ext>
            </p:extLst>
          </p:nvPr>
        </p:nvGraphicFramePr>
        <p:xfrm>
          <a:off x="251520" y="1124744"/>
          <a:ext cx="8424936" cy="3002632"/>
        </p:xfrm>
        <a:graphic>
          <a:graphicData uri="http://schemas.openxmlformats.org/drawingml/2006/table">
            <a:tbl>
              <a:tblPr firstRow="1" firstCol="1" lastRow="1" lastCol="1" bandRow="1" bandCol="1">
                <a:tableStyleId>{5C22544A-7EE6-4342-B048-85BDC9FD1C3A}</a:tableStyleId>
              </a:tblPr>
              <a:tblGrid>
                <a:gridCol w="7416824"/>
                <a:gridCol w="1008112"/>
              </a:tblGrid>
              <a:tr h="175895">
                <a:tc>
                  <a:txBody>
                    <a:bodyPr/>
                    <a:lstStyle/>
                    <a:p>
                      <a:pPr>
                        <a:lnSpc>
                          <a:spcPct val="115000"/>
                        </a:lnSpc>
                        <a:spcAft>
                          <a:spcPts val="1000"/>
                        </a:spcAft>
                      </a:pPr>
                      <a:r>
                        <a:rPr lang="en-US" sz="1800" dirty="0">
                          <a:effectLst/>
                        </a:rPr>
                        <a:t> </a:t>
                      </a:r>
                      <a:endParaRPr lang="en-US" sz="1800" dirty="0">
                        <a:effectLst/>
                        <a:latin typeface="Calibri"/>
                        <a:ea typeface="Calibri"/>
                        <a:cs typeface="Arial"/>
                      </a:endParaRPr>
                    </a:p>
                  </a:txBody>
                  <a:tcPr marL="0" marR="0" marT="0" marB="0"/>
                </a:tc>
                <a:tc>
                  <a:txBody>
                    <a:bodyPr/>
                    <a:lstStyle/>
                    <a:p>
                      <a:pPr marL="64770">
                        <a:lnSpc>
                          <a:spcPts val="1300"/>
                        </a:lnSpc>
                        <a:spcAft>
                          <a:spcPts val="1000"/>
                        </a:spcAft>
                      </a:pPr>
                      <a:r>
                        <a:rPr lang="en-US" sz="1800">
                          <a:effectLst/>
                        </a:rPr>
                        <a:t>Sco</a:t>
                      </a:r>
                      <a:r>
                        <a:rPr lang="en-US" sz="1800" spc="5">
                          <a:effectLst/>
                        </a:rPr>
                        <a:t>r</a:t>
                      </a:r>
                      <a:r>
                        <a:rPr lang="en-US" sz="1800">
                          <a:effectLst/>
                        </a:rPr>
                        <a:t>e</a:t>
                      </a:r>
                      <a:endParaRPr lang="en-US" sz="1800">
                        <a:effectLst/>
                        <a:latin typeface="Calibri"/>
                        <a:ea typeface="Calibri"/>
                        <a:cs typeface="Arial"/>
                      </a:endParaRPr>
                    </a:p>
                  </a:txBody>
                  <a:tcPr marL="0" marR="0" marT="0" marB="0"/>
                </a:tc>
              </a:tr>
              <a:tr h="515620">
                <a:tc>
                  <a:txBody>
                    <a:bodyPr/>
                    <a:lstStyle/>
                    <a:p>
                      <a:pPr marL="64770" marR="652780" algn="l" rtl="0">
                        <a:lnSpc>
                          <a:spcPts val="1300"/>
                        </a:lnSpc>
                        <a:spcBef>
                          <a:spcPts val="25"/>
                        </a:spcBef>
                        <a:spcAft>
                          <a:spcPts val="1000"/>
                        </a:spcAft>
                      </a:pPr>
                      <a:endParaRPr lang="en-US" sz="1800" dirty="0" smtClean="0">
                        <a:effectLst/>
                      </a:endParaRPr>
                    </a:p>
                    <a:p>
                      <a:pPr marL="64770" marR="652780" algn="r" rtl="1">
                        <a:lnSpc>
                          <a:spcPts val="1300"/>
                        </a:lnSpc>
                        <a:spcBef>
                          <a:spcPts val="25"/>
                        </a:spcBef>
                        <a:spcAft>
                          <a:spcPts val="1000"/>
                        </a:spcAft>
                      </a:pPr>
                      <a:r>
                        <a:rPr lang="ar-JO" sz="1800" dirty="0" smtClean="0">
                          <a:effectLst/>
                        </a:rPr>
                        <a:t>هل قامت الجامعة بتوضيح مهارات خريجي الجامعة لأصحاب العمل؟ </a:t>
                      </a:r>
                      <a:endParaRPr lang="en-US" sz="1800" dirty="0">
                        <a:effectLst/>
                        <a:latin typeface="Calibri"/>
                        <a:ea typeface="Calibri"/>
                        <a:cs typeface="Arial"/>
                      </a:endParaRPr>
                    </a:p>
                  </a:txBody>
                  <a:tcPr marL="0" marR="0" marT="0" marB="0"/>
                </a:tc>
                <a:tc>
                  <a:txBody>
                    <a:bodyPr/>
                    <a:lstStyle/>
                    <a:p>
                      <a:pPr>
                        <a:lnSpc>
                          <a:spcPct val="115000"/>
                        </a:lnSpc>
                        <a:spcAft>
                          <a:spcPts val="1000"/>
                        </a:spcAft>
                      </a:pPr>
                      <a:r>
                        <a:rPr lang="en-US" sz="1800">
                          <a:effectLst/>
                        </a:rPr>
                        <a:t> </a:t>
                      </a:r>
                      <a:endParaRPr lang="en-US" sz="1800">
                        <a:effectLst/>
                        <a:latin typeface="Calibri"/>
                        <a:ea typeface="Calibri"/>
                        <a:cs typeface="Arial"/>
                      </a:endParaRPr>
                    </a:p>
                  </a:txBody>
                  <a:tcPr marL="0" marR="0" marT="0" marB="0"/>
                </a:tc>
              </a:tr>
              <a:tr h="609072">
                <a:tc>
                  <a:txBody>
                    <a:bodyPr/>
                    <a:lstStyle/>
                    <a:p>
                      <a:pPr marL="64770" marR="441960" algn="r" rtl="1">
                        <a:lnSpc>
                          <a:spcPts val="1300"/>
                        </a:lnSpc>
                        <a:spcBef>
                          <a:spcPts val="25"/>
                        </a:spcBef>
                        <a:spcAft>
                          <a:spcPts val="1000"/>
                        </a:spcAft>
                      </a:pPr>
                      <a:endParaRPr lang="ar-JO" sz="1800" dirty="0" smtClean="0">
                        <a:effectLst/>
                      </a:endParaRPr>
                    </a:p>
                    <a:p>
                      <a:pPr marL="64770" marR="441960" algn="r" rtl="1">
                        <a:lnSpc>
                          <a:spcPts val="1300"/>
                        </a:lnSpc>
                        <a:spcBef>
                          <a:spcPts val="25"/>
                        </a:spcBef>
                        <a:spcAft>
                          <a:spcPts val="1000"/>
                        </a:spcAft>
                      </a:pPr>
                      <a:r>
                        <a:rPr lang="ar-JO" sz="1800" dirty="0" smtClean="0">
                          <a:effectLst/>
                        </a:rPr>
                        <a:t>هل الجامعة مفضلة لدى المشغلين؟ </a:t>
                      </a:r>
                      <a:endParaRPr lang="en-US" sz="1800" dirty="0" smtClean="0">
                        <a:effectLst/>
                      </a:endParaRPr>
                    </a:p>
                  </a:txBody>
                  <a:tcPr marL="0" marR="0" marT="0" marB="0"/>
                </a:tc>
                <a:tc>
                  <a:txBody>
                    <a:bodyPr/>
                    <a:lstStyle/>
                    <a:p>
                      <a:pPr>
                        <a:lnSpc>
                          <a:spcPct val="115000"/>
                        </a:lnSpc>
                        <a:spcAft>
                          <a:spcPts val="1000"/>
                        </a:spcAft>
                      </a:pPr>
                      <a:r>
                        <a:rPr lang="en-US" sz="1800" dirty="0">
                          <a:effectLst/>
                        </a:rPr>
                        <a:t> </a:t>
                      </a:r>
                      <a:endParaRPr lang="en-US" sz="1800" dirty="0" smtClean="0">
                        <a:effectLst/>
                      </a:endParaRPr>
                    </a:p>
                  </a:txBody>
                  <a:tcPr marL="0" marR="0" marT="0" marB="0"/>
                </a:tc>
              </a:tr>
              <a:tr h="648072">
                <a:tc>
                  <a:txBody>
                    <a:bodyPr/>
                    <a:lstStyle/>
                    <a:p>
                      <a:pPr marL="64770" marR="220345" algn="r" rtl="1">
                        <a:lnSpc>
                          <a:spcPts val="1300"/>
                        </a:lnSpc>
                        <a:spcBef>
                          <a:spcPts val="25"/>
                        </a:spcBef>
                        <a:spcAft>
                          <a:spcPts val="1000"/>
                        </a:spcAft>
                      </a:pPr>
                      <a:endParaRPr lang="ar-JO" sz="1800" dirty="0" smtClean="0">
                        <a:effectLst/>
                      </a:endParaRPr>
                    </a:p>
                    <a:p>
                      <a:pPr marL="64770" marR="220345" algn="r" rtl="1">
                        <a:lnSpc>
                          <a:spcPts val="1300"/>
                        </a:lnSpc>
                        <a:spcBef>
                          <a:spcPts val="25"/>
                        </a:spcBef>
                        <a:spcAft>
                          <a:spcPts val="1000"/>
                        </a:spcAft>
                      </a:pPr>
                      <a:r>
                        <a:rPr lang="ar-JO" sz="1800" dirty="0" smtClean="0">
                          <a:effectLst/>
                        </a:rPr>
                        <a:t>هل تعرف نقاط القوة والضعف التي يذكرها المشغلون في خريجي الجامعة</a:t>
                      </a:r>
                      <a:r>
                        <a:rPr lang="ar-JO" sz="1800" smtClean="0">
                          <a:effectLst/>
                        </a:rPr>
                        <a:t>؟ </a:t>
                      </a:r>
                      <a:endParaRPr lang="ar-JO" sz="1800" dirty="0" smtClean="0">
                        <a:effectLst/>
                      </a:endParaRPr>
                    </a:p>
                  </a:txBody>
                  <a:tcPr marL="0" marR="0" marT="0" marB="0"/>
                </a:tc>
                <a:tc>
                  <a:txBody>
                    <a:bodyPr/>
                    <a:lstStyle/>
                    <a:p>
                      <a:pPr>
                        <a:lnSpc>
                          <a:spcPct val="115000"/>
                        </a:lnSpc>
                        <a:spcAft>
                          <a:spcPts val="1000"/>
                        </a:spcAft>
                      </a:pPr>
                      <a:r>
                        <a:rPr lang="en-US" sz="1800" dirty="0">
                          <a:effectLst/>
                        </a:rPr>
                        <a:t> </a:t>
                      </a:r>
                      <a:endParaRPr lang="en-US" sz="1800" dirty="0">
                        <a:effectLst/>
                        <a:latin typeface="Calibri"/>
                        <a:ea typeface="Calibri"/>
                        <a:cs typeface="Arial"/>
                      </a:endParaRPr>
                    </a:p>
                  </a:txBody>
                  <a:tcPr marL="0" marR="0" marT="0" marB="0"/>
                </a:tc>
              </a:tr>
              <a:tr h="346075">
                <a:tc>
                  <a:txBody>
                    <a:bodyPr/>
                    <a:lstStyle/>
                    <a:p>
                      <a:pPr marL="64770" algn="l" rtl="0">
                        <a:lnSpc>
                          <a:spcPts val="1300"/>
                        </a:lnSpc>
                        <a:spcAft>
                          <a:spcPts val="1000"/>
                        </a:spcAft>
                      </a:pPr>
                      <a:endParaRPr lang="en-US" sz="1800" dirty="0" smtClean="0">
                        <a:effectLst/>
                      </a:endParaRPr>
                    </a:p>
                    <a:p>
                      <a:pPr marL="64770" algn="r" rtl="1">
                        <a:lnSpc>
                          <a:spcPts val="1300"/>
                        </a:lnSpc>
                        <a:spcAft>
                          <a:spcPts val="1000"/>
                        </a:spcAft>
                      </a:pPr>
                      <a:r>
                        <a:rPr lang="ar-JO" sz="1800" dirty="0" smtClean="0">
                          <a:effectLst/>
                        </a:rPr>
                        <a:t>هل تتاح الفرص أمام الطلبة لزيارة مواقع العمل؟ </a:t>
                      </a:r>
                      <a:endParaRPr lang="en-US" sz="1800" dirty="0">
                        <a:effectLst/>
                        <a:latin typeface="Calibri"/>
                        <a:ea typeface="Calibri"/>
                        <a:cs typeface="Arial"/>
                      </a:endParaRPr>
                    </a:p>
                  </a:txBody>
                  <a:tcPr marL="0" marR="0" marT="0" marB="0"/>
                </a:tc>
                <a:tc>
                  <a:txBody>
                    <a:bodyPr/>
                    <a:lstStyle/>
                    <a:p>
                      <a:pPr>
                        <a:lnSpc>
                          <a:spcPct val="115000"/>
                        </a:lnSpc>
                        <a:spcAft>
                          <a:spcPts val="1000"/>
                        </a:spcAft>
                      </a:pPr>
                      <a:r>
                        <a:rPr lang="en-US" sz="1800">
                          <a:effectLst/>
                        </a:rPr>
                        <a:t> </a:t>
                      </a:r>
                      <a:endParaRPr lang="en-US" sz="1800">
                        <a:effectLst/>
                        <a:latin typeface="Calibri"/>
                        <a:ea typeface="Calibri"/>
                        <a:cs typeface="Arial"/>
                      </a:endParaRPr>
                    </a:p>
                  </a:txBody>
                  <a:tcPr marL="0" marR="0" marT="0" marB="0"/>
                </a:tc>
              </a:tr>
              <a:tr h="346710">
                <a:tc>
                  <a:txBody>
                    <a:bodyPr/>
                    <a:lstStyle/>
                    <a:p>
                      <a:pPr marL="64770" algn="l" rtl="0">
                        <a:lnSpc>
                          <a:spcPts val="1300"/>
                        </a:lnSpc>
                        <a:spcAft>
                          <a:spcPts val="1000"/>
                        </a:spcAft>
                      </a:pPr>
                      <a:endParaRPr lang="en-US" sz="1800" dirty="0" smtClean="0">
                        <a:effectLst/>
                      </a:endParaRPr>
                    </a:p>
                    <a:p>
                      <a:pPr marL="64770" algn="r" rtl="1">
                        <a:lnSpc>
                          <a:spcPts val="1300"/>
                        </a:lnSpc>
                        <a:spcAft>
                          <a:spcPts val="1000"/>
                        </a:spcAft>
                      </a:pPr>
                      <a:r>
                        <a:rPr lang="ar-JO" sz="1800" dirty="0" smtClean="0">
                          <a:effectLst/>
                        </a:rPr>
                        <a:t>هل لدى الجامعة علاقات مع أبرز المشغلين لخريجي الجامعة؟ </a:t>
                      </a:r>
                      <a:endParaRPr lang="en-US" sz="1800" dirty="0">
                        <a:effectLst/>
                        <a:latin typeface="Calibri"/>
                        <a:ea typeface="Calibri"/>
                        <a:cs typeface="Arial"/>
                      </a:endParaRPr>
                    </a:p>
                  </a:txBody>
                  <a:tcPr marL="0" marR="0" marT="0" marB="0"/>
                </a:tc>
                <a:tc>
                  <a:txBody>
                    <a:bodyPr/>
                    <a:lstStyle/>
                    <a:p>
                      <a:pPr>
                        <a:lnSpc>
                          <a:spcPct val="115000"/>
                        </a:lnSpc>
                        <a:spcAft>
                          <a:spcPts val="1000"/>
                        </a:spcAft>
                      </a:pPr>
                      <a:r>
                        <a:rPr lang="en-US" sz="1800" dirty="0">
                          <a:effectLst/>
                        </a:rPr>
                        <a:t> </a:t>
                      </a:r>
                      <a:endParaRPr lang="en-US" sz="1800" dirty="0">
                        <a:effectLst/>
                        <a:latin typeface="Calibri"/>
                        <a:ea typeface="Calibri"/>
                        <a:cs typeface="Arial"/>
                      </a:endParaRPr>
                    </a:p>
                  </a:txBody>
                  <a:tcPr marL="0" marR="0" marT="0" marB="0"/>
                </a:tc>
              </a:tr>
            </a:tbl>
          </a:graphicData>
        </a:graphic>
      </p:graphicFrame>
      <p:sp>
        <p:nvSpPr>
          <p:cNvPr id="8" name="Date Placeholder 7"/>
          <p:cNvSpPr>
            <a:spLocks noGrp="1"/>
          </p:cNvSpPr>
          <p:nvPr>
            <p:ph type="dt" sz="half" idx="10"/>
          </p:nvPr>
        </p:nvSpPr>
        <p:spPr/>
        <p:txBody>
          <a:bodyPr/>
          <a:lstStyle/>
          <a:p>
            <a:fld id="{6CAFD60B-08CF-4E26-B7A6-84CBF73FB4C8}"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27</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extLst>
      <p:ext uri="{BB962C8B-B14F-4D97-AF65-F5344CB8AC3E}">
        <p14:creationId xmlns:p14="http://schemas.microsoft.com/office/powerpoint/2010/main" val="3244415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التوصيات</a:t>
            </a:r>
            <a:endParaRPr lang="en-US" sz="3200" b="1" dirty="0"/>
          </a:p>
        </p:txBody>
      </p:sp>
      <p:sp>
        <p:nvSpPr>
          <p:cNvPr id="3" name="Content Placeholder 2"/>
          <p:cNvSpPr>
            <a:spLocks noGrp="1"/>
          </p:cNvSpPr>
          <p:nvPr>
            <p:ph idx="1"/>
          </p:nvPr>
        </p:nvSpPr>
        <p:spPr>
          <a:xfrm>
            <a:off x="457200" y="1340768"/>
            <a:ext cx="8229600" cy="5112568"/>
          </a:xfrm>
        </p:spPr>
        <p:txBody>
          <a:bodyPr/>
          <a:lstStyle/>
          <a:p>
            <a:pPr algn="just">
              <a:buNone/>
            </a:pPr>
            <a:r>
              <a:rPr lang="ar-JO" b="1" dirty="0" smtClean="0"/>
              <a:t>    </a:t>
            </a:r>
            <a:r>
              <a:rPr lang="ar-JO" sz="2800" b="1" dirty="0" smtClean="0"/>
              <a:t>يفترض بجميع أعضاء الهيئات التدريسية في الجامعات الأردنية أن يقوموا بتضمين مصفوفة الأهداف التربوية على كافة المستويات (خطة المادة، والتخصص، والكلية) جانب التوظيفية لأنها تشكل جزءاً أساسياً من الأهداف العامة للجامعات.</a:t>
            </a:r>
            <a:endParaRPr lang="en-US" sz="2800" b="1" dirty="0"/>
          </a:p>
        </p:txBody>
      </p:sp>
      <p:sp>
        <p:nvSpPr>
          <p:cNvPr id="7" name="Date Placeholder 6"/>
          <p:cNvSpPr>
            <a:spLocks noGrp="1"/>
          </p:cNvSpPr>
          <p:nvPr>
            <p:ph type="dt" sz="half" idx="10"/>
          </p:nvPr>
        </p:nvSpPr>
        <p:spPr/>
        <p:txBody>
          <a:bodyPr/>
          <a:lstStyle/>
          <a:p>
            <a:fld id="{752F08DE-ECD8-4EDA-91C5-C326296E4C16}" type="datetime10">
              <a:rPr lang="ar-JO" smtClean="0"/>
              <a:t>الثلاثاء، 06 تشرين الثاني، 2018</a:t>
            </a:fld>
            <a:endParaRPr lang="ar-JO"/>
          </a:p>
        </p:txBody>
      </p:sp>
      <p:sp>
        <p:nvSpPr>
          <p:cNvPr id="8" name="Slide Number Placeholder 7"/>
          <p:cNvSpPr>
            <a:spLocks noGrp="1"/>
          </p:cNvSpPr>
          <p:nvPr>
            <p:ph type="sldNum" sz="quarter" idx="12"/>
          </p:nvPr>
        </p:nvSpPr>
        <p:spPr/>
        <p:txBody>
          <a:bodyPr/>
          <a:lstStyle/>
          <a:p>
            <a:fld id="{5C15E480-FDA0-4488-9F3A-DA07C75E4510}" type="slidenum">
              <a:rPr lang="ar-JO" smtClean="0"/>
              <a:pPr/>
              <a:t>28</a:t>
            </a:fld>
            <a:endParaRPr lang="ar-JO"/>
          </a:p>
        </p:txBody>
      </p:sp>
      <p:sp>
        <p:nvSpPr>
          <p:cNvPr id="9" name="Footer Placeholder 8"/>
          <p:cNvSpPr>
            <a:spLocks noGrp="1"/>
          </p:cNvSpPr>
          <p:nvPr>
            <p:ph type="ftr" sz="quarter" idx="11"/>
          </p:nvPr>
        </p:nvSpPr>
        <p:spPr/>
        <p:txBody>
          <a:bodyPr/>
          <a:lstStyle/>
          <a:p>
            <a:r>
              <a:rPr lang="ar-JO" smtClean="0"/>
              <a:t>جامعة فيلادلفيا</a:t>
            </a:r>
            <a:endParaRPr lang="ar-JO"/>
          </a:p>
        </p:txBody>
      </p:sp>
      <p:pic>
        <p:nvPicPr>
          <p:cNvPr id="3073" name="Picture 1" descr="C:\Users\isam.najib\Desktop\images (1).jpg"/>
          <p:cNvPicPr>
            <a:picLocks noChangeAspect="1" noChangeArrowheads="1"/>
          </p:cNvPicPr>
          <p:nvPr/>
        </p:nvPicPr>
        <p:blipFill>
          <a:blip r:embed="rId2" cstate="print"/>
          <a:srcRect/>
          <a:stretch>
            <a:fillRect/>
          </a:stretch>
        </p:blipFill>
        <p:spPr bwMode="auto">
          <a:xfrm>
            <a:off x="1259632" y="3212976"/>
            <a:ext cx="5544616" cy="266429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REFERENCES</a:t>
            </a:r>
            <a:endParaRPr lang="en-US" sz="3200" b="1" dirty="0"/>
          </a:p>
        </p:txBody>
      </p:sp>
      <p:sp>
        <p:nvSpPr>
          <p:cNvPr id="3" name="Content Placeholder 2"/>
          <p:cNvSpPr>
            <a:spLocks noGrp="1"/>
          </p:cNvSpPr>
          <p:nvPr>
            <p:ph idx="1"/>
          </p:nvPr>
        </p:nvSpPr>
        <p:spPr>
          <a:xfrm>
            <a:off x="467544" y="1340768"/>
            <a:ext cx="8208912" cy="4785395"/>
          </a:xfrm>
        </p:spPr>
        <p:txBody>
          <a:bodyPr>
            <a:normAutofit/>
          </a:bodyPr>
          <a:lstStyle/>
          <a:p>
            <a:pPr marL="457200" indent="-457200" algn="l" rtl="0">
              <a:buFont typeface="+mj-lt"/>
              <a:buAutoNum type="arabicPeriod"/>
            </a:pPr>
            <a:r>
              <a:rPr lang="en-US" sz="2400" dirty="0" smtClean="0"/>
              <a:t>H. Al-</a:t>
            </a:r>
            <a:r>
              <a:rPr lang="en-US" sz="2400" dirty="0" err="1" smtClean="0"/>
              <a:t>Dajani</a:t>
            </a:r>
            <a:r>
              <a:rPr lang="en-US" sz="2400" dirty="0" smtClean="0"/>
              <a:t> ( 2016) Module Handbook, University of Plymouth, UK.</a:t>
            </a:r>
          </a:p>
          <a:p>
            <a:pPr marL="457200" indent="-457200" algn="l" rtl="0">
              <a:buFont typeface="+mj-lt"/>
              <a:buAutoNum type="arabicPeriod"/>
            </a:pPr>
            <a:r>
              <a:rPr lang="en-US" sz="2400" dirty="0" smtClean="0"/>
              <a:t> Presentation by Holy Spirit University of </a:t>
            </a:r>
            <a:r>
              <a:rPr lang="en-US" sz="2400" dirty="0" err="1" smtClean="0"/>
              <a:t>Kaslik</a:t>
            </a:r>
            <a:r>
              <a:rPr lang="en-US" sz="2400" dirty="0" smtClean="0"/>
              <a:t>, Lebanon. [accessed Nov 7,2017]. </a:t>
            </a:r>
          </a:p>
          <a:p>
            <a:pPr marL="457200" indent="-457200" algn="l" rtl="0">
              <a:buFont typeface="+mj-lt"/>
              <a:buAutoNum type="arabicPeriod"/>
            </a:pPr>
            <a:r>
              <a:rPr lang="en-US" sz="2400" dirty="0" smtClean="0"/>
              <a:t>Global University Employability Survey, 2015. </a:t>
            </a:r>
          </a:p>
          <a:p>
            <a:pPr marL="457200" indent="-457200" algn="l" rtl="0">
              <a:buFont typeface="+mj-lt"/>
              <a:buAutoNum type="arabicPeriod"/>
            </a:pPr>
            <a:r>
              <a:rPr lang="en-US" sz="2400" dirty="0" smtClean="0"/>
              <a:t> Tucker et al., 2000; </a:t>
            </a:r>
            <a:r>
              <a:rPr lang="en-US" sz="2400" dirty="0" err="1" smtClean="0"/>
              <a:t>Nabil</a:t>
            </a:r>
            <a:r>
              <a:rPr lang="en-US" sz="2400" dirty="0" smtClean="0"/>
              <a:t>, 2003; Elias and Purcell, 2004) [accessed Nov 05 2017]. </a:t>
            </a:r>
            <a:r>
              <a:rPr lang="en-US" sz="2400" dirty="0" smtClean="0">
                <a:hlinkClick r:id="rId2"/>
              </a:rPr>
              <a:t>https://www.researchgate.net/publication/263155623_Graduate_Employability_%27Soft_Skills%27_Versus_%27Hard%27_Business_Knowledge_A_European_Study</a:t>
            </a:r>
            <a:r>
              <a:rPr lang="en-US" sz="2400" dirty="0" smtClean="0"/>
              <a:t>.</a:t>
            </a:r>
          </a:p>
          <a:p>
            <a:pPr marL="457200" indent="-457200" algn="l" rtl="0">
              <a:buFont typeface="+mj-lt"/>
              <a:buAutoNum type="arabicPeriod"/>
            </a:pPr>
            <a:r>
              <a:rPr lang="en-US" sz="2400" dirty="0" smtClean="0"/>
              <a:t>Higher Education Academy, 2012.</a:t>
            </a:r>
            <a:endParaRPr lang="en-US" sz="2400" dirty="0"/>
          </a:p>
        </p:txBody>
      </p:sp>
      <p:sp>
        <p:nvSpPr>
          <p:cNvPr id="7" name="Date Placeholder 6"/>
          <p:cNvSpPr>
            <a:spLocks noGrp="1"/>
          </p:cNvSpPr>
          <p:nvPr>
            <p:ph type="dt" sz="half" idx="10"/>
          </p:nvPr>
        </p:nvSpPr>
        <p:spPr/>
        <p:txBody>
          <a:bodyPr/>
          <a:lstStyle/>
          <a:p>
            <a:fld id="{4602C32D-5F1D-4DFB-AD1B-6E0EFB37AC2F}" type="datetime10">
              <a:rPr lang="ar-JO" smtClean="0"/>
              <a:t>الثلاثاء، 06 تشرين الثاني، 2018</a:t>
            </a:fld>
            <a:endParaRPr lang="ar-JO"/>
          </a:p>
        </p:txBody>
      </p:sp>
      <p:sp>
        <p:nvSpPr>
          <p:cNvPr id="8" name="Slide Number Placeholder 7"/>
          <p:cNvSpPr>
            <a:spLocks noGrp="1"/>
          </p:cNvSpPr>
          <p:nvPr>
            <p:ph type="sldNum" sz="quarter" idx="12"/>
          </p:nvPr>
        </p:nvSpPr>
        <p:spPr/>
        <p:txBody>
          <a:bodyPr/>
          <a:lstStyle/>
          <a:p>
            <a:fld id="{5C15E480-FDA0-4488-9F3A-DA07C75E4510}" type="slidenum">
              <a:rPr lang="ar-JO" smtClean="0"/>
              <a:pPr/>
              <a:t>29</a:t>
            </a:fld>
            <a:endParaRPr lang="ar-JO"/>
          </a:p>
        </p:txBody>
      </p:sp>
      <p:sp>
        <p:nvSpPr>
          <p:cNvPr id="9" name="Footer Placeholder 8"/>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تعريف التوظيفية </a:t>
            </a:r>
            <a:endParaRPr lang="ar-JO" sz="3200" b="1" dirty="0"/>
          </a:p>
        </p:txBody>
      </p:sp>
      <p:sp>
        <p:nvSpPr>
          <p:cNvPr id="3" name="Content Placeholder 2"/>
          <p:cNvSpPr>
            <a:spLocks noGrp="1"/>
          </p:cNvSpPr>
          <p:nvPr>
            <p:ph idx="1"/>
          </p:nvPr>
        </p:nvSpPr>
        <p:spPr>
          <a:xfrm>
            <a:off x="251520" y="1600200"/>
            <a:ext cx="8640960" cy="4525963"/>
          </a:xfrm>
        </p:spPr>
        <p:txBody>
          <a:bodyPr>
            <a:normAutofit lnSpcReduction="10000"/>
          </a:bodyPr>
          <a:lstStyle/>
          <a:p>
            <a:pPr marL="0" indent="0">
              <a:buNone/>
            </a:pPr>
            <a:r>
              <a:rPr lang="ar-JO" dirty="0" smtClean="0"/>
              <a:t> </a:t>
            </a:r>
            <a:r>
              <a:rPr lang="ar-JO" b="1" dirty="0" smtClean="0"/>
              <a:t>التوظيفية أو الأهلية للتوظيف مزيج معقد لعناصر تضم </a:t>
            </a:r>
            <a:r>
              <a:rPr lang="ar-JO" b="1" u="sng" dirty="0" smtClean="0"/>
              <a:t>مهارات</a:t>
            </a:r>
            <a:r>
              <a:rPr lang="ar-JO" b="1" dirty="0" smtClean="0"/>
              <a:t>،</a:t>
            </a:r>
            <a:r>
              <a:rPr lang="ar-JO" b="1" u="sng" dirty="0" smtClean="0"/>
              <a:t> وكفايات</a:t>
            </a:r>
            <a:r>
              <a:rPr lang="ar-JO" b="1" dirty="0" smtClean="0"/>
              <a:t>، </a:t>
            </a:r>
            <a:r>
              <a:rPr lang="ar-JO" b="1" u="sng" dirty="0" smtClean="0"/>
              <a:t>ومفاهيم</a:t>
            </a:r>
            <a:r>
              <a:rPr lang="ar-JO" b="1" dirty="0" smtClean="0"/>
              <a:t>، </a:t>
            </a:r>
            <a:r>
              <a:rPr lang="ar-JO" b="1" u="sng" dirty="0" smtClean="0"/>
              <a:t>وخبرات</a:t>
            </a:r>
            <a:r>
              <a:rPr lang="ar-JO" b="1" dirty="0" smtClean="0"/>
              <a:t>، </a:t>
            </a:r>
            <a:r>
              <a:rPr lang="ar-JO" b="1" u="sng" dirty="0" smtClean="0"/>
              <a:t>وصفات شخصية ومهنية</a:t>
            </a:r>
            <a:r>
              <a:rPr lang="ar-JO" b="1" dirty="0" smtClean="0"/>
              <a:t>، ملموسة أو مفاهيمية.</a:t>
            </a:r>
            <a:r>
              <a:rPr lang="en-US" b="1" dirty="0" smtClean="0"/>
              <a:t> </a:t>
            </a:r>
            <a:r>
              <a:rPr lang="ar-JO" b="1" dirty="0" smtClean="0"/>
              <a:t>ويجري تعزيز التوظيفية بالقدرة على التعلم وتطبيق ما تم تعلمة في مواجهة تحديات سوق العمل. </a:t>
            </a:r>
          </a:p>
          <a:p>
            <a:pPr marL="0" indent="0" algn="just">
              <a:buNone/>
            </a:pPr>
            <a:endParaRPr lang="en-US" dirty="0" smtClean="0"/>
          </a:p>
          <a:p>
            <a:pPr marL="0" indent="0" algn="just">
              <a:buNone/>
            </a:pPr>
            <a:r>
              <a:rPr lang="ar-JO" dirty="0" smtClean="0"/>
              <a:t>إن رعاية التوظيفية في المناهج المتبعة تجعل </a:t>
            </a:r>
          </a:p>
          <a:p>
            <a:pPr marL="0" indent="0" algn="just">
              <a:buNone/>
            </a:pPr>
            <a:r>
              <a:rPr lang="ar-JO" dirty="0" smtClean="0"/>
              <a:t>الخريجين أيسر قبولاً في سوق العمل وأكثر </a:t>
            </a:r>
          </a:p>
          <a:p>
            <a:pPr marL="0" indent="0" algn="just">
              <a:lnSpc>
                <a:spcPts val="3600"/>
              </a:lnSpc>
              <a:buNone/>
            </a:pPr>
            <a:r>
              <a:rPr lang="ar-JO" dirty="0" smtClean="0"/>
              <a:t>نجاحاً فيه. </a:t>
            </a:r>
            <a:endParaRPr lang="en-US" dirty="0" smtClean="0"/>
          </a:p>
          <a:p>
            <a:pPr marL="0" indent="0" algn="ctr">
              <a:lnSpc>
                <a:spcPts val="3600"/>
              </a:lnSpc>
              <a:buNone/>
            </a:pPr>
            <a:r>
              <a:rPr lang="en-US" sz="1800" dirty="0" smtClean="0"/>
              <a:t>                          ( Higher Education Academy, 2012, p.4)</a:t>
            </a:r>
            <a:endParaRPr lang="ar-JO"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12976"/>
            <a:ext cx="244827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78FA3C54-46B4-4418-8124-24234E3195F1}"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3</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extLst>
      <p:ext uri="{BB962C8B-B14F-4D97-AF65-F5344CB8AC3E}">
        <p14:creationId xmlns:p14="http://schemas.microsoft.com/office/powerpoint/2010/main" val="1883650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214"/>
            <a:ext cx="9144000" cy="68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A651FF65-C04F-402F-95EB-1711863AC90D}" type="datetime10">
              <a:rPr lang="ar-JO" smtClean="0"/>
              <a:t>الثلاثاء، 06 تشرين الثاني، 2018</a:t>
            </a:fld>
            <a:endParaRPr lang="ar-JO"/>
          </a:p>
        </p:txBody>
      </p:sp>
      <p:sp>
        <p:nvSpPr>
          <p:cNvPr id="7" name="Slide Number Placeholder 6"/>
          <p:cNvSpPr>
            <a:spLocks noGrp="1"/>
          </p:cNvSpPr>
          <p:nvPr>
            <p:ph type="sldNum" sz="quarter" idx="12"/>
          </p:nvPr>
        </p:nvSpPr>
        <p:spPr/>
        <p:txBody>
          <a:bodyPr/>
          <a:lstStyle/>
          <a:p>
            <a:fld id="{5C15E480-FDA0-4488-9F3A-DA07C75E4510}" type="slidenum">
              <a:rPr lang="ar-JO" smtClean="0"/>
              <a:pPr/>
              <a:t>30</a:t>
            </a:fld>
            <a:endParaRPr lang="ar-JO"/>
          </a:p>
        </p:txBody>
      </p:sp>
      <p:sp>
        <p:nvSpPr>
          <p:cNvPr id="8" name="Footer Placeholder 7"/>
          <p:cNvSpPr>
            <a:spLocks noGrp="1"/>
          </p:cNvSpPr>
          <p:nvPr>
            <p:ph type="ftr" sz="quarter" idx="11"/>
          </p:nvPr>
        </p:nvSpPr>
        <p:spPr/>
        <p:txBody>
          <a:bodyPr/>
          <a:lstStyle/>
          <a:p>
            <a:r>
              <a:rPr lang="ar-JO" smtClean="0"/>
              <a:t>جامعة فيلادلفيا</a:t>
            </a:r>
            <a:endParaRPr lang="ar-JO"/>
          </a:p>
        </p:txBody>
      </p:sp>
    </p:spTree>
    <p:extLst>
      <p:ext uri="{BB962C8B-B14F-4D97-AF65-F5344CB8AC3E}">
        <p14:creationId xmlns:p14="http://schemas.microsoft.com/office/powerpoint/2010/main" val="63683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الجاهزية للوظيفة </a:t>
            </a:r>
            <a:endParaRPr lang="ar-JO" sz="3200" b="1"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0" indent="0">
              <a:buNone/>
            </a:pPr>
            <a:r>
              <a:rPr lang="ar-JO" dirty="0" smtClean="0"/>
              <a:t> </a:t>
            </a:r>
            <a:r>
              <a:rPr lang="ar-JO" b="1" dirty="0" smtClean="0"/>
              <a:t>الجاهزية للوظيفة = المهارات التقليدية الأساسية + مهارات التعلم والإبداع + مهارات الحياة والوظيفة + مهارات محو الأمية الرقمية </a:t>
            </a:r>
          </a:p>
          <a:p>
            <a:pPr marL="0" indent="0">
              <a:buFont typeface="Wingdings" pitchFamily="2" charset="2"/>
              <a:buChar char="q"/>
            </a:pPr>
            <a:r>
              <a:rPr lang="ar-JO" b="1" dirty="0" smtClean="0"/>
              <a:t> المهارات التقليدية الأساسية : </a:t>
            </a:r>
            <a:endParaRPr lang="en-US" b="1" dirty="0" smtClean="0"/>
          </a:p>
          <a:p>
            <a:pPr marL="0" indent="0">
              <a:buNone/>
            </a:pPr>
            <a:r>
              <a:rPr lang="ar-JO" dirty="0" smtClean="0"/>
              <a:t>    القراءة، والكتابة، والمحادثة، والإنصات، والرياضيات. </a:t>
            </a:r>
            <a:endParaRPr lang="en-US" dirty="0" smtClean="0"/>
          </a:p>
          <a:p>
            <a:pPr marL="0" indent="0">
              <a:buFont typeface="Wingdings" pitchFamily="2" charset="2"/>
              <a:buChar char="q"/>
            </a:pPr>
            <a:r>
              <a:rPr lang="ar-JO" b="1" dirty="0" smtClean="0"/>
              <a:t> مهارات التعلم والإبداع: </a:t>
            </a:r>
          </a:p>
          <a:p>
            <a:pPr marL="0" indent="0">
              <a:buNone/>
            </a:pPr>
            <a:r>
              <a:rPr lang="ar-JO" dirty="0" smtClean="0"/>
              <a:t>   التفكير الناقد، واتخاذ القرار، وموازنة الأمور عقلياً، </a:t>
            </a:r>
          </a:p>
          <a:p>
            <a:pPr marL="0" indent="0">
              <a:buNone/>
            </a:pPr>
            <a:r>
              <a:rPr lang="ar-JO" dirty="0" smtClean="0"/>
              <a:t>    وحل المسائل، والإبداع. </a:t>
            </a:r>
          </a:p>
          <a:p>
            <a:pPr marL="0" indent="0">
              <a:buFont typeface="Wingdings" pitchFamily="2" charset="2"/>
              <a:buChar char="q"/>
            </a:pPr>
            <a:r>
              <a:rPr lang="ar-JO" b="1" dirty="0" smtClean="0"/>
              <a:t> المهارات الحياتية والوظيفية: </a:t>
            </a:r>
          </a:p>
          <a:p>
            <a:pPr marL="0" indent="0">
              <a:buNone/>
            </a:pPr>
            <a:r>
              <a:rPr lang="ar-JO" dirty="0" smtClean="0"/>
              <a:t>   المرونة، والقدرة على التكيف، وإدارة الذات، والقيادة، </a:t>
            </a:r>
          </a:p>
          <a:p>
            <a:pPr marL="0" indent="0">
              <a:buNone/>
            </a:pPr>
            <a:r>
              <a:rPr lang="ar-JO" dirty="0" smtClean="0"/>
              <a:t> والتخطيط والتنظيم.</a:t>
            </a:r>
            <a:r>
              <a:rPr lang="ar-JO" b="1" dirty="0" smtClean="0"/>
              <a:t> </a:t>
            </a:r>
          </a:p>
          <a:p>
            <a:pPr marL="0" indent="0">
              <a:buFont typeface="Wingdings" pitchFamily="2" charset="2"/>
              <a:buChar char="q"/>
            </a:pPr>
            <a:r>
              <a:rPr lang="ar-JO" b="1" dirty="0" smtClean="0"/>
              <a:t> المهارات الرقمية الأساسية: </a:t>
            </a:r>
            <a:r>
              <a:rPr lang="ar-JO" dirty="0" smtClean="0"/>
              <a:t>الطلاقة التقنية </a:t>
            </a:r>
          </a:p>
          <a:p>
            <a:pPr marL="0" indent="0">
              <a:buNone/>
            </a:pPr>
            <a:r>
              <a:rPr lang="ar-JO" dirty="0" smtClean="0"/>
              <a:t>   والرقمية، ومهارات الحاسوب، والقدرة على التواصل. </a:t>
            </a:r>
            <a:endParaRPr lang="ar-JO" dirty="0"/>
          </a:p>
        </p:txBody>
      </p:sp>
      <p:sp>
        <p:nvSpPr>
          <p:cNvPr id="8" name="Date Placeholder 7"/>
          <p:cNvSpPr>
            <a:spLocks noGrp="1"/>
          </p:cNvSpPr>
          <p:nvPr>
            <p:ph type="dt" sz="half" idx="10"/>
          </p:nvPr>
        </p:nvSpPr>
        <p:spPr/>
        <p:txBody>
          <a:bodyPr/>
          <a:lstStyle/>
          <a:p>
            <a:fld id="{1D7617F6-9B49-44EF-BCC6-2D0C6FE0EB1E}"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4</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24944"/>
            <a:ext cx="27718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404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لماذا الاهتمام بالتوظيفية..؟ </a:t>
            </a:r>
            <a:endParaRPr lang="en-US" sz="3200" b="1" dirty="0"/>
          </a:p>
        </p:txBody>
      </p:sp>
      <p:sp>
        <p:nvSpPr>
          <p:cNvPr id="3" name="Content Placeholder 2"/>
          <p:cNvSpPr>
            <a:spLocks noGrp="1"/>
          </p:cNvSpPr>
          <p:nvPr>
            <p:ph idx="1"/>
          </p:nvPr>
        </p:nvSpPr>
        <p:spPr>
          <a:xfrm>
            <a:off x="251520" y="1600200"/>
            <a:ext cx="8435280" cy="4525963"/>
          </a:xfrm>
        </p:spPr>
        <p:txBody>
          <a:bodyPr>
            <a:normAutofit fontScale="92500" lnSpcReduction="20000"/>
          </a:bodyPr>
          <a:lstStyle/>
          <a:p>
            <a:pPr algn="just">
              <a:buNone/>
            </a:pPr>
            <a:r>
              <a:rPr lang="ar-JO" dirty="0" smtClean="0"/>
              <a:t>  </a:t>
            </a:r>
            <a:r>
              <a:rPr lang="ar-JO" sz="3000" b="1" dirty="0" smtClean="0"/>
              <a:t>إن رعاية التوظيفية واعتمادها جزءاً أساسياً من المناهج تجعل الطلبة أفضل كفاءة، والخريجين أفضل تأهيلاً، والمواطنين أفضل إنتاجية، لأن ذلك يعني ما يأتي: </a:t>
            </a:r>
          </a:p>
          <a:p>
            <a:pPr algn="just">
              <a:buFont typeface="Wingdings" pitchFamily="2" charset="2"/>
              <a:buChar char="q"/>
            </a:pPr>
            <a:r>
              <a:rPr lang="ar-JO" sz="3000" b="1" dirty="0" smtClean="0"/>
              <a:t> إنتاجية أفضل وإبداعاً أرقى على المستوى الوطني. </a:t>
            </a:r>
          </a:p>
          <a:p>
            <a:pPr algn="just">
              <a:buFont typeface="Wingdings" pitchFamily="2" charset="2"/>
              <a:buChar char="q"/>
            </a:pPr>
            <a:r>
              <a:rPr lang="ar-JO" sz="3000" b="1" dirty="0" smtClean="0"/>
              <a:t> كلفة تدريب أقل كان من المفروض أن يتحملها أصحاب العمل. </a:t>
            </a:r>
          </a:p>
          <a:p>
            <a:pPr algn="just">
              <a:buFont typeface="Wingdings" pitchFamily="2" charset="2"/>
              <a:buChar char="q"/>
            </a:pPr>
            <a:r>
              <a:rPr lang="ar-JO" sz="3000" b="1" dirty="0" smtClean="0"/>
              <a:t> تنافسية أفضل في سوق العمل. </a:t>
            </a:r>
          </a:p>
          <a:p>
            <a:pPr algn="just">
              <a:buFont typeface="Wingdings" pitchFamily="2" charset="2"/>
              <a:buChar char="q"/>
            </a:pPr>
            <a:r>
              <a:rPr lang="ar-JO" sz="3000" b="1" dirty="0" smtClean="0"/>
              <a:t> تبريراً مقنعاً لارتفاع الرسوم</a:t>
            </a:r>
            <a:r>
              <a:rPr lang="en-US" sz="3000" b="1" dirty="0" smtClean="0"/>
              <a:t> </a:t>
            </a:r>
          </a:p>
          <a:p>
            <a:pPr algn="just">
              <a:buNone/>
            </a:pPr>
            <a:r>
              <a:rPr lang="en-US" sz="3000" b="1" dirty="0" smtClean="0"/>
              <a:t>   </a:t>
            </a:r>
            <a:r>
              <a:rPr lang="ar-JO" sz="3000" b="1" dirty="0" smtClean="0"/>
              <a:t> الدراسية في الجامعات نظراً </a:t>
            </a:r>
            <a:r>
              <a:rPr lang="en-US" sz="3000" b="1" dirty="0" smtClean="0"/>
              <a:t> </a:t>
            </a:r>
          </a:p>
          <a:p>
            <a:pPr algn="just">
              <a:buNone/>
            </a:pPr>
            <a:r>
              <a:rPr lang="en-US" sz="3000" b="1" dirty="0" smtClean="0"/>
              <a:t>     </a:t>
            </a:r>
            <a:r>
              <a:rPr lang="ar-JO" sz="3000" b="1" dirty="0" smtClean="0"/>
              <a:t>لارتفاع مردود الدراسة.</a:t>
            </a:r>
            <a:r>
              <a:rPr lang="en-US" sz="3000" b="1" dirty="0" smtClean="0"/>
              <a:t>   </a:t>
            </a:r>
            <a:endParaRPr lang="ar-JO" sz="3000" b="1" dirty="0" smtClean="0"/>
          </a:p>
          <a:p>
            <a:pPr algn="just">
              <a:buFont typeface="Wingdings" pitchFamily="2" charset="2"/>
              <a:buChar char="q"/>
            </a:pPr>
            <a:r>
              <a:rPr lang="ar-JO" sz="3000" b="1" dirty="0" smtClean="0"/>
              <a:t> وظائف أفضل.   </a:t>
            </a:r>
            <a:r>
              <a:rPr lang="en-US" sz="3000" b="1" dirty="0" smtClean="0"/>
              <a:t>  </a:t>
            </a:r>
            <a:endParaRPr lang="en-US" sz="3000" b="1" dirty="0"/>
          </a:p>
        </p:txBody>
      </p:sp>
      <p:sp>
        <p:nvSpPr>
          <p:cNvPr id="8" name="Date Placeholder 7"/>
          <p:cNvSpPr>
            <a:spLocks noGrp="1"/>
          </p:cNvSpPr>
          <p:nvPr>
            <p:ph type="dt" sz="half" idx="10"/>
          </p:nvPr>
        </p:nvSpPr>
        <p:spPr/>
        <p:txBody>
          <a:bodyPr/>
          <a:lstStyle/>
          <a:p>
            <a:fld id="{B32FF2A5-8780-4B77-88A4-7728AC6135D5}"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5</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pic>
        <p:nvPicPr>
          <p:cNvPr id="1026" name="Picture 2" descr="C:\Users\isam.najib\Desktop\Skills-Map.JPG"/>
          <p:cNvPicPr>
            <a:picLocks noChangeAspect="1" noChangeArrowheads="1"/>
          </p:cNvPicPr>
          <p:nvPr/>
        </p:nvPicPr>
        <p:blipFill>
          <a:blip r:embed="rId2" cstate="print"/>
          <a:srcRect/>
          <a:stretch>
            <a:fillRect/>
          </a:stretch>
        </p:blipFill>
        <p:spPr bwMode="auto">
          <a:xfrm>
            <a:off x="251520" y="3717032"/>
            <a:ext cx="4392488" cy="26642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رعاية التوظيفية .. ضرورة ملحة </a:t>
            </a:r>
            <a:endParaRPr lang="en-US" sz="3200" b="1" dirty="0"/>
          </a:p>
        </p:txBody>
      </p:sp>
      <p:sp>
        <p:nvSpPr>
          <p:cNvPr id="3" name="Content Placeholder 2"/>
          <p:cNvSpPr>
            <a:spLocks noGrp="1"/>
          </p:cNvSpPr>
          <p:nvPr>
            <p:ph idx="1"/>
          </p:nvPr>
        </p:nvSpPr>
        <p:spPr>
          <a:xfrm>
            <a:off x="457200" y="1340768"/>
            <a:ext cx="8229600" cy="4785395"/>
          </a:xfrm>
        </p:spPr>
        <p:txBody>
          <a:bodyPr/>
          <a:lstStyle/>
          <a:p>
            <a:pPr algn="just">
              <a:buNone/>
            </a:pPr>
            <a:r>
              <a:rPr lang="ar-JO" dirty="0" smtClean="0"/>
              <a:t>    </a:t>
            </a:r>
            <a:r>
              <a:rPr lang="ar-JO" sz="2800" b="1" dirty="0" smtClean="0"/>
              <a:t>يفترض بكافة الكليات في الجامعات الأردنية والعربية أن تضمن مواقعها الإلكترونية عبارات توضح ما تقوم به لرعاية التوظيفية وضمان انتقال الخريجين إلى سوق العمل بكفاءة واقتدار، كما توضح مدى اعتراف مختلف  الهيئات الأكاديمية والمهنية بها. </a:t>
            </a:r>
          </a:p>
          <a:p>
            <a:pPr>
              <a:buNone/>
            </a:pPr>
            <a:endParaRPr lang="en-US" dirty="0"/>
          </a:p>
        </p:txBody>
      </p:sp>
      <p:pic>
        <p:nvPicPr>
          <p:cNvPr id="4" name="Picture 2"/>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63688" y="3212976"/>
            <a:ext cx="504056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B67A1A5B-3FB4-4FAB-9242-40437676B474}"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6</a:t>
            </a:fld>
            <a:endParaRPr lang="ar-JO"/>
          </a:p>
        </p:txBody>
      </p:sp>
      <p:sp>
        <p:nvSpPr>
          <p:cNvPr id="10" name="Footer Placeholder 9"/>
          <p:cNvSpPr>
            <a:spLocks noGrp="1"/>
          </p:cNvSpPr>
          <p:nvPr>
            <p:ph type="ftr" sz="quarter" idx="11"/>
          </p:nvPr>
        </p:nvSpPr>
        <p:spPr/>
        <p:txBody>
          <a:bodyPr/>
          <a:lstStyle/>
          <a:p>
            <a:r>
              <a:rPr lang="ar-JO" dirty="0" smtClean="0"/>
              <a:t>جامعة فيلادلفيا</a:t>
            </a:r>
            <a:endParaRPr lang="ar-J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الصفات الشخصية الأساسية </a:t>
            </a:r>
            <a:br>
              <a:rPr lang="ar-JO" sz="3200" b="1" dirty="0" smtClean="0"/>
            </a:br>
            <a:r>
              <a:rPr lang="ar-JO" sz="3200" b="1" dirty="0" smtClean="0"/>
              <a:t>اللازمة لضمان درجة مناسبة من التوظيفية </a:t>
            </a:r>
            <a:endParaRPr lang="en-US" sz="3200" b="1"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q"/>
            </a:pPr>
            <a:r>
              <a:rPr lang="ar-JO" dirty="0" smtClean="0"/>
              <a:t> </a:t>
            </a:r>
            <a:r>
              <a:rPr lang="ar-JO" sz="2400" b="1" dirty="0" smtClean="0"/>
              <a:t>العمل بروح الفريق. </a:t>
            </a:r>
          </a:p>
          <a:p>
            <a:pPr>
              <a:lnSpc>
                <a:spcPct val="150000"/>
              </a:lnSpc>
              <a:buFont typeface="Wingdings" pitchFamily="2" charset="2"/>
              <a:buChar char="q"/>
            </a:pPr>
            <a:r>
              <a:rPr lang="ar-JO" sz="2400" b="1" dirty="0" smtClean="0"/>
              <a:t> القدرة على حل المسائل.</a:t>
            </a:r>
          </a:p>
          <a:p>
            <a:pPr>
              <a:lnSpc>
                <a:spcPct val="150000"/>
              </a:lnSpc>
              <a:buFont typeface="Wingdings" pitchFamily="2" charset="2"/>
              <a:buChar char="q"/>
            </a:pPr>
            <a:r>
              <a:rPr lang="ar-JO" sz="2400" b="1" dirty="0" smtClean="0"/>
              <a:t> الإدارة الذاتية ومهارات إدارة الوقت. </a:t>
            </a:r>
          </a:p>
          <a:p>
            <a:pPr>
              <a:lnSpc>
                <a:spcPct val="150000"/>
              </a:lnSpc>
              <a:buFont typeface="Wingdings" pitchFamily="2" charset="2"/>
              <a:buChar char="q"/>
            </a:pPr>
            <a:r>
              <a:rPr lang="ar-JO" sz="2400" b="1" dirty="0" smtClean="0"/>
              <a:t> المبادأة والريادة. </a:t>
            </a:r>
          </a:p>
          <a:p>
            <a:pPr>
              <a:lnSpc>
                <a:spcPct val="150000"/>
              </a:lnSpc>
              <a:buFont typeface="Wingdings" pitchFamily="2" charset="2"/>
              <a:buChar char="q"/>
            </a:pPr>
            <a:r>
              <a:rPr lang="ar-JO" sz="2400" b="1" dirty="0" smtClean="0"/>
              <a:t> التخطيط والتنظيم. </a:t>
            </a:r>
          </a:p>
          <a:p>
            <a:pPr>
              <a:lnSpc>
                <a:spcPct val="150000"/>
              </a:lnSpc>
              <a:buFont typeface="Wingdings" pitchFamily="2" charset="2"/>
              <a:buChar char="q"/>
            </a:pPr>
            <a:r>
              <a:rPr lang="ar-JO" sz="2400" b="1" dirty="0" smtClean="0"/>
              <a:t> مهارات التعلم والمهارات التقنية.</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0808"/>
            <a:ext cx="428396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03349F1B-B3F9-4B26-9979-A4CA29E77B1D}"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7</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الصفات المهنية الأساسية </a:t>
            </a:r>
            <a:br>
              <a:rPr lang="ar-JO" sz="3200" b="1" dirty="0" smtClean="0"/>
            </a:br>
            <a:r>
              <a:rPr lang="ar-JO" sz="3200" b="1" dirty="0" smtClean="0"/>
              <a:t>اللازمة لضمان درجة مناسبة من التوظيفية </a:t>
            </a:r>
            <a:endParaRPr lang="en-US" sz="3200" b="1" dirty="0"/>
          </a:p>
        </p:txBody>
      </p:sp>
      <p:sp>
        <p:nvSpPr>
          <p:cNvPr id="3" name="Content Placeholder 2"/>
          <p:cNvSpPr>
            <a:spLocks noGrp="1"/>
          </p:cNvSpPr>
          <p:nvPr>
            <p:ph idx="1"/>
          </p:nvPr>
        </p:nvSpPr>
        <p:spPr>
          <a:xfrm>
            <a:off x="539552" y="1628800"/>
            <a:ext cx="8229600" cy="4968552"/>
          </a:xfrm>
        </p:spPr>
        <p:txBody>
          <a:bodyPr>
            <a:normAutofit fontScale="25000" lnSpcReduction="20000"/>
          </a:bodyPr>
          <a:lstStyle/>
          <a:p>
            <a:pPr>
              <a:buNone/>
            </a:pPr>
            <a:endParaRPr lang="ar-JO" sz="5900" dirty="0" smtClean="0"/>
          </a:p>
          <a:p>
            <a:pPr>
              <a:buFont typeface="Wingdings" pitchFamily="2" charset="2"/>
              <a:buChar char="q"/>
            </a:pPr>
            <a:r>
              <a:rPr lang="en-US" sz="7400" dirty="0" smtClean="0"/>
              <a:t> </a:t>
            </a:r>
            <a:r>
              <a:rPr lang="ar-JO" sz="7400" b="1" dirty="0" smtClean="0"/>
              <a:t>المهنية.</a:t>
            </a:r>
            <a:r>
              <a:rPr lang="en-US" sz="7400" b="1" dirty="0" smtClean="0"/>
              <a:t> </a:t>
            </a:r>
          </a:p>
          <a:p>
            <a:pPr>
              <a:buFont typeface="Wingdings" pitchFamily="2" charset="2"/>
              <a:buChar char="q"/>
            </a:pPr>
            <a:r>
              <a:rPr lang="ar-JO" sz="7400" b="1" dirty="0" smtClean="0"/>
              <a:t>الاعتمادية.</a:t>
            </a:r>
          </a:p>
          <a:p>
            <a:pPr>
              <a:buFont typeface="Wingdings" pitchFamily="2" charset="2"/>
              <a:buChar char="q"/>
            </a:pPr>
            <a:r>
              <a:rPr lang="ar-JO" sz="7400" b="1" dirty="0" smtClean="0"/>
              <a:t> القدرة على التوافق مع حالات الغموض. </a:t>
            </a:r>
          </a:p>
          <a:p>
            <a:pPr>
              <a:buFont typeface="Wingdings" pitchFamily="2" charset="2"/>
              <a:buChar char="q"/>
            </a:pPr>
            <a:r>
              <a:rPr lang="ar-JO" sz="7400" b="1" dirty="0" smtClean="0"/>
              <a:t>القدرة على العمل تحت تأثير الضغوط. </a:t>
            </a:r>
          </a:p>
          <a:p>
            <a:pPr>
              <a:buFont typeface="Wingdings" pitchFamily="2" charset="2"/>
              <a:buChar char="q"/>
            </a:pPr>
            <a:r>
              <a:rPr lang="ar-JO" sz="7400" b="1" dirty="0" smtClean="0"/>
              <a:t>القدرة على التخطيط والتفكير الاستراتيجي </a:t>
            </a:r>
          </a:p>
          <a:p>
            <a:pPr>
              <a:buNone/>
            </a:pPr>
            <a:r>
              <a:rPr lang="ar-JO" sz="7400" b="1" dirty="0" smtClean="0"/>
              <a:t>    والإبداعي. </a:t>
            </a:r>
          </a:p>
          <a:p>
            <a:pPr>
              <a:buFont typeface="Wingdings" pitchFamily="2" charset="2"/>
              <a:buChar char="q"/>
            </a:pPr>
            <a:r>
              <a:rPr lang="ar-JO" sz="7400" b="1" dirty="0" smtClean="0"/>
              <a:t>القدرة على التواصل الفعال مع الآخرين. </a:t>
            </a:r>
          </a:p>
          <a:p>
            <a:pPr>
              <a:buFont typeface="Wingdings" pitchFamily="2" charset="2"/>
              <a:buChar char="q"/>
            </a:pPr>
            <a:r>
              <a:rPr lang="ar-JO" sz="7400" b="1" dirty="0" smtClean="0"/>
              <a:t>القدرة اللفظية والكتابية اللازمة للتواصل. </a:t>
            </a:r>
          </a:p>
          <a:p>
            <a:pPr>
              <a:buFont typeface="Wingdings" pitchFamily="2" charset="2"/>
              <a:buChar char="q"/>
            </a:pPr>
            <a:r>
              <a:rPr lang="ar-JO" sz="7400" b="1" dirty="0" smtClean="0"/>
              <a:t>المهارات المعرفية وتقنيات التواصل. </a:t>
            </a:r>
          </a:p>
          <a:p>
            <a:pPr>
              <a:buFont typeface="Wingdings" pitchFamily="2" charset="2"/>
              <a:buChar char="q"/>
            </a:pPr>
            <a:r>
              <a:rPr lang="ar-JO" sz="7400" b="1" dirty="0" smtClean="0"/>
              <a:t>الثقة بالنفس. </a:t>
            </a:r>
          </a:p>
          <a:p>
            <a:pPr>
              <a:buFont typeface="Wingdings" pitchFamily="2" charset="2"/>
              <a:buChar char="q"/>
            </a:pPr>
            <a:r>
              <a:rPr lang="ar-JO" sz="7400" b="1" dirty="0" smtClean="0"/>
              <a:t>الميل للتعلم وقبول تحمل المسؤولية. </a:t>
            </a:r>
          </a:p>
          <a:p>
            <a:endParaRPr lang="ar-JO" dirty="0" smtClean="0"/>
          </a:p>
          <a:p>
            <a:pPr algn="l" rtl="0">
              <a:buNone/>
            </a:pPr>
            <a:r>
              <a:rPr lang="en-US" sz="5500" dirty="0" smtClean="0"/>
              <a:t>Tucker et al., 2000; </a:t>
            </a:r>
            <a:r>
              <a:rPr lang="en-US" sz="5500" dirty="0" err="1" smtClean="0"/>
              <a:t>Nabil</a:t>
            </a:r>
            <a:r>
              <a:rPr lang="en-US" sz="5500" dirty="0" smtClean="0"/>
              <a:t>, 2003; Elias and Purcell, 2004) [accessed Nov 05 2017].</a:t>
            </a:r>
          </a:p>
          <a:p>
            <a:pPr algn="l" rtl="0">
              <a:buNone/>
            </a:pPr>
            <a:r>
              <a:rPr lang="en-US" sz="5500" dirty="0" smtClean="0">
                <a:hlinkClick r:id="rId2"/>
              </a:rPr>
              <a:t>https://www.researchgate.net/publication/263155623_Graduate_Employability_%27Soft_Skills%27_Versus_%27Hard%27_Business_Knowledge_A_European_Study</a:t>
            </a:r>
            <a:endParaRPr lang="ar-JO" sz="5500" dirty="0" smtClean="0"/>
          </a:p>
          <a:p>
            <a:pPr algn="l" rtl="0"/>
            <a:endParaRPr lang="ar-JO" dirty="0" smtClean="0"/>
          </a:p>
          <a:p>
            <a:pPr algn="l" rtl="0"/>
            <a:endParaRPr lang="ar-JO" dirty="0" smtClean="0"/>
          </a:p>
          <a:p>
            <a:pPr algn="l" rtl="0"/>
            <a:endParaRPr lang="en-US" dirty="0"/>
          </a:p>
        </p:txBody>
      </p:sp>
      <p:pic>
        <p:nvPicPr>
          <p:cNvPr id="4" name="Picture 2"/>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7544" y="1412776"/>
            <a:ext cx="446449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DF3B154C-D56D-48D8-9076-EAA44AC42C29}"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8</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t>المهارات الشخصية التي تعوز الخريجين </a:t>
            </a:r>
            <a:br>
              <a:rPr lang="ar-JO" sz="3200" b="1" dirty="0" smtClean="0"/>
            </a:br>
            <a:r>
              <a:rPr lang="ar-JO" sz="2800" b="1" dirty="0" smtClean="0"/>
              <a:t>( من وجهة نظر جهات التشغيل) </a:t>
            </a:r>
            <a:endParaRPr lang="en-US" sz="2800" b="1" dirty="0"/>
          </a:p>
        </p:txBody>
      </p:sp>
      <p:sp>
        <p:nvSpPr>
          <p:cNvPr id="3" name="Content Placeholder 2"/>
          <p:cNvSpPr>
            <a:spLocks noGrp="1"/>
          </p:cNvSpPr>
          <p:nvPr>
            <p:ph idx="1"/>
          </p:nvPr>
        </p:nvSpPr>
        <p:spPr/>
        <p:txBody>
          <a:bodyPr>
            <a:normAutofit fontScale="25000" lnSpcReduction="20000"/>
          </a:bodyPr>
          <a:lstStyle/>
          <a:p>
            <a:pPr>
              <a:buFont typeface="Wingdings" pitchFamily="2" charset="2"/>
              <a:buChar char="q"/>
            </a:pPr>
            <a:r>
              <a:rPr lang="ar-JO" sz="9600" b="1" dirty="0" smtClean="0"/>
              <a:t>صفات شخصية مثل تحمل المسؤولية، وتقدير الذات. </a:t>
            </a:r>
          </a:p>
          <a:p>
            <a:pPr>
              <a:buFont typeface="Wingdings" pitchFamily="2" charset="2"/>
              <a:buChar char="q"/>
            </a:pPr>
            <a:r>
              <a:rPr lang="ar-JO" sz="9600" b="1" dirty="0" smtClean="0"/>
              <a:t> القدرة على إدارة الوقت وإعطاء الأولويات للأعمال. </a:t>
            </a:r>
          </a:p>
          <a:p>
            <a:pPr>
              <a:buFont typeface="Wingdings" pitchFamily="2" charset="2"/>
              <a:buChar char="q"/>
            </a:pPr>
            <a:r>
              <a:rPr lang="ar-JO" sz="9600" b="1" dirty="0" smtClean="0"/>
              <a:t>السيطرة على الانفعالات الشخصية وانفعالات الآخرين. </a:t>
            </a:r>
          </a:p>
          <a:p>
            <a:pPr>
              <a:buFont typeface="Wingdings" pitchFamily="2" charset="2"/>
              <a:buChar char="q"/>
            </a:pPr>
            <a:r>
              <a:rPr lang="ar-JO" sz="9600" b="1" dirty="0" smtClean="0"/>
              <a:t>مهارات التعامل مع الزبائن. </a:t>
            </a:r>
          </a:p>
          <a:p>
            <a:pPr>
              <a:buFont typeface="Wingdings" pitchFamily="2" charset="2"/>
              <a:buChar char="q"/>
            </a:pPr>
            <a:r>
              <a:rPr lang="ar-JO" sz="9600" b="1" dirty="0" smtClean="0"/>
              <a:t> القدرة على العمل مع فريق. </a:t>
            </a:r>
          </a:p>
          <a:p>
            <a:pPr>
              <a:buFont typeface="Wingdings" pitchFamily="2" charset="2"/>
              <a:buChar char="q"/>
            </a:pPr>
            <a:r>
              <a:rPr lang="ar-JO" sz="9600" b="1" dirty="0" smtClean="0"/>
              <a:t>القدرة على إقناع الآخرين والتأثير فيهم. </a:t>
            </a:r>
          </a:p>
          <a:p>
            <a:pPr>
              <a:buFont typeface="Wingdings" pitchFamily="2" charset="2"/>
              <a:buChar char="q"/>
            </a:pPr>
            <a:r>
              <a:rPr lang="ar-JO" sz="9600" b="1" dirty="0" smtClean="0"/>
              <a:t> القدرات الإشرافية على أعمال الآخرين. </a:t>
            </a:r>
          </a:p>
          <a:p>
            <a:pPr>
              <a:buFont typeface="Wingdings" pitchFamily="2" charset="2"/>
              <a:buChar char="q"/>
            </a:pPr>
            <a:r>
              <a:rPr lang="ar-JO" sz="9600" b="1" dirty="0" smtClean="0"/>
              <a:t>إتقان مهارات البيع. </a:t>
            </a:r>
          </a:p>
          <a:p>
            <a:pPr>
              <a:buFont typeface="Wingdings" pitchFamily="2" charset="2"/>
              <a:buChar char="q"/>
            </a:pPr>
            <a:r>
              <a:rPr lang="ar-JO" sz="9600" b="1" dirty="0" smtClean="0"/>
              <a:t>مهارات التعلم والتعليم والتدريب. </a:t>
            </a:r>
          </a:p>
          <a:p>
            <a:pPr>
              <a:buFont typeface="Wingdings" pitchFamily="2" charset="2"/>
              <a:buChar char="q"/>
            </a:pPr>
            <a:r>
              <a:rPr lang="ar-JO" sz="9600" b="1" dirty="0" smtClean="0"/>
              <a:t> القدرة على تحديد الأهداف للآخرين</a:t>
            </a:r>
          </a:p>
          <a:p>
            <a:pPr>
              <a:buNone/>
            </a:pPr>
            <a:r>
              <a:rPr lang="ar-JO" sz="9600" b="1" dirty="0" smtClean="0"/>
              <a:t>    والتخطيط للموارد. </a:t>
            </a:r>
          </a:p>
          <a:p>
            <a:pPr>
              <a:buFont typeface="Wingdings" pitchFamily="2" charset="2"/>
              <a:buChar char="q"/>
            </a:pPr>
            <a:r>
              <a:rPr lang="ar-JO" sz="9600" b="1" dirty="0" smtClean="0"/>
              <a:t> القدرة على الخطابة وتقديم العروض. </a:t>
            </a:r>
          </a:p>
          <a:p>
            <a:endParaRPr lang="ar-JO" dirty="0" smtClean="0"/>
          </a:p>
          <a:p>
            <a:endParaRPr lang="ar-JO" dirty="0" smtClean="0"/>
          </a:p>
          <a:p>
            <a:endParaRPr lang="ar-JO" dirty="0" smtClean="0"/>
          </a:p>
          <a:p>
            <a:endParaRPr lang="ar-JO" dirty="0" smtClean="0"/>
          </a:p>
          <a:p>
            <a:endParaRPr lang="en-US" dirty="0" smtClean="0"/>
          </a:p>
          <a:p>
            <a:endParaRPr lang="en-US" dirty="0" smtClean="0"/>
          </a:p>
          <a:p>
            <a:r>
              <a:rPr lang="en-US" dirty="0" smtClean="0"/>
              <a:t>.</a:t>
            </a:r>
          </a:p>
          <a:p>
            <a:pPr>
              <a:buNone/>
            </a:pPr>
            <a:r>
              <a:rPr lang="en-US" dirty="0" smtClean="0"/>
              <a:t>e..</a:t>
            </a:r>
          </a:p>
          <a:p>
            <a:endParaRPr lang="en-US" dirty="0"/>
          </a:p>
        </p:txBody>
      </p:sp>
      <p:pic>
        <p:nvPicPr>
          <p:cNvPr id="4" name="Picture 2"/>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3528" y="2636912"/>
            <a:ext cx="360040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fld id="{D7DD2651-7B6F-469C-AD67-9B7E90BAF39D}" type="datetime10">
              <a:rPr lang="ar-JO" smtClean="0"/>
              <a:t>الثلاثاء، 06 تشرين الثاني، 2018</a:t>
            </a:fld>
            <a:endParaRPr lang="ar-JO"/>
          </a:p>
        </p:txBody>
      </p:sp>
      <p:sp>
        <p:nvSpPr>
          <p:cNvPr id="9" name="Slide Number Placeholder 8"/>
          <p:cNvSpPr>
            <a:spLocks noGrp="1"/>
          </p:cNvSpPr>
          <p:nvPr>
            <p:ph type="sldNum" sz="quarter" idx="12"/>
          </p:nvPr>
        </p:nvSpPr>
        <p:spPr/>
        <p:txBody>
          <a:bodyPr/>
          <a:lstStyle/>
          <a:p>
            <a:fld id="{5C15E480-FDA0-4488-9F3A-DA07C75E4510}" type="slidenum">
              <a:rPr lang="ar-JO" smtClean="0"/>
              <a:pPr/>
              <a:t>9</a:t>
            </a:fld>
            <a:endParaRPr lang="ar-JO"/>
          </a:p>
        </p:txBody>
      </p:sp>
      <p:sp>
        <p:nvSpPr>
          <p:cNvPr id="10" name="Footer Placeholder 9"/>
          <p:cNvSpPr>
            <a:spLocks noGrp="1"/>
          </p:cNvSpPr>
          <p:nvPr>
            <p:ph type="ftr" sz="quarter" idx="11"/>
          </p:nvPr>
        </p:nvSpPr>
        <p:spPr/>
        <p:txBody>
          <a:bodyPr/>
          <a:lstStyle/>
          <a:p>
            <a:r>
              <a:rPr lang="ar-JO" smtClean="0"/>
              <a:t>جامعة فيلادلفيا</a:t>
            </a:r>
            <a:endParaRPr lang="ar-JO"/>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1913</Words>
  <Application>Microsoft Office PowerPoint</Application>
  <PresentationFormat>On-screen Show (4:3)</PresentationFormat>
  <Paragraphs>402</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Presentation</vt:lpstr>
      <vt:lpstr>رعاية التوظيفية:  ضرورة ملحة في مؤسسات التعليم العالي </vt:lpstr>
      <vt:lpstr>المقدمة</vt:lpstr>
      <vt:lpstr>تعريف التوظيفية </vt:lpstr>
      <vt:lpstr>الجاهزية للوظيفة </vt:lpstr>
      <vt:lpstr>لماذا الاهتمام بالتوظيفية..؟ </vt:lpstr>
      <vt:lpstr>رعاية التوظيفية .. ضرورة ملحة </vt:lpstr>
      <vt:lpstr>الصفات الشخصية الأساسية  اللازمة لضمان درجة مناسبة من التوظيفية </vt:lpstr>
      <vt:lpstr>الصفات المهنية الأساسية  اللازمة لضمان درجة مناسبة من التوظيفية </vt:lpstr>
      <vt:lpstr>المهارات الشخصية التي تعوز الخريجين  ( من وجهة نظر جهات التشغيل) </vt:lpstr>
      <vt:lpstr>المهارات المهنية التي تعوز خريجي الجامعات ( من وجهة نظر جهات التشغيل)   </vt:lpstr>
      <vt:lpstr>التوظيفية في مؤسسات التعليم العالي:  وجهات نظر للتأمل </vt:lpstr>
      <vt:lpstr>استراتيجيات تحفيز الأهلية للتوظيف</vt:lpstr>
      <vt:lpstr>التنسيق مع سوق العمل:  ممارسة ضرورية تتبناها مؤسسات التعليم العالي</vt:lpstr>
      <vt:lpstr>PowerPoint Presentation</vt:lpstr>
      <vt:lpstr>PowerPoint Presentation</vt:lpstr>
      <vt:lpstr>استراتيجيات رعاية التوظيفية</vt:lpstr>
      <vt:lpstr>الكفايات والمهارات المطلوبة لسوق العمل:  كلية العلوم الإدارية والمالية نموذجاً </vt:lpstr>
      <vt:lpstr>PowerPoint Presentation</vt:lpstr>
      <vt:lpstr>عشر كفايات أساسية لربط المادة الدراسية  بالمهارات التي تتطلبها جهات التشغيل</vt:lpstr>
      <vt:lpstr>نموذج مهارات التوظيفية في المادة الدراسية</vt:lpstr>
      <vt:lpstr>نموذج مهارات التوظيفية في المادة الدراسية</vt:lpstr>
      <vt:lpstr>PowerPoint Presentation</vt:lpstr>
      <vt:lpstr>EXAMPLE OF</vt:lpstr>
      <vt:lpstr>نماذج من أسئلة عن اشتمال المنهاج على موضوع التوظيفية </vt:lpstr>
      <vt:lpstr>مدى مساعدة الطلبة على إيجاد وظائف مناسبة </vt:lpstr>
      <vt:lpstr>تنمية المسار الوظيفي </vt:lpstr>
      <vt:lpstr>العلاقة مع أرباب العمل </vt:lpstr>
      <vt:lpstr>التوصيات</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رعاية التوظيفية: ضرورة ملحة في مؤسسات التعليم العالي</dc:title>
  <dc:creator>Isam Najib</dc:creator>
  <cp:lastModifiedBy>Isam Najib</cp:lastModifiedBy>
  <cp:revision>194</cp:revision>
  <cp:lastPrinted>2018-10-30T08:35:16Z</cp:lastPrinted>
  <dcterms:created xsi:type="dcterms:W3CDTF">2017-11-07T12:53:28Z</dcterms:created>
  <dcterms:modified xsi:type="dcterms:W3CDTF">2018-11-06T06:01:32Z</dcterms:modified>
</cp:coreProperties>
</file>