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62" r:id="rId3"/>
    <p:sldId id="296" r:id="rId4"/>
    <p:sldId id="295" r:id="rId5"/>
    <p:sldId id="265" r:id="rId6"/>
    <p:sldId id="264" r:id="rId7"/>
    <p:sldId id="268" r:id="rId8"/>
    <p:sldId id="271" r:id="rId9"/>
    <p:sldId id="272" r:id="rId10"/>
    <p:sldId id="274" r:id="rId11"/>
    <p:sldId id="275" r:id="rId12"/>
    <p:sldId id="277" r:id="rId13"/>
    <p:sldId id="278" r:id="rId14"/>
    <p:sldId id="280" r:id="rId15"/>
    <p:sldId id="285" r:id="rId16"/>
    <p:sldId id="288" r:id="rId17"/>
    <p:sldId id="291" r:id="rId18"/>
    <p:sldId id="292" r:id="rId19"/>
    <p:sldId id="289" r:id="rId20"/>
    <p:sldId id="293" r:id="rId21"/>
    <p:sldId id="297" r:id="rId22"/>
    <p:sldId id="302" r:id="rId23"/>
    <p:sldId id="299" r:id="rId24"/>
    <p:sldId id="301" r:id="rId25"/>
    <p:sldId id="304" r:id="rId26"/>
    <p:sldId id="306" r:id="rId27"/>
    <p:sldId id="307" r:id="rId28"/>
    <p:sldId id="308" r:id="rId29"/>
    <p:sldId id="309" r:id="rId30"/>
    <p:sldId id="311" r:id="rId31"/>
    <p:sldId id="29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2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CC011-EB39-4D80-93DE-25AF19583059}" type="datetimeFigureOut">
              <a:rPr lang="en-US" smtClean="0"/>
              <a:pPr/>
              <a:t>12/20/2018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C6693-949D-4D96-8DFC-3D88427CF82D}" type="slidenum">
              <a:rPr lang="en-US" smtClean="0"/>
              <a:pPr/>
              <a:t>‹#›</a:t>
            </a:fld>
            <a:endParaRPr lang="en-US"/>
          </a:p>
        </p:txBody>
      </p:sp>
    </p:spTree>
    <p:extLst>
      <p:ext uri="{BB962C8B-B14F-4D97-AF65-F5344CB8AC3E}">
        <p14:creationId xmlns:p14="http://schemas.microsoft.com/office/powerpoint/2010/main" val="393447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AD0154-6354-4219-95BE-B3223FC4A5C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43014366"/>
      </p:ext>
    </p:extLst>
  </p:cSld>
  <p:clrMapOvr>
    <a:masterClrMapping/>
  </p:clrMapOvr>
  <p:transition spd="med" advClick="0" advTm="200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6342324"/>
      </p:ext>
    </p:extLst>
  </p:cSld>
  <p:clrMapOvr>
    <a:masterClrMapping/>
  </p:clrMapOvr>
  <p:transition spd="med" advClick="0" advTm="200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7664184"/>
      </p:ext>
    </p:extLst>
  </p:cSld>
  <p:clrMapOvr>
    <a:masterClrMapping/>
  </p:clrMapOvr>
  <p:transition spd="med" advClick="0" advTm="200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4834508"/>
      </p:ext>
    </p:extLst>
  </p:cSld>
  <p:clrMapOvr>
    <a:masterClrMapping/>
  </p:clrMapOvr>
  <p:transition spd="med" advClick="0" advTm="200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14937167"/>
      </p:ext>
    </p:extLst>
  </p:cSld>
  <p:clrMapOvr>
    <a:masterClrMapping/>
  </p:clrMapOvr>
  <p:transition spd="med" advClick="0" advTm="200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808845"/>
      </p:ext>
    </p:extLst>
  </p:cSld>
  <p:clrMapOvr>
    <a:masterClrMapping/>
  </p:clrMapOvr>
  <p:transition spd="med" advClick="0" advTm="200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3347094"/>
      </p:ext>
    </p:extLst>
  </p:cSld>
  <p:clrMapOvr>
    <a:masterClrMapping/>
  </p:clrMapOvr>
  <p:transition spd="med" advClick="0" advTm="200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10328678"/>
      </p:ext>
    </p:extLst>
  </p:cSld>
  <p:clrMapOvr>
    <a:masterClrMapping/>
  </p:clrMapOvr>
  <p:transition spd="med" advClick="0" advTm="200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9377809"/>
      </p:ext>
    </p:extLst>
  </p:cSld>
  <p:clrMapOvr>
    <a:masterClrMapping/>
  </p:clrMapOvr>
  <p:transition spd="med" advClick="0" advTm="200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1354227"/>
      </p:ext>
    </p:extLst>
  </p:cSld>
  <p:clrMapOvr>
    <a:masterClrMapping/>
  </p:clrMapOvr>
  <p:transition spd="med" advClick="0" advTm="200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2702280"/>
      </p:ext>
    </p:extLst>
  </p:cSld>
  <p:clrMapOvr>
    <a:masterClrMapping/>
  </p:clrMapOvr>
  <p:transition spd="med" advClick="0" advTm="200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Click="0" advTm="2000">
    <p:wipe dir="d"/>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ar-JO" sz="3200" b="1" dirty="0" smtClean="0">
                <a:latin typeface="Simplified Arabic" pitchFamily="18" charset="-78"/>
                <a:cs typeface="Simplified Arabic" pitchFamily="18" charset="-78"/>
              </a:rPr>
              <a:t>مركز الإبداع الأردني</a:t>
            </a:r>
            <a:endParaRPr lang="en-US" sz="3200" b="1" dirty="0">
              <a:latin typeface="Simplified Arabic" pitchFamily="18" charset="-78"/>
              <a:cs typeface="Simplified Arabic" pitchFamily="18" charset="-78"/>
            </a:endParaRPr>
          </a:p>
        </p:txBody>
      </p:sp>
      <p:sp>
        <p:nvSpPr>
          <p:cNvPr id="3" name="Subtitle 2"/>
          <p:cNvSpPr>
            <a:spLocks noGrp="1"/>
          </p:cNvSpPr>
          <p:nvPr>
            <p:ph type="subTitle" idx="1"/>
          </p:nvPr>
        </p:nvSpPr>
        <p:spPr/>
        <p:txBody>
          <a:bodyPr/>
          <a:lstStyle/>
          <a:p>
            <a:pPr rtl="1"/>
            <a:r>
              <a:rPr lang="ar-OM" b="1" dirty="0" smtClean="0">
                <a:latin typeface="Simplified Arabic" pitchFamily="18" charset="-78"/>
                <a:cs typeface="Simplified Arabic" pitchFamily="18" charset="-78"/>
              </a:rPr>
              <a:t>الإبداع</a:t>
            </a:r>
            <a:r>
              <a:rPr lang="en-US" b="1" dirty="0" smtClean="0">
                <a:latin typeface="Simplified Arabic" pitchFamily="18" charset="-78"/>
                <a:cs typeface="Simplified Arabic" pitchFamily="18" charset="-78"/>
              </a:rPr>
              <a:t> </a:t>
            </a:r>
            <a:r>
              <a:rPr lang="ar-JO" b="1" dirty="0" smtClean="0">
                <a:solidFill>
                  <a:schemeClr val="tx1"/>
                </a:solidFill>
                <a:latin typeface="Simplified Arabic" pitchFamily="18" charset="-78"/>
                <a:cs typeface="Simplified Arabic" pitchFamily="18" charset="-78"/>
              </a:rPr>
              <a:t>الإنتاجي والتواصلي:</a:t>
            </a:r>
          </a:p>
          <a:p>
            <a:pPr rtl="1"/>
            <a:r>
              <a:rPr lang="ar-JO" b="1" dirty="0" smtClean="0">
                <a:latin typeface="Simplified Arabic" pitchFamily="18" charset="-78"/>
                <a:cs typeface="Simplified Arabic" pitchFamily="18" charset="-78"/>
              </a:rPr>
              <a:t>قدرات إنسانية تستحق الرعاية والتدريب </a:t>
            </a:r>
            <a:endParaRPr lang="en-US" b="1" dirty="0">
              <a:solidFill>
                <a:schemeClr val="tx1"/>
              </a:solidFill>
              <a:latin typeface="Simplified Arabic" pitchFamily="18" charset="-78"/>
              <a:cs typeface="Simplified Arabic" pitchFamily="18" charset="-78"/>
            </a:endParaRPr>
          </a:p>
        </p:txBody>
      </p:sp>
      <p:pic>
        <p:nvPicPr>
          <p:cNvPr id="4" name="Picture 5" descr="ph_logo.png"/>
          <p:cNvPicPr>
            <a:picLocks noChangeAspect="1"/>
          </p:cNvPicPr>
          <p:nvPr/>
        </p:nvPicPr>
        <p:blipFill>
          <a:blip r:embed="rId2" cstate="print"/>
          <a:srcRect/>
          <a:stretch>
            <a:fillRect/>
          </a:stretch>
        </p:blipFill>
        <p:spPr bwMode="auto">
          <a:xfrm>
            <a:off x="3733800" y="1828800"/>
            <a:ext cx="1800225" cy="1751013"/>
          </a:xfrm>
          <a:prstGeom prst="rect">
            <a:avLst/>
          </a:prstGeom>
          <a:noFill/>
          <a:ln w="9525">
            <a:noFill/>
            <a:miter lim="800000"/>
            <a:headEnd/>
            <a:tailEnd/>
          </a:ln>
        </p:spPr>
      </p:pic>
    </p:spTree>
  </p:cSld>
  <p:clrMapOvr>
    <a:masterClrMapping/>
  </p:clrMapOvr>
  <p:transition spd="med" advClick="0" advTm="2000">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OM" sz="3200" b="1" dirty="0" smtClean="0"/>
              <a:t>الإبداع التواصلي </a:t>
            </a:r>
            <a:endParaRPr lang="en-US" sz="3200" b="1" dirty="0"/>
          </a:p>
        </p:txBody>
      </p:sp>
      <p:sp>
        <p:nvSpPr>
          <p:cNvPr id="3" name="Content Placeholder 2"/>
          <p:cNvSpPr>
            <a:spLocks noGrp="1"/>
          </p:cNvSpPr>
          <p:nvPr>
            <p:ph idx="1"/>
          </p:nvPr>
        </p:nvSpPr>
        <p:spPr/>
        <p:txBody>
          <a:bodyPr>
            <a:normAutofit/>
          </a:bodyPr>
          <a:lstStyle/>
          <a:p>
            <a:pPr algn="just" rtl="1"/>
            <a:r>
              <a:rPr lang="ar-SA" sz="2800" dirty="0" smtClean="0"/>
              <a:t>يكـاد </a:t>
            </a:r>
            <a:r>
              <a:rPr lang="ar-SA" sz="2800" dirty="0"/>
              <a:t>هـذا النمـط مـن الإبداع يرادف في مفهومه ما يطلق عليه تعبير الفن الموهبة </a:t>
            </a:r>
            <a:r>
              <a:rPr lang="ar-SA" sz="2800" dirty="0" smtClean="0"/>
              <a:t>(</a:t>
            </a:r>
            <a:r>
              <a:rPr lang="en-US" sz="2800" dirty="0" smtClean="0"/>
              <a:t>Talented Art</a:t>
            </a:r>
            <a:r>
              <a:rPr lang="ar-SA" sz="2800" dirty="0" smtClean="0"/>
              <a:t>)، </a:t>
            </a:r>
            <a:r>
              <a:rPr lang="ar-SA" sz="2800" dirty="0"/>
              <a:t>وهو فـن تنميـة القدرات الفنية الخاصة. لذا فإنه يشـمل أغلب الإنتاج الفني والأدبي بصـوره المتمـيزة والمألوفـة دون قفـزات طفريـة تغـير مسـار صوره وأشـكاله بل ومسار الحياة برمتها. </a:t>
            </a:r>
            <a:endParaRPr lang="ar-OM" sz="2800" dirty="0" smtClean="0"/>
          </a:p>
          <a:p>
            <a:pPr algn="just" rtl="1"/>
            <a:r>
              <a:rPr lang="ar-SA" sz="2800" dirty="0" smtClean="0"/>
              <a:t>يتضمـن الإبــداع </a:t>
            </a:r>
            <a:r>
              <a:rPr lang="ar-JO" sz="2800" dirty="0" smtClean="0"/>
              <a:t>التواصلي </a:t>
            </a:r>
            <a:r>
              <a:rPr lang="ar-SA" sz="2800" dirty="0" smtClean="0"/>
              <a:t>كلاً </a:t>
            </a:r>
            <a:r>
              <a:rPr lang="ar-SA" sz="2800" dirty="0"/>
              <a:t>من الإبـداع التعبيري </a:t>
            </a:r>
            <a:r>
              <a:rPr lang="ar-SA" sz="2800" dirty="0" smtClean="0"/>
              <a:t>(</a:t>
            </a:r>
            <a:r>
              <a:rPr lang="en-US" sz="2800" dirty="0" smtClean="0"/>
              <a:t>Expressive Creativity</a:t>
            </a:r>
            <a:r>
              <a:rPr lang="ar-SA" sz="2800" dirty="0" smtClean="0"/>
              <a:t>)، </a:t>
            </a:r>
            <a:r>
              <a:rPr lang="ar-SA" sz="2800" dirty="0"/>
              <a:t>والإبــداع التجديدي (</a:t>
            </a:r>
            <a:r>
              <a:rPr lang="en-US" sz="2800" dirty="0"/>
              <a:t>Innovative </a:t>
            </a:r>
            <a:r>
              <a:rPr lang="en-US" sz="2800" dirty="0" smtClean="0"/>
              <a:t>Creativity</a:t>
            </a:r>
            <a:r>
              <a:rPr lang="ar-SA" sz="2800" dirty="0" smtClean="0"/>
              <a:t>) </a:t>
            </a:r>
            <a:r>
              <a:rPr lang="ar-SA" sz="2800" dirty="0"/>
              <a:t>. </a:t>
            </a:r>
            <a:endParaRPr lang="en-US" sz="2800" dirty="0"/>
          </a:p>
          <a:p>
            <a:pPr algn="r" rtl="1"/>
            <a:endParaRPr lang="en-US" dirty="0"/>
          </a:p>
        </p:txBody>
      </p:sp>
    </p:spTree>
  </p:cSld>
  <p:clrMapOvr>
    <a:masterClrMapping/>
  </p:clrMapOvr>
  <p:transition spd="med" advClick="0" advTm="2000">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OM" sz="3200" b="1" dirty="0" smtClean="0"/>
              <a:t>الفرق بين الإبداع </a:t>
            </a:r>
            <a:r>
              <a:rPr lang="ar-JO" sz="3200" b="1" dirty="0" smtClean="0"/>
              <a:t>من غير مثال سابق </a:t>
            </a:r>
            <a:r>
              <a:rPr lang="ar-OM" sz="3200" b="1" dirty="0" smtClean="0"/>
              <a:t>والتواصلي</a:t>
            </a:r>
            <a:endParaRPr lang="en-US" sz="3200" b="1" dirty="0"/>
          </a:p>
        </p:txBody>
      </p:sp>
      <p:sp>
        <p:nvSpPr>
          <p:cNvPr id="3" name="Content Placeholder 2"/>
          <p:cNvSpPr>
            <a:spLocks noGrp="1"/>
          </p:cNvSpPr>
          <p:nvPr>
            <p:ph idx="1"/>
          </p:nvPr>
        </p:nvSpPr>
        <p:spPr/>
        <p:txBody>
          <a:bodyPr>
            <a:normAutofit fontScale="85000" lnSpcReduction="10000"/>
          </a:bodyPr>
          <a:lstStyle/>
          <a:p>
            <a:pPr algn="just" rtl="1"/>
            <a:r>
              <a:rPr lang="ar-SA" dirty="0"/>
              <a:t>يمتاز الإبـداع التـواصلي عـن الإبـداع </a:t>
            </a:r>
            <a:r>
              <a:rPr lang="ar-JO" dirty="0" smtClean="0"/>
              <a:t>الابتكاري </a:t>
            </a:r>
            <a:r>
              <a:rPr lang="ar-SA" dirty="0" smtClean="0"/>
              <a:t>بأنـه </a:t>
            </a:r>
            <a:r>
              <a:rPr lang="ar-SA" dirty="0"/>
              <a:t>لا يسـتدعي تحطيم الوضع القديم حتى النخاع، بل يكتفي بتحسـينه عن طريق إعادة تنسـيق جزئياته القادرة على التنـاغم مـع نفس المســتوى عنـد المتلقي كي تحقق درجة أعلى من القبول، وتتـم هـذه العمليـة لحســاب الآخرين وسـعيا لإرضائهم. </a:t>
            </a:r>
            <a:endParaRPr lang="ar-JO" dirty="0" smtClean="0"/>
          </a:p>
          <a:p>
            <a:pPr algn="just" rtl="1">
              <a:buNone/>
            </a:pPr>
            <a:endParaRPr lang="ar-OM" dirty="0" smtClean="0"/>
          </a:p>
          <a:p>
            <a:pPr algn="just" rtl="1"/>
            <a:r>
              <a:rPr lang="ar-SA" dirty="0" smtClean="0"/>
              <a:t>في </a:t>
            </a:r>
            <a:r>
              <a:rPr lang="ar-SA" dirty="0"/>
              <a:t>الوقت الذي يواجـه المبـدع </a:t>
            </a:r>
            <a:r>
              <a:rPr lang="ar-JO" dirty="0"/>
              <a:t>الابتكاري </a:t>
            </a:r>
            <a:r>
              <a:rPr lang="ar-SA" dirty="0" smtClean="0"/>
              <a:t>فيه بالرفض </a:t>
            </a:r>
            <a:r>
              <a:rPr lang="ar-SA" dirty="0"/>
              <a:t>والاضطهاد بسـبب مخالفته لكـل مـا هـو مـألوف خاصـة فـي البداية، فإن المبدع التواصلي يجد تقبلا واسـتحسـانا، لأن ما يقدمه لا يشـكل ثورة على كل ما هو متعارف عليه  بل إعادة تنظيم له.</a:t>
            </a:r>
            <a:endParaRPr lang="en-US" dirty="0"/>
          </a:p>
          <a:p>
            <a:pPr algn="r" rtl="1"/>
            <a:endParaRPr lang="en-US" dirty="0"/>
          </a:p>
        </p:txBody>
      </p:sp>
    </p:spTree>
  </p:cSld>
  <p:clrMapOvr>
    <a:masterClrMapping/>
  </p:clrMapOvr>
  <p:transition spd="med" advClick="0" advTm="2000">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147248" cy="940966"/>
          </a:xfrm>
        </p:spPr>
        <p:txBody>
          <a:bodyPr>
            <a:noAutofit/>
          </a:bodyPr>
          <a:lstStyle/>
          <a:p>
            <a:pPr rtl="1"/>
            <a:r>
              <a:rPr lang="en-US" sz="3200" dirty="0"/>
              <a:t/>
            </a:r>
            <a:br>
              <a:rPr lang="en-US" sz="3200" dirty="0"/>
            </a:br>
            <a:endParaRPr lang="en-US" sz="3200" dirty="0"/>
          </a:p>
        </p:txBody>
      </p:sp>
      <p:sp>
        <p:nvSpPr>
          <p:cNvPr id="3" name="Content Placeholder 2"/>
          <p:cNvSpPr>
            <a:spLocks noGrp="1"/>
          </p:cNvSpPr>
          <p:nvPr>
            <p:ph idx="1"/>
          </p:nvPr>
        </p:nvSpPr>
        <p:spPr>
          <a:xfrm>
            <a:off x="467544" y="1340768"/>
            <a:ext cx="8229600" cy="4525963"/>
          </a:xfrm>
        </p:spPr>
        <p:txBody>
          <a:bodyPr>
            <a:normAutofit/>
          </a:bodyPr>
          <a:lstStyle/>
          <a:p>
            <a:pPr marL="0" indent="0" rtl="1">
              <a:buNone/>
            </a:pPr>
            <a:r>
              <a:rPr lang="ar-SA" dirty="0"/>
              <a:t> </a:t>
            </a:r>
            <a:endParaRPr lang="en-US" dirty="0"/>
          </a:p>
        </p:txBody>
      </p:sp>
      <p:sp>
        <p:nvSpPr>
          <p:cNvPr id="4" name="Rectangle 3"/>
          <p:cNvSpPr/>
          <p:nvPr/>
        </p:nvSpPr>
        <p:spPr>
          <a:xfrm>
            <a:off x="609600" y="476672"/>
            <a:ext cx="7239000" cy="1077218"/>
          </a:xfrm>
          <a:prstGeom prst="rect">
            <a:avLst/>
          </a:prstGeom>
        </p:spPr>
        <p:txBody>
          <a:bodyPr wrap="square">
            <a:spAutoFit/>
          </a:bodyPr>
          <a:lstStyle/>
          <a:p>
            <a:pPr algn="ctr" rtl="1"/>
            <a:r>
              <a:rPr lang="ar-SA" sz="3200" b="1" dirty="0" smtClean="0">
                <a:cs typeface="Simplified Arabic" pitchFamily="2" charset="-78"/>
              </a:rPr>
              <a:t>مقارنة بين الإبداع </a:t>
            </a:r>
            <a:r>
              <a:rPr lang="ar-JO" sz="3200" b="1" dirty="0" smtClean="0"/>
              <a:t>من غير مثال سابق </a:t>
            </a:r>
          </a:p>
          <a:p>
            <a:pPr algn="ctr" rtl="1"/>
            <a:r>
              <a:rPr lang="ar-SA" sz="3200" b="1" dirty="0" smtClean="0">
                <a:cs typeface="Simplified Arabic" pitchFamily="2" charset="-78"/>
              </a:rPr>
              <a:t>والإبداع التواصلي</a:t>
            </a:r>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2035356324"/>
              </p:ext>
            </p:extLst>
          </p:nvPr>
        </p:nvGraphicFramePr>
        <p:xfrm>
          <a:off x="1259632" y="1553891"/>
          <a:ext cx="6912767" cy="3963343"/>
        </p:xfrm>
        <a:graphic>
          <a:graphicData uri="http://schemas.openxmlformats.org/drawingml/2006/table">
            <a:tbl>
              <a:tblPr rtl="1" firstRow="1" firstCol="1" bandRow="1">
                <a:tableStyleId>{5C22544A-7EE6-4342-B048-85BDC9FD1C3A}</a:tableStyleId>
              </a:tblPr>
              <a:tblGrid>
                <a:gridCol w="3339389"/>
                <a:gridCol w="3573378"/>
              </a:tblGrid>
              <a:tr h="381484">
                <a:tc>
                  <a:txBody>
                    <a:bodyPr/>
                    <a:lstStyle/>
                    <a:p>
                      <a:pPr algn="ctr" rtl="1">
                        <a:lnSpc>
                          <a:spcPct val="115000"/>
                        </a:lnSpc>
                        <a:spcAft>
                          <a:spcPts val="0"/>
                        </a:spcAft>
                      </a:pPr>
                      <a:r>
                        <a:rPr lang="ar-SA" sz="1100" b="1" dirty="0">
                          <a:solidFill>
                            <a:srgbClr val="0070C0"/>
                          </a:solidFill>
                          <a:effectLst/>
                        </a:rPr>
                        <a:t>الإبداع الخلقي</a:t>
                      </a:r>
                      <a:endParaRPr lang="en-US" sz="1100" b="1" dirty="0">
                        <a:solidFill>
                          <a:srgbClr val="0070C0"/>
                        </a:solidFill>
                        <a:effectLst/>
                        <a:latin typeface="Calibri"/>
                        <a:ea typeface="Malgun Gothic"/>
                        <a:cs typeface="Arial"/>
                      </a:endParaRPr>
                    </a:p>
                  </a:txBody>
                  <a:tcPr marL="68580" marR="68580" marT="0" marB="0">
                    <a:solidFill>
                      <a:schemeClr val="bg1"/>
                    </a:solidFill>
                  </a:tcPr>
                </a:tc>
                <a:tc>
                  <a:txBody>
                    <a:bodyPr/>
                    <a:lstStyle/>
                    <a:p>
                      <a:pPr marL="457200" algn="ctr" rtl="1">
                        <a:lnSpc>
                          <a:spcPct val="115000"/>
                        </a:lnSpc>
                        <a:spcAft>
                          <a:spcPts val="1000"/>
                        </a:spcAft>
                      </a:pPr>
                      <a:r>
                        <a:rPr lang="ar-SA" sz="1200" b="1" dirty="0">
                          <a:solidFill>
                            <a:srgbClr val="0070C0"/>
                          </a:solidFill>
                          <a:effectLst/>
                        </a:rPr>
                        <a:t>الإبداع التواصلي</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r h="454846">
                <a:tc>
                  <a:txBody>
                    <a:bodyPr/>
                    <a:lstStyle/>
                    <a:p>
                      <a:pPr algn="r" rtl="1">
                        <a:lnSpc>
                          <a:spcPct val="115000"/>
                        </a:lnSpc>
                        <a:spcAft>
                          <a:spcPts val="1000"/>
                        </a:spcAft>
                      </a:pPr>
                      <a:r>
                        <a:rPr lang="ar-SA" sz="1100" b="1" dirty="0">
                          <a:solidFill>
                            <a:srgbClr val="0070C0"/>
                          </a:solidFill>
                          <a:effectLst/>
                        </a:rPr>
                        <a:t>يلزم تحطيم القديم في مغامرة فردية صعبة</a:t>
                      </a:r>
                      <a:endParaRPr lang="en-US" sz="1100" b="1" dirty="0">
                        <a:solidFill>
                          <a:srgbClr val="0070C0"/>
                        </a:solidFill>
                        <a:effectLst/>
                        <a:latin typeface="Calibri"/>
                        <a:ea typeface="Malgun Gothic"/>
                        <a:cs typeface="Arial"/>
                      </a:endParaRPr>
                    </a:p>
                  </a:txBody>
                  <a:tcPr marL="68580" marR="68580" marT="0" marB="0">
                    <a:solidFill>
                      <a:schemeClr val="bg1"/>
                    </a:solidFill>
                  </a:tcPr>
                </a:tc>
                <a:tc>
                  <a:txBody>
                    <a:bodyPr/>
                    <a:lstStyle/>
                    <a:p>
                      <a:pPr algn="r" rtl="1">
                        <a:lnSpc>
                          <a:spcPct val="115000"/>
                        </a:lnSpc>
                        <a:spcAft>
                          <a:spcPts val="1000"/>
                        </a:spcAft>
                      </a:pPr>
                      <a:r>
                        <a:rPr lang="ar-SA" sz="1200" b="1" dirty="0">
                          <a:solidFill>
                            <a:srgbClr val="0070C0"/>
                          </a:solidFill>
                          <a:effectLst/>
                        </a:rPr>
                        <a:t>لا يلزم تحطيم القديم، بل يتم الاكتفاء  بتحسـينه إلى درجة مقبولة </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r h="453843">
                <a:tc>
                  <a:txBody>
                    <a:bodyPr/>
                    <a:lstStyle/>
                    <a:p>
                      <a:pPr algn="r" rtl="1">
                        <a:lnSpc>
                          <a:spcPct val="115000"/>
                        </a:lnSpc>
                        <a:spcAft>
                          <a:spcPts val="1000"/>
                        </a:spcAft>
                      </a:pPr>
                      <a:r>
                        <a:rPr lang="ar-SA" sz="1200" b="1" dirty="0">
                          <a:solidFill>
                            <a:srgbClr val="0070C0"/>
                          </a:solidFill>
                          <a:effectLst/>
                        </a:rPr>
                        <a:t>إعادة خلق الجديد من جزئيات القديم المحطم بما يشمل المخاطرة بالوحدة والرفض</a:t>
                      </a:r>
                      <a:endParaRPr lang="en-US" sz="1200" b="1" dirty="0">
                        <a:solidFill>
                          <a:srgbClr val="0070C0"/>
                        </a:solidFill>
                        <a:effectLst/>
                        <a:latin typeface="Calibri"/>
                        <a:ea typeface="Malgun Gothic"/>
                        <a:cs typeface="Arial"/>
                      </a:endParaRPr>
                    </a:p>
                  </a:txBody>
                  <a:tcPr marL="68580" marR="68580" marT="0" marB="0">
                    <a:solidFill>
                      <a:schemeClr val="bg1"/>
                    </a:solidFill>
                  </a:tcPr>
                </a:tc>
                <a:tc>
                  <a:txBody>
                    <a:bodyPr/>
                    <a:lstStyle/>
                    <a:p>
                      <a:pPr algn="r" rtl="1">
                        <a:lnSpc>
                          <a:spcPct val="115000"/>
                        </a:lnSpc>
                        <a:spcAft>
                          <a:spcPts val="1000"/>
                        </a:spcAft>
                      </a:pPr>
                      <a:r>
                        <a:rPr lang="ar-SA" sz="1200" b="1" dirty="0">
                          <a:solidFill>
                            <a:srgbClr val="0070C0"/>
                          </a:solidFill>
                          <a:effectLst/>
                        </a:rPr>
                        <a:t>تناسـق الجزئيات القادرة على التناغم مــع المسـتوى عند المتلقي</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r h="453843">
                <a:tc>
                  <a:txBody>
                    <a:bodyPr/>
                    <a:lstStyle/>
                    <a:p>
                      <a:pPr algn="r" rtl="1">
                        <a:lnSpc>
                          <a:spcPct val="115000"/>
                        </a:lnSpc>
                        <a:spcAft>
                          <a:spcPts val="1000"/>
                        </a:spcAft>
                      </a:pPr>
                      <a:r>
                        <a:rPr lang="ar-SA" sz="1200" b="1" dirty="0">
                          <a:solidFill>
                            <a:srgbClr val="0070C0"/>
                          </a:solidFill>
                          <a:effectLst/>
                        </a:rPr>
                        <a:t>يتم هذا التحطيم وإعادة البناء عادة على حساب الآخرين - في البداية فقط</a:t>
                      </a:r>
                      <a:endParaRPr lang="en-US" sz="1200" b="1" dirty="0">
                        <a:solidFill>
                          <a:srgbClr val="0070C0"/>
                        </a:solidFill>
                        <a:effectLst/>
                        <a:latin typeface="Calibri"/>
                        <a:ea typeface="Malgun Gothic"/>
                        <a:cs typeface="Arial"/>
                      </a:endParaRPr>
                    </a:p>
                  </a:txBody>
                  <a:tcPr marL="68580" marR="68580" marT="0" marB="0">
                    <a:solidFill>
                      <a:schemeClr val="bg1"/>
                    </a:solidFill>
                  </a:tcPr>
                </a:tc>
                <a:tc>
                  <a:txBody>
                    <a:bodyPr/>
                    <a:lstStyle/>
                    <a:p>
                      <a:pPr algn="r" rtl="1">
                        <a:lnSpc>
                          <a:spcPct val="115000"/>
                        </a:lnSpc>
                        <a:spcAft>
                          <a:spcPts val="1000"/>
                        </a:spcAft>
                      </a:pPr>
                      <a:r>
                        <a:rPr lang="ar-SA" sz="1200" b="1" dirty="0">
                          <a:solidFill>
                            <a:srgbClr val="0070C0"/>
                          </a:solidFill>
                          <a:effectLst/>
                        </a:rPr>
                        <a:t>تتـم هذه العمليـة لحساب الآخر ، وسـعيا إلـيه أسـاساً</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r h="608290">
                <a:tc>
                  <a:txBody>
                    <a:bodyPr/>
                    <a:lstStyle/>
                    <a:p>
                      <a:pPr algn="r" rtl="1">
                        <a:lnSpc>
                          <a:spcPct val="115000"/>
                        </a:lnSpc>
                        <a:spcAft>
                          <a:spcPts val="1000"/>
                        </a:spcAft>
                      </a:pPr>
                      <a:r>
                        <a:rPr lang="ar-SA" sz="1200" b="1">
                          <a:solidFill>
                            <a:srgbClr val="0070C0"/>
                          </a:solidFill>
                          <a:effectLst/>
                        </a:rPr>
                        <a:t>يلاقي المبدع من جراء إبداعه الخـــلاق قدرا من الرفض والنبذ والقسوة والاضطهاد</a:t>
                      </a:r>
                      <a:endParaRPr lang="en-US" sz="1200" b="1">
                        <a:solidFill>
                          <a:srgbClr val="0070C0"/>
                        </a:solidFill>
                        <a:effectLst/>
                        <a:latin typeface="Calibri"/>
                        <a:ea typeface="Malgun Gothic"/>
                        <a:cs typeface="Arial"/>
                      </a:endParaRPr>
                    </a:p>
                  </a:txBody>
                  <a:tcPr marL="68580" marR="68580" marT="0" marB="0">
                    <a:solidFill>
                      <a:schemeClr val="bg1"/>
                    </a:solidFill>
                  </a:tcPr>
                </a:tc>
                <a:tc>
                  <a:txBody>
                    <a:bodyPr/>
                    <a:lstStyle/>
                    <a:p>
                      <a:pPr algn="r" rtl="1">
                        <a:lnSpc>
                          <a:spcPct val="115000"/>
                        </a:lnSpc>
                        <a:spcAft>
                          <a:spcPts val="1000"/>
                        </a:spcAft>
                      </a:pPr>
                      <a:r>
                        <a:rPr lang="ar-SA" sz="1200" b="1" dirty="0">
                          <a:solidFill>
                            <a:srgbClr val="0070C0"/>
                          </a:solidFill>
                          <a:effectLst/>
                        </a:rPr>
                        <a:t>عادة ما يجد المبدع تقبلا واسـتحســانا في البداية</a:t>
                      </a:r>
                      <a:endParaRPr lang="en-US" sz="1200" b="1" dirty="0">
                        <a:solidFill>
                          <a:srgbClr val="0070C0"/>
                        </a:solidFill>
                        <a:effectLst/>
                      </a:endParaRPr>
                    </a:p>
                    <a:p>
                      <a:pPr algn="r" rtl="1">
                        <a:lnSpc>
                          <a:spcPct val="115000"/>
                        </a:lnSpc>
                        <a:spcAft>
                          <a:spcPts val="0"/>
                        </a:spcAft>
                      </a:pPr>
                      <a:r>
                        <a:rPr lang="ar-JO" sz="1200" b="1" dirty="0">
                          <a:solidFill>
                            <a:srgbClr val="0070C0"/>
                          </a:solidFill>
                          <a:effectLst/>
                        </a:rPr>
                        <a:t> </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r h="688293">
                <a:tc>
                  <a:txBody>
                    <a:bodyPr/>
                    <a:lstStyle/>
                    <a:p>
                      <a:pPr algn="r" rtl="1">
                        <a:lnSpc>
                          <a:spcPct val="115000"/>
                        </a:lnSpc>
                        <a:spcAft>
                          <a:spcPts val="1000"/>
                        </a:spcAft>
                      </a:pPr>
                      <a:r>
                        <a:rPr lang="ar-SA" sz="1200" b="1">
                          <a:solidFill>
                            <a:srgbClr val="0070C0"/>
                          </a:solidFill>
                          <a:effectLst/>
                        </a:rPr>
                        <a:t>يقاوم المبدع كل هذا بالوحدة والإصـرار والاستمرار، وهذا ما يلزمه إلى طاقـــة عدوانية تجاه الآخر (الآخرين)</a:t>
                      </a:r>
                      <a:endParaRPr lang="en-US" sz="1200" b="1">
                        <a:solidFill>
                          <a:srgbClr val="0070C0"/>
                        </a:solidFill>
                        <a:effectLst/>
                        <a:latin typeface="Calibri"/>
                        <a:ea typeface="Malgun Gothic"/>
                        <a:cs typeface="Arial"/>
                      </a:endParaRPr>
                    </a:p>
                  </a:txBody>
                  <a:tcPr marL="68580" marR="68580" marT="0" marB="0">
                    <a:solidFill>
                      <a:schemeClr val="bg1"/>
                    </a:solidFill>
                  </a:tcPr>
                </a:tc>
                <a:tc>
                  <a:txBody>
                    <a:bodyPr/>
                    <a:lstStyle/>
                    <a:p>
                      <a:pPr algn="r" rtl="1">
                        <a:lnSpc>
                          <a:spcPct val="115000"/>
                        </a:lnSpc>
                        <a:spcAft>
                          <a:spcPts val="1000"/>
                        </a:spcAft>
                      </a:pPr>
                      <a:r>
                        <a:rPr lang="ar-SA" sz="1200" b="1" dirty="0">
                          <a:solidFill>
                            <a:srgbClr val="0070C0"/>
                          </a:solidFill>
                          <a:effectLst/>
                        </a:rPr>
                        <a:t>المبدع هنا لا يؤكد وحدته بالحدة المطلقــة نفسها، وإنما يشعر بالأنس بمن يتحدث - ويتلقى على موجته نفسـها</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r h="922744">
                <a:tc>
                  <a:txBody>
                    <a:bodyPr/>
                    <a:lstStyle/>
                    <a:p>
                      <a:pPr algn="r" rtl="1">
                        <a:lnSpc>
                          <a:spcPct val="115000"/>
                        </a:lnSpc>
                        <a:spcAft>
                          <a:spcPts val="1000"/>
                        </a:spcAft>
                      </a:pPr>
                      <a:r>
                        <a:rPr lang="ar-SA" sz="1200" b="1" dirty="0">
                          <a:solidFill>
                            <a:srgbClr val="0070C0"/>
                          </a:solidFill>
                          <a:effectLst/>
                        </a:rPr>
                        <a:t>لا يقتصر هذا النوع على الإنتاج الفنـي أو الأدبي، وإنما يشمل التغيير الذاتـي الإبداعي في النمو الفردي، وكل أنــواع الإبداع الخلقي</a:t>
                      </a:r>
                      <a:endParaRPr lang="en-US" sz="1200" b="1" dirty="0">
                        <a:solidFill>
                          <a:srgbClr val="0070C0"/>
                        </a:solidFill>
                        <a:effectLst/>
                        <a:latin typeface="Calibri"/>
                        <a:ea typeface="Malgun Gothic"/>
                        <a:cs typeface="Arial"/>
                      </a:endParaRPr>
                    </a:p>
                  </a:txBody>
                  <a:tcPr marL="68580" marR="68580" marT="0" marB="0">
                    <a:solidFill>
                      <a:schemeClr val="bg1"/>
                    </a:solidFill>
                  </a:tcPr>
                </a:tc>
                <a:tc>
                  <a:txBody>
                    <a:bodyPr/>
                    <a:lstStyle/>
                    <a:p>
                      <a:pPr algn="r" rtl="1">
                        <a:lnSpc>
                          <a:spcPct val="115000"/>
                        </a:lnSpc>
                        <a:spcAft>
                          <a:spcPts val="0"/>
                        </a:spcAft>
                      </a:pPr>
                      <a:r>
                        <a:rPr lang="ar-SA" sz="1200" b="1" dirty="0">
                          <a:solidFill>
                            <a:srgbClr val="0070C0"/>
                          </a:solidFill>
                          <a:effectLst/>
                        </a:rPr>
                        <a:t>هذا النوع مرادف للإبداع /الموهبة المرتبط بتنمية القدرات الفنية الخاصة </a:t>
                      </a:r>
                      <a:endParaRPr lang="en-US" sz="1200" b="1" dirty="0">
                        <a:solidFill>
                          <a:srgbClr val="0070C0"/>
                        </a:solidFill>
                        <a:effectLst/>
                        <a:latin typeface="Calibri"/>
                        <a:ea typeface="Malgun Gothic"/>
                        <a:cs typeface="Arial"/>
                      </a:endParaRPr>
                    </a:p>
                  </a:txBody>
                  <a:tcPr marL="68580" marR="68580" marT="0" marB="0">
                    <a:solidFill>
                      <a:schemeClr val="bg1"/>
                    </a:solidFill>
                  </a:tcPr>
                </a:tc>
              </a:tr>
            </a:tbl>
          </a:graphicData>
        </a:graphic>
      </p:graphicFrame>
      <p:sp>
        <p:nvSpPr>
          <p:cNvPr id="6" name="Rectangle 1"/>
          <p:cNvSpPr>
            <a:spLocks noChangeArrowheads="1"/>
          </p:cNvSpPr>
          <p:nvPr/>
        </p:nvSpPr>
        <p:spPr bwMode="auto">
          <a:xfrm>
            <a:off x="2395538" y="2293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advClick="0" advTm="2000">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3200" b="1" dirty="0" smtClean="0"/>
              <a:t>مراحـل النمــو الإبــداعي</a:t>
            </a:r>
            <a:endParaRPr lang="en-US" sz="3200" b="1" dirty="0"/>
          </a:p>
        </p:txBody>
      </p:sp>
      <p:sp>
        <p:nvSpPr>
          <p:cNvPr id="3" name="Content Placeholder 2"/>
          <p:cNvSpPr>
            <a:spLocks noGrp="1"/>
          </p:cNvSpPr>
          <p:nvPr>
            <p:ph idx="1"/>
          </p:nvPr>
        </p:nvSpPr>
        <p:spPr>
          <a:xfrm>
            <a:off x="251520" y="1600200"/>
            <a:ext cx="8568952" cy="4525963"/>
          </a:xfrm>
        </p:spPr>
        <p:txBody>
          <a:bodyPr>
            <a:noAutofit/>
          </a:bodyPr>
          <a:lstStyle/>
          <a:p>
            <a:pPr lvl="0" algn="just" rtl="1"/>
            <a:r>
              <a:rPr lang="ar-SA" sz="2400" b="1" dirty="0" smtClean="0"/>
              <a:t>فـترة </a:t>
            </a:r>
            <a:r>
              <a:rPr lang="ar-SA" sz="2400" b="1" dirty="0"/>
              <a:t>الكمـون (</a:t>
            </a:r>
            <a:r>
              <a:rPr lang="en-US" sz="2000" b="1" dirty="0"/>
              <a:t>The Latency Period</a:t>
            </a:r>
            <a:r>
              <a:rPr lang="en-US" sz="2000" dirty="0"/>
              <a:t> </a:t>
            </a:r>
            <a:r>
              <a:rPr lang="ar-SA" sz="2400" dirty="0"/>
              <a:t>) : </a:t>
            </a:r>
            <a:endParaRPr lang="en-US" sz="2400" dirty="0"/>
          </a:p>
          <a:p>
            <a:pPr algn="just" rtl="1">
              <a:buNone/>
            </a:pPr>
            <a:r>
              <a:rPr lang="ar-SA" sz="2400" dirty="0"/>
              <a:t> </a:t>
            </a:r>
            <a:r>
              <a:rPr lang="ar-OM" sz="2400" dirty="0" smtClean="0"/>
              <a:t>    </a:t>
            </a:r>
            <a:r>
              <a:rPr lang="ar-SA" sz="2400" dirty="0" smtClean="0"/>
              <a:t>ويتعـرف </a:t>
            </a:r>
            <a:r>
              <a:rPr lang="ar-SA" sz="2400" dirty="0"/>
              <a:t>الطفـل فيهـا عــلى الأشـياء من حوله، وهي المراحل الأولى (السـنة الأولـى مـن العمـر) والرابعة (من ســن السـادســة إلـى ســن البلـوغ) والســابعة (ســن الثانية والعشـرين تقريبا)</a:t>
            </a:r>
            <a:r>
              <a:rPr lang="en-US" sz="2400" dirty="0"/>
              <a:t>.</a:t>
            </a:r>
          </a:p>
          <a:p>
            <a:pPr lvl="0" algn="just" rtl="1"/>
            <a:r>
              <a:rPr lang="ar-SA" sz="2400" b="1" dirty="0" smtClean="0"/>
              <a:t>فترة </a:t>
            </a:r>
            <a:r>
              <a:rPr lang="ar-SA" sz="2400" b="1" dirty="0"/>
              <a:t>الهويـة (</a:t>
            </a:r>
            <a:r>
              <a:rPr lang="en-US" sz="2000" b="1" dirty="0"/>
              <a:t>Identity Period</a:t>
            </a:r>
            <a:r>
              <a:rPr lang="en-US" sz="2000" dirty="0"/>
              <a:t> </a:t>
            </a:r>
            <a:r>
              <a:rPr lang="ar-SA" sz="2400" dirty="0"/>
              <a:t>) : </a:t>
            </a:r>
            <a:endParaRPr lang="en-US" sz="2400" dirty="0"/>
          </a:p>
          <a:p>
            <a:pPr algn="just" rtl="1">
              <a:buNone/>
            </a:pPr>
            <a:r>
              <a:rPr lang="ar-OM" sz="2400" dirty="0" smtClean="0"/>
              <a:t>      </a:t>
            </a:r>
            <a:r>
              <a:rPr lang="ar-SA" sz="2400" dirty="0" smtClean="0"/>
              <a:t>وهي </a:t>
            </a:r>
            <a:r>
              <a:rPr lang="ar-SA" sz="2400" dirty="0"/>
              <a:t>المرحلـة الثانيـة (الســنة الثانية من العمر) والخامســة (فـترة المراهقـة) والثامنـة (مرحلـة الشـباب). وفيها يقوم الطفل والحدث والراشد بالتسـاؤل عن هويته</a:t>
            </a:r>
            <a:r>
              <a:rPr lang="en-US" sz="2400" dirty="0"/>
              <a:t>.</a:t>
            </a:r>
          </a:p>
          <a:p>
            <a:pPr lvl="0" algn="just" rtl="1"/>
            <a:r>
              <a:rPr lang="ar-SA" sz="2400" b="1" dirty="0" smtClean="0"/>
              <a:t>فترة الإبداع (</a:t>
            </a:r>
            <a:r>
              <a:rPr lang="en-US" sz="2000" b="1" dirty="0" smtClean="0"/>
              <a:t>Creativity Period</a:t>
            </a:r>
            <a:r>
              <a:rPr lang="en-US" sz="2000" dirty="0" smtClean="0"/>
              <a:t> </a:t>
            </a:r>
            <a:r>
              <a:rPr lang="ar-SA" sz="2400" dirty="0" smtClean="0"/>
              <a:t>) : </a:t>
            </a:r>
            <a:endParaRPr lang="en-US" sz="2400" dirty="0" smtClean="0"/>
          </a:p>
          <a:p>
            <a:pPr algn="just" rtl="1">
              <a:buNone/>
            </a:pPr>
            <a:r>
              <a:rPr lang="ar-OM" sz="2400" dirty="0" smtClean="0"/>
              <a:t>     </a:t>
            </a:r>
            <a:r>
              <a:rPr lang="ar-SA" sz="2400" dirty="0" smtClean="0"/>
              <a:t>وهي </a:t>
            </a:r>
            <a:r>
              <a:rPr lang="ar-SA" sz="2400" dirty="0"/>
              <a:t>المرحلة الثالثة (من ســن الثالثة إلى الخامسـة تقريبا) والسـادسـة (مرحلة المراهقة المتأخرة من سـن الثامنة عشـرة إلى الحادية والعشـرين تقريبا) والتاسـعة (من سـن الأربعين إلى السـتين). </a:t>
            </a:r>
          </a:p>
        </p:txBody>
      </p:sp>
    </p:spTree>
  </p:cSld>
  <p:clrMapOvr>
    <a:masterClrMapping/>
  </p:clrMapOvr>
  <p:transition spd="med" advClick="0" advTm="2000">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normAutofit/>
          </a:bodyPr>
          <a:lstStyle/>
          <a:p>
            <a:pPr rtl="1"/>
            <a:r>
              <a:rPr lang="ar-OM" sz="3200" b="1" dirty="0" smtClean="0"/>
              <a:t>العبقري والموهوب</a:t>
            </a:r>
            <a:endParaRPr lang="en-US" sz="3200" b="1" dirty="0"/>
          </a:p>
        </p:txBody>
      </p:sp>
      <p:sp>
        <p:nvSpPr>
          <p:cNvPr id="3" name="Content Placeholder 2"/>
          <p:cNvSpPr>
            <a:spLocks noGrp="1"/>
          </p:cNvSpPr>
          <p:nvPr>
            <p:ph idx="1"/>
          </p:nvPr>
        </p:nvSpPr>
        <p:spPr>
          <a:xfrm>
            <a:off x="533400" y="1295400"/>
            <a:ext cx="8153400" cy="5029200"/>
          </a:xfrm>
        </p:spPr>
        <p:txBody>
          <a:bodyPr>
            <a:normAutofit/>
          </a:bodyPr>
          <a:lstStyle/>
          <a:p>
            <a:pPr algn="just" rtl="1"/>
            <a:r>
              <a:rPr lang="ar-OM" dirty="0" smtClean="0"/>
              <a:t>ه</a:t>
            </a:r>
            <a:r>
              <a:rPr lang="ar-SA" dirty="0" smtClean="0"/>
              <a:t>نـاك خلطـ</a:t>
            </a:r>
            <a:r>
              <a:rPr lang="ar-OM" dirty="0" smtClean="0"/>
              <a:t> </a:t>
            </a:r>
            <a:r>
              <a:rPr lang="ar-SA" dirty="0" smtClean="0"/>
              <a:t>بيـن </a:t>
            </a:r>
            <a:r>
              <a:rPr lang="ar-SA" dirty="0"/>
              <a:t>صفتـي العبقـري والموهوب، إذ يطلق علماء النفس صفة العبقري على كل من حصل على درجة ذكاء عالية جداً (أكثر من </a:t>
            </a:r>
            <a:r>
              <a:rPr lang="ar-OM" dirty="0" smtClean="0"/>
              <a:t>160</a:t>
            </a:r>
            <a:r>
              <a:rPr lang="ar-SA" dirty="0" smtClean="0"/>
              <a:t> </a:t>
            </a:r>
            <a:r>
              <a:rPr lang="ar-SA" dirty="0"/>
              <a:t>درجة).  بينما الأنسـب علمياً أن يســمى أمثال هـؤلاء بـالموهوبين ونســبتهم لا تتجـاوز (1%)  مـن أفـراد أي مجتمع. </a:t>
            </a:r>
            <a:endParaRPr lang="ar-OM" dirty="0" smtClean="0"/>
          </a:p>
          <a:p>
            <a:pPr algn="just" rtl="1"/>
            <a:r>
              <a:rPr lang="ar-SA" dirty="0" smtClean="0"/>
              <a:t>أما </a:t>
            </a:r>
            <a:r>
              <a:rPr lang="ar-SA" dirty="0"/>
              <a:t>صفة العبقري فتدل على الموهوب المتميز بالذكاء الإبداعي والإنجـاز المبـدع الأصيـل. وكثـيرا مـا يقـال أن العبـاقرة أشــباه المجانين، </a:t>
            </a:r>
            <a:r>
              <a:rPr lang="ar-SA" dirty="0" smtClean="0"/>
              <a:t>وأنهم </a:t>
            </a:r>
            <a:r>
              <a:rPr lang="ar-SA" dirty="0"/>
              <a:t>لا يفهمون سـوى ما اختصوا به في المجال العلمـي أو الفني.</a:t>
            </a:r>
            <a:endParaRPr lang="en-US" dirty="0"/>
          </a:p>
        </p:txBody>
      </p:sp>
    </p:spTree>
  </p:cSld>
  <p:clrMapOvr>
    <a:masterClrMapping/>
  </p:clrMapOvr>
  <p:transition spd="med" advClick="0" advTm="2000">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3200" b="1" dirty="0"/>
              <a:t>العوامل </a:t>
            </a:r>
            <a:r>
              <a:rPr lang="ar-OM" sz="3200" b="1" dirty="0" smtClean="0"/>
              <a:t>الأسرية </a:t>
            </a:r>
            <a:r>
              <a:rPr lang="ar-SA" sz="3200" b="1" dirty="0" smtClean="0"/>
              <a:t>الأكثر </a:t>
            </a:r>
            <a:r>
              <a:rPr lang="ar-SA" sz="3200" b="1" dirty="0"/>
              <a:t>فاعلية فـي تطويـر الإبـداع </a:t>
            </a:r>
            <a:r>
              <a:rPr lang="ar-OM" sz="3200" b="1" dirty="0" smtClean="0"/>
              <a:t/>
            </a:r>
            <a:br>
              <a:rPr lang="ar-OM" sz="3200" b="1" dirty="0" smtClean="0"/>
            </a:br>
            <a:endParaRPr lang="en-US" sz="3200" b="1" dirty="0"/>
          </a:p>
        </p:txBody>
      </p:sp>
      <p:sp>
        <p:nvSpPr>
          <p:cNvPr id="3" name="Content Placeholder 2"/>
          <p:cNvSpPr>
            <a:spLocks noGrp="1"/>
          </p:cNvSpPr>
          <p:nvPr>
            <p:ph idx="1"/>
          </p:nvPr>
        </p:nvSpPr>
        <p:spPr>
          <a:xfrm>
            <a:off x="381000" y="1447800"/>
            <a:ext cx="8458200" cy="5105400"/>
          </a:xfrm>
        </p:spPr>
        <p:txBody>
          <a:bodyPr>
            <a:normAutofit lnSpcReduction="10000"/>
          </a:bodyPr>
          <a:lstStyle/>
          <a:p>
            <a:pPr algn="just" rtl="1">
              <a:buNone/>
            </a:pPr>
            <a:r>
              <a:rPr lang="ar-OM" dirty="0" smtClean="0">
                <a:solidFill>
                  <a:srgbClr val="C00000"/>
                </a:solidFill>
              </a:rPr>
              <a:t> </a:t>
            </a:r>
            <a:r>
              <a:rPr lang="ar-OM" dirty="0" smtClean="0"/>
              <a:t>-</a:t>
            </a:r>
            <a:r>
              <a:rPr lang="ar-OM" dirty="0" smtClean="0">
                <a:solidFill>
                  <a:srgbClr val="C00000"/>
                </a:solidFill>
              </a:rPr>
              <a:t> </a:t>
            </a:r>
            <a:r>
              <a:rPr lang="ar-OM" dirty="0" smtClean="0"/>
              <a:t>ال</a:t>
            </a:r>
            <a:r>
              <a:rPr lang="ar-SA" dirty="0" smtClean="0"/>
              <a:t>سـلوك الإبداعي</a:t>
            </a:r>
            <a:r>
              <a:rPr lang="ar-OM" dirty="0" smtClean="0"/>
              <a:t> للوالدين. </a:t>
            </a:r>
          </a:p>
          <a:p>
            <a:pPr algn="just" rtl="1">
              <a:buFontTx/>
              <a:buChar char="-"/>
            </a:pPr>
            <a:r>
              <a:rPr lang="ar-SA" dirty="0" smtClean="0"/>
              <a:t>ملاحظـة </a:t>
            </a:r>
            <a:r>
              <a:rPr lang="ar-OM" dirty="0" smtClean="0"/>
              <a:t>الوالدين </a:t>
            </a:r>
            <a:r>
              <a:rPr lang="ar-SA" dirty="0" smtClean="0"/>
              <a:t>لســلوك </a:t>
            </a:r>
            <a:r>
              <a:rPr lang="ar-SA" dirty="0"/>
              <a:t>الطفـل </a:t>
            </a:r>
            <a:r>
              <a:rPr lang="ar-SA" dirty="0" smtClean="0"/>
              <a:t>الإبـداعي</a:t>
            </a:r>
            <a:r>
              <a:rPr lang="ar-OM" dirty="0" smtClean="0"/>
              <a:t>.  </a:t>
            </a:r>
          </a:p>
          <a:p>
            <a:pPr algn="just" rtl="1">
              <a:buFontTx/>
              <a:buChar char="-"/>
            </a:pPr>
            <a:r>
              <a:rPr lang="ar-SA" dirty="0" smtClean="0"/>
              <a:t>تشـــجيع </a:t>
            </a:r>
            <a:r>
              <a:rPr lang="ar-SA" dirty="0"/>
              <a:t>الأم للطفـل عـلى القيــام بالنشـــاط </a:t>
            </a:r>
            <a:r>
              <a:rPr lang="ar-SA" dirty="0" smtClean="0"/>
              <a:t>الإبداعي</a:t>
            </a:r>
            <a:r>
              <a:rPr lang="ar-OM" dirty="0" smtClean="0"/>
              <a:t>.</a:t>
            </a:r>
          </a:p>
          <a:p>
            <a:pPr algn="just" rtl="1">
              <a:buFontTx/>
              <a:buChar char="-"/>
            </a:pPr>
            <a:r>
              <a:rPr lang="ar-SA" dirty="0" smtClean="0"/>
              <a:t>درجة </a:t>
            </a:r>
            <a:r>
              <a:rPr lang="ar-SA" dirty="0"/>
              <a:t>تنويع الأم لاهتماماتها ونشـاطاتها العقلية </a:t>
            </a:r>
            <a:r>
              <a:rPr lang="ar-SA" dirty="0" smtClean="0"/>
              <a:t>والثقافية</a:t>
            </a:r>
            <a:r>
              <a:rPr lang="ar-OM" dirty="0" smtClean="0"/>
              <a:t>. </a:t>
            </a:r>
          </a:p>
          <a:p>
            <a:pPr algn="just" rtl="1">
              <a:buFontTx/>
              <a:buChar char="-"/>
            </a:pPr>
            <a:r>
              <a:rPr lang="ar-SA" dirty="0" smtClean="0"/>
              <a:t>تشــجيع </a:t>
            </a:r>
            <a:r>
              <a:rPr lang="ar-SA" dirty="0"/>
              <a:t>الأم للطفـل عـلى القيــام بالنشــاطات العقلية </a:t>
            </a:r>
            <a:r>
              <a:rPr lang="ar-SA" dirty="0" smtClean="0"/>
              <a:t>والثقافية</a:t>
            </a:r>
            <a:r>
              <a:rPr lang="ar-OM" dirty="0" smtClean="0"/>
              <a:t>. </a:t>
            </a:r>
          </a:p>
          <a:p>
            <a:pPr algn="just" rtl="1">
              <a:buFontTx/>
              <a:buChar char="-"/>
            </a:pPr>
            <a:r>
              <a:rPr lang="ar-SA" dirty="0" smtClean="0"/>
              <a:t>الاسـتقلالية </a:t>
            </a:r>
            <a:r>
              <a:rPr lang="ar-SA" dirty="0"/>
              <a:t>المتاحة </a:t>
            </a:r>
            <a:r>
              <a:rPr lang="ar-SA" dirty="0" smtClean="0"/>
              <a:t>للطفـل</a:t>
            </a:r>
            <a:r>
              <a:rPr lang="ar-OM" dirty="0" smtClean="0"/>
              <a:t>.</a:t>
            </a:r>
          </a:p>
          <a:p>
            <a:pPr algn="just" rtl="1">
              <a:buFontTx/>
              <a:buChar char="-"/>
            </a:pPr>
            <a:r>
              <a:rPr lang="ar-SA" dirty="0" smtClean="0"/>
              <a:t>المرونـة </a:t>
            </a:r>
            <a:r>
              <a:rPr lang="ar-SA" dirty="0"/>
              <a:t>المتاحة في </a:t>
            </a:r>
            <a:r>
              <a:rPr lang="ar-SA" dirty="0" smtClean="0"/>
              <a:t>البيت</a:t>
            </a:r>
            <a:r>
              <a:rPr lang="ar-OM" dirty="0" smtClean="0"/>
              <a:t>. </a:t>
            </a:r>
          </a:p>
          <a:p>
            <a:pPr algn="just" rtl="1">
              <a:buFontTx/>
              <a:buChar char="-"/>
            </a:pPr>
            <a:r>
              <a:rPr lang="ar-SA" dirty="0" smtClean="0"/>
              <a:t>درجة </a:t>
            </a:r>
            <a:r>
              <a:rPr lang="ar-SA" dirty="0"/>
              <a:t>تقبل الأم للسـلوك النكوصي </a:t>
            </a:r>
            <a:r>
              <a:rPr lang="ar-SA" dirty="0" smtClean="0"/>
              <a:t>للطفـل</a:t>
            </a:r>
            <a:r>
              <a:rPr lang="ar-OM" dirty="0" smtClean="0"/>
              <a:t>.</a:t>
            </a:r>
          </a:p>
          <a:p>
            <a:pPr algn="just" rtl="1">
              <a:buFontTx/>
              <a:buChar char="-"/>
            </a:pPr>
            <a:r>
              <a:rPr lang="ar-SA" dirty="0" smtClean="0"/>
              <a:t>مدى </a:t>
            </a:r>
            <a:r>
              <a:rPr lang="ar-SA" dirty="0"/>
              <a:t>نشـاطات الطفل الإبداعية. </a:t>
            </a:r>
            <a:endParaRPr lang="en-US" dirty="0"/>
          </a:p>
          <a:p>
            <a:pPr algn="r" rtl="1"/>
            <a:endParaRPr lang="en-US" dirty="0"/>
          </a:p>
        </p:txBody>
      </p:sp>
    </p:spTree>
  </p:cSld>
  <p:clrMapOvr>
    <a:masterClrMapping/>
  </p:clrMapOvr>
  <p:transition spd="med" advClick="0" advTm="2000">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normAutofit/>
          </a:bodyPr>
          <a:lstStyle/>
          <a:p>
            <a:pPr rtl="1"/>
            <a:r>
              <a:rPr lang="ar-OM" sz="3200" b="1" dirty="0" smtClean="0"/>
              <a:t>علاقة الإبداع بالبيئة المدرسية </a:t>
            </a:r>
            <a:endParaRPr lang="en-US" sz="3200" b="1" dirty="0"/>
          </a:p>
        </p:txBody>
      </p:sp>
      <p:sp>
        <p:nvSpPr>
          <p:cNvPr id="3" name="Content Placeholder 2"/>
          <p:cNvSpPr>
            <a:spLocks noGrp="1"/>
          </p:cNvSpPr>
          <p:nvPr>
            <p:ph idx="1"/>
          </p:nvPr>
        </p:nvSpPr>
        <p:spPr>
          <a:xfrm>
            <a:off x="381000" y="1447800"/>
            <a:ext cx="8534400" cy="4953000"/>
          </a:xfrm>
        </p:spPr>
        <p:txBody>
          <a:bodyPr>
            <a:normAutofit fontScale="70000" lnSpcReduction="20000"/>
          </a:bodyPr>
          <a:lstStyle/>
          <a:p>
            <a:pPr algn="just" rtl="1">
              <a:buNone/>
            </a:pPr>
            <a:r>
              <a:rPr lang="ar-OM" sz="3800" dirty="0" smtClean="0"/>
              <a:t>  يشكل </a:t>
            </a:r>
            <a:r>
              <a:rPr lang="ar-SA" sz="3800" dirty="0" smtClean="0"/>
              <a:t>المعلم الوسـيط البيئي الذي يمكـن أن يســاعد عـلى تفتـح القدرات الإبداعية وتنميتها وتطويرها</a:t>
            </a:r>
            <a:r>
              <a:rPr lang="ar-OM" sz="3800" dirty="0" smtClean="0"/>
              <a:t>. </a:t>
            </a:r>
            <a:r>
              <a:rPr lang="ar-SA" sz="3800" dirty="0" smtClean="0"/>
              <a:t>و</a:t>
            </a:r>
            <a:r>
              <a:rPr lang="ar-OM" sz="3800" dirty="0" smtClean="0"/>
              <a:t>يفيد في ذلك ما يأتي: </a:t>
            </a:r>
            <a:endParaRPr lang="en-US" sz="3800" dirty="0" smtClean="0"/>
          </a:p>
          <a:p>
            <a:pPr algn="just" rtl="1">
              <a:buNone/>
            </a:pPr>
            <a:endParaRPr lang="en-US" dirty="0" smtClean="0"/>
          </a:p>
          <a:p>
            <a:pPr lvl="0" algn="just" rtl="1"/>
            <a:r>
              <a:rPr lang="ar-SA" dirty="0" smtClean="0"/>
              <a:t>  </a:t>
            </a:r>
            <a:r>
              <a:rPr lang="ar-SA" sz="3400" dirty="0" smtClean="0"/>
              <a:t>فهم المعلمين لطبيعة الطلبة فهماً جيداً،  كي يراعـوا ظـروفهم وطبيعة كل واحد منهم، خاصة وأن المبدع غالباً مـا يميـل إلـى العزلة. </a:t>
            </a:r>
            <a:endParaRPr lang="ar-JO" sz="3400" dirty="0" smtClean="0"/>
          </a:p>
          <a:p>
            <a:pPr lvl="0" algn="just" rtl="1">
              <a:buNone/>
            </a:pPr>
            <a:endParaRPr lang="en-US" sz="3400" dirty="0" smtClean="0"/>
          </a:p>
          <a:p>
            <a:pPr lvl="0" algn="just" rtl="1"/>
            <a:r>
              <a:rPr lang="ar-SA" sz="3400" dirty="0" smtClean="0"/>
              <a:t>  إعداد وتهيئة برامج لتنمية القدرة الإبداعية عنـد الطلبـة، تتضمـن أنشــطة مثـل الســيكودرامـا</a:t>
            </a:r>
            <a:r>
              <a:rPr lang="en-US" sz="3400" dirty="0" smtClean="0"/>
              <a:t> </a:t>
            </a:r>
            <a:r>
              <a:rPr lang="ar-SA" sz="3400" dirty="0" smtClean="0"/>
              <a:t>والقصــص التمثيلية والموسـيقى وغيرها. </a:t>
            </a:r>
            <a:endParaRPr lang="ar-JO" sz="3400" dirty="0" smtClean="0"/>
          </a:p>
          <a:p>
            <a:pPr lvl="0" algn="just" rtl="1">
              <a:buNone/>
            </a:pPr>
            <a:endParaRPr lang="en-US" sz="3400" dirty="0" smtClean="0"/>
          </a:p>
          <a:p>
            <a:pPr lvl="0" algn="just" rtl="1"/>
            <a:r>
              <a:rPr lang="ar-SA" sz="3400" dirty="0" smtClean="0"/>
              <a:t>  يمكـن للمعلميـن أن يقومـوا بتـدريب الطلبـة عـلى التفكـير الإبداعي</a:t>
            </a:r>
            <a:r>
              <a:rPr lang="ar-JO" sz="3400" dirty="0" smtClean="0"/>
              <a:t> ع</a:t>
            </a:r>
            <a:r>
              <a:rPr lang="ar-SA" sz="3400" dirty="0" smtClean="0"/>
              <a:t>ن طريق تعليم أســلوب حـل المشــكلات.</a:t>
            </a:r>
            <a:r>
              <a:rPr lang="en-US" sz="3400" dirty="0" smtClean="0"/>
              <a:t> </a:t>
            </a:r>
            <a:endParaRPr lang="ar-JO" sz="3400" dirty="0" smtClean="0"/>
          </a:p>
          <a:p>
            <a:pPr lvl="0" algn="just" rtl="1">
              <a:buNone/>
            </a:pPr>
            <a:endParaRPr lang="en-US" sz="3400" dirty="0" smtClean="0"/>
          </a:p>
          <a:p>
            <a:pPr lvl="0" algn="just" rtl="1"/>
            <a:r>
              <a:rPr lang="ar-JO" sz="3400" dirty="0" smtClean="0"/>
              <a:t>إن </a:t>
            </a:r>
            <a:r>
              <a:rPr lang="ar-SA" sz="3400" dirty="0" smtClean="0"/>
              <a:t>تـدريب المعلميـن عـلى أسـاليب اسـتخدام وطرح الأسـئلة يسـهم فـي تطويـر </a:t>
            </a:r>
            <a:r>
              <a:rPr lang="ar-JO" sz="3400" dirty="0" smtClean="0"/>
              <a:t>ال</a:t>
            </a:r>
            <a:r>
              <a:rPr lang="ar-SA" sz="3400" dirty="0" smtClean="0"/>
              <a:t>قـدرات الإبداعية </a:t>
            </a:r>
            <a:r>
              <a:rPr lang="ar-JO" sz="3400" dirty="0" smtClean="0"/>
              <a:t>للطلبة </a:t>
            </a:r>
            <a:r>
              <a:rPr lang="ar-SA" sz="3400" dirty="0" smtClean="0"/>
              <a:t>بحيث تثير هذه الأسـئلة دافع</a:t>
            </a:r>
            <a:r>
              <a:rPr lang="ar-JO" sz="3400" dirty="0" smtClean="0"/>
              <a:t>ي</a:t>
            </a:r>
            <a:r>
              <a:rPr lang="ar-SA" sz="3400" dirty="0" smtClean="0"/>
              <a:t>ة الإبداع لديهم. </a:t>
            </a:r>
            <a:endParaRPr lang="en-US" sz="3400" dirty="0" smtClean="0"/>
          </a:p>
        </p:txBody>
      </p:sp>
    </p:spTree>
  </p:cSld>
  <p:clrMapOvr>
    <a:masterClrMapping/>
  </p:clrMapOvr>
  <p:transition spd="med" advClick="0" advTm="2000">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OM" b="1" dirty="0" smtClean="0"/>
              <a:t>التدريب على الإبداع </a:t>
            </a:r>
            <a:endParaRPr lang="en-US" dirty="0"/>
          </a:p>
        </p:txBody>
      </p:sp>
      <p:sp>
        <p:nvSpPr>
          <p:cNvPr id="3" name="Content Placeholder 2"/>
          <p:cNvSpPr>
            <a:spLocks noGrp="1"/>
          </p:cNvSpPr>
          <p:nvPr>
            <p:ph idx="1"/>
          </p:nvPr>
        </p:nvSpPr>
        <p:spPr/>
        <p:txBody>
          <a:bodyPr/>
          <a:lstStyle/>
          <a:p>
            <a:pPr algn="just" rtl="1"/>
            <a:r>
              <a:rPr lang="ar-OM" dirty="0" smtClean="0"/>
              <a:t>يمكن</a:t>
            </a:r>
            <a:r>
              <a:rPr lang="ar-SA" dirty="0" smtClean="0"/>
              <a:t> </a:t>
            </a:r>
            <a:r>
              <a:rPr lang="ar-SA" dirty="0"/>
              <a:t>تدريب الإبداع مثل أي ســلوك </a:t>
            </a:r>
            <a:r>
              <a:rPr lang="ar-SA" dirty="0" smtClean="0"/>
              <a:t>آخـر، </a:t>
            </a:r>
            <a:r>
              <a:rPr lang="ar-SA" dirty="0"/>
              <a:t>وذلك مـن خـلال التشــجيع وزيـادة الدافع لإعطاء أفكار مبتكرة ومتنوعة. </a:t>
            </a:r>
            <a:endParaRPr lang="ar-OM" dirty="0" smtClean="0"/>
          </a:p>
          <a:p>
            <a:pPr algn="just" rtl="1"/>
            <a:r>
              <a:rPr lang="ar-SA" dirty="0" smtClean="0"/>
              <a:t>تبيـن </a:t>
            </a:r>
            <a:r>
              <a:rPr lang="ar-SA" dirty="0"/>
              <a:t>الدراســات أن التدريب على الإبداع يصحبه تغير تلقائي في الشـخصية بشـكل عام، وفي سـمات مثل الثقة بالنفس، والمبادرة ، والقدرة على القيادة بشـكل خـاص.   </a:t>
            </a:r>
            <a:endParaRPr lang="en-US" dirty="0"/>
          </a:p>
          <a:p>
            <a:pPr algn="just" rtl="1"/>
            <a:endParaRPr lang="en-US" dirty="0"/>
          </a:p>
        </p:txBody>
      </p:sp>
    </p:spTree>
  </p:cSld>
  <p:clrMapOvr>
    <a:masterClrMapping/>
  </p:clrMapOvr>
  <p:transition spd="med" advClick="0" advTm="2000">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3200" b="1" dirty="0"/>
              <a:t>أنماط </a:t>
            </a:r>
            <a:r>
              <a:rPr lang="ar-SA" sz="3200" b="1" dirty="0" smtClean="0"/>
              <a:t>تدريب </a:t>
            </a:r>
            <a:r>
              <a:rPr lang="ar-SA" sz="3200" b="1" dirty="0"/>
              <a:t>التفكير الإبـداعي </a:t>
            </a:r>
            <a:endParaRPr lang="en-US" sz="3200" b="1" dirty="0"/>
          </a:p>
        </p:txBody>
      </p:sp>
      <p:sp>
        <p:nvSpPr>
          <p:cNvPr id="3" name="Content Placeholder 2"/>
          <p:cNvSpPr>
            <a:spLocks noGrp="1"/>
          </p:cNvSpPr>
          <p:nvPr>
            <p:ph idx="1"/>
          </p:nvPr>
        </p:nvSpPr>
        <p:spPr/>
        <p:txBody>
          <a:bodyPr/>
          <a:lstStyle/>
          <a:p>
            <a:pPr algn="just" rtl="1"/>
            <a:r>
              <a:rPr lang="ar-SA" dirty="0"/>
              <a:t>حث الشـخص ودفعه لإعطاء اسـتجابات متنوعـة لمنبـه واحـد </a:t>
            </a:r>
            <a:endParaRPr lang="ar-OM" dirty="0" smtClean="0"/>
          </a:p>
          <a:p>
            <a:pPr algn="just" rtl="1"/>
            <a:r>
              <a:rPr lang="ar-SA" dirty="0"/>
              <a:t>حث الشخص على الربط </a:t>
            </a:r>
            <a:r>
              <a:rPr lang="ar-SA" dirty="0" smtClean="0"/>
              <a:t>بيـن </a:t>
            </a:r>
            <a:r>
              <a:rPr lang="ar-SA" dirty="0"/>
              <a:t>أشــياء </a:t>
            </a:r>
            <a:r>
              <a:rPr lang="ar-SA" dirty="0" smtClean="0"/>
              <a:t>متعارضـة</a:t>
            </a:r>
            <a:endParaRPr lang="ar-OM" dirty="0" smtClean="0"/>
          </a:p>
          <a:p>
            <a:pPr algn="just" rtl="1"/>
            <a:r>
              <a:rPr lang="ar-SA" dirty="0"/>
              <a:t>إثارة الأفكار الإبداعية في مواقف تفـاعل اجتماعي تخلو من النقد والتقييم </a:t>
            </a:r>
            <a:endParaRPr lang="en-US" dirty="0"/>
          </a:p>
        </p:txBody>
      </p:sp>
    </p:spTree>
  </p:cSld>
  <p:clrMapOvr>
    <a:masterClrMapping/>
  </p:clrMapOvr>
  <p:transition spd="med" advClick="0" advTm="2000">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normAutofit/>
          </a:bodyPr>
          <a:lstStyle/>
          <a:p>
            <a:pPr rtl="1"/>
            <a:r>
              <a:rPr lang="ar-OM" sz="3200" b="1" dirty="0" smtClean="0"/>
              <a:t>خصائص </a:t>
            </a:r>
            <a:r>
              <a:rPr lang="ar-SA" sz="3200" b="1" dirty="0" smtClean="0"/>
              <a:t>المعلم المبدع</a:t>
            </a:r>
            <a:endParaRPr lang="en-US" sz="3200" b="1" dirty="0"/>
          </a:p>
        </p:txBody>
      </p:sp>
      <p:sp>
        <p:nvSpPr>
          <p:cNvPr id="3" name="Content Placeholder 2"/>
          <p:cNvSpPr>
            <a:spLocks noGrp="1"/>
          </p:cNvSpPr>
          <p:nvPr>
            <p:ph idx="1"/>
          </p:nvPr>
        </p:nvSpPr>
        <p:spPr>
          <a:xfrm>
            <a:off x="323528" y="1340768"/>
            <a:ext cx="8640960" cy="5256584"/>
          </a:xfrm>
        </p:spPr>
        <p:txBody>
          <a:bodyPr>
            <a:normAutofit fontScale="25000" lnSpcReduction="20000"/>
          </a:bodyPr>
          <a:lstStyle/>
          <a:p>
            <a:pPr lvl="0" algn="just" rtl="1"/>
            <a:r>
              <a:rPr lang="ar-OM" sz="8000" dirty="0" smtClean="0"/>
              <a:t>  </a:t>
            </a:r>
            <a:r>
              <a:rPr lang="ar-SA" sz="9600" dirty="0" smtClean="0"/>
              <a:t>جعل مهنة التعليم ممتعة عدا عن كونها مصدر رزق. </a:t>
            </a:r>
            <a:endParaRPr lang="en-US" sz="9600" dirty="0" smtClean="0"/>
          </a:p>
          <a:p>
            <a:pPr lvl="0" algn="just" rtl="1"/>
            <a:r>
              <a:rPr lang="ar-SA" sz="9600" dirty="0" smtClean="0"/>
              <a:t>  تطوير طرق التعليم بحيث لا تقتصر على أسـلوب واحد</a:t>
            </a:r>
            <a:r>
              <a:rPr lang="ar-OM" sz="9600" dirty="0" smtClean="0"/>
              <a:t>، و</a:t>
            </a:r>
            <a:r>
              <a:rPr lang="ar-SA" sz="9600" dirty="0" smtClean="0"/>
              <a:t>تشـجيع اسـتخدام الوسـائل التعليمية المثيرة للطلبة. </a:t>
            </a:r>
            <a:endParaRPr lang="en-US" sz="9600" dirty="0" smtClean="0"/>
          </a:p>
          <a:p>
            <a:pPr lvl="0" algn="just" rtl="1"/>
            <a:r>
              <a:rPr lang="ar-SA" sz="9600" dirty="0" smtClean="0"/>
              <a:t>  مراعاة الفروق الفردية بين الطلبة.</a:t>
            </a:r>
            <a:r>
              <a:rPr lang="ar-OM" sz="9600" dirty="0" smtClean="0"/>
              <a:t>، و</a:t>
            </a:r>
            <a:r>
              <a:rPr lang="ar-SA" sz="9600" dirty="0" smtClean="0"/>
              <a:t>خلق جو تنافسـي بين</a:t>
            </a:r>
            <a:r>
              <a:rPr lang="ar-OM" sz="9600" dirty="0" smtClean="0"/>
              <a:t>هم ، و</a:t>
            </a:r>
            <a:r>
              <a:rPr lang="ar-SA" sz="9600" dirty="0" smtClean="0"/>
              <a:t>عدم تفضيل جنس من الطلبة على الجنس الآخر. </a:t>
            </a:r>
            <a:endParaRPr lang="en-US" sz="9600" dirty="0" smtClean="0"/>
          </a:p>
          <a:p>
            <a:pPr lvl="0" algn="just" rtl="1"/>
            <a:r>
              <a:rPr lang="ar-SA" sz="9600" dirty="0" smtClean="0"/>
              <a:t>  تشـجيع الطلبة على طرح مـا لـديهم مـن أفكـار،  واحترامهـا،  ومناقشـتها. </a:t>
            </a:r>
            <a:endParaRPr lang="en-US" sz="9600" dirty="0" smtClean="0"/>
          </a:p>
          <a:p>
            <a:pPr lvl="0" algn="just" rtl="1"/>
            <a:r>
              <a:rPr lang="ar-OM" sz="9600" dirty="0" smtClean="0"/>
              <a:t>ع</a:t>
            </a:r>
            <a:r>
              <a:rPr lang="ar-SA" sz="9600" dirty="0" smtClean="0"/>
              <a:t>دم الاعتماد على الكتاب المدرسـي وحده. </a:t>
            </a:r>
            <a:endParaRPr lang="en-US" sz="9600" dirty="0" smtClean="0"/>
          </a:p>
          <a:p>
            <a:pPr lvl="0" algn="just" rtl="1"/>
            <a:r>
              <a:rPr lang="ar-SA" sz="9600" dirty="0" smtClean="0"/>
              <a:t>تشـجيع الطلبة على تقديم ما لديهم من مقترحات حول الأنشـطة الصفية. </a:t>
            </a:r>
            <a:endParaRPr lang="en-US" sz="9600" dirty="0" smtClean="0"/>
          </a:p>
          <a:p>
            <a:pPr lvl="0" algn="just" rtl="1"/>
            <a:r>
              <a:rPr lang="ar-SA" sz="9600" dirty="0" smtClean="0"/>
              <a:t>تشـجيع الطلبة على القيام بالتجارب خـارج الصـف،  ومناقشــة نتائجها في الصف</a:t>
            </a:r>
            <a:r>
              <a:rPr lang="ar-OM" sz="9600" dirty="0" smtClean="0"/>
              <a:t>. </a:t>
            </a:r>
            <a:r>
              <a:rPr lang="ar-SA" sz="9600" dirty="0" smtClean="0"/>
              <a:t> </a:t>
            </a:r>
            <a:endParaRPr lang="en-US" sz="9600" dirty="0" smtClean="0"/>
          </a:p>
          <a:p>
            <a:pPr lvl="0" algn="just" rtl="1"/>
            <a:r>
              <a:rPr lang="ar-SA" sz="9600" dirty="0" smtClean="0"/>
              <a:t>النظر إلى الطلبة كأفراد لهم قدراتهم واهتماماتهم وميـولهم. </a:t>
            </a:r>
            <a:endParaRPr lang="en-US" sz="9600" dirty="0" smtClean="0"/>
          </a:p>
          <a:p>
            <a:pPr lvl="0" algn="just" rtl="1"/>
            <a:r>
              <a:rPr lang="ar-SA" sz="9600" dirty="0" smtClean="0"/>
              <a:t>عدم اللجوء للخداع لتغطية الأخطاء التي يقترفها المعلمـون. </a:t>
            </a:r>
            <a:endParaRPr lang="en-US" sz="9600" dirty="0" smtClean="0"/>
          </a:p>
          <a:p>
            <a:pPr lvl="0" algn="just" rtl="1"/>
            <a:r>
              <a:rPr lang="ar-SA" sz="9600" dirty="0" smtClean="0"/>
              <a:t>تجنب النقد المستمر وإصدار الأحكام المتســرعة عـلى أعمـال الطلبة لأن من شـأن ذلك منع الطلبـة مـن اســتخدام الخيـال وكبت حب الاسـتطلاع لديهم. </a:t>
            </a:r>
            <a:endParaRPr lang="en-US" sz="9600" dirty="0" smtClean="0"/>
          </a:p>
          <a:p>
            <a:pPr lvl="0" algn="just" rtl="1"/>
            <a:r>
              <a:rPr lang="ar-JO" sz="9600" dirty="0" smtClean="0"/>
              <a:t>التركيز على </a:t>
            </a:r>
            <a:r>
              <a:rPr lang="ar-SA" sz="9600" dirty="0" smtClean="0"/>
              <a:t>أهمية التفكير الحدسـي</a:t>
            </a:r>
            <a:r>
              <a:rPr lang="ar-OM" sz="9600" dirty="0" smtClean="0"/>
              <a:t>، و</a:t>
            </a:r>
            <a:r>
              <a:rPr lang="ar-SA" sz="9600" dirty="0" smtClean="0"/>
              <a:t>إيجاد طرق لمكافأة إنجازات الطلبة الإبداعية</a:t>
            </a:r>
            <a:r>
              <a:rPr lang="ar-SA" sz="8000" dirty="0" smtClean="0"/>
              <a:t>. </a:t>
            </a:r>
            <a:endParaRPr lang="en-US" sz="8000" dirty="0" smtClean="0"/>
          </a:p>
        </p:txBody>
      </p:sp>
    </p:spTree>
  </p:cSld>
  <p:clrMapOvr>
    <a:masterClrMapping/>
  </p:clrMapOvr>
  <p:transition spd="med" advClick="0" advTm="2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normAutofit/>
          </a:bodyPr>
          <a:lstStyle/>
          <a:p>
            <a:r>
              <a:rPr lang="ar-OM" sz="3200" b="1" dirty="0" smtClean="0"/>
              <a:t>تعريف الإبداع</a:t>
            </a:r>
            <a:endParaRPr lang="en-US" sz="3200" b="1" dirty="0"/>
          </a:p>
        </p:txBody>
      </p:sp>
      <p:sp>
        <p:nvSpPr>
          <p:cNvPr id="3" name="Content Placeholder 2"/>
          <p:cNvSpPr>
            <a:spLocks noGrp="1"/>
          </p:cNvSpPr>
          <p:nvPr>
            <p:ph idx="1"/>
          </p:nvPr>
        </p:nvSpPr>
        <p:spPr>
          <a:xfrm>
            <a:off x="304800" y="1143000"/>
            <a:ext cx="8610600" cy="5486400"/>
          </a:xfrm>
        </p:spPr>
        <p:txBody>
          <a:bodyPr>
            <a:noAutofit/>
          </a:bodyPr>
          <a:lstStyle/>
          <a:p>
            <a:pPr algn="just" rtl="1"/>
            <a:r>
              <a:rPr lang="ar-SA" dirty="0" smtClean="0">
                <a:cs typeface="Simplified Arabic" pitchFamily="2" charset="-78"/>
              </a:rPr>
              <a:t>الإبداع عملية مركبة تتضمن عنصراً عقلياً وعنصراً انفعالياً وعنصراً </a:t>
            </a:r>
            <a:r>
              <a:rPr lang="ar-JO" dirty="0" smtClean="0">
                <a:cs typeface="Simplified Arabic" pitchFamily="2" charset="-78"/>
              </a:rPr>
              <a:t>أدائياً</a:t>
            </a:r>
            <a:r>
              <a:rPr lang="ar-SA" dirty="0" smtClean="0">
                <a:cs typeface="Simplified Arabic" pitchFamily="2" charset="-78"/>
              </a:rPr>
              <a:t>. </a:t>
            </a:r>
            <a:endParaRPr lang="en-US" dirty="0" smtClean="0">
              <a:cs typeface="Simplified Arabic" pitchFamily="2" charset="-78"/>
            </a:endParaRPr>
          </a:p>
          <a:p>
            <a:pPr marL="0" indent="0" algn="just" rtl="1">
              <a:buNone/>
            </a:pPr>
            <a:endParaRPr lang="ar-JO" dirty="0" smtClean="0">
              <a:cs typeface="Simplified Arabic" pitchFamily="2" charset="-78"/>
            </a:endParaRPr>
          </a:p>
          <a:p>
            <a:pPr algn="just" rtl="1"/>
            <a:r>
              <a:rPr lang="ar-SA" dirty="0" smtClean="0">
                <a:cs typeface="Simplified Arabic" pitchFamily="2" charset="-78"/>
              </a:rPr>
              <a:t>العنصر العقلي هو "التفكير الإبداعي”</a:t>
            </a:r>
            <a:r>
              <a:rPr lang="ar-JO" dirty="0" smtClean="0">
                <a:cs typeface="Simplified Arabic" pitchFamily="2" charset="-78"/>
              </a:rPr>
              <a:t>،</a:t>
            </a:r>
            <a:r>
              <a:rPr lang="ar-SA" dirty="0" smtClean="0">
                <a:cs typeface="Simplified Arabic" pitchFamily="2" charset="-78"/>
              </a:rPr>
              <a:t> حيال الظواهر أو المنبهات بطريقة جديدة.</a:t>
            </a:r>
            <a:endParaRPr lang="en-US" dirty="0" smtClean="0">
              <a:cs typeface="Simplified Arabic" pitchFamily="2" charset="-78"/>
            </a:endParaRPr>
          </a:p>
          <a:p>
            <a:pPr marL="0" indent="0" algn="just" rtl="1">
              <a:buNone/>
            </a:pPr>
            <a:r>
              <a:rPr lang="ar-SA" dirty="0" smtClean="0">
                <a:cs typeface="Simplified Arabic" pitchFamily="2" charset="-78"/>
              </a:rPr>
              <a:t> </a:t>
            </a:r>
            <a:endParaRPr lang="en-US" dirty="0" smtClean="0">
              <a:cs typeface="Simplified Arabic" pitchFamily="2" charset="-78"/>
            </a:endParaRPr>
          </a:p>
          <a:p>
            <a:pPr algn="just" rtl="1"/>
            <a:r>
              <a:rPr lang="ar-SA" dirty="0" smtClean="0">
                <a:cs typeface="Simplified Arabic" pitchFamily="2" charset="-78"/>
              </a:rPr>
              <a:t>يولد هذا التفكير شحنات انفعالية وجدانية (</a:t>
            </a:r>
            <a:r>
              <a:rPr lang="ar-JO" dirty="0" smtClean="0">
                <a:cs typeface="Simplified Arabic" pitchFamily="2" charset="-78"/>
              </a:rPr>
              <a:t>ك</a:t>
            </a:r>
            <a:r>
              <a:rPr lang="ar-SA" dirty="0" smtClean="0">
                <a:cs typeface="Simplified Arabic" pitchFamily="2" charset="-78"/>
              </a:rPr>
              <a:t>القلق والخوف)</a:t>
            </a:r>
            <a:r>
              <a:rPr lang="ar-JO" dirty="0" smtClean="0">
                <a:cs typeface="Simplified Arabic" pitchFamily="2" charset="-78"/>
              </a:rPr>
              <a:t>.</a:t>
            </a:r>
            <a:endParaRPr lang="en-US" dirty="0" smtClean="0">
              <a:cs typeface="Simplified Arabic" pitchFamily="2" charset="-78"/>
            </a:endParaRPr>
          </a:p>
          <a:p>
            <a:pPr marL="0" indent="0" algn="just" rtl="1">
              <a:buNone/>
            </a:pPr>
            <a:endParaRPr lang="ar-JO" dirty="0" smtClean="0">
              <a:cs typeface="Simplified Arabic" pitchFamily="2" charset="-78"/>
            </a:endParaRPr>
          </a:p>
          <a:p>
            <a:pPr algn="just" rtl="1"/>
            <a:r>
              <a:rPr lang="ar-SA" dirty="0" smtClean="0">
                <a:cs typeface="Simplified Arabic" pitchFamily="2" charset="-78"/>
              </a:rPr>
              <a:t>يجس</a:t>
            </a:r>
            <a:r>
              <a:rPr lang="ar-JO" dirty="0" smtClean="0">
                <a:cs typeface="Simplified Arabic" pitchFamily="2" charset="-78"/>
              </a:rPr>
              <a:t>د</a:t>
            </a:r>
            <a:r>
              <a:rPr lang="ar-SA" dirty="0" smtClean="0">
                <a:cs typeface="Simplified Arabic" pitchFamily="2" charset="-78"/>
              </a:rPr>
              <a:t> العنصران </a:t>
            </a:r>
            <a:r>
              <a:rPr lang="ar-JO" dirty="0" smtClean="0">
                <a:cs typeface="Simplified Arabic" pitchFamily="2" charset="-78"/>
              </a:rPr>
              <a:t>العقلي والانفعالي </a:t>
            </a:r>
            <a:r>
              <a:rPr lang="ar-SA" dirty="0" smtClean="0">
                <a:cs typeface="Simplified Arabic" pitchFamily="2" charset="-78"/>
              </a:rPr>
              <a:t>نفسيهما في سلوك إبداعي ظاهر من خلال عمل إبداعي </a:t>
            </a:r>
            <a:r>
              <a:rPr lang="ar-JO" dirty="0" smtClean="0">
                <a:cs typeface="Simplified Arabic" pitchFamily="2" charset="-78"/>
              </a:rPr>
              <a:t>ك</a:t>
            </a:r>
            <a:r>
              <a:rPr lang="ar-SA" dirty="0" smtClean="0">
                <a:cs typeface="Simplified Arabic" pitchFamily="2" charset="-78"/>
              </a:rPr>
              <a:t>اختراع أو عمل أدبي.</a:t>
            </a:r>
            <a:endParaRPr lang="ar-JO" dirty="0" smtClean="0">
              <a:cs typeface="Simplified Arabic" pitchFamily="2" charset="-78"/>
            </a:endParaRPr>
          </a:p>
          <a:p>
            <a:pPr algn="r" rtl="1">
              <a:buNone/>
            </a:pPr>
            <a:r>
              <a:rPr lang="ar-OM" sz="2400" dirty="0" smtClean="0">
                <a:cs typeface="Simplified Arabic" pitchFamily="2" charset="-78"/>
              </a:rPr>
              <a:t> </a:t>
            </a:r>
            <a:endParaRPr lang="en-US" sz="2400" dirty="0">
              <a:cs typeface="Simplified Arabic" pitchFamily="2" charset="-78"/>
            </a:endParaRPr>
          </a:p>
        </p:txBody>
      </p:sp>
    </p:spTree>
  </p:cSld>
  <p:clrMapOvr>
    <a:masterClrMapping/>
  </p:clrMapOvr>
  <p:transition spd="med" advClick="0" advTm="2000">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OM" sz="3200" b="1" dirty="0" smtClean="0"/>
              <a:t>كيف يمكن للمعلمين تدريب الإبداع لدى الطلبة؟</a:t>
            </a:r>
            <a:endParaRPr lang="en-US" sz="3200" b="1" dirty="0"/>
          </a:p>
        </p:txBody>
      </p:sp>
      <p:sp>
        <p:nvSpPr>
          <p:cNvPr id="3" name="Content Placeholder 2"/>
          <p:cNvSpPr>
            <a:spLocks noGrp="1"/>
          </p:cNvSpPr>
          <p:nvPr>
            <p:ph idx="1"/>
          </p:nvPr>
        </p:nvSpPr>
        <p:spPr/>
        <p:txBody>
          <a:bodyPr>
            <a:normAutofit fontScale="70000" lnSpcReduction="20000"/>
          </a:bodyPr>
          <a:lstStyle/>
          <a:p>
            <a:pPr lvl="0" algn="just" rtl="1"/>
            <a:r>
              <a:rPr lang="ar-SA" sz="3400" dirty="0"/>
              <a:t>فهم المعلمين لطبيعة الطلبة فهماً جيداً،  كي يراعـوا ظـروفهم وطبيعة كل واحد منهم ، خاصة وأن المبدع غالباً مـا يميـل إلـى العزلة. </a:t>
            </a:r>
            <a:endParaRPr lang="ar-JO" sz="3400" dirty="0" smtClean="0"/>
          </a:p>
          <a:p>
            <a:pPr lvl="0" algn="just" rtl="1">
              <a:buNone/>
            </a:pPr>
            <a:endParaRPr lang="en-US" sz="3400" dirty="0"/>
          </a:p>
          <a:p>
            <a:pPr lvl="0" algn="just" rtl="1"/>
            <a:r>
              <a:rPr lang="ar-SA" sz="3400" dirty="0"/>
              <a:t>إعداد وتهيئة برامج لتنمية القدرة الإبداعية عند الطلبة ، بحيث تتضمن أنشطة مثل </a:t>
            </a:r>
            <a:r>
              <a:rPr lang="ar-SA" sz="3400" dirty="0" smtClean="0"/>
              <a:t>السـيكودرامـا </a:t>
            </a:r>
            <a:r>
              <a:rPr lang="ar-SA" sz="3400" dirty="0"/>
              <a:t>والقصص التمثيلية والموسيقى وغيرها. </a:t>
            </a:r>
            <a:endParaRPr lang="ar-JO" sz="3400" dirty="0" smtClean="0"/>
          </a:p>
          <a:p>
            <a:pPr lvl="0" algn="just" rtl="1">
              <a:buNone/>
            </a:pPr>
            <a:endParaRPr lang="en-US" sz="3400" dirty="0"/>
          </a:p>
          <a:p>
            <a:pPr lvl="0" algn="just" rtl="1"/>
            <a:r>
              <a:rPr lang="ar-SA" sz="3400" dirty="0"/>
              <a:t>يمكـن للمعلميـن أن يقومـوا بتـدريب الطلبـة عـلى التفكـير الإبداعي عن طريق تعليم </a:t>
            </a:r>
            <a:r>
              <a:rPr lang="ar-SA" sz="3400" dirty="0" smtClean="0"/>
              <a:t>أسـلوب </a:t>
            </a:r>
            <a:r>
              <a:rPr lang="ar-SA" sz="3400" dirty="0"/>
              <a:t>حـل </a:t>
            </a:r>
            <a:r>
              <a:rPr lang="ar-SA" sz="3400" dirty="0" smtClean="0"/>
              <a:t>المسائل</a:t>
            </a:r>
            <a:r>
              <a:rPr lang="ar-JO" sz="3400" dirty="0" smtClean="0"/>
              <a:t>.</a:t>
            </a:r>
          </a:p>
          <a:p>
            <a:pPr lvl="0" algn="just" rtl="1">
              <a:buNone/>
            </a:pPr>
            <a:endParaRPr lang="en-US" sz="3400" dirty="0"/>
          </a:p>
          <a:p>
            <a:pPr lvl="0" algn="just" rtl="1"/>
            <a:r>
              <a:rPr lang="ar-SA" sz="3400" dirty="0"/>
              <a:t>إن تـدريب المعلميـن عـلى أسـاليب توظيف الأسـئلة وطريقة طرحها يسـهم فـي تطويـر قـدراتهم الإبداعية بحيث تثير هذه الأسـئلة دافعة الإبداع لديهم. </a:t>
            </a:r>
            <a:endParaRPr lang="en-US" sz="3400" dirty="0"/>
          </a:p>
          <a:p>
            <a:pPr rtl="1">
              <a:buNone/>
            </a:pPr>
            <a:r>
              <a:rPr lang="ar-SA" dirty="0"/>
              <a:t>      </a:t>
            </a:r>
            <a:endParaRPr lang="en-US" dirty="0"/>
          </a:p>
          <a:p>
            <a:pPr algn="r" rtl="1"/>
            <a:endParaRPr lang="en-US" dirty="0"/>
          </a:p>
        </p:txBody>
      </p:sp>
    </p:spTree>
  </p:cSld>
  <p:clrMapOvr>
    <a:masterClrMapping/>
  </p:clrMapOvr>
  <p:transition spd="med" advClick="0" advTm="2000">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3200" b="1" dirty="0" smtClean="0">
                <a:solidFill>
                  <a:schemeClr val="tx1"/>
                </a:solidFill>
              </a:rPr>
              <a:t>مشاريع تخرج الطلبة: </a:t>
            </a:r>
            <a:br>
              <a:rPr lang="ar-JO" sz="3200" b="1" dirty="0" smtClean="0">
                <a:solidFill>
                  <a:schemeClr val="tx1"/>
                </a:solidFill>
              </a:rPr>
            </a:br>
            <a:r>
              <a:rPr lang="ar-JO" sz="3200" b="1" dirty="0" smtClean="0">
                <a:solidFill>
                  <a:schemeClr val="tx1"/>
                </a:solidFill>
              </a:rPr>
              <a:t>محاولات إبداعية تستحق التقدير وتحتاج رعاية فائقة</a:t>
            </a:r>
            <a:endParaRPr lang="en-US" sz="3200" b="1" dirty="0">
              <a:solidFill>
                <a:schemeClr val="tx1"/>
              </a:solidFill>
            </a:endParaRPr>
          </a:p>
        </p:txBody>
      </p:sp>
      <p:sp>
        <p:nvSpPr>
          <p:cNvPr id="3" name="Content Placeholder 2"/>
          <p:cNvSpPr>
            <a:spLocks noGrp="1"/>
          </p:cNvSpPr>
          <p:nvPr>
            <p:ph idx="1"/>
          </p:nvPr>
        </p:nvSpPr>
        <p:spPr/>
        <p:txBody>
          <a:bodyPr/>
          <a:lstStyle/>
          <a:p>
            <a:pPr algn="just" rtl="1">
              <a:buFont typeface="Wingdings" pitchFamily="2" charset="2"/>
              <a:buChar char="§"/>
            </a:pPr>
            <a:r>
              <a:rPr lang="ar-JO" dirty="0" smtClean="0"/>
              <a:t> </a:t>
            </a:r>
            <a:r>
              <a:rPr lang="ar-JO" sz="3000" dirty="0" smtClean="0"/>
              <a:t>أين مشاريع تخرج الطلبة؟ </a:t>
            </a:r>
          </a:p>
          <a:p>
            <a:pPr algn="just" rtl="1">
              <a:buFont typeface="Wingdings" pitchFamily="2" charset="2"/>
              <a:buChar char="§"/>
            </a:pPr>
            <a:r>
              <a:rPr lang="ar-JO" sz="3000" dirty="0" smtClean="0"/>
              <a:t>لماذا لا تقدم لمركز الإبداع الإردني وإشراكها في مسابقات يكافأعليها الطلبة؟</a:t>
            </a:r>
          </a:p>
          <a:p>
            <a:pPr algn="just" rtl="1">
              <a:buFont typeface="Wingdings" pitchFamily="2" charset="2"/>
              <a:buChar char="§"/>
            </a:pPr>
            <a:r>
              <a:rPr lang="ar-JO" sz="3000" dirty="0" smtClean="0"/>
              <a:t> ما دور الحاضنات التكنولوجية المتوفرة في مركز الإبداع الأردني في جامعة فيلادلفيا في رعاية المبدعين من الطلبة؟</a:t>
            </a:r>
          </a:p>
          <a:p>
            <a:pPr algn="just" rtl="1">
              <a:buFont typeface="Wingdings" pitchFamily="2" charset="2"/>
              <a:buChar char="§"/>
            </a:pPr>
            <a:r>
              <a:rPr lang="ar-JO" sz="3000" dirty="0" smtClean="0"/>
              <a:t>مشاريع التخرج محاولات إبداعية للطلبة تتم بإشراف المدرسين. فلماذا لا يتم تحفيزها وتضمينها في مركز الإبداع الاردني في الجامعة, وتخصيص جوائز للمشاريع المتميزة؟</a:t>
            </a:r>
          </a:p>
          <a:p>
            <a:pPr algn="r" rtl="1">
              <a:buNone/>
            </a:pPr>
            <a:endParaRPr lang="en-US" dirty="0"/>
          </a:p>
        </p:txBody>
      </p:sp>
    </p:spTree>
  </p:cSld>
  <p:clrMapOvr>
    <a:masterClrMapping/>
  </p:clrMapOvr>
  <p:transition spd="med" advClick="0" advTm="2000">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057400"/>
            <a:ext cx="7924800" cy="3581400"/>
          </a:xfrm>
        </p:spPr>
        <p:txBody>
          <a:bodyPr/>
          <a:lstStyle/>
          <a:p>
            <a:pPr rtl="1"/>
            <a:r>
              <a:rPr lang="ar-JO" sz="6600"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Arial"/>
              </a:rPr>
              <a:t>مركز الإبداع الأردني</a:t>
            </a:r>
            <a:r>
              <a:rPr lang="en-US" sz="4800"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mj-cs"/>
              </a:rPr>
              <a:t/>
            </a:r>
            <a:br>
              <a:rPr lang="en-US" sz="4800"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mj-cs"/>
              </a:rPr>
            </a:br>
            <a:r>
              <a:rPr lang="ar-JO"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Arial"/>
              </a:rPr>
              <a:t>حاضنة الأعمال التكنولوجية </a:t>
            </a:r>
            <a:r>
              <a:rPr lang="en-US"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mj-cs"/>
              </a:rPr>
              <a:t/>
            </a:r>
            <a:br>
              <a:rPr lang="en-US"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mj-cs"/>
              </a:rPr>
            </a:br>
            <a:r>
              <a:rPr lang="ar-JO" b="1" kern="1200" dirty="0" smtClean="0">
                <a:solidFill>
                  <a:srgbClr val="DEF5FA">
                    <a:lumMod val="25000"/>
                  </a:srgbClr>
                </a:solidFill>
                <a:effectLst>
                  <a:outerShdw blurRad="31750" dist="25400" dir="5400000" algn="tl" rotWithShape="0">
                    <a:srgbClr val="000000">
                      <a:alpha val="25000"/>
                    </a:srgbClr>
                  </a:outerShdw>
                </a:effectLst>
                <a:latin typeface="Lucida Sans Unicode"/>
                <a:ea typeface="+mj-ea"/>
                <a:cs typeface="Arial"/>
              </a:rPr>
              <a:t>في </a:t>
            </a:r>
            <a:r>
              <a:rPr lang="ar-JO" b="1" kern="1200" dirty="0">
                <a:solidFill>
                  <a:srgbClr val="DEF5FA">
                    <a:lumMod val="25000"/>
                  </a:srgbClr>
                </a:solidFill>
                <a:effectLst>
                  <a:outerShdw blurRad="31750" dist="25400" dir="5400000" algn="tl" rotWithShape="0">
                    <a:srgbClr val="000000">
                      <a:alpha val="25000"/>
                    </a:srgbClr>
                  </a:outerShdw>
                </a:effectLst>
                <a:latin typeface="Lucida Sans Unicode"/>
                <a:ea typeface="+mj-ea"/>
                <a:cs typeface="Arial"/>
              </a:rPr>
              <a:t>جامعة </a:t>
            </a:r>
            <a:r>
              <a:rPr lang="ar-JO" b="1" kern="1200" dirty="0" smtClean="0">
                <a:solidFill>
                  <a:srgbClr val="DEF5FA">
                    <a:lumMod val="25000"/>
                  </a:srgbClr>
                </a:solidFill>
                <a:effectLst>
                  <a:outerShdw blurRad="31750" dist="25400" dir="5400000" algn="tl" rotWithShape="0">
                    <a:srgbClr val="000000">
                      <a:alpha val="25000"/>
                    </a:srgbClr>
                  </a:outerShdw>
                </a:effectLst>
                <a:latin typeface="Lucida Sans Unicode"/>
                <a:ea typeface="+mj-ea"/>
                <a:cs typeface="Arial"/>
              </a:rPr>
              <a:t>فيلادلفيا</a:t>
            </a:r>
            <a:endParaRPr lang="en-US" b="1" kern="1200" dirty="0" smtClean="0">
              <a:solidFill>
                <a:srgbClr val="DEF5FA">
                  <a:lumMod val="25000"/>
                </a:srgbClr>
              </a:solidFill>
              <a:effectLst>
                <a:outerShdw blurRad="31750" dist="25400" dir="5400000" algn="tl" rotWithShape="0">
                  <a:srgbClr val="000000">
                    <a:alpha val="25000"/>
                  </a:srgbClr>
                </a:outerShdw>
              </a:effectLst>
              <a:latin typeface="Lucida Sans Unicode"/>
              <a:ea typeface="+mj-ea"/>
              <a:cs typeface="Arial"/>
            </a:endParaRPr>
          </a:p>
          <a:p>
            <a:pPr lvl="0" algn="just" rtl="1"/>
            <a:r>
              <a:rPr lang="ar-JO" sz="2400" kern="1200" dirty="0">
                <a:solidFill>
                  <a:srgbClr val="DEF5FA">
                    <a:lumMod val="10000"/>
                  </a:srgbClr>
                </a:solidFill>
                <a:latin typeface="Lucida Sans Unicode"/>
                <a:cs typeface="Arial"/>
              </a:rPr>
              <a:t>أسس مركز الإبداع الأردني - حاضنة الأعمال التكنولوجية في جامعة فيلادلفيا عام (</a:t>
            </a:r>
            <a:r>
              <a:rPr lang="en-US" sz="2400" kern="1200" dirty="0">
                <a:solidFill>
                  <a:srgbClr val="DEF5FA">
                    <a:lumMod val="10000"/>
                  </a:srgbClr>
                </a:solidFill>
                <a:latin typeface="Lucida Sans Unicode"/>
              </a:rPr>
              <a:t>2006</a:t>
            </a:r>
            <a:r>
              <a:rPr lang="ar-JO" sz="2400" kern="1200" dirty="0">
                <a:solidFill>
                  <a:srgbClr val="DEF5FA">
                    <a:lumMod val="10000"/>
                  </a:srgbClr>
                </a:solidFill>
                <a:latin typeface="Lucida Sans Unicode"/>
                <a:cs typeface="Arial"/>
              </a:rPr>
              <a:t>) من خلال المبادرة المشتركة بين جامعة فيلادلفيا والمشروع الأوروبي الأردني </a:t>
            </a:r>
            <a:r>
              <a:rPr lang="en-US" sz="2400" kern="1200" dirty="0">
                <a:solidFill>
                  <a:srgbClr val="DEF5FA">
                    <a:lumMod val="10000"/>
                  </a:srgbClr>
                </a:solidFill>
                <a:latin typeface="Lucida Sans Unicode"/>
              </a:rPr>
              <a:t>EJADA</a:t>
            </a:r>
            <a:r>
              <a:rPr lang="ar-JO" sz="2400" kern="1200" dirty="0">
                <a:solidFill>
                  <a:srgbClr val="DEF5FA">
                    <a:lumMod val="10000"/>
                  </a:srgbClr>
                </a:solidFill>
                <a:latin typeface="Lucida Sans Unicode"/>
                <a:cs typeface="Arial"/>
              </a:rPr>
              <a:t> والمؤسسة الأردنية لتطوير المشاريع الاقتصادية</a:t>
            </a:r>
            <a:r>
              <a:rPr lang="en-US" sz="2400" kern="1200" dirty="0">
                <a:solidFill>
                  <a:srgbClr val="DEF5FA">
                    <a:lumMod val="10000"/>
                  </a:srgbClr>
                </a:solidFill>
                <a:latin typeface="Lucida Sans Unicode"/>
              </a:rPr>
              <a:t>JEDCO </a:t>
            </a:r>
            <a:r>
              <a:rPr lang="ar-JO" sz="2400" kern="1200" dirty="0">
                <a:solidFill>
                  <a:srgbClr val="DEF5FA">
                    <a:lumMod val="10000"/>
                  </a:srgbClr>
                </a:solidFill>
                <a:latin typeface="Lucida Sans Unicode"/>
              </a:rPr>
              <a:t>.</a:t>
            </a:r>
          </a:p>
          <a:p>
            <a:pPr rtl="1"/>
            <a:endParaRPr lang="en-US" dirty="0"/>
          </a:p>
        </p:txBody>
      </p:sp>
      <p:pic>
        <p:nvPicPr>
          <p:cNvPr id="4" name="Picture 3" descr="untitled.JPG"/>
          <p:cNvPicPr>
            <a:picLocks noChangeAspect="1"/>
          </p:cNvPicPr>
          <p:nvPr/>
        </p:nvPicPr>
        <p:blipFill>
          <a:blip r:embed="rId2" cstate="print"/>
          <a:stretch>
            <a:fillRect/>
          </a:stretch>
        </p:blipFill>
        <p:spPr>
          <a:xfrm>
            <a:off x="7236296" y="404665"/>
            <a:ext cx="1705347" cy="1493764"/>
          </a:xfrm>
          <a:prstGeom prst="rect">
            <a:avLst/>
          </a:prstGeom>
        </p:spPr>
      </p:pic>
    </p:spTree>
    <p:extLst>
      <p:ext uri="{BB962C8B-B14F-4D97-AF65-F5344CB8AC3E}">
        <p14:creationId xmlns:p14="http://schemas.microsoft.com/office/powerpoint/2010/main" val="1433789159"/>
      </p:ext>
    </p:extLst>
  </p:cSld>
  <p:clrMapOvr>
    <a:masterClrMapping/>
  </p:clrMapOvr>
  <p:transition spd="med" advClick="0" advTm="2000">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sz="3200" b="1" kern="1200" dirty="0">
                <a:solidFill>
                  <a:schemeClr val="tx1"/>
                </a:solidFill>
                <a:effectLst>
                  <a:outerShdw blurRad="38100" dist="38100" dir="2700000" algn="tl">
                    <a:srgbClr val="000000">
                      <a:alpha val="43137"/>
                    </a:srgbClr>
                  </a:outerShdw>
                </a:effectLst>
                <a:latin typeface="Lucida Sans Unicode"/>
                <a:cs typeface="Arial"/>
              </a:rPr>
              <a:t>تأسيس مركز الإبداع الأردني</a:t>
            </a:r>
            <a:endParaRPr lang="en-US" sz="3200" dirty="0">
              <a:solidFill>
                <a:schemeClr val="tx1"/>
              </a:solidFill>
            </a:endParaRPr>
          </a:p>
        </p:txBody>
      </p:sp>
      <p:sp>
        <p:nvSpPr>
          <p:cNvPr id="3" name="Content Placeholder 2"/>
          <p:cNvSpPr>
            <a:spLocks noGrp="1"/>
          </p:cNvSpPr>
          <p:nvPr>
            <p:ph idx="1"/>
          </p:nvPr>
        </p:nvSpPr>
        <p:spPr/>
        <p:txBody>
          <a:bodyPr/>
          <a:lstStyle/>
          <a:p>
            <a:pPr marL="365760" lvl="0" indent="-256032" algn="just" rtl="1" fontAlgn="auto">
              <a:spcBef>
                <a:spcPts val="400"/>
              </a:spcBef>
              <a:spcAft>
                <a:spcPts val="0"/>
              </a:spcAft>
              <a:buClr>
                <a:srgbClr val="2DA2BF"/>
              </a:buClr>
              <a:buSzPct val="68000"/>
              <a:buFont typeface="Wingdings 3"/>
              <a:buChar char=""/>
            </a:pPr>
            <a:r>
              <a:rPr lang="ar-JO" sz="2400" b="1" u="sng" kern="1200" dirty="0" smtClean="0">
                <a:latin typeface="Lucida Sans Unicode"/>
                <a:cs typeface="Arial"/>
              </a:rPr>
              <a:t>رسالة </a:t>
            </a:r>
            <a:r>
              <a:rPr lang="ar-JO" sz="2400" b="1" u="sng" kern="1200" dirty="0">
                <a:latin typeface="Lucida Sans Unicode"/>
                <a:cs typeface="Arial"/>
              </a:rPr>
              <a:t>المركز</a:t>
            </a:r>
            <a:endParaRPr lang="en-US" sz="2400" kern="1200" dirty="0">
              <a:latin typeface="Lucida Sans Unicode"/>
            </a:endParaRPr>
          </a:p>
          <a:p>
            <a:pPr marL="365760" lvl="0" indent="-256032" algn="just" rtl="1" fontAlgn="auto">
              <a:spcBef>
                <a:spcPts val="400"/>
              </a:spcBef>
              <a:spcAft>
                <a:spcPts val="0"/>
              </a:spcAft>
              <a:buClr>
                <a:srgbClr val="2DA2BF"/>
              </a:buClr>
              <a:buSzPct val="68000"/>
              <a:buNone/>
            </a:pPr>
            <a:r>
              <a:rPr lang="ar-SA" sz="2400" kern="1200" dirty="0">
                <a:solidFill>
                  <a:srgbClr val="464646">
                    <a:lumMod val="50000"/>
                  </a:srgbClr>
                </a:solidFill>
                <a:latin typeface="Lucida Sans Unicode"/>
                <a:cs typeface="Arial"/>
              </a:rPr>
              <a:t> </a:t>
            </a:r>
            <a:r>
              <a:rPr lang="ar-SA" sz="2400" kern="1200" dirty="0">
                <a:solidFill>
                  <a:srgbClr val="DEF5FA">
                    <a:lumMod val="10000"/>
                  </a:srgbClr>
                </a:solidFill>
                <a:latin typeface="Lucida Sans Unicode"/>
                <a:cs typeface="Arial"/>
              </a:rPr>
              <a:t>دعم المشاريع الإبداعية والريادية </a:t>
            </a:r>
            <a:r>
              <a:rPr lang="ar-JO" sz="2400" kern="1200" dirty="0">
                <a:solidFill>
                  <a:srgbClr val="DEF5FA">
                    <a:lumMod val="10000"/>
                  </a:srgbClr>
                </a:solidFill>
                <a:latin typeface="Lucida Sans Unicode"/>
                <a:cs typeface="Arial"/>
              </a:rPr>
              <a:t>وتحويلها إلى منتجات استثمارية في كيانات اقتصادية قابلة للتسويق  ومنافسة في السوق المحلي والدولي مما يساهم في  توفير فرص عمل للشباب ودفع عجلة الاقتصاد الوطني.</a:t>
            </a:r>
            <a:endParaRPr lang="en-US" sz="2800" dirty="0"/>
          </a:p>
          <a:p>
            <a:pPr marL="365760" lvl="0" indent="-256032" algn="just" rtl="1" fontAlgn="auto">
              <a:spcBef>
                <a:spcPts val="400"/>
              </a:spcBef>
              <a:spcAft>
                <a:spcPts val="0"/>
              </a:spcAft>
              <a:buClr>
                <a:srgbClr val="2DA2BF"/>
              </a:buClr>
              <a:buSzPct val="68000"/>
              <a:buNone/>
            </a:pPr>
            <a:r>
              <a:rPr lang="ar-JO" sz="2700" kern="1200" dirty="0" smtClean="0">
                <a:solidFill>
                  <a:srgbClr val="DEF5FA">
                    <a:lumMod val="10000"/>
                  </a:srgbClr>
                </a:solidFill>
                <a:latin typeface="Lucida Sans Unicode"/>
                <a:cs typeface="Arial"/>
              </a:rPr>
              <a:t> </a:t>
            </a:r>
            <a:endParaRPr lang="ar-SA" sz="2700" kern="1200" dirty="0">
              <a:solidFill>
                <a:srgbClr val="DEF5FA">
                  <a:lumMod val="10000"/>
                </a:srgbClr>
              </a:solidFill>
              <a:latin typeface="Lucida Sans Unicode"/>
              <a:cs typeface="Arial"/>
            </a:endParaRPr>
          </a:p>
          <a:p>
            <a:endParaRPr lang="en-US" dirty="0"/>
          </a:p>
        </p:txBody>
      </p:sp>
    </p:spTree>
    <p:extLst>
      <p:ext uri="{BB962C8B-B14F-4D97-AF65-F5344CB8AC3E}">
        <p14:creationId xmlns:p14="http://schemas.microsoft.com/office/powerpoint/2010/main" val="2828198540"/>
      </p:ext>
    </p:extLst>
  </p:cSld>
  <p:clrMapOvr>
    <a:masterClrMapping/>
  </p:clrMapOvr>
  <p:transition spd="med" advClick="0" advTm="2000">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lstStyle/>
          <a:p>
            <a:pPr marL="457200" lvl="0" indent="-457200" rtl="1" fontAlgn="auto">
              <a:spcBef>
                <a:spcPts val="400"/>
              </a:spcBef>
              <a:spcAft>
                <a:spcPts val="0"/>
              </a:spcAft>
            </a:pPr>
            <a:r>
              <a:rPr lang="ar-JO" sz="3200" b="1" kern="1200" dirty="0" smtClean="0">
                <a:solidFill>
                  <a:schemeClr val="tx1"/>
                </a:solidFill>
                <a:effectLst>
                  <a:outerShdw blurRad="38100" dist="38100" dir="2700000" algn="tl">
                    <a:srgbClr val="000000">
                      <a:alpha val="43137"/>
                    </a:srgbClr>
                  </a:outerShdw>
                </a:effectLst>
                <a:latin typeface="Lucida Sans Unicode"/>
                <a:cs typeface="Arial"/>
              </a:rPr>
              <a:t>خدمات المركز </a:t>
            </a:r>
            <a:endParaRPr lang="en-US" sz="3200" dirty="0">
              <a:solidFill>
                <a:schemeClr val="tx1"/>
              </a:solidFill>
            </a:endParaRPr>
          </a:p>
        </p:txBody>
      </p:sp>
      <p:sp>
        <p:nvSpPr>
          <p:cNvPr id="3" name="Subtitle 2"/>
          <p:cNvSpPr>
            <a:spLocks noGrp="1"/>
          </p:cNvSpPr>
          <p:nvPr>
            <p:ph type="subTitle" idx="1"/>
          </p:nvPr>
        </p:nvSpPr>
        <p:spPr>
          <a:xfrm>
            <a:off x="228600" y="1143000"/>
            <a:ext cx="8382000" cy="5334000"/>
          </a:xfrm>
        </p:spPr>
        <p:txBody>
          <a:bodyPr/>
          <a:lstStyle/>
          <a:p>
            <a:pPr algn="r" rtl="1"/>
            <a:r>
              <a:rPr lang="ar-SA" b="1" u="sng" kern="1200" dirty="0">
                <a:latin typeface="Lucida Sans Unicode"/>
                <a:cs typeface="Arial"/>
              </a:rPr>
              <a:t>خدمات مكتبية</a:t>
            </a:r>
            <a:r>
              <a:rPr lang="ar-JO" b="1" u="sng" kern="1200" dirty="0">
                <a:latin typeface="Lucida Sans Unicode"/>
                <a:cs typeface="Arial"/>
              </a:rPr>
              <a:t>:</a:t>
            </a:r>
            <a:br>
              <a:rPr lang="ar-JO" b="1" u="sng" kern="1200" dirty="0">
                <a:latin typeface="Lucida Sans Unicode"/>
                <a:cs typeface="Arial"/>
              </a:rPr>
            </a:br>
            <a:r>
              <a:rPr lang="ar-SA" kern="1200" dirty="0" smtClean="0">
                <a:latin typeface="Lucida Sans Unicode"/>
                <a:cs typeface="Arial"/>
              </a:rPr>
              <a:t>مكتب </a:t>
            </a:r>
            <a:r>
              <a:rPr lang="ar-SA" kern="1200" dirty="0">
                <a:latin typeface="Lucida Sans Unicode"/>
                <a:cs typeface="Arial"/>
              </a:rPr>
              <a:t>مجهز بحاسوب شخصي </a:t>
            </a:r>
            <a:r>
              <a:rPr lang="ar-SA" kern="1200" dirty="0" smtClean="0">
                <a:latin typeface="Lucida Sans Unicode"/>
                <a:cs typeface="Arial"/>
              </a:rPr>
              <a:t>وهاتف</a:t>
            </a:r>
            <a:r>
              <a:rPr lang="ar-JO" kern="1200" dirty="0" smtClean="0">
                <a:latin typeface="Lucida Sans Unicode"/>
                <a:cs typeface="Arial"/>
              </a:rPr>
              <a:t> و</a:t>
            </a:r>
            <a:r>
              <a:rPr lang="ar-SA" kern="1200" dirty="0" smtClean="0">
                <a:latin typeface="Lucida Sans Unicode"/>
                <a:cs typeface="Arial"/>
              </a:rPr>
              <a:t>خدمات </a:t>
            </a:r>
            <a:r>
              <a:rPr lang="ar-JO" kern="1200" dirty="0" smtClean="0">
                <a:latin typeface="Lucida Sans Unicode"/>
                <a:cs typeface="Arial"/>
              </a:rPr>
              <a:t>ا</a:t>
            </a:r>
            <a:r>
              <a:rPr lang="ar-SA" kern="1200" dirty="0" smtClean="0">
                <a:latin typeface="Lucida Sans Unicode"/>
                <a:cs typeface="Arial"/>
              </a:rPr>
              <a:t>لسكرتارية </a:t>
            </a:r>
            <a:r>
              <a:rPr lang="ar-SA" kern="1200" dirty="0">
                <a:latin typeface="Lucida Sans Unicode"/>
                <a:cs typeface="Arial"/>
              </a:rPr>
              <a:t>والتصوير والفاكس </a:t>
            </a:r>
            <a:r>
              <a:rPr lang="ar-SA" kern="1200" dirty="0" smtClean="0">
                <a:latin typeface="Lucida Sans Unicode"/>
                <a:cs typeface="Arial"/>
              </a:rPr>
              <a:t>والطباعة</a:t>
            </a:r>
            <a:r>
              <a:rPr lang="ar-JO" kern="1200" dirty="0" smtClean="0">
                <a:latin typeface="Lucida Sans Unicode"/>
                <a:cs typeface="Arial"/>
              </a:rPr>
              <a:t> و</a:t>
            </a:r>
            <a:r>
              <a:rPr lang="ar-SA" kern="1200" dirty="0" smtClean="0">
                <a:latin typeface="Lucida Sans Unicode"/>
                <a:cs typeface="Arial"/>
              </a:rPr>
              <a:t>غرفة الاجتماعات</a:t>
            </a:r>
            <a:r>
              <a:rPr lang="ar-JO" kern="1200" dirty="0" smtClean="0">
                <a:latin typeface="Lucida Sans Unicode"/>
                <a:cs typeface="Arial"/>
              </a:rPr>
              <a:t>. </a:t>
            </a:r>
          </a:p>
          <a:p>
            <a:pPr algn="r" rtl="1"/>
            <a:r>
              <a:rPr lang="ar-JO" b="1" u="sng" kern="1200" dirty="0">
                <a:latin typeface="Lucida Sans Unicode"/>
                <a:cs typeface="Arial"/>
              </a:rPr>
              <a:t>2.</a:t>
            </a:r>
            <a:r>
              <a:rPr lang="ar-SA" b="1" u="sng" kern="1200" dirty="0">
                <a:latin typeface="Lucida Sans Unicode"/>
                <a:cs typeface="Arial"/>
              </a:rPr>
              <a:t> خدمات الأعمال:</a:t>
            </a:r>
            <a:r>
              <a:rPr lang="en-US" kern="1200" dirty="0">
                <a:latin typeface="Lucida Sans Unicode"/>
              </a:rPr>
              <a:t/>
            </a:r>
            <a:br>
              <a:rPr lang="en-US" kern="1200" dirty="0">
                <a:latin typeface="Lucida Sans Unicode"/>
              </a:rPr>
            </a:br>
            <a:r>
              <a:rPr lang="ar-JO" kern="1200" dirty="0" smtClean="0">
                <a:latin typeface="Lucida Sans Unicode"/>
              </a:rPr>
              <a:t>- </a:t>
            </a:r>
            <a:r>
              <a:rPr lang="ar-JO" kern="1200" dirty="0" smtClean="0">
                <a:latin typeface="Lucida Sans Unicode"/>
                <a:cs typeface="Arial"/>
              </a:rPr>
              <a:t>إعداد </a:t>
            </a:r>
            <a:r>
              <a:rPr lang="ar-JO" kern="1200" dirty="0">
                <a:latin typeface="Lucida Sans Unicode"/>
                <a:cs typeface="Arial"/>
              </a:rPr>
              <a:t>دراسة الجدوى الاقتصادية للمشروع</a:t>
            </a:r>
            <a:r>
              <a:rPr lang="ar-JO" b="1" kern="1200" dirty="0">
                <a:latin typeface="Lucida Sans Unicode"/>
                <a:cs typeface="Arial"/>
              </a:rPr>
              <a:t> </a:t>
            </a:r>
            <a:r>
              <a:rPr lang="ar-JO" b="1" kern="1200" dirty="0" smtClean="0">
                <a:latin typeface="Lucida Sans Unicode"/>
                <a:cs typeface="Arial"/>
              </a:rPr>
              <a:t>.</a:t>
            </a:r>
            <a:r>
              <a:rPr lang="en-US" kern="1200" dirty="0" smtClean="0">
                <a:latin typeface="Lucida Sans Unicode"/>
              </a:rPr>
              <a:t>.</a:t>
            </a:r>
            <a:r>
              <a:rPr lang="en-US" kern="1200" dirty="0">
                <a:latin typeface="Lucida Sans Unicode"/>
              </a:rPr>
              <a:t/>
            </a:r>
            <a:br>
              <a:rPr lang="en-US" kern="1200" dirty="0">
                <a:latin typeface="Lucida Sans Unicode"/>
              </a:rPr>
            </a:br>
            <a:r>
              <a:rPr lang="ar-JO" kern="1200" dirty="0" smtClean="0">
                <a:latin typeface="Lucida Sans Unicode"/>
              </a:rPr>
              <a:t>- </a:t>
            </a:r>
            <a:r>
              <a:rPr lang="ar-SA" kern="1200" dirty="0" smtClean="0">
                <a:latin typeface="Lucida Sans Unicode"/>
                <a:cs typeface="Arial"/>
              </a:rPr>
              <a:t>وضع </a:t>
            </a:r>
            <a:r>
              <a:rPr lang="ar-SA" kern="1200" dirty="0">
                <a:latin typeface="Lucida Sans Unicode"/>
                <a:cs typeface="Arial"/>
              </a:rPr>
              <a:t>خطة عمل للمشروع</a:t>
            </a:r>
            <a:r>
              <a:rPr lang="en-US" kern="1200" dirty="0">
                <a:latin typeface="Lucida Sans Unicode"/>
              </a:rPr>
              <a:t/>
            </a:r>
            <a:br>
              <a:rPr lang="en-US" kern="1200" dirty="0">
                <a:latin typeface="Lucida Sans Unicode"/>
              </a:rPr>
            </a:br>
            <a:r>
              <a:rPr lang="ar-JO" kern="1200" dirty="0" smtClean="0">
                <a:latin typeface="Lucida Sans Unicode"/>
              </a:rPr>
              <a:t>- </a:t>
            </a:r>
            <a:r>
              <a:rPr lang="ar-SA" kern="1200" dirty="0" smtClean="0">
                <a:latin typeface="Lucida Sans Unicode"/>
                <a:cs typeface="Arial"/>
              </a:rPr>
              <a:t>التخطيط </a:t>
            </a:r>
            <a:r>
              <a:rPr lang="ar-SA" kern="1200" dirty="0">
                <a:latin typeface="Lucida Sans Unicode"/>
                <a:cs typeface="Arial"/>
              </a:rPr>
              <a:t>المالي للمشروع</a:t>
            </a:r>
            <a:r>
              <a:rPr lang="en-US" kern="1200" dirty="0">
                <a:latin typeface="Lucida Sans Unicode"/>
              </a:rPr>
              <a:t/>
            </a:r>
            <a:br>
              <a:rPr lang="en-US" kern="1200" dirty="0">
                <a:latin typeface="Lucida Sans Unicode"/>
              </a:rPr>
            </a:br>
            <a:r>
              <a:rPr lang="ar-JO" kern="1200" dirty="0" smtClean="0">
                <a:latin typeface="Lucida Sans Unicode"/>
              </a:rPr>
              <a:t>- </a:t>
            </a:r>
            <a:r>
              <a:rPr lang="ar-SA" kern="1200" dirty="0" smtClean="0">
                <a:latin typeface="Lucida Sans Unicode"/>
                <a:cs typeface="Arial"/>
              </a:rPr>
              <a:t>وضع </a:t>
            </a:r>
            <a:r>
              <a:rPr lang="ar-SA" kern="1200" dirty="0">
                <a:latin typeface="Lucida Sans Unicode"/>
                <a:cs typeface="Arial"/>
              </a:rPr>
              <a:t>استراتيجيات التسويق والاتصال</a:t>
            </a:r>
            <a:r>
              <a:rPr lang="en-US" kern="1200" dirty="0">
                <a:latin typeface="Lucida Sans Unicode"/>
              </a:rPr>
              <a:t/>
            </a:r>
            <a:br>
              <a:rPr lang="en-US" kern="1200" dirty="0">
                <a:latin typeface="Lucida Sans Unicode"/>
              </a:rPr>
            </a:br>
            <a:r>
              <a:rPr lang="ar-JO" kern="1200" dirty="0" smtClean="0">
                <a:latin typeface="Lucida Sans Unicode"/>
              </a:rPr>
              <a:t>- </a:t>
            </a:r>
            <a:r>
              <a:rPr lang="ar-SA" kern="1200" dirty="0" smtClean="0">
                <a:latin typeface="Lucida Sans Unicode"/>
                <a:cs typeface="Arial"/>
              </a:rPr>
              <a:t>تأسيس </a:t>
            </a:r>
            <a:r>
              <a:rPr lang="ar-SA" kern="1200" dirty="0">
                <a:latin typeface="Lucida Sans Unicode"/>
                <a:cs typeface="Arial"/>
              </a:rPr>
              <a:t>الشركة وتسجيلها.</a:t>
            </a:r>
            <a:endParaRPr lang="en-US" dirty="0"/>
          </a:p>
        </p:txBody>
      </p:sp>
    </p:spTree>
    <p:extLst>
      <p:ext uri="{BB962C8B-B14F-4D97-AF65-F5344CB8AC3E}">
        <p14:creationId xmlns:p14="http://schemas.microsoft.com/office/powerpoint/2010/main" val="2683973399"/>
      </p:ext>
    </p:extLst>
  </p:cSld>
  <p:clrMapOvr>
    <a:masterClrMapping/>
  </p:clrMapOvr>
  <p:transition spd="med" advClick="0" advTm="2000">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772400" cy="5867400"/>
          </a:xfrm>
        </p:spPr>
        <p:txBody>
          <a:bodyPr/>
          <a:lstStyle/>
          <a:p>
            <a:pPr marL="365760" lvl="0" indent="-256032" algn="r" rtl="1" fontAlgn="auto">
              <a:spcBef>
                <a:spcPts val="400"/>
              </a:spcBef>
              <a:spcAft>
                <a:spcPts val="0"/>
              </a:spcAft>
              <a:buClr>
                <a:srgbClr val="2DA2BF"/>
              </a:buClr>
              <a:buSzPct val="68000"/>
              <a:buNone/>
            </a:pPr>
            <a:r>
              <a:rPr lang="ar-JO" sz="2700" b="1" u="sng" kern="1200" dirty="0">
                <a:latin typeface="Lucida Sans Unicode"/>
                <a:cs typeface="Arial"/>
              </a:rPr>
              <a:t>3</a:t>
            </a:r>
            <a:r>
              <a:rPr lang="ar-JO" sz="2400" b="1" u="sng" kern="1200" dirty="0">
                <a:latin typeface="Lucida Sans Unicode"/>
                <a:cs typeface="Arial"/>
              </a:rPr>
              <a:t>.</a:t>
            </a:r>
            <a:r>
              <a:rPr lang="ar-SA" sz="2400" b="1" u="sng" kern="1200" dirty="0">
                <a:latin typeface="Lucida Sans Unicode"/>
                <a:cs typeface="Arial"/>
              </a:rPr>
              <a:t> الخدمات الفنية:</a:t>
            </a:r>
            <a:endParaRPr lang="en-US" sz="2400" kern="1200" dirty="0">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SA" sz="2400" b="1" kern="1200" dirty="0">
                <a:latin typeface="Lucida Sans Unicode"/>
                <a:cs typeface="Arial"/>
              </a:rPr>
              <a:t>مرافق الجامعة:</a:t>
            </a:r>
            <a:endParaRPr lang="en-US" sz="2400" kern="1200" dirty="0">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en-US" sz="2400" kern="1200" dirty="0">
                <a:latin typeface="Lucida Sans Unicode"/>
              </a:rPr>
              <a:t> </a:t>
            </a:r>
            <a:r>
              <a:rPr lang="ar-SA" sz="2400" kern="1200" dirty="0">
                <a:latin typeface="Lucida Sans Unicode"/>
                <a:cs typeface="Arial"/>
              </a:rPr>
              <a:t>الموارد البشرية من أصحاب الخبرة والكفاءة.</a:t>
            </a:r>
            <a:endParaRPr lang="en-US" sz="2400" kern="1200" dirty="0">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SA" sz="2400" kern="1200" dirty="0">
                <a:latin typeface="Lucida Sans Unicode"/>
                <a:cs typeface="Arial"/>
              </a:rPr>
              <a:t>مختبرات </a:t>
            </a:r>
            <a:r>
              <a:rPr lang="ar-JO" sz="2400" kern="1200" dirty="0">
                <a:latin typeface="Lucida Sans Unicode"/>
                <a:cs typeface="Arial"/>
              </a:rPr>
              <a:t>لمعظم التخصصات.</a:t>
            </a:r>
            <a:endParaRPr lang="en-US" sz="2400" kern="1200" dirty="0">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en-US" sz="2400" kern="1200" dirty="0">
                <a:latin typeface="Lucida Sans Unicode"/>
              </a:rPr>
              <a:t> </a:t>
            </a:r>
            <a:r>
              <a:rPr lang="ar-SA" sz="2400" kern="1200" dirty="0">
                <a:latin typeface="Lucida Sans Unicode"/>
                <a:cs typeface="Arial"/>
              </a:rPr>
              <a:t>المراسم الهندسية</a:t>
            </a:r>
            <a:endParaRPr lang="en-US" sz="2400" kern="1200" dirty="0">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SA" sz="2400" kern="1200" dirty="0">
                <a:latin typeface="Lucida Sans Unicode"/>
                <a:cs typeface="Arial"/>
              </a:rPr>
              <a:t>المشاغل الهندسية </a:t>
            </a:r>
            <a:endParaRPr lang="ar-JO" sz="2400" kern="1200" dirty="0">
              <a:latin typeface="Lucida Sans Unicode"/>
              <a:cs typeface="Arial"/>
            </a:endParaRPr>
          </a:p>
          <a:p>
            <a:pPr marL="365760" lvl="0" indent="-256032" algn="r" rtl="1" fontAlgn="auto">
              <a:spcBef>
                <a:spcPts val="400"/>
              </a:spcBef>
              <a:spcAft>
                <a:spcPts val="0"/>
              </a:spcAft>
              <a:buClr>
                <a:srgbClr val="2DA2BF"/>
              </a:buClr>
              <a:buSzPct val="68000"/>
              <a:buNone/>
            </a:pPr>
            <a:r>
              <a:rPr lang="ar-JO" sz="2400" b="1" u="sng" kern="1200" dirty="0" smtClean="0">
                <a:latin typeface="Lucida Sans Unicode"/>
                <a:cs typeface="Arial"/>
              </a:rPr>
              <a:t>4</a:t>
            </a:r>
            <a:r>
              <a:rPr lang="ar-JO" sz="2400" b="1" u="sng" kern="1200" dirty="0">
                <a:latin typeface="Lucida Sans Unicode"/>
                <a:cs typeface="Arial"/>
              </a:rPr>
              <a:t>. </a:t>
            </a:r>
            <a:r>
              <a:rPr lang="ar-SA" sz="2400" b="1" u="sng" kern="1200" dirty="0">
                <a:latin typeface="Lucida Sans Unicode"/>
                <a:cs typeface="Arial"/>
              </a:rPr>
              <a:t>التدريب: </a:t>
            </a:r>
            <a:endParaRPr lang="en-US" sz="2400" kern="1200" dirty="0">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en-US" sz="2400" kern="1200" dirty="0">
                <a:latin typeface="Lucida Sans Unicode"/>
              </a:rPr>
              <a:t> </a:t>
            </a:r>
            <a:r>
              <a:rPr lang="ar-JO" sz="2400" kern="1200" dirty="0">
                <a:latin typeface="Lucida Sans Unicode"/>
                <a:cs typeface="Arial"/>
              </a:rPr>
              <a:t>يقوم المركز بتدريب الرياديين على كل ما تتطلبه مسيرة العمل بالمشروع وتأهيلهم من حيث تطوير روح الريادة والإبداع</a:t>
            </a:r>
            <a:r>
              <a:rPr lang="en-US" sz="2400" kern="1200" dirty="0">
                <a:latin typeface="Lucida Sans Unicode"/>
              </a:rPr>
              <a:t>.</a:t>
            </a:r>
          </a:p>
          <a:p>
            <a:pPr marL="109728" lvl="0" indent="0" algn="r" rtl="1" fontAlgn="auto">
              <a:spcBef>
                <a:spcPts val="400"/>
              </a:spcBef>
              <a:spcAft>
                <a:spcPts val="0"/>
              </a:spcAft>
              <a:buClr>
                <a:srgbClr val="2DA2BF"/>
              </a:buClr>
              <a:buSzPct val="68000"/>
              <a:buNone/>
            </a:pPr>
            <a:r>
              <a:rPr lang="ar-JO" sz="2400" b="1" u="sng" kern="1200" dirty="0" smtClean="0">
                <a:latin typeface="Lucida Sans Unicode"/>
                <a:cs typeface="Arial"/>
              </a:rPr>
              <a:t>5. الدعم </a:t>
            </a:r>
            <a:r>
              <a:rPr lang="ar-JO" sz="2400" b="1" u="sng" kern="1200" dirty="0">
                <a:latin typeface="Lucida Sans Unicode"/>
                <a:cs typeface="Arial"/>
              </a:rPr>
              <a:t>المالي:</a:t>
            </a:r>
          </a:p>
          <a:p>
            <a:pPr marL="109728" lvl="0" indent="0" algn="just" rtl="1" fontAlgn="auto">
              <a:spcBef>
                <a:spcPts val="400"/>
              </a:spcBef>
              <a:spcAft>
                <a:spcPts val="0"/>
              </a:spcAft>
              <a:buClr>
                <a:srgbClr val="2DA2BF"/>
              </a:buClr>
              <a:buSzPct val="68000"/>
              <a:buNone/>
            </a:pPr>
            <a:r>
              <a:rPr lang="ar-SA" sz="2400" kern="1200" dirty="0" smtClean="0">
                <a:latin typeface="Lucida Sans Unicode"/>
                <a:cs typeface="Arial"/>
              </a:rPr>
              <a:t>من </a:t>
            </a:r>
            <a:r>
              <a:rPr lang="ar-SA" sz="2400" kern="1200" dirty="0">
                <a:latin typeface="Lucida Sans Unicode"/>
                <a:cs typeface="Arial"/>
              </a:rPr>
              <a:t>الأهداف الأساسية لل</a:t>
            </a:r>
            <a:r>
              <a:rPr lang="ar-JO" sz="2400" kern="1200" dirty="0">
                <a:latin typeface="Lucida Sans Unicode"/>
                <a:cs typeface="Arial"/>
              </a:rPr>
              <a:t>مركز</a:t>
            </a:r>
            <a:r>
              <a:rPr lang="ar-SA" sz="2400" kern="1200" dirty="0">
                <a:latin typeface="Lucida Sans Unicode"/>
                <a:cs typeface="Arial"/>
              </a:rPr>
              <a:t> ربط أصحاب المشروعات بمؤسسات التمويل المحلية والدولية إن أمكن وفتح قنوات اتصال بينهم، وتقديم الاستشارات في هذا المجال وبالتالي العمل على ربط الرياديين بالمؤسسات والجهات التمويلية. </a:t>
            </a:r>
            <a:endParaRPr lang="en-US" sz="2400" kern="1200" dirty="0">
              <a:latin typeface="Lucida Sans Unicode"/>
            </a:endParaRPr>
          </a:p>
          <a:p>
            <a:pPr algn="r" rtl="1"/>
            <a:endParaRPr lang="en-US" dirty="0"/>
          </a:p>
        </p:txBody>
      </p:sp>
    </p:spTree>
    <p:extLst>
      <p:ext uri="{BB962C8B-B14F-4D97-AF65-F5344CB8AC3E}">
        <p14:creationId xmlns:p14="http://schemas.microsoft.com/office/powerpoint/2010/main" val="1390789970"/>
      </p:ext>
    </p:extLst>
  </p:cSld>
  <p:clrMapOvr>
    <a:masterClrMapping/>
  </p:clrMapOvr>
  <p:transition spd="med" advClick="0" advTm="2000">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7772400" cy="5867400"/>
          </a:xfrm>
        </p:spPr>
        <p:txBody>
          <a:bodyPr/>
          <a:lstStyle/>
          <a:p>
            <a:pPr marL="365760" lvl="0" indent="-256032" algn="r" rtl="1" fontAlgn="auto">
              <a:spcBef>
                <a:spcPts val="400"/>
              </a:spcBef>
              <a:spcAft>
                <a:spcPts val="0"/>
              </a:spcAft>
              <a:buClr>
                <a:srgbClr val="2DA2BF"/>
              </a:buClr>
              <a:buSzPct val="68000"/>
              <a:buNone/>
            </a:pPr>
            <a:r>
              <a:rPr lang="ar-SA" sz="1900" b="1" u="sng" kern="1200" dirty="0">
                <a:latin typeface="Lucida Sans Unicode"/>
                <a:cs typeface="Arial"/>
              </a:rPr>
              <a:t>6- الدعم الاستشاري للمحتضنين:</a:t>
            </a:r>
            <a:endParaRPr lang="ar-JO" sz="1900" b="1" u="sng" kern="1200" dirty="0">
              <a:latin typeface="Lucida Sans Unicode"/>
              <a:cs typeface="Arial"/>
            </a:endParaRPr>
          </a:p>
          <a:p>
            <a:pPr marL="365760" lvl="0" indent="-256032" algn="r" rtl="1" fontAlgn="auto">
              <a:spcBef>
                <a:spcPts val="400"/>
              </a:spcBef>
              <a:spcAft>
                <a:spcPts val="0"/>
              </a:spcAft>
              <a:buClr>
                <a:srgbClr val="2DA2BF"/>
              </a:buClr>
              <a:buSzPct val="68000"/>
              <a:buNone/>
            </a:pPr>
            <a:endParaRPr lang="en-US" sz="1400" kern="1200" dirty="0">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JO" sz="1900" b="1" u="sng" kern="1200" dirty="0">
                <a:latin typeface="Lucida Sans Unicode"/>
                <a:cs typeface="Arial"/>
              </a:rPr>
              <a:t>استشارات تسويقية</a:t>
            </a:r>
            <a:endParaRPr lang="en-US" sz="1400" u="sng" kern="1200" dirty="0">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إعداد الخطة التسويقية</a:t>
            </a:r>
            <a:endParaRPr lang="en-US" sz="19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كيف تطور منتجك</a:t>
            </a:r>
            <a:endParaRPr lang="en-US" sz="19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مهارات التفاوض مع المستثمرين وأصحاب الشركات.</a:t>
            </a:r>
            <a:endParaRPr lang="en-US" sz="19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مهارات البيع</a:t>
            </a:r>
          </a:p>
          <a:p>
            <a:pPr marL="109728" lvl="0" indent="0" algn="r" rtl="1" fontAlgn="auto">
              <a:spcBef>
                <a:spcPts val="400"/>
              </a:spcBef>
              <a:spcAft>
                <a:spcPts val="0"/>
              </a:spcAft>
              <a:buClr>
                <a:srgbClr val="2DA2BF"/>
              </a:buClr>
              <a:buSzPct val="68000"/>
              <a:buNone/>
            </a:pPr>
            <a:r>
              <a:rPr lang="ar-JO" sz="1900" b="1" u="sng" kern="1200" dirty="0" smtClean="0">
                <a:solidFill>
                  <a:srgbClr val="464646">
                    <a:lumMod val="50000"/>
                  </a:srgbClr>
                </a:solidFill>
                <a:latin typeface="Lucida Sans Unicode"/>
                <a:cs typeface="Arial"/>
              </a:rPr>
              <a:t>استشارات </a:t>
            </a:r>
            <a:r>
              <a:rPr lang="ar-JO" sz="1900" b="1" u="sng" kern="1200" dirty="0">
                <a:solidFill>
                  <a:srgbClr val="464646">
                    <a:lumMod val="50000"/>
                  </a:srgbClr>
                </a:solidFill>
                <a:latin typeface="Lucida Sans Unicode"/>
                <a:cs typeface="Arial"/>
              </a:rPr>
              <a:t>قانونية</a:t>
            </a:r>
            <a:endParaRPr lang="en-US" sz="1400" u="sng"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الإجراءات القانونية لبيع فكرة المشروع أو المنتج.</a:t>
            </a:r>
            <a:endParaRPr lang="en-US" sz="14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الإجراءات القانونية لفتح شركة.</a:t>
            </a:r>
            <a:endParaRPr lang="en-US" sz="14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كيفية تسجيل العلامة التجارية وحمايتها.</a:t>
            </a:r>
            <a:endParaRPr lang="en-US" sz="14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Font typeface="Wingdings" pitchFamily="2" charset="2"/>
              <a:buChar char="Ø"/>
            </a:pPr>
            <a:r>
              <a:rPr lang="ar-JO" sz="1900" kern="1200" dirty="0">
                <a:solidFill>
                  <a:srgbClr val="464646">
                    <a:lumMod val="50000"/>
                  </a:srgbClr>
                </a:solidFill>
                <a:latin typeface="Lucida Sans Unicode"/>
                <a:cs typeface="Arial"/>
              </a:rPr>
              <a:t>كيفية التعامل مع المناقصات.</a:t>
            </a:r>
          </a:p>
          <a:p>
            <a:pPr marL="365760" lvl="0" indent="-256032" algn="r" rtl="1" fontAlgn="auto">
              <a:spcBef>
                <a:spcPts val="400"/>
              </a:spcBef>
              <a:spcAft>
                <a:spcPts val="0"/>
              </a:spcAft>
              <a:buClr>
                <a:srgbClr val="2DA2BF"/>
              </a:buClr>
              <a:buSzPct val="68000"/>
              <a:buFont typeface="Arial" pitchFamily="34" charset="0"/>
              <a:buChar char="•"/>
            </a:pPr>
            <a:endParaRPr lang="en-US" sz="1400" kern="1200" dirty="0">
              <a:solidFill>
                <a:srgbClr val="464646">
                  <a:lumMod val="50000"/>
                </a:srgbClr>
              </a:solidFill>
              <a:latin typeface="Lucida Sans Unicode"/>
            </a:endParaRPr>
          </a:p>
          <a:p>
            <a:pPr marL="109728" lvl="0" indent="0" algn="r" rtl="1" fontAlgn="auto">
              <a:spcBef>
                <a:spcPts val="400"/>
              </a:spcBef>
              <a:spcAft>
                <a:spcPts val="0"/>
              </a:spcAft>
              <a:buClr>
                <a:srgbClr val="2DA2BF"/>
              </a:buClr>
              <a:buSzPct val="68000"/>
              <a:buNone/>
            </a:pPr>
            <a:r>
              <a:rPr lang="ar-JO" sz="1900" b="1" u="sng" kern="1200" dirty="0">
                <a:solidFill>
                  <a:srgbClr val="464646">
                    <a:lumMod val="50000"/>
                  </a:srgbClr>
                </a:solidFill>
                <a:latin typeface="Lucida Sans Unicode"/>
                <a:cs typeface="Arial"/>
              </a:rPr>
              <a:t>استشارات فنية</a:t>
            </a:r>
            <a:endParaRPr lang="en-US" sz="1300" kern="1200" dirty="0">
              <a:solidFill>
                <a:srgbClr val="464646">
                  <a:lumMod val="50000"/>
                </a:srgbClr>
              </a:solidFill>
              <a:latin typeface="Lucida Sans Unicode"/>
            </a:endParaRPr>
          </a:p>
          <a:p>
            <a:pPr marL="365760" lvl="0" indent="-256032" algn="r" rtl="1" fontAlgn="auto">
              <a:spcBef>
                <a:spcPts val="400"/>
              </a:spcBef>
              <a:spcAft>
                <a:spcPts val="0"/>
              </a:spcAft>
              <a:buClr>
                <a:srgbClr val="2DA2BF"/>
              </a:buClr>
              <a:buSzPct val="68000"/>
              <a:buNone/>
            </a:pPr>
            <a:r>
              <a:rPr lang="ar-JO" sz="1900" kern="1200" dirty="0">
                <a:solidFill>
                  <a:srgbClr val="464646">
                    <a:lumMod val="50000"/>
                  </a:srgbClr>
                </a:solidFill>
                <a:latin typeface="Lucida Sans Unicode"/>
                <a:cs typeface="Arial"/>
              </a:rPr>
              <a:t>    من المتوقع للشركات المحتضنة أن تواجه العديد من المشاكل الفنية و التنظيمية و التي تستهلك الكثير من الوقت و الجهد. ومن هذا المنطلق تقدم الحاضنة لمنتسبيها الدعم الاستشاري لأي من المشاكل التي يواجهها المنتسبون من خلال تزويدهم بخبراء لحل مشاكلهم بسرعة كبيرة وبجودة عالية لما تتمتع به جامعة فيلادلفيا من كادر أكاديمي متميز وأقسام متخصصة. </a:t>
            </a:r>
            <a:endParaRPr lang="en-US" sz="1400" kern="1200" dirty="0">
              <a:solidFill>
                <a:srgbClr val="464646">
                  <a:lumMod val="50000"/>
                </a:srgbClr>
              </a:solidFill>
              <a:latin typeface="Lucida Sans Unicode"/>
            </a:endParaRPr>
          </a:p>
          <a:p>
            <a:endParaRPr lang="en-US" dirty="0"/>
          </a:p>
        </p:txBody>
      </p:sp>
    </p:spTree>
    <p:extLst>
      <p:ext uri="{BB962C8B-B14F-4D97-AF65-F5344CB8AC3E}">
        <p14:creationId xmlns:p14="http://schemas.microsoft.com/office/powerpoint/2010/main" val="2773936300"/>
      </p:ext>
    </p:extLst>
  </p:cSld>
  <p:clrMapOvr>
    <a:masterClrMapping/>
  </p:clrMapOvr>
  <p:transition spd="med" advClick="0" advTm="2000">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838200"/>
            <a:ext cx="8305800" cy="4800600"/>
          </a:xfrm>
        </p:spPr>
        <p:txBody>
          <a:bodyPr/>
          <a:lstStyle/>
          <a:p>
            <a:pPr marL="365760" lvl="0" indent="-256032" algn="r" rtl="1" fontAlgn="auto">
              <a:spcBef>
                <a:spcPts val="400"/>
              </a:spcBef>
              <a:spcAft>
                <a:spcPts val="0"/>
              </a:spcAft>
              <a:buClr>
                <a:srgbClr val="2DA2BF"/>
              </a:buClr>
              <a:buSzPct val="68000"/>
            </a:pPr>
            <a:r>
              <a:rPr lang="ar-JO" sz="2700" b="1" u="sng" kern="1200" dirty="0">
                <a:latin typeface="Lucida Sans Unicode"/>
                <a:cs typeface="Arial"/>
              </a:rPr>
              <a:t>7- خدمات ما بعد تنفيذ المشروع</a:t>
            </a:r>
            <a:endParaRPr lang="en-US" sz="2700" kern="1200" dirty="0">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SA" sz="2700" kern="1200" dirty="0">
                <a:latin typeface="Lucida Sans Unicode"/>
                <a:cs typeface="Arial"/>
              </a:rPr>
              <a:t>متابعة المشروعات عن طريق الزيارات الميدانية الدورية للتأكد من نجاحها</a:t>
            </a:r>
            <a:r>
              <a:rPr lang="en-GB" sz="2700" kern="1200" dirty="0">
                <a:latin typeface="Lucida Sans Unicode"/>
              </a:rPr>
              <a:t>.</a:t>
            </a:r>
            <a:endParaRPr lang="en-US" sz="2700" kern="1200" dirty="0">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SA" sz="2700" kern="1200" dirty="0">
                <a:latin typeface="Lucida Sans Unicode"/>
                <a:cs typeface="Arial"/>
              </a:rPr>
              <a:t>تقديم الأفكار والمعلومات والاستشارات اللازمة للمحافظة على استمرارية المشروع وتطويره</a:t>
            </a:r>
            <a:r>
              <a:rPr lang="en-GB" sz="2700" kern="1200" dirty="0">
                <a:latin typeface="Lucida Sans Unicode"/>
              </a:rPr>
              <a:t>.</a:t>
            </a:r>
            <a:endParaRPr lang="en-US" sz="2700" kern="1200" dirty="0">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SA" sz="2700" kern="1200" dirty="0">
                <a:latin typeface="Lucida Sans Unicode"/>
                <a:cs typeface="Arial"/>
              </a:rPr>
              <a:t>تحسين مهارات الرياديين والعاملين فنياً للوصول لمختلف شرائح المجتمع وضمان نجاح المشروع</a:t>
            </a:r>
            <a:r>
              <a:rPr lang="en-GB" sz="2700" kern="1200" dirty="0">
                <a:latin typeface="Lucida Sans Unicode"/>
              </a:rPr>
              <a:t>.</a:t>
            </a:r>
            <a:endParaRPr lang="en-US" sz="2700" kern="1200" dirty="0">
              <a:latin typeface="Lucida Sans Unicode"/>
            </a:endParaRPr>
          </a:p>
          <a:p>
            <a:endParaRPr lang="en-US" dirty="0"/>
          </a:p>
        </p:txBody>
      </p:sp>
    </p:spTree>
    <p:extLst>
      <p:ext uri="{BB962C8B-B14F-4D97-AF65-F5344CB8AC3E}">
        <p14:creationId xmlns:p14="http://schemas.microsoft.com/office/powerpoint/2010/main" val="3608375320"/>
      </p:ext>
    </p:extLst>
  </p:cSld>
  <p:clrMapOvr>
    <a:masterClrMapping/>
  </p:clrMapOvr>
  <p:transition spd="med" advClick="0" advTm="2000">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ar-JO" sz="3200" b="1" kern="1200" dirty="0">
                <a:solidFill>
                  <a:schemeClr val="tx1"/>
                </a:solidFill>
                <a:effectLst>
                  <a:outerShdw blurRad="31750" dist="25400" dir="5400000" algn="tl" rotWithShape="0">
                    <a:srgbClr val="000000">
                      <a:alpha val="25000"/>
                    </a:srgbClr>
                  </a:outerShdw>
                </a:effectLst>
                <a:latin typeface="Lucida Sans Unicode"/>
                <a:cs typeface="Arial"/>
              </a:rPr>
              <a:t>شروط الانتساب للحاضنة</a:t>
            </a:r>
            <a:r>
              <a:rPr lang="en-US" sz="3200" b="1" kern="1200" dirty="0">
                <a:solidFill>
                  <a:schemeClr val="tx1"/>
                </a:solidFill>
                <a:effectLst>
                  <a:outerShdw blurRad="31750" dist="25400" dir="5400000" algn="tl" rotWithShape="0">
                    <a:srgbClr val="000000">
                      <a:alpha val="25000"/>
                    </a:srgbClr>
                  </a:outerShdw>
                </a:effectLst>
                <a:latin typeface="Lucida Sans Unicode"/>
              </a:rPr>
              <a:t/>
            </a:r>
            <a:br>
              <a:rPr lang="en-US" sz="3200" b="1" kern="1200" dirty="0">
                <a:solidFill>
                  <a:schemeClr val="tx1"/>
                </a:solidFill>
                <a:effectLst>
                  <a:outerShdw blurRad="31750" dist="25400" dir="5400000" algn="tl" rotWithShape="0">
                    <a:srgbClr val="000000">
                      <a:alpha val="25000"/>
                    </a:srgbClr>
                  </a:outerShdw>
                </a:effectLst>
                <a:latin typeface="Lucida Sans Unicode"/>
              </a:rPr>
            </a:br>
            <a:endParaRPr lang="en-US" sz="3200" dirty="0">
              <a:solidFill>
                <a:schemeClr val="tx1"/>
              </a:solidFill>
            </a:endParaRPr>
          </a:p>
        </p:txBody>
      </p:sp>
      <p:sp>
        <p:nvSpPr>
          <p:cNvPr id="3" name="Content Placeholder 2"/>
          <p:cNvSpPr>
            <a:spLocks noGrp="1"/>
          </p:cNvSpPr>
          <p:nvPr>
            <p:ph idx="1"/>
          </p:nvPr>
        </p:nvSpPr>
        <p:spPr/>
        <p:txBody>
          <a:bodyPr/>
          <a:lstStyle/>
          <a:p>
            <a:pPr marL="566928" lvl="0" indent="-457200" algn="r" rtl="1" fontAlgn="auto">
              <a:spcBef>
                <a:spcPts val="400"/>
              </a:spcBef>
              <a:spcAft>
                <a:spcPts val="0"/>
              </a:spcAft>
              <a:buClr>
                <a:srgbClr val="2DA2BF"/>
              </a:buClr>
              <a:buSzPct val="68000"/>
              <a:buFont typeface="Wingdings" panose="05000000000000000000" pitchFamily="2" charset="2"/>
              <a:buChar char="ü"/>
            </a:pPr>
            <a:r>
              <a:rPr lang="ar-JO" sz="2700" kern="1200" dirty="0">
                <a:solidFill>
                  <a:prstClr val="black"/>
                </a:solidFill>
                <a:latin typeface="Lucida Sans Unicode"/>
                <a:cs typeface="Arial"/>
              </a:rPr>
              <a:t>إن يكون المشروع مبني على الابتكار وقابل للتطوير والتطبيق.</a:t>
            </a:r>
            <a:endParaRPr lang="en-US" sz="2700" kern="1200" dirty="0">
              <a:solidFill>
                <a:prstClr val="black"/>
              </a:solidFill>
              <a:latin typeface="Lucida Sans Unicode"/>
            </a:endParaRPr>
          </a:p>
          <a:p>
            <a:pPr marL="566928" lvl="0" indent="-457200" algn="r" rtl="1" fontAlgn="auto">
              <a:spcBef>
                <a:spcPts val="400"/>
              </a:spcBef>
              <a:spcAft>
                <a:spcPts val="0"/>
              </a:spcAft>
              <a:buClr>
                <a:srgbClr val="2DA2BF"/>
              </a:buClr>
              <a:buSzPct val="68000"/>
              <a:buFont typeface="Wingdings" panose="05000000000000000000" pitchFamily="2" charset="2"/>
              <a:buChar char="ü"/>
            </a:pPr>
            <a:r>
              <a:rPr lang="ar-JO" sz="2700" kern="1200" dirty="0">
                <a:solidFill>
                  <a:prstClr val="black"/>
                </a:solidFill>
                <a:latin typeface="Lucida Sans Unicode"/>
                <a:cs typeface="Arial"/>
              </a:rPr>
              <a:t>توفر نموذج أولي للمشروع.</a:t>
            </a:r>
            <a:endParaRPr lang="en-US" sz="2700" kern="1200" dirty="0">
              <a:solidFill>
                <a:prstClr val="black"/>
              </a:solidFill>
              <a:latin typeface="Lucida Sans Unicode"/>
            </a:endParaRPr>
          </a:p>
          <a:p>
            <a:pPr marL="566928" lvl="0" indent="-457200" algn="r" rtl="1" fontAlgn="auto">
              <a:spcBef>
                <a:spcPts val="400"/>
              </a:spcBef>
              <a:spcAft>
                <a:spcPts val="0"/>
              </a:spcAft>
              <a:buClr>
                <a:srgbClr val="2DA2BF"/>
              </a:buClr>
              <a:buSzPct val="68000"/>
              <a:buFont typeface="Wingdings" panose="05000000000000000000" pitchFamily="2" charset="2"/>
              <a:buChar char="ü"/>
            </a:pPr>
            <a:r>
              <a:rPr lang="ar-JO" sz="2700" kern="1200" dirty="0">
                <a:solidFill>
                  <a:prstClr val="black"/>
                </a:solidFill>
                <a:latin typeface="Lucida Sans Unicode"/>
                <a:cs typeface="Arial"/>
              </a:rPr>
              <a:t>إن يكون المشروع قابل للإنتاج والتسويق التجاري.</a:t>
            </a:r>
          </a:p>
          <a:p>
            <a:pPr marL="566928" lvl="0" indent="-457200" algn="r" rtl="1" fontAlgn="auto">
              <a:spcBef>
                <a:spcPts val="400"/>
              </a:spcBef>
              <a:spcAft>
                <a:spcPts val="0"/>
              </a:spcAft>
              <a:buClr>
                <a:srgbClr val="2DA2BF"/>
              </a:buClr>
              <a:buSzPct val="68000"/>
              <a:buFont typeface="Wingdings" panose="05000000000000000000" pitchFamily="2" charset="2"/>
              <a:buChar char="ü"/>
            </a:pPr>
            <a:r>
              <a:rPr lang="ar-JO" sz="2700" kern="1200" dirty="0">
                <a:solidFill>
                  <a:prstClr val="black"/>
                </a:solidFill>
                <a:latin typeface="Lucida Sans Unicode"/>
                <a:cs typeface="Arial"/>
              </a:rPr>
              <a:t>إن يعود المنتج بالنفع على الاقتصاد الوطني وان يؤدي إلى إيجاد فرص عمل جديدة.  </a:t>
            </a:r>
            <a:endParaRPr lang="en-US" sz="2700" kern="1200" dirty="0">
              <a:solidFill>
                <a:prstClr val="black"/>
              </a:solidFill>
              <a:latin typeface="Lucida Sans Unicode"/>
            </a:endParaRPr>
          </a:p>
          <a:p>
            <a:endParaRPr lang="en-US" dirty="0"/>
          </a:p>
        </p:txBody>
      </p:sp>
    </p:spTree>
    <p:extLst>
      <p:ext uri="{BB962C8B-B14F-4D97-AF65-F5344CB8AC3E}">
        <p14:creationId xmlns:p14="http://schemas.microsoft.com/office/powerpoint/2010/main" val="1508137672"/>
      </p:ext>
    </p:extLst>
  </p:cSld>
  <p:clrMapOvr>
    <a:masterClrMapping/>
  </p:clrMapOvr>
  <p:transition spd="med" advClick="0" advTm="2000">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90600"/>
          </a:xfrm>
        </p:spPr>
        <p:txBody>
          <a:bodyPr/>
          <a:lstStyle/>
          <a:p>
            <a:r>
              <a:rPr lang="ar-JO" sz="3200" b="1" kern="1200" dirty="0">
                <a:solidFill>
                  <a:schemeClr val="tx1"/>
                </a:solidFill>
                <a:effectLst>
                  <a:outerShdw blurRad="31750" dist="25400" dir="5400000" algn="tl" rotWithShape="0">
                    <a:srgbClr val="000000">
                      <a:alpha val="25000"/>
                    </a:srgbClr>
                  </a:outerShdw>
                </a:effectLst>
                <a:latin typeface="Lucida Sans Unicode"/>
                <a:cs typeface="Arial"/>
              </a:rPr>
              <a:t>مراحل قبول المشروع</a:t>
            </a:r>
            <a:r>
              <a:rPr lang="en-US" sz="3200" b="1" kern="1200" dirty="0">
                <a:solidFill>
                  <a:schemeClr val="tx1"/>
                </a:solidFill>
                <a:effectLst>
                  <a:outerShdw blurRad="31750" dist="25400" dir="5400000" algn="tl" rotWithShape="0">
                    <a:srgbClr val="000000">
                      <a:alpha val="25000"/>
                    </a:srgbClr>
                  </a:outerShdw>
                </a:effectLst>
                <a:latin typeface="Lucida Sans Unicode"/>
              </a:rPr>
              <a:t/>
            </a:r>
            <a:br>
              <a:rPr lang="en-US" sz="3200" b="1" kern="1200" dirty="0">
                <a:solidFill>
                  <a:schemeClr val="tx1"/>
                </a:solidFill>
                <a:effectLst>
                  <a:outerShdw blurRad="31750" dist="25400" dir="5400000" algn="tl" rotWithShape="0">
                    <a:srgbClr val="000000">
                      <a:alpha val="25000"/>
                    </a:srgbClr>
                  </a:outerShdw>
                </a:effectLst>
                <a:latin typeface="Lucida Sans Unicode"/>
              </a:rPr>
            </a:br>
            <a:endParaRPr lang="en-US" sz="3200" dirty="0">
              <a:solidFill>
                <a:schemeClr val="tx1"/>
              </a:solidFill>
            </a:endParaRPr>
          </a:p>
        </p:txBody>
      </p:sp>
      <p:sp>
        <p:nvSpPr>
          <p:cNvPr id="3" name="Content Placeholder 2"/>
          <p:cNvSpPr>
            <a:spLocks noGrp="1"/>
          </p:cNvSpPr>
          <p:nvPr>
            <p:ph idx="1"/>
          </p:nvPr>
        </p:nvSpPr>
        <p:spPr/>
        <p:txBody>
          <a:bodyPr/>
          <a:lstStyle/>
          <a:p>
            <a:pPr marL="365760" lvl="0" indent="-256032" algn="r" rtl="1" fontAlgn="auto">
              <a:spcBef>
                <a:spcPts val="400"/>
              </a:spcBef>
              <a:spcAft>
                <a:spcPts val="0"/>
              </a:spcAft>
              <a:buClr>
                <a:srgbClr val="2DA2BF"/>
              </a:buClr>
              <a:buSzPct val="68000"/>
              <a:buFont typeface="Arial" pitchFamily="34" charset="0"/>
              <a:buChar char="•"/>
            </a:pPr>
            <a:r>
              <a:rPr lang="ar-JO" sz="2700" kern="1200" dirty="0">
                <a:solidFill>
                  <a:prstClr val="black"/>
                </a:solidFill>
                <a:latin typeface="Lucida Sans Unicode"/>
                <a:cs typeface="Arial"/>
              </a:rPr>
              <a:t>الاتصال الأولي </a:t>
            </a:r>
            <a:endParaRPr lang="en-US" sz="2700" kern="1200" dirty="0">
              <a:solidFill>
                <a:prstClr val="black"/>
              </a:solidFill>
              <a:latin typeface="Lucida Sans Unicode"/>
            </a:endParaRPr>
          </a:p>
          <a:p>
            <a:pPr marL="365760" lvl="0" indent="-256032" algn="r" rtl="1" fontAlgn="auto">
              <a:spcBef>
                <a:spcPts val="400"/>
              </a:spcBef>
              <a:spcAft>
                <a:spcPts val="0"/>
              </a:spcAft>
              <a:buClr>
                <a:srgbClr val="2DA2BF"/>
              </a:buClr>
              <a:buSzPct val="68000"/>
              <a:buNone/>
            </a:pPr>
            <a:r>
              <a:rPr lang="ar-JO" sz="2700" kern="1200" dirty="0">
                <a:solidFill>
                  <a:prstClr val="black"/>
                </a:solidFill>
                <a:latin typeface="Lucida Sans Unicode"/>
                <a:cs typeface="Arial"/>
              </a:rPr>
              <a:t>تقديم ملخص للمشروع لتوضيح الفكرة من خلال :</a:t>
            </a:r>
            <a:endParaRPr lang="en-US" sz="2700" kern="1200" dirty="0">
              <a:solidFill>
                <a:prstClr val="black"/>
              </a:solidFill>
              <a:latin typeface="Lucida Sans Unicode"/>
            </a:endParaRPr>
          </a:p>
          <a:p>
            <a:pPr marL="365760" lvl="0" indent="-256032" algn="r" rtl="1" fontAlgn="auto">
              <a:spcBef>
                <a:spcPts val="400"/>
              </a:spcBef>
              <a:spcAft>
                <a:spcPts val="0"/>
              </a:spcAft>
              <a:buClr>
                <a:srgbClr val="2DA2BF"/>
              </a:buClr>
              <a:buSzPct val="68000"/>
              <a:buFont typeface="Wingdings 3"/>
              <a:buChar char=""/>
            </a:pPr>
            <a:r>
              <a:rPr lang="ar-JO" sz="2700" kern="1200" dirty="0">
                <a:solidFill>
                  <a:prstClr val="black"/>
                </a:solidFill>
                <a:latin typeface="Lucida Sans Unicode"/>
                <a:cs typeface="Arial"/>
              </a:rPr>
              <a:t>الاتصال الشخصي</a:t>
            </a:r>
            <a:endParaRPr lang="en-US" sz="2700" kern="1200" dirty="0">
              <a:solidFill>
                <a:prstClr val="black"/>
              </a:solidFill>
              <a:latin typeface="Lucida Sans Unicode"/>
            </a:endParaRPr>
          </a:p>
          <a:p>
            <a:pPr marL="365760" lvl="0" indent="-256032" algn="r" rtl="1" fontAlgn="auto">
              <a:spcBef>
                <a:spcPts val="400"/>
              </a:spcBef>
              <a:spcAft>
                <a:spcPts val="0"/>
              </a:spcAft>
              <a:buClr>
                <a:srgbClr val="2DA2BF"/>
              </a:buClr>
              <a:buSzPct val="68000"/>
              <a:buFont typeface="Wingdings 3"/>
              <a:buChar char=""/>
            </a:pPr>
            <a:r>
              <a:rPr lang="ar-JO" sz="2700" kern="1200" dirty="0">
                <a:solidFill>
                  <a:prstClr val="black"/>
                </a:solidFill>
                <a:latin typeface="Lucida Sans Unicode"/>
                <a:cs typeface="Arial"/>
              </a:rPr>
              <a:t>البريد الالكتروني</a:t>
            </a:r>
            <a:endParaRPr lang="en-US" sz="2700" kern="1200" dirty="0">
              <a:solidFill>
                <a:prstClr val="black"/>
              </a:solidFill>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JO" sz="2700" kern="1200" dirty="0">
                <a:solidFill>
                  <a:prstClr val="black"/>
                </a:solidFill>
                <a:latin typeface="Lucida Sans Unicode"/>
                <a:cs typeface="Arial"/>
              </a:rPr>
              <a:t>تعبئة استمارة تقديم مشروع وفق النموذج المعد لهذه الغاية.</a:t>
            </a:r>
            <a:endParaRPr lang="en-US" sz="2700" kern="1200" dirty="0">
              <a:solidFill>
                <a:prstClr val="black"/>
              </a:solidFill>
              <a:latin typeface="Lucida Sans Unicode"/>
            </a:endParaRPr>
          </a:p>
          <a:p>
            <a:pPr marL="365760" lvl="0" indent="-256032" algn="r" rtl="1" fontAlgn="auto">
              <a:spcBef>
                <a:spcPts val="400"/>
              </a:spcBef>
              <a:spcAft>
                <a:spcPts val="0"/>
              </a:spcAft>
              <a:buClr>
                <a:srgbClr val="2DA2BF"/>
              </a:buClr>
              <a:buSzPct val="68000"/>
              <a:buFont typeface="Arial" pitchFamily="34" charset="0"/>
              <a:buChar char="•"/>
            </a:pPr>
            <a:r>
              <a:rPr lang="ar-JO" sz="2700" kern="1200" dirty="0">
                <a:solidFill>
                  <a:prstClr val="black"/>
                </a:solidFill>
                <a:latin typeface="Lucida Sans Unicode"/>
                <a:cs typeface="Arial"/>
              </a:rPr>
              <a:t>تقييم المشروع من خلال عرض تقديمي أمام إدارة المركز </a:t>
            </a:r>
          </a:p>
          <a:p>
            <a:pPr marL="365760" lvl="0" indent="-256032" algn="r" rtl="1" fontAlgn="auto">
              <a:spcBef>
                <a:spcPts val="400"/>
              </a:spcBef>
              <a:spcAft>
                <a:spcPts val="0"/>
              </a:spcAft>
              <a:buClr>
                <a:srgbClr val="2DA2BF"/>
              </a:buClr>
              <a:buSzPct val="68000"/>
              <a:buFont typeface="Arial" pitchFamily="34" charset="0"/>
              <a:buChar char="•"/>
            </a:pPr>
            <a:r>
              <a:rPr lang="ar-JO" sz="2700" kern="1200" dirty="0">
                <a:solidFill>
                  <a:prstClr val="black"/>
                </a:solidFill>
                <a:latin typeface="Lucida Sans Unicode"/>
                <a:cs typeface="Arial"/>
              </a:rPr>
              <a:t>في حال قبول المشروع يتم توقيع اتفاقية بين </a:t>
            </a:r>
            <a:r>
              <a:rPr lang="ar-JO" sz="2700" kern="1200">
                <a:solidFill>
                  <a:prstClr val="black"/>
                </a:solidFill>
                <a:latin typeface="Lucida Sans Unicode"/>
                <a:cs typeface="Arial"/>
              </a:rPr>
              <a:t>الطرفين</a:t>
            </a:r>
            <a:r>
              <a:rPr lang="ar-JO" sz="2700" kern="1200" smtClean="0">
                <a:solidFill>
                  <a:prstClr val="black"/>
                </a:solidFill>
                <a:latin typeface="Lucida Sans Unicode"/>
                <a:cs typeface="Arial"/>
              </a:rPr>
              <a:t>.</a:t>
            </a:r>
            <a:endParaRPr lang="en-US" sz="2700" kern="1200" dirty="0" smtClean="0">
              <a:solidFill>
                <a:prstClr val="black"/>
              </a:solidFill>
              <a:latin typeface="Lucida Sans Unicode"/>
            </a:endParaRPr>
          </a:p>
          <a:p>
            <a:endParaRPr lang="en-US" dirty="0"/>
          </a:p>
        </p:txBody>
      </p:sp>
    </p:spTree>
    <p:extLst>
      <p:ext uri="{BB962C8B-B14F-4D97-AF65-F5344CB8AC3E}">
        <p14:creationId xmlns:p14="http://schemas.microsoft.com/office/powerpoint/2010/main" val="3507795339"/>
      </p:ext>
    </p:extLst>
  </p:cSld>
  <p:clrMapOvr>
    <a:masterClrMapping/>
  </p:clrMapOvr>
  <p:transition spd="med" advClick="0" advTm="2000">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684213" y="260350"/>
            <a:ext cx="7772400" cy="1143000"/>
          </a:xfrm>
        </p:spPr>
        <p:txBody>
          <a:bodyPr lIns="91440" tIns="45720" rIns="91440" bIns="45720"/>
          <a:lstStyle/>
          <a:p>
            <a:pPr rtl="1" eaLnBrk="1" hangingPunct="1"/>
            <a:r>
              <a:rPr lang="ar-JO" sz="3200" b="1" dirty="0" smtClean="0">
                <a:cs typeface="Times New Roman" pitchFamily="18" charset="0"/>
              </a:rPr>
              <a:t>طبيعة </a:t>
            </a:r>
            <a:r>
              <a:rPr lang="ar-JO" sz="3200" b="1" dirty="0" smtClean="0">
                <a:cs typeface="Times New Roman" pitchFamily="18" charset="0"/>
              </a:rPr>
              <a:t>الإبداع وخريطة القدرات العقلية </a:t>
            </a:r>
            <a:endParaRPr lang="en-US" sz="3200" b="1" dirty="0" smtClean="0"/>
          </a:p>
        </p:txBody>
      </p:sp>
      <p:sp>
        <p:nvSpPr>
          <p:cNvPr id="6147" name="Line 52"/>
          <p:cNvSpPr>
            <a:spLocks noChangeShapeType="1"/>
          </p:cNvSpPr>
          <p:nvPr/>
        </p:nvSpPr>
        <p:spPr bwMode="auto">
          <a:xfrm>
            <a:off x="4624388" y="2349500"/>
            <a:ext cx="1846262" cy="3305175"/>
          </a:xfrm>
          <a:prstGeom prst="line">
            <a:avLst/>
          </a:prstGeom>
          <a:noFill/>
          <a:ln w="9525">
            <a:solidFill>
              <a:schemeClr val="tx1"/>
            </a:solidFill>
            <a:round/>
            <a:headEnd/>
            <a:tailEnd/>
          </a:ln>
          <a:effectLst/>
        </p:spPr>
        <p:txBody>
          <a:bodyPr/>
          <a:lstStyle/>
          <a:p>
            <a:endParaRPr lang="en-US"/>
          </a:p>
        </p:txBody>
      </p:sp>
      <p:sp>
        <p:nvSpPr>
          <p:cNvPr id="6148" name="Line 53"/>
          <p:cNvSpPr>
            <a:spLocks noChangeShapeType="1"/>
          </p:cNvSpPr>
          <p:nvPr/>
        </p:nvSpPr>
        <p:spPr bwMode="auto">
          <a:xfrm flipH="1">
            <a:off x="2573338" y="2349500"/>
            <a:ext cx="2051050" cy="3305175"/>
          </a:xfrm>
          <a:prstGeom prst="line">
            <a:avLst/>
          </a:prstGeom>
          <a:noFill/>
          <a:ln w="9525">
            <a:solidFill>
              <a:schemeClr val="tx1"/>
            </a:solidFill>
            <a:round/>
            <a:headEnd/>
            <a:tailEnd/>
          </a:ln>
          <a:effectLst/>
        </p:spPr>
        <p:txBody>
          <a:bodyPr/>
          <a:lstStyle/>
          <a:p>
            <a:endParaRPr lang="en-US"/>
          </a:p>
        </p:txBody>
      </p:sp>
      <p:sp>
        <p:nvSpPr>
          <p:cNvPr id="6149" name="Line 54"/>
          <p:cNvSpPr>
            <a:spLocks noChangeShapeType="1"/>
          </p:cNvSpPr>
          <p:nvPr/>
        </p:nvSpPr>
        <p:spPr bwMode="auto">
          <a:xfrm>
            <a:off x="2573338" y="5654675"/>
            <a:ext cx="3897312" cy="0"/>
          </a:xfrm>
          <a:prstGeom prst="line">
            <a:avLst/>
          </a:prstGeom>
          <a:noFill/>
          <a:ln w="9525">
            <a:solidFill>
              <a:schemeClr val="tx1"/>
            </a:solidFill>
            <a:round/>
            <a:headEnd/>
            <a:tailEnd/>
          </a:ln>
          <a:effectLst/>
        </p:spPr>
        <p:txBody>
          <a:bodyPr/>
          <a:lstStyle/>
          <a:p>
            <a:endParaRPr lang="en-US"/>
          </a:p>
        </p:txBody>
      </p:sp>
      <p:sp>
        <p:nvSpPr>
          <p:cNvPr id="6150" name="Line 55"/>
          <p:cNvSpPr>
            <a:spLocks noChangeShapeType="1"/>
          </p:cNvSpPr>
          <p:nvPr/>
        </p:nvSpPr>
        <p:spPr bwMode="auto">
          <a:xfrm flipH="1">
            <a:off x="1547813" y="2349500"/>
            <a:ext cx="3076575" cy="3305175"/>
          </a:xfrm>
          <a:prstGeom prst="line">
            <a:avLst/>
          </a:prstGeom>
          <a:noFill/>
          <a:ln w="9525">
            <a:solidFill>
              <a:schemeClr val="tx1"/>
            </a:solidFill>
            <a:round/>
            <a:headEnd/>
            <a:tailEnd/>
          </a:ln>
          <a:effectLst/>
        </p:spPr>
        <p:txBody>
          <a:bodyPr/>
          <a:lstStyle/>
          <a:p>
            <a:endParaRPr lang="en-US"/>
          </a:p>
        </p:txBody>
      </p:sp>
      <p:sp>
        <p:nvSpPr>
          <p:cNvPr id="6151" name="Line 56"/>
          <p:cNvSpPr>
            <a:spLocks noChangeShapeType="1"/>
          </p:cNvSpPr>
          <p:nvPr/>
        </p:nvSpPr>
        <p:spPr bwMode="auto">
          <a:xfrm>
            <a:off x="4624388" y="2349500"/>
            <a:ext cx="2940050" cy="3305175"/>
          </a:xfrm>
          <a:prstGeom prst="line">
            <a:avLst/>
          </a:prstGeom>
          <a:noFill/>
          <a:ln w="9525">
            <a:solidFill>
              <a:schemeClr val="tx1"/>
            </a:solidFill>
            <a:round/>
            <a:headEnd/>
            <a:tailEnd/>
          </a:ln>
          <a:effectLst/>
        </p:spPr>
        <p:txBody>
          <a:bodyPr/>
          <a:lstStyle/>
          <a:p>
            <a:endParaRPr lang="en-US"/>
          </a:p>
        </p:txBody>
      </p:sp>
      <p:sp>
        <p:nvSpPr>
          <p:cNvPr id="6152" name="Line 57"/>
          <p:cNvSpPr>
            <a:spLocks noChangeShapeType="1"/>
          </p:cNvSpPr>
          <p:nvPr/>
        </p:nvSpPr>
        <p:spPr bwMode="auto">
          <a:xfrm flipH="1">
            <a:off x="1547813" y="5654675"/>
            <a:ext cx="1025525" cy="0"/>
          </a:xfrm>
          <a:prstGeom prst="line">
            <a:avLst/>
          </a:prstGeom>
          <a:noFill/>
          <a:ln w="9525">
            <a:solidFill>
              <a:schemeClr val="tx1"/>
            </a:solidFill>
            <a:round/>
            <a:headEnd/>
            <a:tailEnd/>
          </a:ln>
          <a:effectLst/>
        </p:spPr>
        <p:txBody>
          <a:bodyPr/>
          <a:lstStyle/>
          <a:p>
            <a:endParaRPr lang="en-US"/>
          </a:p>
        </p:txBody>
      </p:sp>
      <p:sp>
        <p:nvSpPr>
          <p:cNvPr id="6153" name="Line 58"/>
          <p:cNvSpPr>
            <a:spLocks noChangeShapeType="1"/>
          </p:cNvSpPr>
          <p:nvPr/>
        </p:nvSpPr>
        <p:spPr bwMode="auto">
          <a:xfrm>
            <a:off x="6470650" y="5654675"/>
            <a:ext cx="1093788" cy="0"/>
          </a:xfrm>
          <a:prstGeom prst="line">
            <a:avLst/>
          </a:prstGeom>
          <a:noFill/>
          <a:ln w="9525">
            <a:solidFill>
              <a:schemeClr val="tx1"/>
            </a:solidFill>
            <a:round/>
            <a:headEnd/>
            <a:tailEnd/>
          </a:ln>
          <a:effectLst/>
        </p:spPr>
        <p:txBody>
          <a:bodyPr/>
          <a:lstStyle/>
          <a:p>
            <a:endParaRPr lang="en-US"/>
          </a:p>
        </p:txBody>
      </p:sp>
      <p:sp>
        <p:nvSpPr>
          <p:cNvPr id="6154" name="Line 59"/>
          <p:cNvSpPr>
            <a:spLocks noChangeShapeType="1"/>
          </p:cNvSpPr>
          <p:nvPr/>
        </p:nvSpPr>
        <p:spPr bwMode="auto">
          <a:xfrm flipV="1">
            <a:off x="2778125" y="5287963"/>
            <a:ext cx="3487738" cy="0"/>
          </a:xfrm>
          <a:prstGeom prst="line">
            <a:avLst/>
          </a:prstGeom>
          <a:noFill/>
          <a:ln w="9525">
            <a:solidFill>
              <a:schemeClr val="tx1"/>
            </a:solidFill>
            <a:round/>
            <a:headEnd/>
            <a:tailEnd/>
          </a:ln>
          <a:effectLst/>
        </p:spPr>
        <p:txBody>
          <a:bodyPr/>
          <a:lstStyle/>
          <a:p>
            <a:endParaRPr lang="en-US"/>
          </a:p>
        </p:txBody>
      </p:sp>
      <p:sp>
        <p:nvSpPr>
          <p:cNvPr id="6155" name="Line 60"/>
          <p:cNvSpPr>
            <a:spLocks noChangeShapeType="1"/>
          </p:cNvSpPr>
          <p:nvPr/>
        </p:nvSpPr>
        <p:spPr bwMode="auto">
          <a:xfrm>
            <a:off x="3052763" y="4859338"/>
            <a:ext cx="2938462" cy="0"/>
          </a:xfrm>
          <a:prstGeom prst="line">
            <a:avLst/>
          </a:prstGeom>
          <a:noFill/>
          <a:ln w="9525">
            <a:solidFill>
              <a:schemeClr val="tx1"/>
            </a:solidFill>
            <a:round/>
            <a:headEnd/>
            <a:tailEnd/>
          </a:ln>
          <a:effectLst/>
        </p:spPr>
        <p:txBody>
          <a:bodyPr/>
          <a:lstStyle/>
          <a:p>
            <a:endParaRPr lang="en-US"/>
          </a:p>
        </p:txBody>
      </p:sp>
      <p:sp>
        <p:nvSpPr>
          <p:cNvPr id="6156" name="Line 61"/>
          <p:cNvSpPr>
            <a:spLocks noChangeShapeType="1"/>
          </p:cNvSpPr>
          <p:nvPr/>
        </p:nvSpPr>
        <p:spPr bwMode="auto">
          <a:xfrm>
            <a:off x="3325813" y="4492625"/>
            <a:ext cx="2460625" cy="0"/>
          </a:xfrm>
          <a:prstGeom prst="line">
            <a:avLst/>
          </a:prstGeom>
          <a:noFill/>
          <a:ln w="9525">
            <a:solidFill>
              <a:schemeClr val="tx1"/>
            </a:solidFill>
            <a:round/>
            <a:headEnd/>
            <a:tailEnd/>
          </a:ln>
          <a:effectLst/>
        </p:spPr>
        <p:txBody>
          <a:bodyPr/>
          <a:lstStyle/>
          <a:p>
            <a:endParaRPr lang="en-US"/>
          </a:p>
        </p:txBody>
      </p:sp>
      <p:sp>
        <p:nvSpPr>
          <p:cNvPr id="6157" name="Line 62"/>
          <p:cNvSpPr>
            <a:spLocks noChangeShapeType="1"/>
          </p:cNvSpPr>
          <p:nvPr/>
        </p:nvSpPr>
        <p:spPr bwMode="auto">
          <a:xfrm>
            <a:off x="3462338" y="4186238"/>
            <a:ext cx="2187575" cy="0"/>
          </a:xfrm>
          <a:prstGeom prst="line">
            <a:avLst/>
          </a:prstGeom>
          <a:noFill/>
          <a:ln w="9525">
            <a:solidFill>
              <a:schemeClr val="tx1"/>
            </a:solidFill>
            <a:round/>
            <a:headEnd/>
            <a:tailEnd/>
          </a:ln>
          <a:effectLst/>
        </p:spPr>
        <p:txBody>
          <a:bodyPr/>
          <a:lstStyle/>
          <a:p>
            <a:endParaRPr lang="en-US"/>
          </a:p>
        </p:txBody>
      </p:sp>
      <p:sp>
        <p:nvSpPr>
          <p:cNvPr id="6158" name="Line 63"/>
          <p:cNvSpPr>
            <a:spLocks noChangeShapeType="1"/>
          </p:cNvSpPr>
          <p:nvPr/>
        </p:nvSpPr>
        <p:spPr bwMode="auto">
          <a:xfrm>
            <a:off x="3735388" y="3817938"/>
            <a:ext cx="1709737" cy="0"/>
          </a:xfrm>
          <a:prstGeom prst="line">
            <a:avLst/>
          </a:prstGeom>
          <a:noFill/>
          <a:ln w="9525">
            <a:solidFill>
              <a:schemeClr val="tx1"/>
            </a:solidFill>
            <a:round/>
            <a:headEnd/>
            <a:tailEnd/>
          </a:ln>
          <a:effectLst/>
        </p:spPr>
        <p:txBody>
          <a:bodyPr/>
          <a:lstStyle/>
          <a:p>
            <a:endParaRPr lang="en-US"/>
          </a:p>
        </p:txBody>
      </p:sp>
      <p:sp>
        <p:nvSpPr>
          <p:cNvPr id="6159" name="Line 64"/>
          <p:cNvSpPr>
            <a:spLocks noChangeShapeType="1"/>
          </p:cNvSpPr>
          <p:nvPr/>
        </p:nvSpPr>
        <p:spPr bwMode="auto">
          <a:xfrm>
            <a:off x="3940175" y="3451225"/>
            <a:ext cx="1300163" cy="0"/>
          </a:xfrm>
          <a:prstGeom prst="line">
            <a:avLst/>
          </a:prstGeom>
          <a:noFill/>
          <a:ln w="9525">
            <a:solidFill>
              <a:schemeClr val="tx1"/>
            </a:solidFill>
            <a:round/>
            <a:headEnd/>
            <a:tailEnd/>
          </a:ln>
          <a:effectLst/>
        </p:spPr>
        <p:txBody>
          <a:bodyPr/>
          <a:lstStyle/>
          <a:p>
            <a:endParaRPr lang="en-US"/>
          </a:p>
        </p:txBody>
      </p:sp>
      <p:sp>
        <p:nvSpPr>
          <p:cNvPr id="6160" name="Line 65"/>
          <p:cNvSpPr>
            <a:spLocks noChangeShapeType="1"/>
          </p:cNvSpPr>
          <p:nvPr/>
        </p:nvSpPr>
        <p:spPr bwMode="auto">
          <a:xfrm>
            <a:off x="4146550" y="3144838"/>
            <a:ext cx="887413" cy="0"/>
          </a:xfrm>
          <a:prstGeom prst="line">
            <a:avLst/>
          </a:prstGeom>
          <a:noFill/>
          <a:ln w="9525">
            <a:solidFill>
              <a:schemeClr val="tx1"/>
            </a:solidFill>
            <a:round/>
            <a:headEnd/>
            <a:tailEnd/>
          </a:ln>
          <a:effectLst/>
        </p:spPr>
        <p:txBody>
          <a:bodyPr/>
          <a:lstStyle/>
          <a:p>
            <a:endParaRPr lang="en-US"/>
          </a:p>
        </p:txBody>
      </p:sp>
      <p:grpSp>
        <p:nvGrpSpPr>
          <p:cNvPr id="2" name="Group 69"/>
          <p:cNvGrpSpPr>
            <a:grpSpLocks/>
          </p:cNvGrpSpPr>
          <p:nvPr/>
        </p:nvGrpSpPr>
        <p:grpSpPr bwMode="auto">
          <a:xfrm>
            <a:off x="2095500" y="2838450"/>
            <a:ext cx="4991100" cy="2693988"/>
            <a:chOff x="1152" y="1056"/>
            <a:chExt cx="3504" cy="2112"/>
          </a:xfrm>
        </p:grpSpPr>
        <p:sp>
          <p:nvSpPr>
            <p:cNvPr id="6163" name="Rectangle 70"/>
            <p:cNvSpPr>
              <a:spLocks noChangeArrowheads="1"/>
            </p:cNvSpPr>
            <p:nvPr/>
          </p:nvSpPr>
          <p:spPr bwMode="auto">
            <a:xfrm>
              <a:off x="2544" y="1056"/>
              <a:ext cx="720" cy="192"/>
            </a:xfrm>
            <a:prstGeom prst="rect">
              <a:avLst/>
            </a:prstGeom>
            <a:noFill/>
            <a:ln w="9525">
              <a:noFill/>
              <a:miter lim="800000"/>
              <a:headEnd/>
              <a:tailEnd/>
            </a:ln>
            <a:effectLst/>
          </p:spPr>
          <p:txBody>
            <a:bodyPr wrap="none" anchor="ctr"/>
            <a:lstStyle/>
            <a:p>
              <a:pPr algn="ctr" eaLnBrk="1" hangingPunct="1"/>
              <a:r>
                <a:rPr lang="ar-JO" sz="1300" b="1">
                  <a:latin typeface="Arial" charset="0"/>
                  <a:cs typeface="Arial" charset="0"/>
                </a:rPr>
                <a:t>إرادة الاختيار</a:t>
              </a:r>
              <a:endParaRPr lang="en-US" sz="1300" b="1">
                <a:latin typeface="Arial" charset="0"/>
                <a:cs typeface="Arial" charset="0"/>
              </a:endParaRPr>
            </a:p>
          </p:txBody>
        </p:sp>
        <p:sp>
          <p:nvSpPr>
            <p:cNvPr id="6164" name="Rectangle 71"/>
            <p:cNvSpPr>
              <a:spLocks noChangeArrowheads="1"/>
            </p:cNvSpPr>
            <p:nvPr/>
          </p:nvSpPr>
          <p:spPr bwMode="auto">
            <a:xfrm>
              <a:off x="2544" y="1344"/>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التفكير</a:t>
              </a:r>
              <a:endParaRPr lang="en-US" sz="2000">
                <a:latin typeface="Arial" charset="0"/>
                <a:cs typeface="Arial" charset="0"/>
              </a:endParaRPr>
            </a:p>
          </p:txBody>
        </p:sp>
        <p:sp>
          <p:nvSpPr>
            <p:cNvPr id="6165" name="Rectangle 72"/>
            <p:cNvSpPr>
              <a:spLocks noChangeArrowheads="1"/>
            </p:cNvSpPr>
            <p:nvPr/>
          </p:nvSpPr>
          <p:spPr bwMode="auto">
            <a:xfrm>
              <a:off x="2544" y="1584"/>
              <a:ext cx="720" cy="192"/>
            </a:xfrm>
            <a:prstGeom prst="rect">
              <a:avLst/>
            </a:prstGeom>
            <a:noFill/>
            <a:ln w="9525">
              <a:noFill/>
              <a:miter lim="800000"/>
              <a:headEnd/>
              <a:tailEnd/>
            </a:ln>
            <a:effectLst/>
          </p:spPr>
          <p:txBody>
            <a:bodyPr wrap="none" anchor="ctr"/>
            <a:lstStyle/>
            <a:p>
              <a:pPr algn="ctr" eaLnBrk="1" hangingPunct="1"/>
              <a:r>
                <a:rPr lang="ar-JO" sz="1700">
                  <a:latin typeface="Arial" charset="0"/>
                  <a:cs typeface="Arial" charset="0"/>
                </a:rPr>
                <a:t>الفهم والتمييز والمحاكمة</a:t>
              </a:r>
              <a:endParaRPr lang="en-US" sz="1700">
                <a:latin typeface="Arial" charset="0"/>
                <a:cs typeface="Arial" charset="0"/>
              </a:endParaRPr>
            </a:p>
          </p:txBody>
        </p:sp>
        <p:sp>
          <p:nvSpPr>
            <p:cNvPr id="6166" name="Rectangle 73"/>
            <p:cNvSpPr>
              <a:spLocks noChangeArrowheads="1"/>
            </p:cNvSpPr>
            <p:nvPr/>
          </p:nvSpPr>
          <p:spPr bwMode="auto">
            <a:xfrm>
              <a:off x="2544" y="1872"/>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التخيــــــل</a:t>
              </a:r>
              <a:endParaRPr lang="en-US" sz="2000">
                <a:latin typeface="Arial" charset="0"/>
                <a:cs typeface="Arial" charset="0"/>
              </a:endParaRPr>
            </a:p>
          </p:txBody>
        </p:sp>
        <p:sp>
          <p:nvSpPr>
            <p:cNvPr id="6167" name="Rectangle 74"/>
            <p:cNvSpPr>
              <a:spLocks noChangeArrowheads="1"/>
            </p:cNvSpPr>
            <p:nvPr/>
          </p:nvSpPr>
          <p:spPr bwMode="auto">
            <a:xfrm>
              <a:off x="2544" y="2160"/>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التذكـــــــــر</a:t>
              </a:r>
              <a:endParaRPr lang="en-US" sz="2000">
                <a:latin typeface="Arial" charset="0"/>
                <a:cs typeface="Arial" charset="0"/>
              </a:endParaRPr>
            </a:p>
          </p:txBody>
        </p:sp>
        <p:sp>
          <p:nvSpPr>
            <p:cNvPr id="6168" name="Rectangle 75"/>
            <p:cNvSpPr>
              <a:spLocks noChangeArrowheads="1"/>
            </p:cNvSpPr>
            <p:nvPr/>
          </p:nvSpPr>
          <p:spPr bwMode="auto">
            <a:xfrm>
              <a:off x="2544" y="2400"/>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الإدراك</a:t>
              </a:r>
              <a:endParaRPr lang="en-US" sz="2000">
                <a:latin typeface="Arial" charset="0"/>
                <a:cs typeface="Arial" charset="0"/>
              </a:endParaRPr>
            </a:p>
          </p:txBody>
        </p:sp>
        <p:sp>
          <p:nvSpPr>
            <p:cNvPr id="6169" name="Rectangle 76"/>
            <p:cNvSpPr>
              <a:spLocks noChangeArrowheads="1"/>
            </p:cNvSpPr>
            <p:nvPr/>
          </p:nvSpPr>
          <p:spPr bwMode="auto">
            <a:xfrm>
              <a:off x="2496" y="2688"/>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الانتباه</a:t>
              </a:r>
              <a:endParaRPr lang="en-US" sz="2000">
                <a:latin typeface="Arial" charset="0"/>
                <a:cs typeface="Arial" charset="0"/>
              </a:endParaRPr>
            </a:p>
          </p:txBody>
        </p:sp>
        <p:sp>
          <p:nvSpPr>
            <p:cNvPr id="6170" name="Rectangle 77"/>
            <p:cNvSpPr>
              <a:spLocks noChangeArrowheads="1"/>
            </p:cNvSpPr>
            <p:nvPr/>
          </p:nvSpPr>
          <p:spPr bwMode="auto">
            <a:xfrm>
              <a:off x="2496" y="2976"/>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الاحســــــــــــــاس</a:t>
              </a:r>
              <a:endParaRPr lang="en-US" sz="2000">
                <a:latin typeface="Arial" charset="0"/>
                <a:cs typeface="Arial" charset="0"/>
              </a:endParaRPr>
            </a:p>
          </p:txBody>
        </p:sp>
        <p:sp>
          <p:nvSpPr>
            <p:cNvPr id="6171" name="Rectangle 79"/>
            <p:cNvSpPr>
              <a:spLocks noChangeArrowheads="1"/>
            </p:cNvSpPr>
            <p:nvPr/>
          </p:nvSpPr>
          <p:spPr bwMode="auto">
            <a:xfrm>
              <a:off x="3936" y="2688"/>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الذكاء</a:t>
              </a:r>
              <a:endParaRPr lang="en-US" sz="2000">
                <a:latin typeface="Arial" charset="0"/>
                <a:cs typeface="Arial" charset="0"/>
              </a:endParaRPr>
            </a:p>
          </p:txBody>
        </p:sp>
        <p:sp>
          <p:nvSpPr>
            <p:cNvPr id="6172" name="Rectangle 80"/>
            <p:cNvSpPr>
              <a:spLocks noChangeArrowheads="1"/>
            </p:cNvSpPr>
            <p:nvPr/>
          </p:nvSpPr>
          <p:spPr bwMode="auto">
            <a:xfrm>
              <a:off x="1152" y="2688"/>
              <a:ext cx="720" cy="192"/>
            </a:xfrm>
            <a:prstGeom prst="rect">
              <a:avLst/>
            </a:prstGeom>
            <a:noFill/>
            <a:ln w="9525">
              <a:noFill/>
              <a:miter lim="800000"/>
              <a:headEnd/>
              <a:tailEnd/>
            </a:ln>
            <a:effectLst/>
          </p:spPr>
          <p:txBody>
            <a:bodyPr wrap="none" anchor="ctr"/>
            <a:lstStyle/>
            <a:p>
              <a:pPr algn="ctr" eaLnBrk="1" hangingPunct="1"/>
              <a:r>
                <a:rPr lang="ar-JO" sz="2000">
                  <a:latin typeface="Arial" charset="0"/>
                  <a:cs typeface="Arial" charset="0"/>
                </a:rPr>
                <a:t>اللغة</a:t>
              </a:r>
              <a:endParaRPr lang="en-US" sz="2000">
                <a:latin typeface="Arial" charset="0"/>
                <a:cs typeface="Arial" charset="0"/>
              </a:endParaRPr>
            </a:p>
          </p:txBody>
        </p:sp>
      </p:grpSp>
      <p:sp>
        <p:nvSpPr>
          <p:cNvPr id="6162" name="Rectangle 1"/>
          <p:cNvSpPr>
            <a:spLocks noChangeArrowheads="1"/>
          </p:cNvSpPr>
          <p:nvPr/>
        </p:nvSpPr>
        <p:spPr bwMode="auto">
          <a:xfrm>
            <a:off x="5991225" y="2060575"/>
            <a:ext cx="1025525" cy="576263"/>
          </a:xfrm>
          <a:prstGeom prst="rect">
            <a:avLst/>
          </a:prstGeom>
          <a:noFill/>
          <a:ln w="12700" algn="ctr">
            <a:noFill/>
            <a:round/>
            <a:headEnd/>
            <a:tailEnd/>
          </a:ln>
        </p:spPr>
        <p:txBody>
          <a:bodyPr/>
          <a:lstStyle/>
          <a:p>
            <a:pPr algn="ctr"/>
            <a:r>
              <a:rPr lang="ar-JO" b="1"/>
              <a:t>الإبداع</a:t>
            </a:r>
          </a:p>
        </p:txBody>
      </p:sp>
    </p:spTree>
  </p:cSld>
  <p:clrMapOvr>
    <a:masterClrMapping/>
  </p:clrMapOvr>
  <p:transition spd="med" advClick="0" advTm="2000">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lstStyle/>
          <a:p>
            <a:r>
              <a:rPr lang="ar-SA" sz="3700" b="1" kern="1200" dirty="0" smtClean="0">
                <a:solidFill>
                  <a:srgbClr val="2DA2BF">
                    <a:lumMod val="50000"/>
                  </a:srgbClr>
                </a:solidFill>
                <a:effectLst>
                  <a:outerShdw blurRad="31750" dist="25400" dir="5400000" algn="tl" rotWithShape="0">
                    <a:srgbClr val="000000">
                      <a:alpha val="25000"/>
                    </a:srgbClr>
                  </a:outerShdw>
                </a:effectLst>
                <a:latin typeface="Lucida Sans Unicode"/>
                <a:cs typeface="Arial"/>
              </a:rPr>
              <a:t>شركا</a:t>
            </a:r>
            <a:r>
              <a:rPr lang="ar-JO" sz="3700" b="1" kern="1200" dirty="0" smtClean="0">
                <a:solidFill>
                  <a:srgbClr val="2DA2BF">
                    <a:lumMod val="50000"/>
                  </a:srgbClr>
                </a:solidFill>
                <a:effectLst>
                  <a:outerShdw blurRad="31750" dist="25400" dir="5400000" algn="tl" rotWithShape="0">
                    <a:srgbClr val="000000">
                      <a:alpha val="25000"/>
                    </a:srgbClr>
                  </a:outerShdw>
                </a:effectLst>
                <a:latin typeface="Lucida Sans Unicode"/>
                <a:cs typeface="Arial"/>
              </a:rPr>
              <a:t>ؤ</a:t>
            </a:r>
            <a:r>
              <a:rPr lang="ar-SA" sz="3700" b="1" kern="1200" dirty="0" smtClean="0">
                <a:solidFill>
                  <a:srgbClr val="2DA2BF">
                    <a:lumMod val="50000"/>
                  </a:srgbClr>
                </a:solidFill>
                <a:effectLst>
                  <a:outerShdw blurRad="31750" dist="25400" dir="5400000" algn="tl" rotWithShape="0">
                    <a:srgbClr val="000000">
                      <a:alpha val="25000"/>
                    </a:srgbClr>
                  </a:outerShdw>
                </a:effectLst>
                <a:latin typeface="Lucida Sans Unicode"/>
                <a:cs typeface="Arial"/>
              </a:rPr>
              <a:t>نا</a:t>
            </a:r>
            <a:endParaRPr lang="en-US" dirty="0"/>
          </a:p>
        </p:txBody>
      </p:sp>
      <p:sp>
        <p:nvSpPr>
          <p:cNvPr id="3" name="Subtitle 2"/>
          <p:cNvSpPr>
            <a:spLocks noGrp="1"/>
          </p:cNvSpPr>
          <p:nvPr>
            <p:ph type="subTitle" idx="1"/>
          </p:nvPr>
        </p:nvSpPr>
        <p:spPr>
          <a:xfrm>
            <a:off x="1143000" y="1600200"/>
            <a:ext cx="7543800" cy="4876800"/>
          </a:xfrm>
        </p:spPr>
        <p:txBody>
          <a:bodyPr/>
          <a:lstStyle/>
          <a:p>
            <a:pPr marL="365760" lvl="0" indent="-256032" algn="r" rtl="1" fontAlgn="auto">
              <a:spcBef>
                <a:spcPts val="400"/>
              </a:spcBef>
              <a:spcAft>
                <a:spcPts val="0"/>
              </a:spcAft>
              <a:buClr>
                <a:srgbClr val="2DA2BF"/>
              </a:buClr>
              <a:buSzPct val="68000"/>
              <a:buFont typeface="Wingdings 3"/>
              <a:buChar char=""/>
            </a:pPr>
            <a:r>
              <a:rPr lang="en-US" sz="2300" b="1" u="sng" kern="1200" cap="small" dirty="0">
                <a:solidFill>
                  <a:prstClr val="black"/>
                </a:solidFill>
                <a:latin typeface="Lucida Sans Unicode"/>
              </a:rPr>
              <a:t> </a:t>
            </a:r>
            <a:r>
              <a:rPr lang="ar-JO" sz="2300" b="1" u="sng" kern="1200" cap="small" dirty="0">
                <a:solidFill>
                  <a:prstClr val="black"/>
                </a:solidFill>
                <a:latin typeface="Lucida Sans Unicode"/>
                <a:cs typeface="Arial"/>
              </a:rPr>
              <a:t>مجموعة طلال أبو غزالة </a:t>
            </a:r>
            <a:r>
              <a:rPr lang="ar-JO" sz="2300" b="1" u="sng" kern="1200" cap="small" dirty="0" smtClean="0">
                <a:solidFill>
                  <a:prstClr val="black"/>
                </a:solidFill>
                <a:latin typeface="Lucida Sans Unicode"/>
                <a:cs typeface="Arial"/>
              </a:rPr>
              <a:t>الدولية           </a:t>
            </a: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r>
              <a:rPr lang="ar-JO" sz="2300" b="1" u="sng" kern="1200" cap="small" dirty="0">
                <a:solidFill>
                  <a:prstClr val="black"/>
                </a:solidFill>
                <a:latin typeface="Lucida Sans Unicode"/>
                <a:cs typeface="Arial"/>
              </a:rPr>
              <a:t>المجلس الأعلى للعلوم </a:t>
            </a:r>
            <a:r>
              <a:rPr lang="ar-JO" sz="2300" b="1" u="sng" kern="1200" cap="small" dirty="0" smtClean="0">
                <a:solidFill>
                  <a:prstClr val="black"/>
                </a:solidFill>
                <a:latin typeface="Lucida Sans Unicode"/>
                <a:cs typeface="Arial"/>
              </a:rPr>
              <a:t>والتكنولوجيا              </a:t>
            </a: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b="1" u="sng" kern="1200"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b="1" u="sng" kern="1200"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r>
              <a:rPr lang="ar-SA" sz="2300" b="1" u="sng" kern="1200" dirty="0">
                <a:solidFill>
                  <a:prstClr val="black"/>
                </a:solidFill>
                <a:latin typeface="Lucida Sans Unicode"/>
                <a:cs typeface="Arial"/>
              </a:rPr>
              <a:t>المؤسسة الأردنية لتطوير المشاريع </a:t>
            </a:r>
            <a:r>
              <a:rPr lang="ar-SA" sz="2300" b="1" u="sng" kern="1200" dirty="0" smtClean="0">
                <a:solidFill>
                  <a:prstClr val="black"/>
                </a:solidFill>
                <a:latin typeface="Lucida Sans Unicode"/>
                <a:cs typeface="Arial"/>
              </a:rPr>
              <a:t>الاقتصادية</a:t>
            </a:r>
            <a:r>
              <a:rPr lang="ar-JO" sz="2300" b="1" u="sng" kern="1200" dirty="0" smtClean="0">
                <a:solidFill>
                  <a:prstClr val="black"/>
                </a:solidFill>
                <a:latin typeface="Lucida Sans Unicode"/>
                <a:cs typeface="Arial"/>
              </a:rPr>
              <a:t> </a:t>
            </a:r>
            <a:r>
              <a:rPr lang="en-GB" sz="2300" b="1" u="sng" kern="1200" dirty="0" smtClean="0">
                <a:solidFill>
                  <a:prstClr val="black"/>
                </a:solidFill>
                <a:latin typeface="Lucida Sans Unicode"/>
              </a:rPr>
              <a:t>(JEDCO)</a:t>
            </a:r>
            <a:r>
              <a:rPr lang="ar-JO" sz="2300" b="1" u="sng" kern="1200" dirty="0" smtClean="0">
                <a:solidFill>
                  <a:prstClr val="black"/>
                </a:solidFill>
                <a:latin typeface="Lucida Sans Unicode"/>
              </a:rPr>
              <a:t>    </a:t>
            </a:r>
            <a:endParaRPr lang="en-US" sz="2300" kern="1200" dirty="0">
              <a:solidFill>
                <a:prstClr val="black"/>
              </a:solidFill>
              <a:latin typeface="Lucida Sans Unicode"/>
            </a:endParaRPr>
          </a:p>
          <a:p>
            <a:pPr marL="109728" lvl="0" algn="r" rtl="1" fontAlgn="auto">
              <a:spcBef>
                <a:spcPts val="400"/>
              </a:spcBef>
              <a:spcAft>
                <a:spcPts val="0"/>
              </a:spcAft>
              <a:buClr>
                <a:srgbClr val="2DA2BF"/>
              </a:buClr>
              <a:buSzPct val="68000"/>
            </a:pP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endParaRPr lang="ar-JO" sz="2300" b="1" u="sng" kern="1200" cap="small" dirty="0">
              <a:solidFill>
                <a:prstClr val="black"/>
              </a:solidFill>
              <a:latin typeface="Lucida Sans Unicode"/>
              <a:cs typeface="Arial"/>
            </a:endParaRPr>
          </a:p>
          <a:p>
            <a:pPr marL="365760" lvl="0" indent="-256032" algn="r" rtl="1" fontAlgn="auto">
              <a:spcBef>
                <a:spcPts val="400"/>
              </a:spcBef>
              <a:spcAft>
                <a:spcPts val="0"/>
              </a:spcAft>
              <a:buClr>
                <a:srgbClr val="2DA2BF"/>
              </a:buClr>
              <a:buSzPct val="68000"/>
              <a:buFont typeface="Wingdings 3"/>
              <a:buChar char=""/>
            </a:pPr>
            <a:r>
              <a:rPr lang="ar-JO" sz="2300" b="1" u="sng" kern="1200" cap="small" dirty="0">
                <a:solidFill>
                  <a:prstClr val="black"/>
                </a:solidFill>
                <a:latin typeface="Lucida Sans Unicode"/>
                <a:cs typeface="Arial"/>
              </a:rPr>
              <a:t>جمعية ابداع </a:t>
            </a:r>
            <a:r>
              <a:rPr lang="ar-JO" sz="2300" b="1" u="sng" kern="1200" cap="small" dirty="0" smtClean="0">
                <a:solidFill>
                  <a:prstClr val="black"/>
                </a:solidFill>
                <a:latin typeface="Lucida Sans Unicode"/>
                <a:cs typeface="Arial"/>
              </a:rPr>
              <a:t>                                 </a:t>
            </a:r>
            <a:endParaRPr lang="en-US" sz="2300" kern="1200" cap="small" dirty="0">
              <a:solidFill>
                <a:prstClr val="black"/>
              </a:solidFill>
              <a:latin typeface="Lucida Sans Unicode"/>
            </a:endParaRPr>
          </a:p>
          <a:p>
            <a:endParaRPr lang="en-US" dirty="0"/>
          </a:p>
        </p:txBody>
      </p:sp>
      <p:pic>
        <p:nvPicPr>
          <p:cNvPr id="4" name="Picture 2" descr="download"/>
          <p:cNvPicPr>
            <a:picLocks noChangeAspect="1" noChangeArrowheads="1"/>
          </p:cNvPicPr>
          <p:nvPr/>
        </p:nvPicPr>
        <p:blipFill>
          <a:blip r:embed="rId2" cstate="print"/>
          <a:srcRect/>
          <a:stretch>
            <a:fillRect/>
          </a:stretch>
        </p:blipFill>
        <p:spPr bwMode="auto">
          <a:xfrm>
            <a:off x="251520" y="1412776"/>
            <a:ext cx="1944216" cy="792088"/>
          </a:xfrm>
          <a:prstGeom prst="rect">
            <a:avLst/>
          </a:prstGeom>
          <a:noFill/>
          <a:ln w="9525">
            <a:noFill/>
            <a:miter lim="800000"/>
            <a:headEnd/>
            <a:tailEnd/>
          </a:ln>
        </p:spPr>
      </p:pic>
      <p:pic>
        <p:nvPicPr>
          <p:cNvPr id="5" name="Picture 3" descr="لوجو المجلس الأعلى"/>
          <p:cNvPicPr>
            <a:picLocks noChangeAspect="1" noChangeArrowheads="1"/>
          </p:cNvPicPr>
          <p:nvPr/>
        </p:nvPicPr>
        <p:blipFill>
          <a:blip r:embed="rId3" cstate="print"/>
          <a:srcRect/>
          <a:stretch>
            <a:fillRect/>
          </a:stretch>
        </p:blipFill>
        <p:spPr bwMode="auto">
          <a:xfrm>
            <a:off x="251520" y="2780928"/>
            <a:ext cx="1944216" cy="792088"/>
          </a:xfrm>
          <a:prstGeom prst="rect">
            <a:avLst/>
          </a:prstGeom>
          <a:noFill/>
          <a:ln w="9525">
            <a:noFill/>
            <a:miter lim="800000"/>
            <a:headEnd/>
            <a:tailEnd/>
          </a:ln>
        </p:spPr>
      </p:pic>
      <p:pic>
        <p:nvPicPr>
          <p:cNvPr id="6" name="Picture 4" descr="المؤسسة الاردنية لتطوير المشاريع"/>
          <p:cNvPicPr>
            <a:picLocks noChangeAspect="1" noChangeArrowheads="1"/>
          </p:cNvPicPr>
          <p:nvPr/>
        </p:nvPicPr>
        <p:blipFill>
          <a:blip r:embed="rId4" cstate="print"/>
          <a:srcRect/>
          <a:stretch>
            <a:fillRect/>
          </a:stretch>
        </p:blipFill>
        <p:spPr bwMode="auto">
          <a:xfrm>
            <a:off x="251520" y="4149080"/>
            <a:ext cx="1944216" cy="864096"/>
          </a:xfrm>
          <a:prstGeom prst="rect">
            <a:avLst/>
          </a:prstGeom>
          <a:noFill/>
          <a:ln w="9525">
            <a:noFill/>
            <a:miter lim="800000"/>
            <a:headEnd/>
            <a:tailEnd/>
          </a:ln>
        </p:spPr>
      </p:pic>
      <p:pic>
        <p:nvPicPr>
          <p:cNvPr id="7" name="Picture 2" descr="جمعية ابداع"/>
          <p:cNvPicPr>
            <a:picLocks noChangeAspect="1" noChangeArrowheads="1"/>
          </p:cNvPicPr>
          <p:nvPr/>
        </p:nvPicPr>
        <p:blipFill>
          <a:blip r:embed="rId5" cstate="print"/>
          <a:srcRect/>
          <a:stretch>
            <a:fillRect/>
          </a:stretch>
        </p:blipFill>
        <p:spPr bwMode="auto">
          <a:xfrm>
            <a:off x="217337" y="5638800"/>
            <a:ext cx="1978399" cy="800460"/>
          </a:xfrm>
          <a:prstGeom prst="rect">
            <a:avLst/>
          </a:prstGeom>
          <a:noFill/>
          <a:ln w="9525">
            <a:noFill/>
            <a:miter lim="800000"/>
            <a:headEnd/>
            <a:tailEnd/>
          </a:ln>
        </p:spPr>
      </p:pic>
    </p:spTree>
    <p:extLst>
      <p:ext uri="{BB962C8B-B14F-4D97-AF65-F5344CB8AC3E}">
        <p14:creationId xmlns:p14="http://schemas.microsoft.com/office/powerpoint/2010/main" val="376807952"/>
      </p:ext>
    </p:extLst>
  </p:cSld>
  <p:clrMapOvr>
    <a:masterClrMapping/>
  </p:clrMapOvr>
  <p:transition spd="med" advClick="0" advTm="2000">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467544" y="1268760"/>
            <a:ext cx="7992888" cy="4797152"/>
          </a:xfrm>
          <a:prstGeom prst="rect">
            <a:avLst/>
          </a:prstGeom>
          <a:noFill/>
          <a:ln w="9525">
            <a:noFill/>
            <a:miter lim="800000"/>
            <a:headEnd/>
            <a:tailEnd/>
          </a:ln>
          <a:effectLst/>
        </p:spPr>
      </p:pic>
    </p:spTree>
  </p:cSld>
  <p:clrMapOvr>
    <a:masterClrMapping/>
  </p:clrMapOvr>
  <p:transition spd="med" advTm="3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a:grpSpLocks/>
          </p:cNvGrpSpPr>
          <p:nvPr/>
        </p:nvGrpSpPr>
        <p:grpSpPr bwMode="auto">
          <a:xfrm>
            <a:off x="533400" y="990600"/>
            <a:ext cx="7010400" cy="5029200"/>
            <a:chOff x="336" y="624"/>
            <a:chExt cx="4416" cy="3168"/>
          </a:xfrm>
        </p:grpSpPr>
        <p:sp>
          <p:nvSpPr>
            <p:cNvPr id="7171" name="Line 4"/>
            <p:cNvSpPr>
              <a:spLocks noChangeShapeType="1"/>
            </p:cNvSpPr>
            <p:nvPr/>
          </p:nvSpPr>
          <p:spPr bwMode="auto">
            <a:xfrm flipV="1">
              <a:off x="1008" y="1344"/>
              <a:ext cx="2448" cy="2304"/>
            </a:xfrm>
            <a:prstGeom prst="line">
              <a:avLst/>
            </a:prstGeom>
            <a:noFill/>
            <a:ln w="38100">
              <a:solidFill>
                <a:schemeClr val="tx1"/>
              </a:solidFill>
              <a:round/>
              <a:headEnd type="none" w="lg" len="lg"/>
              <a:tailEnd type="arrow" w="lg" len="lg"/>
            </a:ln>
          </p:spPr>
          <p:txBody>
            <a:bodyPr/>
            <a:lstStyle/>
            <a:p>
              <a:endParaRPr lang="en-US"/>
            </a:p>
          </p:txBody>
        </p:sp>
        <p:cxnSp>
          <p:nvCxnSpPr>
            <p:cNvPr id="7172" name="AutoShape 2"/>
            <p:cNvCxnSpPr>
              <a:cxnSpLocks noChangeShapeType="1"/>
            </p:cNvCxnSpPr>
            <p:nvPr/>
          </p:nvCxnSpPr>
          <p:spPr bwMode="auto">
            <a:xfrm>
              <a:off x="1008" y="816"/>
              <a:ext cx="1" cy="2832"/>
            </a:xfrm>
            <a:prstGeom prst="straightConnector1">
              <a:avLst/>
            </a:prstGeom>
            <a:noFill/>
            <a:ln w="38100">
              <a:solidFill>
                <a:schemeClr val="tx1"/>
              </a:solidFill>
              <a:round/>
              <a:headEnd type="arrow" w="lg" len="lg"/>
              <a:tailEnd type="none" w="lg" len="lg"/>
            </a:ln>
          </p:spPr>
        </p:cxnSp>
        <p:sp>
          <p:nvSpPr>
            <p:cNvPr id="7173" name="Line 3"/>
            <p:cNvSpPr>
              <a:spLocks noChangeShapeType="1"/>
            </p:cNvSpPr>
            <p:nvPr/>
          </p:nvSpPr>
          <p:spPr bwMode="auto">
            <a:xfrm>
              <a:off x="1008" y="3648"/>
              <a:ext cx="3264" cy="0"/>
            </a:xfrm>
            <a:prstGeom prst="line">
              <a:avLst/>
            </a:prstGeom>
            <a:noFill/>
            <a:ln w="38100">
              <a:solidFill>
                <a:schemeClr val="tx1"/>
              </a:solidFill>
              <a:round/>
              <a:headEnd/>
              <a:tailEnd type="arrow" w="lg" len="lg"/>
            </a:ln>
          </p:spPr>
          <p:txBody>
            <a:bodyPr/>
            <a:lstStyle/>
            <a:p>
              <a:endParaRPr lang="en-US"/>
            </a:p>
          </p:txBody>
        </p:sp>
        <p:sp>
          <p:nvSpPr>
            <p:cNvPr id="7174" name="Rectangle 5"/>
            <p:cNvSpPr>
              <a:spLocks noChangeArrowheads="1"/>
            </p:cNvSpPr>
            <p:nvPr/>
          </p:nvSpPr>
          <p:spPr bwMode="auto">
            <a:xfrm>
              <a:off x="720" y="624"/>
              <a:ext cx="624" cy="288"/>
            </a:xfrm>
            <a:prstGeom prst="rect">
              <a:avLst/>
            </a:prstGeom>
            <a:noFill/>
            <a:ln w="9525">
              <a:noFill/>
              <a:miter lim="800000"/>
              <a:headEnd/>
              <a:tailEnd/>
            </a:ln>
          </p:spPr>
          <p:txBody>
            <a:bodyPr wrap="none" anchor="ctr"/>
            <a:lstStyle/>
            <a:p>
              <a:pPr algn="ctr"/>
              <a:r>
                <a:rPr lang="ar-JO">
                  <a:latin typeface="Calibri" pitchFamily="34" charset="0"/>
                </a:rPr>
                <a:t>المنطق</a:t>
              </a:r>
              <a:endParaRPr lang="en-US">
                <a:latin typeface="Calibri" pitchFamily="34" charset="0"/>
              </a:endParaRPr>
            </a:p>
          </p:txBody>
        </p:sp>
        <p:sp>
          <p:nvSpPr>
            <p:cNvPr id="7175" name="Rectangle 6"/>
            <p:cNvSpPr>
              <a:spLocks noChangeArrowheads="1"/>
            </p:cNvSpPr>
            <p:nvPr/>
          </p:nvSpPr>
          <p:spPr bwMode="auto">
            <a:xfrm>
              <a:off x="336" y="1104"/>
              <a:ext cx="624" cy="288"/>
            </a:xfrm>
            <a:prstGeom prst="rect">
              <a:avLst/>
            </a:prstGeom>
            <a:noFill/>
            <a:ln w="9525">
              <a:noFill/>
              <a:miter lim="800000"/>
              <a:headEnd/>
              <a:tailEnd/>
            </a:ln>
          </p:spPr>
          <p:txBody>
            <a:bodyPr wrap="none" anchor="ctr"/>
            <a:lstStyle/>
            <a:p>
              <a:pPr algn="ctr"/>
              <a:r>
                <a:rPr lang="ar-JO">
                  <a:latin typeface="Calibri" pitchFamily="34" charset="0"/>
                </a:rPr>
                <a:t>المنطقي</a:t>
              </a:r>
              <a:endParaRPr lang="en-US">
                <a:latin typeface="Calibri" pitchFamily="34" charset="0"/>
              </a:endParaRPr>
            </a:p>
          </p:txBody>
        </p:sp>
        <p:sp>
          <p:nvSpPr>
            <p:cNvPr id="7176" name="Rectangle 7"/>
            <p:cNvSpPr>
              <a:spLocks noChangeArrowheads="1"/>
            </p:cNvSpPr>
            <p:nvPr/>
          </p:nvSpPr>
          <p:spPr bwMode="auto">
            <a:xfrm>
              <a:off x="336" y="1968"/>
              <a:ext cx="624" cy="288"/>
            </a:xfrm>
            <a:prstGeom prst="rect">
              <a:avLst/>
            </a:prstGeom>
            <a:noFill/>
            <a:ln w="9525">
              <a:noFill/>
              <a:miter lim="800000"/>
              <a:headEnd/>
              <a:tailEnd/>
            </a:ln>
          </p:spPr>
          <p:txBody>
            <a:bodyPr wrap="none" anchor="ctr"/>
            <a:lstStyle/>
            <a:p>
              <a:pPr algn="ctr"/>
              <a:r>
                <a:rPr lang="ar-JO">
                  <a:latin typeface="Calibri" pitchFamily="34" charset="0"/>
                </a:rPr>
                <a:t>التحليلي</a:t>
              </a:r>
              <a:endParaRPr lang="en-US">
                <a:latin typeface="Calibri" pitchFamily="34" charset="0"/>
              </a:endParaRPr>
            </a:p>
          </p:txBody>
        </p:sp>
        <p:sp>
          <p:nvSpPr>
            <p:cNvPr id="7177" name="Rectangle 8"/>
            <p:cNvSpPr>
              <a:spLocks noChangeArrowheads="1"/>
            </p:cNvSpPr>
            <p:nvPr/>
          </p:nvSpPr>
          <p:spPr bwMode="auto">
            <a:xfrm>
              <a:off x="336" y="2160"/>
              <a:ext cx="624" cy="288"/>
            </a:xfrm>
            <a:prstGeom prst="rect">
              <a:avLst/>
            </a:prstGeom>
            <a:noFill/>
            <a:ln w="9525">
              <a:noFill/>
              <a:miter lim="800000"/>
              <a:headEnd/>
              <a:tailEnd/>
            </a:ln>
          </p:spPr>
          <p:txBody>
            <a:bodyPr wrap="none" anchor="ctr"/>
            <a:lstStyle/>
            <a:p>
              <a:pPr algn="ctr"/>
              <a:r>
                <a:rPr lang="ar-JO">
                  <a:latin typeface="Calibri" pitchFamily="34" charset="0"/>
                </a:rPr>
                <a:t>الإستدلالي</a:t>
              </a:r>
              <a:endParaRPr lang="en-US">
                <a:latin typeface="Calibri" pitchFamily="34" charset="0"/>
              </a:endParaRPr>
            </a:p>
          </p:txBody>
        </p:sp>
        <p:sp>
          <p:nvSpPr>
            <p:cNvPr id="7178" name="Rectangle 9"/>
            <p:cNvSpPr>
              <a:spLocks noChangeArrowheads="1"/>
            </p:cNvSpPr>
            <p:nvPr/>
          </p:nvSpPr>
          <p:spPr bwMode="auto">
            <a:xfrm>
              <a:off x="336" y="2400"/>
              <a:ext cx="624" cy="288"/>
            </a:xfrm>
            <a:prstGeom prst="rect">
              <a:avLst/>
            </a:prstGeom>
            <a:noFill/>
            <a:ln w="9525">
              <a:noFill/>
              <a:miter lim="800000"/>
              <a:headEnd/>
              <a:tailEnd/>
            </a:ln>
          </p:spPr>
          <p:txBody>
            <a:bodyPr wrap="none" anchor="ctr"/>
            <a:lstStyle/>
            <a:p>
              <a:pPr algn="ctr"/>
              <a:r>
                <a:rPr lang="ar-JO">
                  <a:latin typeface="Calibri" pitchFamily="34" charset="0"/>
                </a:rPr>
                <a:t>الإستقرائي</a:t>
              </a:r>
              <a:endParaRPr lang="en-US">
                <a:latin typeface="Calibri" pitchFamily="34" charset="0"/>
              </a:endParaRPr>
            </a:p>
          </p:txBody>
        </p:sp>
        <p:sp>
          <p:nvSpPr>
            <p:cNvPr id="7179" name="Rectangle 11"/>
            <p:cNvSpPr>
              <a:spLocks noChangeArrowheads="1"/>
            </p:cNvSpPr>
            <p:nvPr/>
          </p:nvSpPr>
          <p:spPr bwMode="auto">
            <a:xfrm>
              <a:off x="2496" y="2832"/>
              <a:ext cx="624" cy="288"/>
            </a:xfrm>
            <a:prstGeom prst="rect">
              <a:avLst/>
            </a:prstGeom>
            <a:noFill/>
            <a:ln w="9525">
              <a:noFill/>
              <a:miter lim="800000"/>
              <a:headEnd/>
              <a:tailEnd/>
            </a:ln>
          </p:spPr>
          <p:txBody>
            <a:bodyPr wrap="none" anchor="ctr"/>
            <a:lstStyle/>
            <a:p>
              <a:pPr algn="ctr"/>
              <a:r>
                <a:rPr lang="ar-JO">
                  <a:latin typeface="Calibri" pitchFamily="34" charset="0"/>
                </a:rPr>
                <a:t>الإستكشافي</a:t>
              </a:r>
              <a:endParaRPr lang="en-US">
                <a:latin typeface="Calibri" pitchFamily="34" charset="0"/>
              </a:endParaRPr>
            </a:p>
          </p:txBody>
        </p:sp>
        <p:sp>
          <p:nvSpPr>
            <p:cNvPr id="7180" name="Rectangle 12"/>
            <p:cNvSpPr>
              <a:spLocks noChangeArrowheads="1"/>
            </p:cNvSpPr>
            <p:nvPr/>
          </p:nvSpPr>
          <p:spPr bwMode="auto">
            <a:xfrm>
              <a:off x="2496" y="3024"/>
              <a:ext cx="624" cy="288"/>
            </a:xfrm>
            <a:prstGeom prst="rect">
              <a:avLst/>
            </a:prstGeom>
            <a:noFill/>
            <a:ln w="9525">
              <a:noFill/>
              <a:miter lim="800000"/>
              <a:headEnd/>
              <a:tailEnd/>
            </a:ln>
          </p:spPr>
          <p:txBody>
            <a:bodyPr wrap="none" anchor="ctr"/>
            <a:lstStyle/>
            <a:p>
              <a:pPr algn="ctr"/>
              <a:r>
                <a:rPr lang="ar-JO">
                  <a:latin typeface="Calibri" pitchFamily="34" charset="0"/>
                </a:rPr>
                <a:t>الإستنباطي</a:t>
              </a:r>
              <a:endParaRPr lang="en-US">
                <a:latin typeface="Calibri" pitchFamily="34" charset="0"/>
              </a:endParaRPr>
            </a:p>
          </p:txBody>
        </p:sp>
        <p:sp>
          <p:nvSpPr>
            <p:cNvPr id="7181" name="Rectangle 10"/>
            <p:cNvSpPr>
              <a:spLocks noChangeArrowheads="1"/>
            </p:cNvSpPr>
            <p:nvPr/>
          </p:nvSpPr>
          <p:spPr bwMode="auto">
            <a:xfrm>
              <a:off x="1536" y="2784"/>
              <a:ext cx="624" cy="192"/>
            </a:xfrm>
            <a:prstGeom prst="rect">
              <a:avLst/>
            </a:prstGeom>
            <a:solidFill>
              <a:schemeClr val="bg1"/>
            </a:solidFill>
            <a:ln w="9525">
              <a:noFill/>
              <a:miter lim="800000"/>
              <a:headEnd/>
              <a:tailEnd/>
            </a:ln>
          </p:spPr>
          <p:txBody>
            <a:bodyPr wrap="none" anchor="ctr"/>
            <a:lstStyle/>
            <a:p>
              <a:pPr algn="ctr"/>
              <a:r>
                <a:rPr lang="ar-JO">
                  <a:latin typeface="Calibri" pitchFamily="34" charset="0"/>
                </a:rPr>
                <a:t>الإستقصائي</a:t>
              </a:r>
              <a:endParaRPr lang="en-US">
                <a:latin typeface="Calibri" pitchFamily="34" charset="0"/>
              </a:endParaRPr>
            </a:p>
          </p:txBody>
        </p:sp>
        <p:sp>
          <p:nvSpPr>
            <p:cNvPr id="7182" name="Rectangle 13"/>
            <p:cNvSpPr>
              <a:spLocks noChangeArrowheads="1"/>
            </p:cNvSpPr>
            <p:nvPr/>
          </p:nvSpPr>
          <p:spPr bwMode="auto">
            <a:xfrm>
              <a:off x="2400" y="1968"/>
              <a:ext cx="624" cy="192"/>
            </a:xfrm>
            <a:prstGeom prst="rect">
              <a:avLst/>
            </a:prstGeom>
            <a:solidFill>
              <a:schemeClr val="bg1"/>
            </a:solidFill>
            <a:ln w="9525">
              <a:noFill/>
              <a:miter lim="800000"/>
              <a:headEnd/>
              <a:tailEnd/>
            </a:ln>
          </p:spPr>
          <p:txBody>
            <a:bodyPr wrap="none" anchor="ctr"/>
            <a:lstStyle/>
            <a:p>
              <a:pPr algn="ctr"/>
              <a:r>
                <a:rPr lang="ar-JO">
                  <a:latin typeface="Calibri" pitchFamily="34" charset="0"/>
                </a:rPr>
                <a:t>حل المسائل</a:t>
              </a:r>
              <a:endParaRPr lang="en-US">
                <a:latin typeface="Calibri" pitchFamily="34" charset="0"/>
              </a:endParaRPr>
            </a:p>
          </p:txBody>
        </p:sp>
        <p:sp>
          <p:nvSpPr>
            <p:cNvPr id="7183" name="Rectangle 14"/>
            <p:cNvSpPr>
              <a:spLocks noChangeArrowheads="1"/>
            </p:cNvSpPr>
            <p:nvPr/>
          </p:nvSpPr>
          <p:spPr bwMode="auto">
            <a:xfrm>
              <a:off x="2592" y="1536"/>
              <a:ext cx="624" cy="192"/>
            </a:xfrm>
            <a:prstGeom prst="rect">
              <a:avLst/>
            </a:prstGeom>
            <a:solidFill>
              <a:schemeClr val="bg1"/>
            </a:solidFill>
            <a:ln w="9525">
              <a:noFill/>
              <a:miter lim="800000"/>
              <a:headEnd/>
              <a:tailEnd/>
            </a:ln>
          </p:spPr>
          <p:txBody>
            <a:bodyPr wrap="none" anchor="ctr"/>
            <a:lstStyle/>
            <a:p>
              <a:pPr algn="ctr"/>
              <a:r>
                <a:rPr lang="ar-JO">
                  <a:latin typeface="Calibri" pitchFamily="34" charset="0"/>
                </a:rPr>
                <a:t>الإبداعي</a:t>
              </a:r>
              <a:endParaRPr lang="en-US">
                <a:latin typeface="Calibri" pitchFamily="34" charset="0"/>
              </a:endParaRPr>
            </a:p>
          </p:txBody>
        </p:sp>
        <p:sp>
          <p:nvSpPr>
            <p:cNvPr id="7184" name="Rectangle 15"/>
            <p:cNvSpPr>
              <a:spLocks noChangeArrowheads="1"/>
            </p:cNvSpPr>
            <p:nvPr/>
          </p:nvSpPr>
          <p:spPr bwMode="auto">
            <a:xfrm>
              <a:off x="1296" y="1056"/>
              <a:ext cx="624" cy="288"/>
            </a:xfrm>
            <a:prstGeom prst="rect">
              <a:avLst/>
            </a:prstGeom>
            <a:noFill/>
            <a:ln w="9525">
              <a:noFill/>
              <a:miter lim="800000"/>
              <a:headEnd/>
              <a:tailEnd/>
            </a:ln>
          </p:spPr>
          <p:txBody>
            <a:bodyPr wrap="none" anchor="ctr"/>
            <a:lstStyle/>
            <a:p>
              <a:pPr algn="ctr"/>
              <a:r>
                <a:rPr lang="ar-JO">
                  <a:latin typeface="Calibri" pitchFamily="34" charset="0"/>
                </a:rPr>
                <a:t>الناقد</a:t>
              </a:r>
              <a:endParaRPr lang="en-US">
                <a:latin typeface="Calibri" pitchFamily="34" charset="0"/>
              </a:endParaRPr>
            </a:p>
          </p:txBody>
        </p:sp>
        <p:sp>
          <p:nvSpPr>
            <p:cNvPr id="7185" name="Rectangle 16"/>
            <p:cNvSpPr>
              <a:spLocks noChangeArrowheads="1"/>
            </p:cNvSpPr>
            <p:nvPr/>
          </p:nvSpPr>
          <p:spPr bwMode="auto">
            <a:xfrm>
              <a:off x="1296" y="1248"/>
              <a:ext cx="624" cy="288"/>
            </a:xfrm>
            <a:prstGeom prst="rect">
              <a:avLst/>
            </a:prstGeom>
            <a:noFill/>
            <a:ln w="9525">
              <a:noFill/>
              <a:miter lim="800000"/>
              <a:headEnd/>
              <a:tailEnd/>
            </a:ln>
          </p:spPr>
          <p:txBody>
            <a:bodyPr wrap="none" anchor="ctr"/>
            <a:lstStyle/>
            <a:p>
              <a:pPr algn="ctr"/>
              <a:r>
                <a:rPr lang="ar-JO">
                  <a:latin typeface="Calibri" pitchFamily="34" charset="0"/>
                </a:rPr>
                <a:t>معالجة المعلومات</a:t>
              </a:r>
              <a:endParaRPr lang="en-US">
                <a:latin typeface="Calibri" pitchFamily="34" charset="0"/>
              </a:endParaRPr>
            </a:p>
          </p:txBody>
        </p:sp>
        <p:sp>
          <p:nvSpPr>
            <p:cNvPr id="7186" name="Rectangle 18"/>
            <p:cNvSpPr>
              <a:spLocks noChangeArrowheads="1"/>
            </p:cNvSpPr>
            <p:nvPr/>
          </p:nvSpPr>
          <p:spPr bwMode="auto">
            <a:xfrm>
              <a:off x="4128" y="3504"/>
              <a:ext cx="624" cy="288"/>
            </a:xfrm>
            <a:prstGeom prst="rect">
              <a:avLst/>
            </a:prstGeom>
            <a:noFill/>
            <a:ln w="9525">
              <a:noFill/>
              <a:miter lim="800000"/>
              <a:headEnd/>
              <a:tailEnd/>
            </a:ln>
          </p:spPr>
          <p:txBody>
            <a:bodyPr wrap="none" anchor="ctr"/>
            <a:lstStyle/>
            <a:p>
              <a:pPr algn="ctr"/>
              <a:r>
                <a:rPr lang="ar-JO">
                  <a:latin typeface="Calibri" pitchFamily="34" charset="0"/>
                </a:rPr>
                <a:t>الحدس</a:t>
              </a:r>
              <a:endParaRPr lang="en-US">
                <a:latin typeface="Calibri" pitchFamily="34" charset="0"/>
              </a:endParaRPr>
            </a:p>
          </p:txBody>
        </p:sp>
        <p:sp>
          <p:nvSpPr>
            <p:cNvPr id="7187" name="Rectangle 19"/>
            <p:cNvSpPr>
              <a:spLocks noChangeArrowheads="1"/>
            </p:cNvSpPr>
            <p:nvPr/>
          </p:nvSpPr>
          <p:spPr bwMode="auto">
            <a:xfrm>
              <a:off x="3408" y="3312"/>
              <a:ext cx="624" cy="288"/>
            </a:xfrm>
            <a:prstGeom prst="rect">
              <a:avLst/>
            </a:prstGeom>
            <a:noFill/>
            <a:ln w="9525">
              <a:noFill/>
              <a:miter lim="800000"/>
              <a:headEnd/>
              <a:tailEnd/>
            </a:ln>
          </p:spPr>
          <p:txBody>
            <a:bodyPr wrap="none" anchor="ctr"/>
            <a:lstStyle/>
            <a:p>
              <a:pPr algn="ctr"/>
              <a:r>
                <a:rPr lang="ar-JO">
                  <a:latin typeface="Calibri" pitchFamily="34" charset="0"/>
                </a:rPr>
                <a:t>الحدسي</a:t>
              </a:r>
              <a:endParaRPr lang="en-US">
                <a:latin typeface="Calibri" pitchFamily="34" charset="0"/>
              </a:endParaRPr>
            </a:p>
          </p:txBody>
        </p:sp>
      </p:grpSp>
      <p:sp>
        <p:nvSpPr>
          <p:cNvPr id="20" name="Rectangle 19"/>
          <p:cNvSpPr/>
          <p:nvPr/>
        </p:nvSpPr>
        <p:spPr>
          <a:xfrm rot="10800000" flipV="1">
            <a:off x="2438400" y="508628"/>
            <a:ext cx="3777714" cy="584775"/>
          </a:xfrm>
          <a:prstGeom prst="rect">
            <a:avLst/>
          </a:prstGeom>
        </p:spPr>
        <p:txBody>
          <a:bodyPr wrap="square">
            <a:spAutoFit/>
          </a:bodyPr>
          <a:lstStyle/>
          <a:p>
            <a:r>
              <a:rPr lang="ar-JO" sz="3200" b="1" dirty="0" smtClean="0">
                <a:cs typeface="Times New Roman" pitchFamily="18" charset="0"/>
              </a:rPr>
              <a:t>طبيعة التفكير الإبداعي</a:t>
            </a:r>
            <a:endParaRPr lang="en-US" sz="3200" dirty="0"/>
          </a:p>
        </p:txBody>
      </p:sp>
    </p:spTree>
  </p:cSld>
  <p:clrMapOvr>
    <a:masterClrMapping/>
  </p:clrMapOvr>
  <p:transition spd="med" advClick="0" advTm="2000">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normAutofit/>
          </a:bodyPr>
          <a:lstStyle/>
          <a:p>
            <a:pPr rtl="1"/>
            <a:r>
              <a:rPr lang="ar-OM" sz="3200" b="1" dirty="0" smtClean="0"/>
              <a:t>الابتكار </a:t>
            </a:r>
            <a:r>
              <a:rPr lang="ar-OM" sz="3200" b="1" dirty="0" smtClean="0"/>
              <a:t>والاختراع</a:t>
            </a:r>
            <a:r>
              <a:rPr lang="ar-JO" sz="3200" b="1" dirty="0" smtClean="0"/>
              <a:t>: </a:t>
            </a:r>
            <a:br>
              <a:rPr lang="ar-JO" sz="3200" b="1" dirty="0" smtClean="0"/>
            </a:br>
            <a:r>
              <a:rPr lang="ar-JO" sz="3200" b="1" dirty="0" smtClean="0"/>
              <a:t>وجوه لعملة واحدة هي الإبداع</a:t>
            </a:r>
            <a:endParaRPr lang="en-US" sz="3200" b="1" dirty="0"/>
          </a:p>
        </p:txBody>
      </p:sp>
      <p:sp>
        <p:nvSpPr>
          <p:cNvPr id="3" name="Content Placeholder 2"/>
          <p:cNvSpPr>
            <a:spLocks noGrp="1"/>
          </p:cNvSpPr>
          <p:nvPr>
            <p:ph idx="1"/>
          </p:nvPr>
        </p:nvSpPr>
        <p:spPr>
          <a:xfrm>
            <a:off x="228600" y="1295400"/>
            <a:ext cx="8686800" cy="5257800"/>
          </a:xfrm>
        </p:spPr>
        <p:txBody>
          <a:bodyPr>
            <a:normAutofit lnSpcReduction="10000"/>
          </a:bodyPr>
          <a:lstStyle/>
          <a:p>
            <a:pPr algn="r" rtl="1"/>
            <a:endParaRPr lang="ar-JO" b="1" u="sng" dirty="0" smtClean="0"/>
          </a:p>
          <a:p>
            <a:pPr algn="r" rtl="1"/>
            <a:r>
              <a:rPr lang="ar-SA" b="1" u="sng" dirty="0" smtClean="0"/>
              <a:t>الخلق</a:t>
            </a:r>
            <a:r>
              <a:rPr lang="ar-OM" dirty="0" smtClean="0"/>
              <a:t>:</a:t>
            </a:r>
            <a:r>
              <a:rPr lang="ar-SA" dirty="0" smtClean="0"/>
              <a:t> يعني الإيجاد مـن العـدم</a:t>
            </a:r>
            <a:r>
              <a:rPr lang="ar-JO" dirty="0" smtClean="0"/>
              <a:t>، وهي صفة الله سبحانه وتعالى</a:t>
            </a:r>
            <a:r>
              <a:rPr lang="ar-SA" dirty="0" smtClean="0"/>
              <a:t> .</a:t>
            </a:r>
            <a:r>
              <a:rPr lang="ar-JO" dirty="0" smtClean="0"/>
              <a:t>  </a:t>
            </a:r>
          </a:p>
          <a:p>
            <a:pPr algn="r" rtl="1">
              <a:buNone/>
            </a:pPr>
            <a:r>
              <a:rPr lang="ar-JO" dirty="0" smtClean="0"/>
              <a:t>            وهي بالنسبة للإنسان الإيجاد </a:t>
            </a:r>
            <a:r>
              <a:rPr lang="ar-SA" dirty="0" smtClean="0"/>
              <a:t>مـن </a:t>
            </a:r>
            <a:r>
              <a:rPr lang="ar-JO" dirty="0" smtClean="0"/>
              <a:t>غير مثال سابق.</a:t>
            </a:r>
          </a:p>
          <a:p>
            <a:pPr algn="r" rtl="1">
              <a:buNone/>
            </a:pPr>
            <a:r>
              <a:rPr lang="ar-SA" dirty="0" smtClean="0"/>
              <a:t> </a:t>
            </a:r>
            <a:endParaRPr lang="ar-OM" dirty="0" smtClean="0"/>
          </a:p>
          <a:p>
            <a:pPr algn="r" rtl="1"/>
            <a:r>
              <a:rPr lang="ar-SA" b="1" u="sng" dirty="0" smtClean="0"/>
              <a:t>الابتكار</a:t>
            </a:r>
            <a:r>
              <a:rPr lang="ar-OM" dirty="0" smtClean="0"/>
              <a:t>: </a:t>
            </a:r>
            <a:r>
              <a:rPr lang="ar-SA" dirty="0" smtClean="0"/>
              <a:t>لفظة تـدل على أنه لم يطرق ذلك المجال أحد مـن قبـل، </a:t>
            </a:r>
            <a:endParaRPr lang="ar-JO" dirty="0" smtClean="0"/>
          </a:p>
          <a:p>
            <a:pPr algn="r" rtl="1">
              <a:buNone/>
            </a:pPr>
            <a:r>
              <a:rPr lang="ar-JO" dirty="0" smtClean="0"/>
              <a:t>              </a:t>
            </a:r>
            <a:r>
              <a:rPr lang="ar-SA" dirty="0" smtClean="0"/>
              <a:t>فهـو بـذلك يتصف بـالجدة والأصالة والحداثة. </a:t>
            </a:r>
            <a:endParaRPr lang="ar-JO" dirty="0" smtClean="0"/>
          </a:p>
          <a:p>
            <a:pPr algn="r" rtl="1">
              <a:buNone/>
            </a:pPr>
            <a:endParaRPr lang="ar-OM" dirty="0" smtClean="0"/>
          </a:p>
          <a:p>
            <a:pPr algn="r" rtl="1"/>
            <a:r>
              <a:rPr lang="ar-SA" b="1" u="sng" dirty="0" smtClean="0"/>
              <a:t>الاختراع</a:t>
            </a:r>
            <a:r>
              <a:rPr lang="ar-OM" dirty="0" smtClean="0"/>
              <a:t>: </a:t>
            </a:r>
            <a:r>
              <a:rPr lang="ar-SA" dirty="0" smtClean="0"/>
              <a:t>لفظة تدل على أن الشــيء المبتكر يثير الدهشـة </a:t>
            </a:r>
            <a:endParaRPr lang="ar-JO" dirty="0" smtClean="0"/>
          </a:p>
          <a:p>
            <a:pPr algn="r" rtl="1">
              <a:buNone/>
            </a:pPr>
            <a:r>
              <a:rPr lang="ar-JO" dirty="0" smtClean="0"/>
              <a:t>               </a:t>
            </a:r>
            <a:r>
              <a:rPr lang="ar-SA" dirty="0" smtClean="0"/>
              <a:t>والانبهار في نفس من يشـاهده</a:t>
            </a:r>
            <a:r>
              <a:rPr lang="ar-OM" dirty="0" smtClean="0"/>
              <a:t> </a:t>
            </a:r>
          </a:p>
        </p:txBody>
      </p:sp>
    </p:spTree>
  </p:cSld>
  <p:clrMapOvr>
    <a:masterClrMapping/>
  </p:clrMapOvr>
  <p:transition spd="med" advClick="0" advTm="2000">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OM" sz="3200" b="1" dirty="0" smtClean="0"/>
              <a:t>صفات الشخص المبدع</a:t>
            </a:r>
            <a:endParaRPr lang="en-US" sz="3200" b="1" dirty="0"/>
          </a:p>
        </p:txBody>
      </p:sp>
      <p:sp>
        <p:nvSpPr>
          <p:cNvPr id="3" name="Content Placeholder 2"/>
          <p:cNvSpPr>
            <a:spLocks noGrp="1"/>
          </p:cNvSpPr>
          <p:nvPr>
            <p:ph idx="1"/>
          </p:nvPr>
        </p:nvSpPr>
        <p:spPr/>
        <p:txBody>
          <a:bodyPr/>
          <a:lstStyle/>
          <a:p>
            <a:pPr algn="r" rtl="1"/>
            <a:r>
              <a:rPr lang="ar-SA" sz="2400" b="1" dirty="0" smtClean="0"/>
              <a:t>الديناميكية والنشـاط</a:t>
            </a:r>
            <a:endParaRPr lang="ar-OM" sz="2400" b="1" dirty="0" smtClean="0"/>
          </a:p>
          <a:p>
            <a:pPr algn="r" rtl="1"/>
            <a:r>
              <a:rPr lang="ar-SA" sz="2400" b="1" dirty="0" smtClean="0"/>
              <a:t>الجرأة</a:t>
            </a:r>
            <a:endParaRPr lang="ar-OM" sz="2400" b="1" dirty="0" smtClean="0"/>
          </a:p>
          <a:p>
            <a:pPr algn="r" rtl="1"/>
            <a:r>
              <a:rPr lang="ar-SA" sz="2400" b="1" dirty="0" smtClean="0"/>
              <a:t>الدهاء والقدرة على إيجاد الحلول الممكنة والخارقة</a:t>
            </a:r>
            <a:endParaRPr lang="ar-OM" sz="2400" b="1" dirty="0" smtClean="0"/>
          </a:p>
          <a:p>
            <a:pPr algn="r" rtl="1"/>
            <a:r>
              <a:rPr lang="ar-SA" sz="2400" b="1" dirty="0" smtClean="0"/>
              <a:t>المثابرة</a:t>
            </a:r>
            <a:endParaRPr lang="ar-OM" sz="2400" b="1" dirty="0" smtClean="0"/>
          </a:p>
          <a:p>
            <a:pPr algn="r" rtl="1"/>
            <a:r>
              <a:rPr lang="ar-JO" sz="2400" b="1" dirty="0" smtClean="0"/>
              <a:t>الاستقلالية ورفض </a:t>
            </a:r>
            <a:r>
              <a:rPr lang="ar-SA" sz="2400" b="1" dirty="0" smtClean="0"/>
              <a:t>السـلطة.  </a:t>
            </a:r>
            <a:endParaRPr lang="en-US" sz="2400" b="1" dirty="0" smtClean="0"/>
          </a:p>
          <a:p>
            <a:pPr algn="r" rtl="1"/>
            <a:r>
              <a:rPr lang="ar-SA" sz="2400" b="1" dirty="0" smtClean="0"/>
              <a:t> </a:t>
            </a:r>
            <a:r>
              <a:rPr lang="ar-JO" sz="2400" b="1" dirty="0" smtClean="0"/>
              <a:t>التهذيب </a:t>
            </a:r>
            <a:r>
              <a:rPr lang="ar-SA" sz="2400" b="1" dirty="0" smtClean="0"/>
              <a:t>في </a:t>
            </a:r>
            <a:r>
              <a:rPr lang="ar-JO" sz="2400" b="1" dirty="0" smtClean="0"/>
              <a:t>ال</a:t>
            </a:r>
            <a:r>
              <a:rPr lang="ar-SA" sz="2400" b="1" dirty="0" smtClean="0"/>
              <a:t>تعامل، </a:t>
            </a:r>
            <a:r>
              <a:rPr lang="ar-JO" sz="2400" b="1" dirty="0" smtClean="0"/>
              <a:t>و</a:t>
            </a:r>
            <a:r>
              <a:rPr lang="ar-SA" sz="2400" b="1" dirty="0" smtClean="0"/>
              <a:t>روح الدعابة والفكاهة. </a:t>
            </a:r>
            <a:endParaRPr lang="en-US" sz="2400" b="1" dirty="0" smtClean="0"/>
          </a:p>
          <a:p>
            <a:pPr algn="r" rtl="1"/>
            <a:r>
              <a:rPr lang="ar-JO" sz="2400" b="1" dirty="0" smtClean="0"/>
              <a:t>ال</a:t>
            </a:r>
            <a:r>
              <a:rPr lang="ar-SA" sz="2400" b="1" dirty="0" smtClean="0"/>
              <a:t>قدرة </a:t>
            </a:r>
            <a:r>
              <a:rPr lang="ar-JO" sz="2400" b="1" dirty="0" smtClean="0"/>
              <a:t>ال</a:t>
            </a:r>
            <a:r>
              <a:rPr lang="ar-SA" sz="2400" b="1" dirty="0" smtClean="0"/>
              <a:t>عالية على التكيف الاجتماعي. </a:t>
            </a:r>
            <a:endParaRPr lang="en-US" sz="2400" b="1" dirty="0" smtClean="0"/>
          </a:p>
          <a:p>
            <a:pPr algn="r" rtl="1"/>
            <a:r>
              <a:rPr lang="ar-SA" sz="2400" b="1" dirty="0" smtClean="0"/>
              <a:t> </a:t>
            </a:r>
            <a:r>
              <a:rPr lang="ar-JO" sz="2400" b="1" dirty="0" smtClean="0"/>
              <a:t>رفض ا</a:t>
            </a:r>
            <a:r>
              <a:rPr lang="ar-SA" sz="2400" b="1" dirty="0" smtClean="0"/>
              <a:t>لروتين. </a:t>
            </a:r>
            <a:endParaRPr lang="en-US" sz="2400" b="1" dirty="0" smtClean="0"/>
          </a:p>
          <a:p>
            <a:pPr lvl="0" algn="r" rtl="1"/>
            <a:r>
              <a:rPr lang="ar-JO" sz="2400" b="1" dirty="0" smtClean="0"/>
              <a:t>ال</a:t>
            </a:r>
            <a:r>
              <a:rPr lang="ar-SA" sz="2400" b="1" dirty="0" smtClean="0"/>
              <a:t>مغامر</a:t>
            </a:r>
            <a:r>
              <a:rPr lang="ar-JO" sz="2400" b="1" dirty="0" smtClean="0"/>
              <a:t>ة وال</a:t>
            </a:r>
            <a:r>
              <a:rPr lang="ar-SA" sz="2400" b="1" dirty="0" smtClean="0"/>
              <a:t>ميل لاكتشـاف المجهول. </a:t>
            </a:r>
            <a:endParaRPr lang="en-US" sz="2400" b="1" dirty="0" smtClean="0"/>
          </a:p>
          <a:p>
            <a:pPr lvl="0" algn="r" rtl="1"/>
            <a:r>
              <a:rPr lang="ar-SA" sz="2400" b="1" dirty="0" smtClean="0"/>
              <a:t>سـعة المعرفة وحدة الذاكرة. </a:t>
            </a:r>
            <a:endParaRPr lang="en-US" sz="2400" b="1" dirty="0" smtClean="0"/>
          </a:p>
          <a:p>
            <a:pPr algn="r" rtl="1"/>
            <a:endParaRPr lang="en-US" dirty="0" smtClean="0"/>
          </a:p>
          <a:p>
            <a:pPr algn="r" rtl="1"/>
            <a:endParaRPr lang="en-US" dirty="0"/>
          </a:p>
        </p:txBody>
      </p:sp>
    </p:spTree>
  </p:cSld>
  <p:clrMapOvr>
    <a:masterClrMapping/>
  </p:clrMapOvr>
  <p:transition spd="med" advClick="0" advTm="2000">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r>
              <a:rPr lang="ar-OM" sz="3200" b="1" dirty="0" smtClean="0"/>
              <a:t>مستويات الإبداع</a:t>
            </a:r>
            <a:endParaRPr lang="en-US" sz="3200" b="1" dirty="0"/>
          </a:p>
        </p:txBody>
      </p:sp>
      <p:sp>
        <p:nvSpPr>
          <p:cNvPr id="3" name="Content Placeholder 2"/>
          <p:cNvSpPr>
            <a:spLocks noGrp="1"/>
          </p:cNvSpPr>
          <p:nvPr>
            <p:ph idx="1"/>
          </p:nvPr>
        </p:nvSpPr>
        <p:spPr>
          <a:xfrm>
            <a:off x="381000" y="1295400"/>
            <a:ext cx="8382000" cy="5105400"/>
          </a:xfrm>
        </p:spPr>
        <p:txBody>
          <a:bodyPr>
            <a:normAutofit/>
          </a:bodyPr>
          <a:lstStyle/>
          <a:p>
            <a:pPr algn="just" rtl="1"/>
            <a:r>
              <a:rPr lang="ar-SA" sz="2400" b="1" dirty="0"/>
              <a:t>ا</a:t>
            </a:r>
            <a:r>
              <a:rPr lang="ar-SA" sz="2400" b="1" u="sng" dirty="0"/>
              <a:t>لإبداع التعبيري (</a:t>
            </a:r>
            <a:r>
              <a:rPr lang="en-US" sz="2400" b="1" u="sng" dirty="0"/>
              <a:t>Expressive Creativity</a:t>
            </a:r>
            <a:r>
              <a:rPr lang="en-US" sz="2400" u="sng" dirty="0"/>
              <a:t> </a:t>
            </a:r>
            <a:r>
              <a:rPr lang="ar-SA" sz="2400" u="sng" dirty="0"/>
              <a:t> </a:t>
            </a:r>
            <a:r>
              <a:rPr lang="ar-SA" sz="2400" u="sng" dirty="0" smtClean="0"/>
              <a:t>)</a:t>
            </a:r>
            <a:r>
              <a:rPr lang="ar-SA" sz="2400" dirty="0" smtClean="0"/>
              <a:t>:</a:t>
            </a:r>
            <a:r>
              <a:rPr lang="en-US" sz="2400" dirty="0" smtClean="0"/>
              <a:t> </a:t>
            </a:r>
            <a:r>
              <a:rPr lang="ar-SA" sz="2400" dirty="0" smtClean="0"/>
              <a:t>وفيه </a:t>
            </a:r>
            <a:r>
              <a:rPr lang="ar-SA" sz="2400" dirty="0"/>
              <a:t>يجـري التركـيز </a:t>
            </a:r>
            <a:endParaRPr lang="ar-JO" sz="2400" dirty="0" smtClean="0"/>
          </a:p>
          <a:p>
            <a:pPr algn="just" rtl="1">
              <a:buNone/>
            </a:pPr>
            <a:r>
              <a:rPr lang="ar-JO" sz="2400" dirty="0" smtClean="0"/>
              <a:t>       </a:t>
            </a:r>
            <a:r>
              <a:rPr lang="ar-SA" sz="2400" dirty="0" smtClean="0"/>
              <a:t>على </a:t>
            </a:r>
            <a:r>
              <a:rPr lang="ar-SA" sz="2400" dirty="0"/>
              <a:t>التعبير </a:t>
            </a:r>
            <a:r>
              <a:rPr lang="ar-SA" sz="2400" dirty="0" smtClean="0"/>
              <a:t>المسـتقل</a:t>
            </a:r>
            <a:r>
              <a:rPr lang="ar-JO" sz="2400" dirty="0" smtClean="0"/>
              <a:t>،</a:t>
            </a:r>
            <a:r>
              <a:rPr lang="ar-SA" sz="2400" dirty="0" smtClean="0"/>
              <a:t> </a:t>
            </a:r>
            <a:r>
              <a:rPr lang="ar-SA" sz="2400" dirty="0"/>
              <a:t>كما يظهر في الرسـوم التلقائية </a:t>
            </a:r>
            <a:r>
              <a:rPr lang="ar-SA" sz="2400" dirty="0" smtClean="0"/>
              <a:t>للأطفـال</a:t>
            </a:r>
            <a:r>
              <a:rPr lang="ar-SA" sz="2400" dirty="0"/>
              <a:t>، دون أي اعتبار </a:t>
            </a:r>
            <a:endParaRPr lang="ar-JO" sz="2400" dirty="0" smtClean="0"/>
          </a:p>
          <a:p>
            <a:pPr algn="just" rtl="1">
              <a:buNone/>
            </a:pPr>
            <a:r>
              <a:rPr lang="ar-JO" sz="2400" dirty="0"/>
              <a:t> </a:t>
            </a:r>
            <a:r>
              <a:rPr lang="ar-JO" sz="2400" dirty="0" smtClean="0"/>
              <a:t>      </a:t>
            </a:r>
            <a:r>
              <a:rPr lang="ar-SA" sz="2400" dirty="0" smtClean="0"/>
              <a:t>للمهارات وصفات </a:t>
            </a:r>
            <a:r>
              <a:rPr lang="ar-SA" sz="2400" dirty="0"/>
              <a:t>الإنتاج</a:t>
            </a:r>
            <a:r>
              <a:rPr lang="en-US" sz="2400" dirty="0" smtClean="0"/>
              <a:t>.</a:t>
            </a:r>
            <a:endParaRPr lang="ar-JO" sz="2400" dirty="0" smtClean="0"/>
          </a:p>
          <a:p>
            <a:pPr algn="just" rtl="1">
              <a:buNone/>
            </a:pPr>
            <a:r>
              <a:rPr lang="ar-JO" sz="2400" dirty="0"/>
              <a:t> </a:t>
            </a:r>
            <a:r>
              <a:rPr lang="ar-SA" sz="2400" b="1" u="sng" dirty="0"/>
              <a:t>الإبداع التجديدي (</a:t>
            </a:r>
            <a:r>
              <a:rPr lang="en-US" sz="1600" b="1" u="sng" dirty="0"/>
              <a:t>Innovative Creativity</a:t>
            </a:r>
            <a:r>
              <a:rPr lang="en-US" sz="1600" u="sng" dirty="0"/>
              <a:t> </a:t>
            </a:r>
            <a:r>
              <a:rPr lang="ar-SA" sz="2400" u="sng" dirty="0"/>
              <a:t>) </a:t>
            </a:r>
            <a:r>
              <a:rPr lang="ar-SA" sz="2400" dirty="0"/>
              <a:t>: وتبرز فيه المهـارات الإدراكية </a:t>
            </a:r>
            <a:r>
              <a:rPr lang="ar-JO" sz="2400" dirty="0"/>
              <a:t>ب</a:t>
            </a:r>
            <a:r>
              <a:rPr lang="ar-SA" sz="2400" dirty="0"/>
              <a:t>تحسـين الأشـياء وتطويرها</a:t>
            </a:r>
            <a:r>
              <a:rPr lang="en-US" sz="2400" dirty="0"/>
              <a:t>.</a:t>
            </a:r>
          </a:p>
          <a:p>
            <a:pPr algn="just" rtl="1"/>
            <a:r>
              <a:rPr lang="ar-SA" sz="2400" b="1" u="sng" dirty="0" smtClean="0"/>
              <a:t>‌الإبداع </a:t>
            </a:r>
            <a:r>
              <a:rPr lang="ar-SA" sz="2400" b="1" u="sng" dirty="0"/>
              <a:t>الإنتاجي ( </a:t>
            </a:r>
            <a:r>
              <a:rPr lang="en-US" sz="2400" b="1" u="sng" dirty="0"/>
              <a:t>Productive Creativity</a:t>
            </a:r>
            <a:r>
              <a:rPr lang="en-US" sz="2400" u="sng" dirty="0"/>
              <a:t> </a:t>
            </a:r>
            <a:r>
              <a:rPr lang="ar-SA" sz="2400" u="sng" dirty="0"/>
              <a:t> </a:t>
            </a:r>
            <a:r>
              <a:rPr lang="ar-SA" sz="2400" u="sng" dirty="0" smtClean="0"/>
              <a:t>)</a:t>
            </a:r>
            <a:r>
              <a:rPr lang="ar-SA" sz="2400" dirty="0" smtClean="0"/>
              <a:t>:</a:t>
            </a:r>
            <a:r>
              <a:rPr lang="en-US" sz="2400" dirty="0" smtClean="0"/>
              <a:t> </a:t>
            </a:r>
            <a:r>
              <a:rPr lang="ar-SA" sz="2400" dirty="0" smtClean="0"/>
              <a:t>حـيث </a:t>
            </a:r>
            <a:r>
              <a:rPr lang="ar-SA" sz="2400" dirty="0"/>
              <a:t>يجـري التـأكيد </a:t>
            </a:r>
            <a:r>
              <a:rPr lang="ar-SA" sz="2400" dirty="0" smtClean="0"/>
              <a:t>على </a:t>
            </a:r>
            <a:r>
              <a:rPr lang="ar-SA" sz="2400" dirty="0"/>
              <a:t>تطوير تقنيات الإنتاج العلمي </a:t>
            </a:r>
            <a:r>
              <a:rPr lang="ar-SA" sz="2400" dirty="0" smtClean="0"/>
              <a:t>والفني</a:t>
            </a:r>
            <a:r>
              <a:rPr lang="ar-OM" sz="2400" dirty="0" smtClean="0"/>
              <a:t>. </a:t>
            </a:r>
            <a:endParaRPr lang="en-US" sz="2400" dirty="0" smtClean="0"/>
          </a:p>
          <a:p>
            <a:pPr algn="just" rtl="1"/>
            <a:r>
              <a:rPr lang="ar-SA" sz="2400" b="1" u="sng" dirty="0" smtClean="0"/>
              <a:t>الإبداع الاختراعي (</a:t>
            </a:r>
            <a:r>
              <a:rPr lang="en-US" sz="2400" b="1" u="sng" dirty="0" smtClean="0"/>
              <a:t>Inventive Creativity</a:t>
            </a:r>
            <a:r>
              <a:rPr lang="en-US" sz="2400" u="sng" dirty="0" smtClean="0"/>
              <a:t> </a:t>
            </a:r>
            <a:r>
              <a:rPr lang="ar-SA" sz="2400" u="sng" dirty="0" smtClean="0"/>
              <a:t>) </a:t>
            </a:r>
            <a:r>
              <a:rPr lang="ar-SA" sz="2400" dirty="0" smtClean="0"/>
              <a:t>: حـيث تـبرز عبقريـة المخترعين والرواد في اكتشـاف المواد، وإتبـاع أسـاليب وتقنيات مبتكرة </a:t>
            </a:r>
            <a:r>
              <a:rPr lang="ar-JO" sz="2400" dirty="0" smtClean="0"/>
              <a:t>.</a:t>
            </a:r>
          </a:p>
          <a:p>
            <a:pPr algn="r" rtl="1"/>
            <a:r>
              <a:rPr lang="ar-SA" sz="2400" b="1" u="sng" dirty="0" smtClean="0"/>
              <a:t>الإبداع </a:t>
            </a:r>
            <a:r>
              <a:rPr lang="ar-SA" sz="2400" b="1" u="sng" dirty="0"/>
              <a:t>الانبثاقي (</a:t>
            </a:r>
            <a:r>
              <a:rPr lang="en-US" sz="1600" b="1" u="sng" dirty="0" err="1"/>
              <a:t>Emergentative</a:t>
            </a:r>
            <a:r>
              <a:rPr lang="en-US" sz="2400" b="1" u="sng" dirty="0"/>
              <a:t> </a:t>
            </a:r>
            <a:r>
              <a:rPr lang="en-US" sz="1600" b="1" u="sng" dirty="0"/>
              <a:t>Creativity</a:t>
            </a:r>
            <a:r>
              <a:rPr lang="ar-SA" sz="2400" u="sng" dirty="0"/>
              <a:t>)</a:t>
            </a:r>
            <a:r>
              <a:rPr lang="en-US" sz="2400" u="sng" dirty="0"/>
              <a:t>:</a:t>
            </a:r>
            <a:r>
              <a:rPr lang="ar-JO" sz="2400" u="sng" dirty="0"/>
              <a:t> </a:t>
            </a:r>
          </a:p>
          <a:p>
            <a:pPr algn="r" rtl="1">
              <a:buNone/>
            </a:pPr>
            <a:r>
              <a:rPr lang="ar-JO" sz="2400" dirty="0"/>
              <a:t>     </a:t>
            </a:r>
            <a:r>
              <a:rPr lang="ar-SA" sz="2400" dirty="0"/>
              <a:t>ويؤكد تايلور(</a:t>
            </a:r>
            <a:r>
              <a:rPr lang="en-US" sz="1600" dirty="0"/>
              <a:t>Taylor</a:t>
            </a:r>
            <a:r>
              <a:rPr lang="ar-SA" sz="2400" dirty="0"/>
              <a:t>) أن هذا النوع هو ما يكون ببال كل </a:t>
            </a:r>
            <a:r>
              <a:rPr lang="ar-SA" sz="2400" dirty="0" smtClean="0"/>
              <a:t>من </a:t>
            </a:r>
            <a:r>
              <a:rPr lang="ar-SA" sz="2400" dirty="0"/>
              <a:t>يتكلم عن الإبـداع. </a:t>
            </a:r>
            <a:endParaRPr lang="en-US" sz="2400" dirty="0"/>
          </a:p>
        </p:txBody>
      </p:sp>
    </p:spTree>
  </p:cSld>
  <p:clrMapOvr>
    <a:masterClrMapping/>
  </p:clrMapOvr>
  <p:transition spd="med" advClick="0" advTm="2000">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143000"/>
          </a:xfrm>
        </p:spPr>
        <p:txBody>
          <a:bodyPr>
            <a:normAutofit/>
          </a:bodyPr>
          <a:lstStyle/>
          <a:p>
            <a:pPr rtl="1"/>
            <a:r>
              <a:rPr lang="ar-OM" sz="3200" b="1" dirty="0" smtClean="0"/>
              <a:t>ال</a:t>
            </a:r>
            <a:r>
              <a:rPr lang="ar-SA" sz="3200" b="1" dirty="0" smtClean="0"/>
              <a:t>عـوامل </a:t>
            </a:r>
            <a:r>
              <a:rPr lang="ar-OM" sz="3200" b="1" dirty="0" smtClean="0"/>
              <a:t>ال</a:t>
            </a:r>
            <a:r>
              <a:rPr lang="ar-SA" sz="3200" b="1" dirty="0" smtClean="0"/>
              <a:t>مشـتـركة بيـن المبـدعين وأنماط قدراتهم</a:t>
            </a:r>
            <a:endParaRPr lang="en-US" sz="3200" b="1" dirty="0"/>
          </a:p>
        </p:txBody>
      </p:sp>
      <p:sp>
        <p:nvSpPr>
          <p:cNvPr id="3" name="Content Placeholder 2"/>
          <p:cNvSpPr>
            <a:spLocks noGrp="1"/>
          </p:cNvSpPr>
          <p:nvPr>
            <p:ph idx="1"/>
          </p:nvPr>
        </p:nvSpPr>
        <p:spPr>
          <a:xfrm>
            <a:off x="152400" y="1066800"/>
            <a:ext cx="8839200" cy="5486400"/>
          </a:xfrm>
        </p:spPr>
        <p:txBody>
          <a:bodyPr>
            <a:noAutofit/>
          </a:bodyPr>
          <a:lstStyle/>
          <a:p>
            <a:pPr algn="just" rtl="1"/>
            <a:r>
              <a:rPr lang="ar-SA" sz="2300" b="1" u="sng" dirty="0" smtClean="0"/>
              <a:t>الطلاقة</a:t>
            </a:r>
            <a:r>
              <a:rPr lang="ar-OM" sz="2300" b="1" dirty="0" smtClean="0"/>
              <a:t>: </a:t>
            </a:r>
            <a:r>
              <a:rPr lang="ar-SA" sz="2300" b="1" dirty="0" smtClean="0"/>
              <a:t>طلاقـة الأشــكال، </a:t>
            </a:r>
            <a:r>
              <a:rPr lang="ar-JO" sz="2300" b="1" dirty="0" smtClean="0"/>
              <a:t>و</a:t>
            </a:r>
            <a:r>
              <a:rPr lang="ar-SA" sz="2300" b="1" dirty="0" smtClean="0"/>
              <a:t>طلاقة الرمـوز، وطلاقـة المعـاني والأفكـار، والطلاقة التعبيريـة، وطلاقة التداعي</a:t>
            </a:r>
            <a:r>
              <a:rPr lang="en-US" sz="2300" b="1" dirty="0" smtClean="0"/>
              <a:t>.</a:t>
            </a:r>
            <a:endParaRPr lang="ar-JO" sz="2300" b="1" dirty="0" smtClean="0"/>
          </a:p>
          <a:p>
            <a:pPr marL="0" indent="0" algn="just" rtl="1">
              <a:buNone/>
            </a:pPr>
            <a:endParaRPr lang="ar-JO" sz="2300" b="1" dirty="0" smtClean="0"/>
          </a:p>
          <a:p>
            <a:pPr algn="r" rtl="1"/>
            <a:r>
              <a:rPr lang="ar-OM" sz="2300" b="1" dirty="0" smtClean="0"/>
              <a:t>ا</a:t>
            </a:r>
            <a:r>
              <a:rPr lang="ar-SA" sz="2300" b="1" u="sng" dirty="0" smtClean="0"/>
              <a:t>لمرونة</a:t>
            </a:r>
            <a:r>
              <a:rPr lang="ar-OM" sz="2300" b="1" dirty="0" smtClean="0"/>
              <a:t>: وه</a:t>
            </a:r>
            <a:r>
              <a:rPr lang="ar-SA" sz="2300" b="1" dirty="0" smtClean="0"/>
              <a:t>ي القدرة على إنتاج الأفكار التي تظهر تحـرك الإنسـان من </a:t>
            </a:r>
            <a:r>
              <a:rPr lang="ar-JO" sz="2300" b="1" dirty="0" smtClean="0"/>
              <a:t> </a:t>
            </a:r>
            <a:r>
              <a:rPr lang="ar-SA" sz="2300" b="1" dirty="0" smtClean="0"/>
              <a:t>مسـتوى تفكير إلى آخر بالنسـبة لمهمة معينة.</a:t>
            </a:r>
            <a:r>
              <a:rPr lang="ar-OM" sz="2300" b="1" dirty="0" smtClean="0"/>
              <a:t> </a:t>
            </a:r>
            <a:endParaRPr lang="ar-JO" sz="2300" b="1" dirty="0" smtClean="0"/>
          </a:p>
          <a:p>
            <a:pPr marL="0" indent="0" algn="r" rtl="1">
              <a:buNone/>
            </a:pPr>
            <a:endParaRPr lang="ar-JO" sz="2300" b="1" dirty="0" smtClean="0"/>
          </a:p>
          <a:p>
            <a:pPr algn="r" rtl="1"/>
            <a:r>
              <a:rPr lang="ar-SA" sz="2300" b="1" u="sng" dirty="0" smtClean="0"/>
              <a:t>الأصالة</a:t>
            </a:r>
            <a:r>
              <a:rPr lang="ar-OM" sz="2300" b="1" dirty="0" smtClean="0"/>
              <a:t>: و</a:t>
            </a:r>
            <a:r>
              <a:rPr lang="ar-SA" sz="2300" b="1" dirty="0" smtClean="0"/>
              <a:t>هي القدرة على إنتاج أفكار غير عادية، ولا يتحلى خمسـة </a:t>
            </a:r>
            <a:r>
              <a:rPr lang="ar-OM" sz="2300" b="1" dirty="0" smtClean="0"/>
              <a:t> </a:t>
            </a:r>
            <a:r>
              <a:rPr lang="ar-SA" sz="2300" b="1" dirty="0" smtClean="0"/>
              <a:t>أشـخاص أو أكثر من كل مائة شـخص بهذه القدرة </a:t>
            </a:r>
            <a:r>
              <a:rPr lang="ar-OM" sz="2300" b="1" dirty="0" smtClean="0"/>
              <a:t>. </a:t>
            </a:r>
            <a:endParaRPr lang="ar-JO" sz="2300" b="1" dirty="0" smtClean="0"/>
          </a:p>
          <a:p>
            <a:pPr marL="0" indent="0" algn="r" rtl="1">
              <a:buNone/>
            </a:pPr>
            <a:endParaRPr lang="ar-JO" sz="2300" b="1" dirty="0" smtClean="0"/>
          </a:p>
          <a:p>
            <a:pPr algn="r" rtl="1"/>
            <a:r>
              <a:rPr lang="ar-SA" sz="2300" b="1" u="sng" dirty="0" smtClean="0"/>
              <a:t>التوسيع</a:t>
            </a:r>
            <a:r>
              <a:rPr lang="ar-JO" sz="2300" b="1" dirty="0" smtClean="0"/>
              <a:t>، و</a:t>
            </a:r>
            <a:r>
              <a:rPr lang="ar-OM" sz="2300" b="1" u="sng" dirty="0" smtClean="0"/>
              <a:t>الحساسية تجاه المشكلات</a:t>
            </a:r>
            <a:r>
              <a:rPr lang="ar-OM" sz="2300" b="1" dirty="0" smtClean="0"/>
              <a:t>، و</a:t>
            </a:r>
            <a:r>
              <a:rPr lang="ar-SA" sz="2300" b="1" u="sng" dirty="0" smtClean="0"/>
              <a:t>القدرة على التجديد</a:t>
            </a:r>
            <a:r>
              <a:rPr lang="ar-OM" sz="2300" b="1" dirty="0" smtClean="0"/>
              <a:t>،</a:t>
            </a:r>
            <a:r>
              <a:rPr lang="ar-SA" sz="2300" b="1" dirty="0" smtClean="0"/>
              <a:t> </a:t>
            </a:r>
            <a:r>
              <a:rPr lang="ar-JO" sz="2300" b="1" dirty="0" smtClean="0"/>
              <a:t> </a:t>
            </a:r>
            <a:r>
              <a:rPr lang="ar-SA" sz="2300" b="1" u="sng" dirty="0" smtClean="0"/>
              <a:t>والقدرة على التحليل </a:t>
            </a:r>
            <a:r>
              <a:rPr lang="ar-JO" sz="2300" b="1" u="sng" dirty="0" smtClean="0"/>
              <a:t> </a:t>
            </a:r>
            <a:r>
              <a:rPr lang="ar-SA" sz="2300" b="1" u="sng" dirty="0" smtClean="0"/>
              <a:t>والتركيب </a:t>
            </a:r>
            <a:r>
              <a:rPr lang="ar-OM" sz="2300" b="1" dirty="0" smtClean="0"/>
              <a:t>، </a:t>
            </a:r>
            <a:r>
              <a:rPr lang="ar-SA" sz="2300" b="1" u="sng" dirty="0" smtClean="0"/>
              <a:t>والقـدرة على الإغلاق</a:t>
            </a:r>
            <a:r>
              <a:rPr lang="en-US" sz="2300" b="1" dirty="0" smtClean="0"/>
              <a:t>.</a:t>
            </a:r>
          </a:p>
          <a:p>
            <a:pPr algn="r" rtl="1"/>
            <a:endParaRPr lang="en-US" sz="2300" b="1" dirty="0"/>
          </a:p>
        </p:txBody>
      </p:sp>
    </p:spTree>
  </p:cSld>
  <p:clrMapOvr>
    <a:masterClrMapping/>
  </p:clrMapOvr>
  <p:transition spd="med" advClick="0" advTm="2000">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pPr rtl="1"/>
            <a:r>
              <a:rPr lang="ar-OM" b="1" dirty="0" smtClean="0"/>
              <a:t>الإبداع </a:t>
            </a:r>
            <a:r>
              <a:rPr lang="ar-JO" b="1" dirty="0" smtClean="0"/>
              <a:t>من غير مثال سابق</a:t>
            </a:r>
            <a:endParaRPr lang="en-US" b="1" dirty="0"/>
          </a:p>
        </p:txBody>
      </p:sp>
      <p:sp>
        <p:nvSpPr>
          <p:cNvPr id="3" name="Content Placeholder 2"/>
          <p:cNvSpPr>
            <a:spLocks noGrp="1"/>
          </p:cNvSpPr>
          <p:nvPr>
            <p:ph idx="1"/>
          </p:nvPr>
        </p:nvSpPr>
        <p:spPr>
          <a:xfrm>
            <a:off x="381000" y="1600200"/>
            <a:ext cx="8305800" cy="4876800"/>
          </a:xfrm>
        </p:spPr>
        <p:txBody>
          <a:bodyPr>
            <a:normAutofit/>
          </a:bodyPr>
          <a:lstStyle/>
          <a:p>
            <a:pPr algn="just" rtl="1"/>
            <a:r>
              <a:rPr lang="ar-OM" dirty="0" smtClean="0"/>
              <a:t>يتصف </a:t>
            </a:r>
            <a:r>
              <a:rPr lang="ar-SA" dirty="0" smtClean="0"/>
              <a:t>الإبداع </a:t>
            </a:r>
            <a:r>
              <a:rPr lang="ar-JO" dirty="0" smtClean="0"/>
              <a:t>الابتكاري </a:t>
            </a:r>
            <a:r>
              <a:rPr lang="ar-SA" dirty="0" smtClean="0"/>
              <a:t>بأنـه </a:t>
            </a:r>
            <a:r>
              <a:rPr lang="ar-SA" dirty="0"/>
              <a:t>إنتـاجي </a:t>
            </a:r>
            <a:r>
              <a:rPr lang="ar-SA" sz="2600" dirty="0"/>
              <a:t>( </a:t>
            </a:r>
            <a:r>
              <a:rPr lang="en-US" sz="2200" dirty="0" smtClean="0"/>
              <a:t>Productive</a:t>
            </a:r>
            <a:r>
              <a:rPr lang="ar-SA" sz="2600" dirty="0" smtClean="0"/>
              <a:t>) </a:t>
            </a:r>
            <a:r>
              <a:rPr lang="ar-SA" dirty="0"/>
              <a:t>اخــتراعي </a:t>
            </a:r>
            <a:r>
              <a:rPr lang="ar-SA" sz="2600" dirty="0" smtClean="0"/>
              <a:t>(</a:t>
            </a:r>
            <a:r>
              <a:rPr lang="en-US" sz="2200" dirty="0" smtClean="0"/>
              <a:t>Inventive</a:t>
            </a:r>
            <a:r>
              <a:rPr lang="ar-SA" sz="2600" dirty="0" smtClean="0"/>
              <a:t>) </a:t>
            </a:r>
            <a:r>
              <a:rPr lang="ar-SA" dirty="0"/>
              <a:t>انبثــاقي </a:t>
            </a:r>
            <a:r>
              <a:rPr lang="ar-SA" sz="2600" dirty="0" smtClean="0"/>
              <a:t>(</a:t>
            </a:r>
            <a:r>
              <a:rPr lang="en-US" sz="2200" dirty="0" err="1" smtClean="0"/>
              <a:t>Emergentative</a:t>
            </a:r>
            <a:r>
              <a:rPr lang="ar-SA" sz="2600" dirty="0" smtClean="0"/>
              <a:t>)</a:t>
            </a:r>
            <a:r>
              <a:rPr lang="ar-OM" sz="2600" dirty="0" smtClean="0"/>
              <a:t>. </a:t>
            </a:r>
          </a:p>
          <a:p>
            <a:pPr algn="just" rtl="1"/>
            <a:r>
              <a:rPr lang="ar-OM" dirty="0" smtClean="0"/>
              <a:t>لا يقتصر الإبداع </a:t>
            </a:r>
            <a:r>
              <a:rPr lang="ar-JO" dirty="0" smtClean="0"/>
              <a:t>من غير مثال سابق </a:t>
            </a:r>
            <a:r>
              <a:rPr lang="ar-SA" dirty="0" smtClean="0"/>
              <a:t>عــلى </a:t>
            </a:r>
            <a:r>
              <a:rPr lang="ar-SA" dirty="0"/>
              <a:t>الإنتاج الإبداعي في مجال الفـن أو الأدب، بـل يتعـدى ذلـك ليشــمل </a:t>
            </a:r>
            <a:r>
              <a:rPr lang="ar-SA" dirty="0" smtClean="0"/>
              <a:t>التغيـير </a:t>
            </a:r>
            <a:r>
              <a:rPr lang="ar-SA" dirty="0"/>
              <a:t>الـذاتي الإبـداعي </a:t>
            </a:r>
            <a:r>
              <a:rPr lang="ar-SA" dirty="0" smtClean="0"/>
              <a:t>المنطوي</a:t>
            </a:r>
            <a:r>
              <a:rPr lang="ar-JO" dirty="0" smtClean="0"/>
              <a:t> </a:t>
            </a:r>
            <a:r>
              <a:rPr lang="ar-SA" dirty="0" smtClean="0"/>
              <a:t>على </a:t>
            </a:r>
            <a:r>
              <a:rPr lang="ar-SA" dirty="0"/>
              <a:t>مغامرة طرق أبواب المجهول من أجل الوصـول إلـى مـا </a:t>
            </a:r>
            <a:r>
              <a:rPr lang="ar-SA" dirty="0" smtClean="0"/>
              <a:t>هـو</a:t>
            </a:r>
            <a:r>
              <a:rPr lang="ar-JO" dirty="0" smtClean="0"/>
              <a:t> </a:t>
            </a:r>
            <a:r>
              <a:rPr lang="ar-SA" dirty="0" smtClean="0"/>
              <a:t>جديد</a:t>
            </a:r>
            <a:r>
              <a:rPr lang="en-US" dirty="0" smtClean="0"/>
              <a:t> </a:t>
            </a:r>
            <a:r>
              <a:rPr lang="ar-SA" dirty="0" smtClean="0"/>
              <a:t>في </a:t>
            </a:r>
            <a:r>
              <a:rPr lang="ar-SA" dirty="0"/>
              <a:t>مجال العلم والاجتماع والاقتصاد.</a:t>
            </a:r>
            <a:endParaRPr lang="en-US" dirty="0"/>
          </a:p>
          <a:p>
            <a:pPr algn="r" rtl="1"/>
            <a:endParaRPr lang="en-US" dirty="0"/>
          </a:p>
        </p:txBody>
      </p:sp>
    </p:spTree>
  </p:cSld>
  <p:clrMapOvr>
    <a:masterClrMapping/>
  </p:clrMapOvr>
  <p:transition spd="med" advClick="0" advTm="2000">
    <p:wipe dir="d"/>
  </p:transition>
</p:sld>
</file>

<file path=ppt/theme/theme1.xml><?xml version="1.0" encoding="utf-8"?>
<a:theme xmlns:a="http://schemas.openxmlformats.org/drawingml/2006/main" name="Theme1">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289</TotalTime>
  <Words>1951</Words>
  <Application>Microsoft Office PowerPoint</Application>
  <PresentationFormat>On-screen Show (4:3)</PresentationFormat>
  <Paragraphs>234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Theme1</vt:lpstr>
      <vt:lpstr>مركز الإبداع الأردني</vt:lpstr>
      <vt:lpstr>تعريف الإبداع</vt:lpstr>
      <vt:lpstr>طبيعة الإبداع وخريطة القدرات العقلية </vt:lpstr>
      <vt:lpstr>PowerPoint Presentation</vt:lpstr>
      <vt:lpstr>الابتكار والاختراع:  وجوه لعملة واحدة هي الإبداع</vt:lpstr>
      <vt:lpstr>صفات الشخص المبدع</vt:lpstr>
      <vt:lpstr>مستويات الإبداع</vt:lpstr>
      <vt:lpstr>العـوامل المشـتـركة بيـن المبـدعين وأنماط قدراتهم</vt:lpstr>
      <vt:lpstr>الإبداع من غير مثال سابق</vt:lpstr>
      <vt:lpstr>الإبداع التواصلي </vt:lpstr>
      <vt:lpstr>الفرق بين الإبداع من غير مثال سابق والتواصلي</vt:lpstr>
      <vt:lpstr> </vt:lpstr>
      <vt:lpstr>مراحـل النمــو الإبــداعي</vt:lpstr>
      <vt:lpstr>العبقري والموهوب</vt:lpstr>
      <vt:lpstr>العوامل الأسرية الأكثر فاعلية فـي تطويـر الإبـداع  </vt:lpstr>
      <vt:lpstr>علاقة الإبداع بالبيئة المدرسية </vt:lpstr>
      <vt:lpstr>التدريب على الإبداع </vt:lpstr>
      <vt:lpstr>أنماط تدريب التفكير الإبـداعي </vt:lpstr>
      <vt:lpstr>خصائص المعلم المبدع</vt:lpstr>
      <vt:lpstr>كيف يمكن للمعلمين تدريب الإبداع لدى الطلبة؟</vt:lpstr>
      <vt:lpstr>مشاريع تخرج الطلبة:  محاولات إبداعية تستحق التقدير وتحتاج رعاية فائقة</vt:lpstr>
      <vt:lpstr>PowerPoint Presentation</vt:lpstr>
      <vt:lpstr>تأسيس مركز الإبداع الأردني</vt:lpstr>
      <vt:lpstr>خدمات المركز </vt:lpstr>
      <vt:lpstr>PowerPoint Presentation</vt:lpstr>
      <vt:lpstr>PowerPoint Presentation</vt:lpstr>
      <vt:lpstr>PowerPoint Presentation</vt:lpstr>
      <vt:lpstr>شروط الانتساب للحاضنة </vt:lpstr>
      <vt:lpstr>مراحل قبول المشروع </vt:lpstr>
      <vt:lpstr>شركاؤنا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العاشر</dc:title>
  <dc:creator>Ala</dc:creator>
  <cp:lastModifiedBy>Isam Najib</cp:lastModifiedBy>
  <cp:revision>70</cp:revision>
  <dcterms:created xsi:type="dcterms:W3CDTF">2012-02-17T15:51:30Z</dcterms:created>
  <dcterms:modified xsi:type="dcterms:W3CDTF">2018-12-20T09:07:18Z</dcterms:modified>
</cp:coreProperties>
</file>