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256" r:id="rId2"/>
    <p:sldId id="29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6" r:id="rId18"/>
    <p:sldId id="277" r:id="rId19"/>
    <p:sldId id="278" r:id="rId20"/>
    <p:sldId id="279" r:id="rId21"/>
    <p:sldId id="280" r:id="rId22"/>
    <p:sldId id="281" r:id="rId23"/>
    <p:sldId id="282" r:id="rId24"/>
    <p:sldId id="287" r:id="rId25"/>
    <p:sldId id="288" r:id="rId26"/>
    <p:sldId id="289" r:id="rId27"/>
    <p:sldId id="290" r:id="rId28"/>
    <p:sldId id="283" r:id="rId29"/>
    <p:sldId id="284" r:id="rId30"/>
    <p:sldId id="285" r:id="rId31"/>
    <p:sldId id="286" r:id="rId32"/>
    <p:sldId id="292" r:id="rId33"/>
    <p:sldId id="293" r:id="rId34"/>
    <p:sldId id="294" r:id="rId35"/>
    <p:sldId id="295" r:id="rId36"/>
    <p:sldId id="296" r:id="rId37"/>
    <p:sldId id="297"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11DCE57B-1D26-46A3-ADA8-70081D23E96C}" type="datetimeFigureOut">
              <a:rPr lang="en-US" smtClean="0"/>
              <a:t>11/7/2018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9D8E98D-AF00-47F0-9F3E-EF629A3FE742}" type="slidenum">
              <a:rPr lang="en-US" smtClean="0"/>
              <a:t>‹#›</a:t>
            </a:fld>
            <a:endParaRPr lang="en-US"/>
          </a:p>
        </p:txBody>
      </p:sp>
    </p:spTree>
    <p:extLst>
      <p:ext uri="{BB962C8B-B14F-4D97-AF65-F5344CB8AC3E}">
        <p14:creationId xmlns:p14="http://schemas.microsoft.com/office/powerpoint/2010/main" val="2279912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9EAB930-0FF7-44F1-B7FD-530E18819548}" type="datetimeFigureOut">
              <a:rPr lang="en-US" smtClean="0"/>
              <a:t>11/7/2018</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B024AD3-86F4-483D-852C-DBE7046F71AD}" type="slidenum">
              <a:rPr lang="en-US" smtClean="0"/>
              <a:t>‹#›</a:t>
            </a:fld>
            <a:endParaRPr lang="en-US"/>
          </a:p>
        </p:txBody>
      </p:sp>
    </p:spTree>
    <p:extLst>
      <p:ext uri="{BB962C8B-B14F-4D97-AF65-F5344CB8AC3E}">
        <p14:creationId xmlns:p14="http://schemas.microsoft.com/office/powerpoint/2010/main" val="136680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a:t>
            </a:fld>
            <a:endParaRPr lang="en-US"/>
          </a:p>
        </p:txBody>
      </p:sp>
    </p:spTree>
    <p:extLst>
      <p:ext uri="{BB962C8B-B14F-4D97-AF65-F5344CB8AC3E}">
        <p14:creationId xmlns:p14="http://schemas.microsoft.com/office/powerpoint/2010/main" val="188928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10</a:t>
            </a:fld>
            <a:endParaRPr lang="en-US"/>
          </a:p>
        </p:txBody>
      </p:sp>
    </p:spTree>
    <p:extLst>
      <p:ext uri="{BB962C8B-B14F-4D97-AF65-F5344CB8AC3E}">
        <p14:creationId xmlns:p14="http://schemas.microsoft.com/office/powerpoint/2010/main" val="254942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11</a:t>
            </a:fld>
            <a:endParaRPr lang="en-US"/>
          </a:p>
        </p:txBody>
      </p:sp>
    </p:spTree>
    <p:extLst>
      <p:ext uri="{BB962C8B-B14F-4D97-AF65-F5344CB8AC3E}">
        <p14:creationId xmlns:p14="http://schemas.microsoft.com/office/powerpoint/2010/main" val="1826548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12</a:t>
            </a:fld>
            <a:endParaRPr lang="en-US"/>
          </a:p>
        </p:txBody>
      </p:sp>
    </p:spTree>
    <p:extLst>
      <p:ext uri="{BB962C8B-B14F-4D97-AF65-F5344CB8AC3E}">
        <p14:creationId xmlns:p14="http://schemas.microsoft.com/office/powerpoint/2010/main" val="2214793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13</a:t>
            </a:fld>
            <a:endParaRPr lang="en-US"/>
          </a:p>
        </p:txBody>
      </p:sp>
    </p:spTree>
    <p:extLst>
      <p:ext uri="{BB962C8B-B14F-4D97-AF65-F5344CB8AC3E}">
        <p14:creationId xmlns:p14="http://schemas.microsoft.com/office/powerpoint/2010/main" val="75189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14</a:t>
            </a:fld>
            <a:endParaRPr lang="en-US"/>
          </a:p>
        </p:txBody>
      </p:sp>
    </p:spTree>
    <p:extLst>
      <p:ext uri="{BB962C8B-B14F-4D97-AF65-F5344CB8AC3E}">
        <p14:creationId xmlns:p14="http://schemas.microsoft.com/office/powerpoint/2010/main" val="2615182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15</a:t>
            </a:fld>
            <a:endParaRPr lang="en-US"/>
          </a:p>
        </p:txBody>
      </p:sp>
    </p:spTree>
    <p:extLst>
      <p:ext uri="{BB962C8B-B14F-4D97-AF65-F5344CB8AC3E}">
        <p14:creationId xmlns:p14="http://schemas.microsoft.com/office/powerpoint/2010/main" val="1028041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16</a:t>
            </a:fld>
            <a:endParaRPr lang="en-US"/>
          </a:p>
        </p:txBody>
      </p:sp>
    </p:spTree>
    <p:extLst>
      <p:ext uri="{BB962C8B-B14F-4D97-AF65-F5344CB8AC3E}">
        <p14:creationId xmlns:p14="http://schemas.microsoft.com/office/powerpoint/2010/main" val="224038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17</a:t>
            </a:fld>
            <a:endParaRPr lang="en-US"/>
          </a:p>
        </p:txBody>
      </p:sp>
    </p:spTree>
    <p:extLst>
      <p:ext uri="{BB962C8B-B14F-4D97-AF65-F5344CB8AC3E}">
        <p14:creationId xmlns:p14="http://schemas.microsoft.com/office/powerpoint/2010/main" val="3035004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18</a:t>
            </a:fld>
            <a:endParaRPr lang="en-US"/>
          </a:p>
        </p:txBody>
      </p:sp>
    </p:spTree>
    <p:extLst>
      <p:ext uri="{BB962C8B-B14F-4D97-AF65-F5344CB8AC3E}">
        <p14:creationId xmlns:p14="http://schemas.microsoft.com/office/powerpoint/2010/main" val="265224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19</a:t>
            </a:fld>
            <a:endParaRPr lang="en-US"/>
          </a:p>
        </p:txBody>
      </p:sp>
    </p:spTree>
    <p:extLst>
      <p:ext uri="{BB962C8B-B14F-4D97-AF65-F5344CB8AC3E}">
        <p14:creationId xmlns:p14="http://schemas.microsoft.com/office/powerpoint/2010/main" val="3821364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a:t>
            </a:fld>
            <a:endParaRPr lang="en-US"/>
          </a:p>
        </p:txBody>
      </p:sp>
    </p:spTree>
    <p:extLst>
      <p:ext uri="{BB962C8B-B14F-4D97-AF65-F5344CB8AC3E}">
        <p14:creationId xmlns:p14="http://schemas.microsoft.com/office/powerpoint/2010/main" val="2408618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20</a:t>
            </a:fld>
            <a:endParaRPr lang="en-US"/>
          </a:p>
        </p:txBody>
      </p:sp>
    </p:spTree>
    <p:extLst>
      <p:ext uri="{BB962C8B-B14F-4D97-AF65-F5344CB8AC3E}">
        <p14:creationId xmlns:p14="http://schemas.microsoft.com/office/powerpoint/2010/main" val="4019992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21</a:t>
            </a:fld>
            <a:endParaRPr lang="en-US"/>
          </a:p>
        </p:txBody>
      </p:sp>
    </p:spTree>
    <p:extLst>
      <p:ext uri="{BB962C8B-B14F-4D97-AF65-F5344CB8AC3E}">
        <p14:creationId xmlns:p14="http://schemas.microsoft.com/office/powerpoint/2010/main" val="8417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22</a:t>
            </a:fld>
            <a:endParaRPr lang="en-US"/>
          </a:p>
        </p:txBody>
      </p:sp>
    </p:spTree>
    <p:extLst>
      <p:ext uri="{BB962C8B-B14F-4D97-AF65-F5344CB8AC3E}">
        <p14:creationId xmlns:p14="http://schemas.microsoft.com/office/powerpoint/2010/main" val="1646187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23</a:t>
            </a:fld>
            <a:endParaRPr lang="en-US"/>
          </a:p>
        </p:txBody>
      </p:sp>
    </p:spTree>
    <p:extLst>
      <p:ext uri="{BB962C8B-B14F-4D97-AF65-F5344CB8AC3E}">
        <p14:creationId xmlns:p14="http://schemas.microsoft.com/office/powerpoint/2010/main" val="3966181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24</a:t>
            </a:fld>
            <a:endParaRPr lang="en-US"/>
          </a:p>
        </p:txBody>
      </p:sp>
    </p:spTree>
    <p:extLst>
      <p:ext uri="{BB962C8B-B14F-4D97-AF65-F5344CB8AC3E}">
        <p14:creationId xmlns:p14="http://schemas.microsoft.com/office/powerpoint/2010/main" val="1931179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25</a:t>
            </a:fld>
            <a:endParaRPr lang="en-US"/>
          </a:p>
        </p:txBody>
      </p:sp>
    </p:spTree>
    <p:extLst>
      <p:ext uri="{BB962C8B-B14F-4D97-AF65-F5344CB8AC3E}">
        <p14:creationId xmlns:p14="http://schemas.microsoft.com/office/powerpoint/2010/main" val="5953760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26</a:t>
            </a:fld>
            <a:endParaRPr lang="en-US"/>
          </a:p>
        </p:txBody>
      </p:sp>
    </p:spTree>
    <p:extLst>
      <p:ext uri="{BB962C8B-B14F-4D97-AF65-F5344CB8AC3E}">
        <p14:creationId xmlns:p14="http://schemas.microsoft.com/office/powerpoint/2010/main" val="4259824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27</a:t>
            </a:fld>
            <a:endParaRPr lang="en-US"/>
          </a:p>
        </p:txBody>
      </p:sp>
    </p:spTree>
    <p:extLst>
      <p:ext uri="{BB962C8B-B14F-4D97-AF65-F5344CB8AC3E}">
        <p14:creationId xmlns:p14="http://schemas.microsoft.com/office/powerpoint/2010/main" val="2250631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28</a:t>
            </a:fld>
            <a:endParaRPr lang="en-US"/>
          </a:p>
        </p:txBody>
      </p:sp>
    </p:spTree>
    <p:extLst>
      <p:ext uri="{BB962C8B-B14F-4D97-AF65-F5344CB8AC3E}">
        <p14:creationId xmlns:p14="http://schemas.microsoft.com/office/powerpoint/2010/main" val="16379082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29</a:t>
            </a:fld>
            <a:endParaRPr lang="en-US"/>
          </a:p>
        </p:txBody>
      </p:sp>
    </p:spTree>
    <p:extLst>
      <p:ext uri="{BB962C8B-B14F-4D97-AF65-F5344CB8AC3E}">
        <p14:creationId xmlns:p14="http://schemas.microsoft.com/office/powerpoint/2010/main" val="1519063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a:t>
            </a:fld>
            <a:endParaRPr lang="en-US"/>
          </a:p>
        </p:txBody>
      </p:sp>
    </p:spTree>
    <p:extLst>
      <p:ext uri="{BB962C8B-B14F-4D97-AF65-F5344CB8AC3E}">
        <p14:creationId xmlns:p14="http://schemas.microsoft.com/office/powerpoint/2010/main" val="1003684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30</a:t>
            </a:fld>
            <a:endParaRPr lang="en-US"/>
          </a:p>
        </p:txBody>
      </p:sp>
    </p:spTree>
    <p:extLst>
      <p:ext uri="{BB962C8B-B14F-4D97-AF65-F5344CB8AC3E}">
        <p14:creationId xmlns:p14="http://schemas.microsoft.com/office/powerpoint/2010/main" val="3058087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31</a:t>
            </a:fld>
            <a:endParaRPr lang="en-US"/>
          </a:p>
        </p:txBody>
      </p:sp>
    </p:spTree>
    <p:extLst>
      <p:ext uri="{BB962C8B-B14F-4D97-AF65-F5344CB8AC3E}">
        <p14:creationId xmlns:p14="http://schemas.microsoft.com/office/powerpoint/2010/main" val="37726412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32</a:t>
            </a:fld>
            <a:endParaRPr lang="en-US"/>
          </a:p>
        </p:txBody>
      </p:sp>
    </p:spTree>
    <p:extLst>
      <p:ext uri="{BB962C8B-B14F-4D97-AF65-F5344CB8AC3E}">
        <p14:creationId xmlns:p14="http://schemas.microsoft.com/office/powerpoint/2010/main" val="126879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33</a:t>
            </a:fld>
            <a:endParaRPr lang="en-US"/>
          </a:p>
        </p:txBody>
      </p:sp>
    </p:spTree>
    <p:extLst>
      <p:ext uri="{BB962C8B-B14F-4D97-AF65-F5344CB8AC3E}">
        <p14:creationId xmlns:p14="http://schemas.microsoft.com/office/powerpoint/2010/main" val="3763372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34</a:t>
            </a:fld>
            <a:endParaRPr lang="en-US"/>
          </a:p>
        </p:txBody>
      </p:sp>
    </p:spTree>
    <p:extLst>
      <p:ext uri="{BB962C8B-B14F-4D97-AF65-F5344CB8AC3E}">
        <p14:creationId xmlns:p14="http://schemas.microsoft.com/office/powerpoint/2010/main" val="35860895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35</a:t>
            </a:fld>
            <a:endParaRPr lang="en-US"/>
          </a:p>
        </p:txBody>
      </p:sp>
    </p:spTree>
    <p:extLst>
      <p:ext uri="{BB962C8B-B14F-4D97-AF65-F5344CB8AC3E}">
        <p14:creationId xmlns:p14="http://schemas.microsoft.com/office/powerpoint/2010/main" val="1085635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36</a:t>
            </a:fld>
            <a:endParaRPr lang="en-US"/>
          </a:p>
        </p:txBody>
      </p:sp>
    </p:spTree>
    <p:extLst>
      <p:ext uri="{BB962C8B-B14F-4D97-AF65-F5344CB8AC3E}">
        <p14:creationId xmlns:p14="http://schemas.microsoft.com/office/powerpoint/2010/main" val="3238689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37</a:t>
            </a:fld>
            <a:endParaRPr lang="en-US"/>
          </a:p>
        </p:txBody>
      </p:sp>
    </p:spTree>
    <p:extLst>
      <p:ext uri="{BB962C8B-B14F-4D97-AF65-F5344CB8AC3E}">
        <p14:creationId xmlns:p14="http://schemas.microsoft.com/office/powerpoint/2010/main" val="455425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4</a:t>
            </a:fld>
            <a:endParaRPr lang="en-US"/>
          </a:p>
        </p:txBody>
      </p:sp>
    </p:spTree>
    <p:extLst>
      <p:ext uri="{BB962C8B-B14F-4D97-AF65-F5344CB8AC3E}">
        <p14:creationId xmlns:p14="http://schemas.microsoft.com/office/powerpoint/2010/main" val="969467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5</a:t>
            </a:fld>
            <a:endParaRPr lang="en-US"/>
          </a:p>
        </p:txBody>
      </p:sp>
    </p:spTree>
    <p:extLst>
      <p:ext uri="{BB962C8B-B14F-4D97-AF65-F5344CB8AC3E}">
        <p14:creationId xmlns:p14="http://schemas.microsoft.com/office/powerpoint/2010/main" val="94793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6</a:t>
            </a:fld>
            <a:endParaRPr lang="en-US"/>
          </a:p>
        </p:txBody>
      </p:sp>
    </p:spTree>
    <p:extLst>
      <p:ext uri="{BB962C8B-B14F-4D97-AF65-F5344CB8AC3E}">
        <p14:creationId xmlns:p14="http://schemas.microsoft.com/office/powerpoint/2010/main" val="115424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7</a:t>
            </a:fld>
            <a:endParaRPr lang="en-US"/>
          </a:p>
        </p:txBody>
      </p:sp>
    </p:spTree>
    <p:extLst>
      <p:ext uri="{BB962C8B-B14F-4D97-AF65-F5344CB8AC3E}">
        <p14:creationId xmlns:p14="http://schemas.microsoft.com/office/powerpoint/2010/main" val="3290377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8</a:t>
            </a:fld>
            <a:endParaRPr lang="en-US"/>
          </a:p>
        </p:txBody>
      </p:sp>
    </p:spTree>
    <p:extLst>
      <p:ext uri="{BB962C8B-B14F-4D97-AF65-F5344CB8AC3E}">
        <p14:creationId xmlns:p14="http://schemas.microsoft.com/office/powerpoint/2010/main" val="288118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024AD3-86F4-483D-852C-DBE7046F71AD}" type="slidenum">
              <a:rPr lang="en-US" smtClean="0"/>
              <a:t>9</a:t>
            </a:fld>
            <a:endParaRPr lang="en-US"/>
          </a:p>
        </p:txBody>
      </p:sp>
    </p:spTree>
    <p:extLst>
      <p:ext uri="{BB962C8B-B14F-4D97-AF65-F5344CB8AC3E}">
        <p14:creationId xmlns:p14="http://schemas.microsoft.com/office/powerpoint/2010/main" val="954807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69AEB8-6810-4F99-A337-31DC1B80DCF4}" type="datetime1">
              <a:rPr lang="en-US" smtClean="0"/>
              <a:t>11/7/2018</a:t>
            </a:fld>
            <a:endParaRPr lang="en-US"/>
          </a:p>
        </p:txBody>
      </p: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402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7DEDD0-3F21-44AF-9F7B-038E0B461EB5}" type="datetime1">
              <a:rPr lang="en-US" smtClean="0"/>
              <a:t>11/7/2018</a:t>
            </a:fld>
            <a:endParaRPr lang="en-US"/>
          </a:p>
        </p:txBody>
      </p: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16005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7D4E0A-9D0B-47AF-85EE-6AFE06DE60E2}" type="datetime1">
              <a:rPr lang="en-US" smtClean="0"/>
              <a:t>11/7/2018</a:t>
            </a:fld>
            <a:endParaRPr lang="en-US"/>
          </a:p>
        </p:txBody>
      </p: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35263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30B8C9-9E81-4A4F-86AF-A86FBC6873A1}" type="datetime1">
              <a:rPr lang="en-US" smtClean="0"/>
              <a:t>11/7/2018</a:t>
            </a:fld>
            <a:endParaRPr lang="en-US"/>
          </a:p>
        </p:txBody>
      </p: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335248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7450BA-CF5C-48FB-A3AC-5EB8E85BD402}" type="datetime1">
              <a:rPr lang="en-US" smtClean="0"/>
              <a:t>11/7/2018</a:t>
            </a:fld>
            <a:endParaRPr lang="en-US"/>
          </a:p>
        </p:txBody>
      </p: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10662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C91198-BA7C-4AB6-8E14-B9EB1B8051B8}" type="datetime1">
              <a:rPr lang="en-US" smtClean="0"/>
              <a:t>11/7/2018</a:t>
            </a:fld>
            <a:endParaRPr lang="en-US"/>
          </a:p>
        </p:txBody>
      </p:sp>
      <p:sp>
        <p:nvSpPr>
          <p:cNvPr id="6" name="Footer Placeholder 5"/>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7" name="Slide Number Placeholder 6"/>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407704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A4A99B-B096-4249-A5AD-FF5AB331C45E}" type="datetime1">
              <a:rPr lang="en-US" smtClean="0"/>
              <a:t>11/7/2018</a:t>
            </a:fld>
            <a:endParaRPr lang="en-US"/>
          </a:p>
        </p:txBody>
      </p:sp>
      <p:sp>
        <p:nvSpPr>
          <p:cNvPr id="8" name="Footer Placeholder 7"/>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9" name="Slide Number Placeholder 8"/>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301751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9CC726-6C9D-485A-BDB4-5EDE9F71A9CE}" type="datetime1">
              <a:rPr lang="en-US" smtClean="0"/>
              <a:t>11/7/2018</a:t>
            </a:fld>
            <a:endParaRPr lang="en-US"/>
          </a:p>
        </p:txBody>
      </p:sp>
      <p:sp>
        <p:nvSpPr>
          <p:cNvPr id="4" name="Footer Placeholder 3"/>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5" name="Slide Number Placeholder 4"/>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3061345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8BD151-7698-4ECC-9D9D-9D7CC6C4E748}" type="datetime1">
              <a:rPr lang="en-US" smtClean="0"/>
              <a:t>11/7/2018</a:t>
            </a:fld>
            <a:endParaRPr lang="en-US"/>
          </a:p>
        </p:txBody>
      </p:sp>
      <p:sp>
        <p:nvSpPr>
          <p:cNvPr id="3" name="Footer Placeholder 2"/>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4" name="Slide Number Placeholder 3"/>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3151500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E1C2B7-B051-4445-B7D9-B02A74F1BCD0}" type="datetime1">
              <a:rPr lang="en-US" smtClean="0"/>
              <a:t>11/7/2018</a:t>
            </a:fld>
            <a:endParaRPr lang="en-US"/>
          </a:p>
        </p:txBody>
      </p:sp>
      <p:sp>
        <p:nvSpPr>
          <p:cNvPr id="6" name="Footer Placeholder 5"/>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7" name="Slide Number Placeholder 6"/>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283839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7A2767-0033-4D42-B8A7-E73A54D4C830}" type="datetime1">
              <a:rPr lang="en-US" smtClean="0"/>
              <a:t>11/7/2018</a:t>
            </a:fld>
            <a:endParaRPr lang="en-US"/>
          </a:p>
        </p:txBody>
      </p:sp>
      <p:sp>
        <p:nvSpPr>
          <p:cNvPr id="6" name="Footer Placeholder 5"/>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7" name="Slide Number Placeholder 6"/>
          <p:cNvSpPr>
            <a:spLocks noGrp="1"/>
          </p:cNvSpPr>
          <p:nvPr>
            <p:ph type="sldNum" sz="quarter" idx="12"/>
          </p:nvPr>
        </p:nvSpPr>
        <p:spPr/>
        <p:txBody>
          <a:bodyPr/>
          <a:lstStyle/>
          <a:p>
            <a:fld id="{CD85A67C-C599-4489-B391-250DE30BCB1B}" type="slidenum">
              <a:rPr lang="en-US" smtClean="0"/>
              <a:t>‹#›</a:t>
            </a:fld>
            <a:endParaRPr lang="en-US"/>
          </a:p>
        </p:txBody>
      </p:sp>
    </p:spTree>
    <p:extLst>
      <p:ext uri="{BB962C8B-B14F-4D97-AF65-F5344CB8AC3E}">
        <p14:creationId xmlns:p14="http://schemas.microsoft.com/office/powerpoint/2010/main" val="213703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42B9E-A31D-4AB8-AA77-7B4ECFB2028D}" type="datetime1">
              <a:rPr lang="en-US" smtClean="0"/>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JO" smtClean="0"/>
              <a:t>جامعة فيلادلفيا عمادة التطوير والتعلم عن بعد</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5A67C-C599-4489-B391-250DE30BCB1B}" type="slidenum">
              <a:rPr lang="en-US" smtClean="0"/>
              <a:t>‹#›</a:t>
            </a:fld>
            <a:endParaRPr lang="en-US"/>
          </a:p>
        </p:txBody>
      </p:sp>
    </p:spTree>
    <p:extLst>
      <p:ext uri="{BB962C8B-B14F-4D97-AF65-F5344CB8AC3E}">
        <p14:creationId xmlns:p14="http://schemas.microsoft.com/office/powerpoint/2010/main" val="2567379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hyperlink" Target="http://3.bp.blogspot.com/-c2XPka3WUP4/VGD9Q1aG11I/AAAAAAAAB_0/teMVX5MQJvw/s1600/%D9%85%D8%A7%D9%87%D9%88+%D8%A7%D9%84%D8%AC%D8%AF%D8%A7%D8%B1+%D8%A7%D9%84%D9%86%D8%A7%D8%B1%D9%8A+%D9%88%D9%85%D8%A7+%D9%87%D9%88+%D8%A7%D9%84%D9%81%D8%B1%D9%82+%D8%A8%D9%8A%D9%86%D9%87+%D9%88%D8%A8%D9%8A%D9%86+%D8%A8%D8%B1%D9%86%D8%A7%D9%85%D8%AC+%D8%A7%D9%84%D8%AD%D9%85%D8%A7%D9%8A%D8%A9+%D9%88%D9%85%D8%A7%D9%87%D9%88+%D8%A3%D9%81%D8%B6%D9%84+%D8%AC%D8%AF%D8%A7%D8%B1+%D9%86%D8%A7%D8%B1%D9%8A+FIERWALL.PNG" TargetMode="Externa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85800" y="1916832"/>
            <a:ext cx="7391400" cy="13133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SA" altLang="en-US" sz="6600" b="1" dirty="0"/>
              <a:t>أمن </a:t>
            </a:r>
            <a:r>
              <a:rPr lang="ar-JO" altLang="en-US" sz="6600" b="1" dirty="0" smtClean="0"/>
              <a:t>وحماية</a:t>
            </a:r>
            <a:r>
              <a:rPr lang="ar-SA" altLang="en-US" sz="6600" b="1" dirty="0" smtClean="0"/>
              <a:t> </a:t>
            </a:r>
            <a:r>
              <a:rPr lang="ar-SA" altLang="en-US" sz="6600" b="1" dirty="0"/>
              <a:t>المعلومات</a:t>
            </a:r>
            <a:endParaRPr lang="en-US" altLang="en-US" sz="6600" b="1" dirty="0"/>
          </a:p>
        </p:txBody>
      </p:sp>
      <p:sp>
        <p:nvSpPr>
          <p:cNvPr id="2" name="Footer Placeholder 1"/>
          <p:cNvSpPr>
            <a:spLocks noGrp="1"/>
          </p:cNvSpPr>
          <p:nvPr>
            <p:ph type="ftr" sz="quarter" idx="11"/>
          </p:nvPr>
        </p:nvSpPr>
        <p:spPr/>
        <p:txBody>
          <a:bodyPr/>
          <a:lstStyle/>
          <a:p>
            <a:r>
              <a:rPr lang="ar-JO" smtClean="0"/>
              <a:t>إعداد أ.هيام الصمادي + أ.احمد الغول</a:t>
            </a:r>
            <a:endParaRPr lang="en-US"/>
          </a:p>
        </p:txBody>
      </p:sp>
    </p:spTree>
    <p:extLst>
      <p:ext uri="{BB962C8B-B14F-4D97-AF65-F5344CB8AC3E}">
        <p14:creationId xmlns:p14="http://schemas.microsoft.com/office/powerpoint/2010/main" val="32981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ماهو الجدار الناري وما هو الفرق بينه وبين برنامج الحماية وماهو أفضل جدار ناري FIERWAL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1775" y="2763838"/>
            <a:ext cx="60960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مربع نص 5"/>
          <p:cNvSpPr txBox="1">
            <a:spLocks noChangeArrowheads="1"/>
          </p:cNvSpPr>
          <p:nvPr/>
        </p:nvSpPr>
        <p:spPr bwMode="auto">
          <a:xfrm>
            <a:off x="838200" y="1141413"/>
            <a:ext cx="74676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eaLnBrk="1" hangingPunct="1">
              <a:defRPr/>
            </a:pPr>
            <a:r>
              <a:rPr lang="ar-SA" altLang="en-US" sz="2000" b="1" dirty="0" smtClean="0">
                <a:latin typeface="+mj-lt"/>
                <a:cs typeface="+mj-cs"/>
              </a:rPr>
              <a:t>ما هو الجدار الناري؟</a:t>
            </a:r>
            <a:br>
              <a:rPr lang="ar-SA" altLang="en-US" sz="2000" b="1" dirty="0" smtClean="0">
                <a:latin typeface="+mj-lt"/>
                <a:cs typeface="+mj-cs"/>
              </a:rPr>
            </a:br>
            <a:r>
              <a:rPr lang="ar-SA" altLang="en-US" sz="2000" b="1" dirty="0" smtClean="0">
                <a:latin typeface="+mj-lt"/>
                <a:cs typeface="+mj-cs"/>
              </a:rPr>
              <a:t>الجدار الناري هو الحاجز الذي يفصل الحاسوب أو أي جهاز آخر عن الاتصال وإرسال واستقبال البيانات فيسمح لبرامج معينة بنقل واستقبال البيانات ويقوم بضرب حضر أمني عن أي أشياء أخرى مشكوك في أمرها.</a:t>
            </a:r>
          </a:p>
        </p:txBody>
      </p:sp>
      <p:sp>
        <p:nvSpPr>
          <p:cNvPr id="15364" name="مربع نص 6"/>
          <p:cNvSpPr txBox="1">
            <a:spLocks noChangeArrowheads="1"/>
          </p:cNvSpPr>
          <p:nvPr/>
        </p:nvSpPr>
        <p:spPr bwMode="auto">
          <a:xfrm>
            <a:off x="5859463" y="5334000"/>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defRPr>
            </a:lvl1pPr>
            <a:lvl2pPr marL="742950" indent="-285750" eaLnBrk="0" hangingPunct="0">
              <a:defRPr sz="1600">
                <a:solidFill>
                  <a:schemeClr val="tx1"/>
                </a:solidFill>
                <a:latin typeface="Arial" pitchFamily="34" charset="0"/>
              </a:defRPr>
            </a:lvl2pPr>
            <a:lvl3pPr marL="1143000" indent="-228600" eaLnBrk="0" hangingPunct="0">
              <a:defRPr sz="1600">
                <a:solidFill>
                  <a:schemeClr val="tx1"/>
                </a:solidFill>
                <a:latin typeface="Arial" pitchFamily="34" charset="0"/>
              </a:defRPr>
            </a:lvl3pPr>
            <a:lvl4pPr marL="1600200" indent="-228600" eaLnBrk="0" hangingPunct="0">
              <a:defRPr sz="1600">
                <a:solidFill>
                  <a:schemeClr val="tx1"/>
                </a:solidFill>
                <a:latin typeface="Arial" pitchFamily="34" charset="0"/>
              </a:defRPr>
            </a:lvl4pPr>
            <a:lvl5pPr marL="2057400" indent="-228600" eaLnBrk="0" hangingPunct="0">
              <a:defRPr sz="1600">
                <a:solidFill>
                  <a:schemeClr val="tx1"/>
                </a:solidFill>
                <a:latin typeface="Arial" pitchFamily="34" charset="0"/>
              </a:defRPr>
            </a:lvl5pPr>
            <a:lvl6pPr marL="2514600" indent="-228600" algn="l" rtl="0" eaLnBrk="0" fontAlgn="base" hangingPunct="0">
              <a:spcBef>
                <a:spcPct val="0"/>
              </a:spcBef>
              <a:spcAft>
                <a:spcPct val="0"/>
              </a:spcAft>
              <a:defRPr sz="1600">
                <a:solidFill>
                  <a:schemeClr val="tx1"/>
                </a:solidFill>
                <a:latin typeface="Arial" pitchFamily="34" charset="0"/>
              </a:defRPr>
            </a:lvl6pPr>
            <a:lvl7pPr marL="2971800" indent="-228600" algn="l" rtl="0" eaLnBrk="0" fontAlgn="base" hangingPunct="0">
              <a:spcBef>
                <a:spcPct val="0"/>
              </a:spcBef>
              <a:spcAft>
                <a:spcPct val="0"/>
              </a:spcAft>
              <a:defRPr sz="1600">
                <a:solidFill>
                  <a:schemeClr val="tx1"/>
                </a:solidFill>
                <a:latin typeface="Arial" pitchFamily="34" charset="0"/>
              </a:defRPr>
            </a:lvl7pPr>
            <a:lvl8pPr marL="3429000" indent="-228600" algn="l" rtl="0" eaLnBrk="0" fontAlgn="base" hangingPunct="0">
              <a:spcBef>
                <a:spcPct val="0"/>
              </a:spcBef>
              <a:spcAft>
                <a:spcPct val="0"/>
              </a:spcAft>
              <a:defRPr sz="1600">
                <a:solidFill>
                  <a:schemeClr val="tx1"/>
                </a:solidFill>
                <a:latin typeface="Arial" pitchFamily="34" charset="0"/>
              </a:defRPr>
            </a:lvl8pPr>
            <a:lvl9pPr marL="3886200" indent="-228600" algn="l" rtl="0" eaLnBrk="0" fontAlgn="base" hangingPunct="0">
              <a:spcBef>
                <a:spcPct val="0"/>
              </a:spcBef>
              <a:spcAft>
                <a:spcPct val="0"/>
              </a:spcAft>
              <a:defRPr sz="1600">
                <a:solidFill>
                  <a:schemeClr val="tx1"/>
                </a:solidFill>
                <a:latin typeface="Arial" pitchFamily="34" charset="0"/>
              </a:defRPr>
            </a:lvl9pPr>
          </a:lstStyle>
          <a:p>
            <a:pPr algn="ctr" eaLnBrk="1" hangingPunct="1"/>
            <a:r>
              <a:rPr lang="ar-SA" altLang="en-US" sz="2800" dirty="0">
                <a:solidFill>
                  <a:srgbClr val="0000FF"/>
                </a:solidFill>
                <a:latin typeface="Andalus" pitchFamily="18" charset="-78"/>
                <a:cs typeface="Andalus" pitchFamily="18" charset="-78"/>
              </a:rPr>
              <a:t>الجدار الناري</a:t>
            </a:r>
          </a:p>
          <a:p>
            <a:pPr algn="ctr" eaLnBrk="1" hangingPunct="1"/>
            <a:endParaRPr lang="ar-SA" altLang="en-US" sz="2800" dirty="0">
              <a:solidFill>
                <a:srgbClr val="0000FF"/>
              </a:solidFill>
              <a:latin typeface="Andalus" pitchFamily="18" charset="-78"/>
              <a:cs typeface="Andalus" pitchFamily="18" charset="-78"/>
            </a:endParaRPr>
          </a:p>
        </p:txBody>
      </p:sp>
      <p:sp>
        <p:nvSpPr>
          <p:cNvPr id="8" name="مربع نص 7"/>
          <p:cNvSpPr txBox="1"/>
          <p:nvPr/>
        </p:nvSpPr>
        <p:spPr>
          <a:xfrm>
            <a:off x="1295400" y="22860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ar-SA" sz="5400" b="1" dirty="0">
                <a:ln w="11430"/>
                <a:cs typeface="+mj-cs"/>
              </a:rPr>
              <a:t>الجدار الناري</a:t>
            </a: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1578538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8930"/>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تفعيل </a:t>
            </a:r>
            <a:r>
              <a:rPr lang="ar-SA" sz="4000" dirty="0">
                <a:ln w="11430"/>
                <a:cs typeface="+mj-cs"/>
              </a:rPr>
              <a:t>الجدار الناري</a:t>
            </a:r>
            <a:r>
              <a:rPr lang="ar-JO" sz="4000" dirty="0">
                <a:ln w="11430"/>
                <a:cs typeface="+mj-cs"/>
              </a:rPr>
              <a:t> على الاجهزة</a:t>
            </a:r>
            <a:endParaRPr lang="ar-SA" sz="4000" dirty="0">
              <a:ln w="11430"/>
              <a:cs typeface="+mj-cs"/>
            </a:endParaRPr>
          </a:p>
        </p:txBody>
      </p:sp>
      <p:pic>
        <p:nvPicPr>
          <p:cNvPr id="1638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0"/>
            <a:ext cx="360521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مربع نص 7"/>
          <p:cNvSpPr txBox="1"/>
          <p:nvPr/>
        </p:nvSpPr>
        <p:spPr>
          <a:xfrm>
            <a:off x="4136132" y="2041088"/>
            <a:ext cx="4724400" cy="2585323"/>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أولا من قائمة </a:t>
            </a:r>
            <a:r>
              <a:rPr lang="en-US" sz="5400" dirty="0">
                <a:ln w="11430"/>
                <a:cs typeface="+mj-cs"/>
              </a:rPr>
              <a:t>start</a:t>
            </a:r>
            <a:r>
              <a:rPr lang="ar-JO" sz="5400" dirty="0">
                <a:ln w="11430"/>
                <a:cs typeface="+mj-cs"/>
              </a:rPr>
              <a:t> أنقر على خيار </a:t>
            </a:r>
            <a:r>
              <a:rPr lang="en-US" sz="5400" dirty="0">
                <a:ln w="11430"/>
                <a:cs typeface="+mj-cs"/>
              </a:rPr>
              <a:t>control panel</a:t>
            </a:r>
            <a:endParaRPr lang="ar-SA" sz="5400" dirty="0">
              <a:ln w="11430"/>
              <a:cs typeface="+mj-cs"/>
            </a:endParaRPr>
          </a:p>
        </p:txBody>
      </p:sp>
      <p:cxnSp>
        <p:nvCxnSpPr>
          <p:cNvPr id="9" name="رابط كسهم مستقيم 6"/>
          <p:cNvCxnSpPr/>
          <p:nvPr/>
        </p:nvCxnSpPr>
        <p:spPr>
          <a:xfrm flipH="1" flipV="1">
            <a:off x="3124200" y="2895600"/>
            <a:ext cx="16002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401059891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347234"/>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تفعيل </a:t>
            </a:r>
            <a:r>
              <a:rPr lang="ar-SA" sz="4000" dirty="0">
                <a:ln w="11430"/>
                <a:cs typeface="+mj-cs"/>
              </a:rPr>
              <a:t>الجدار الناري</a:t>
            </a:r>
            <a:r>
              <a:rPr lang="ar-JO" sz="4000" dirty="0">
                <a:ln w="11430"/>
                <a:cs typeface="+mj-cs"/>
              </a:rPr>
              <a:t> على الاجهزة</a:t>
            </a:r>
            <a:endParaRPr lang="ar-SA" sz="4000" dirty="0">
              <a:ln w="11430"/>
              <a:cs typeface="+mj-cs"/>
            </a:endParaRPr>
          </a:p>
        </p:txBody>
      </p:sp>
      <p:sp>
        <p:nvSpPr>
          <p:cNvPr id="7" name="مربع نص 7"/>
          <p:cNvSpPr txBox="1"/>
          <p:nvPr/>
        </p:nvSpPr>
        <p:spPr>
          <a:xfrm>
            <a:off x="6019800" y="1219200"/>
            <a:ext cx="2971800" cy="4247317"/>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ثم النقر على خيار </a:t>
            </a:r>
            <a:r>
              <a:rPr lang="en-US" sz="5400" dirty="0">
                <a:ln w="11430"/>
                <a:cs typeface="+mj-cs"/>
              </a:rPr>
              <a:t>System and Security</a:t>
            </a:r>
            <a:endParaRPr lang="ar-SA" sz="5400" dirty="0">
              <a:ln w="11430"/>
              <a:cs typeface="+mj-cs"/>
            </a:endParaRPr>
          </a:p>
        </p:txBody>
      </p:sp>
      <p:cxnSp>
        <p:nvCxnSpPr>
          <p:cNvPr id="9" name="رابط كسهم مستقيم 6"/>
          <p:cNvCxnSpPr/>
          <p:nvPr/>
        </p:nvCxnSpPr>
        <p:spPr>
          <a:xfrm flipH="1" flipV="1">
            <a:off x="3124200" y="2895600"/>
            <a:ext cx="16002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7413" name="Picture 2" descr="C:\Users\hiyam\Desktop\صور أمن المعلومات\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1219200"/>
            <a:ext cx="5651500"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رابط كسهم مستقيم 6"/>
          <p:cNvCxnSpPr/>
          <p:nvPr/>
        </p:nvCxnSpPr>
        <p:spPr>
          <a:xfrm flipH="1">
            <a:off x="1981200" y="1371600"/>
            <a:ext cx="1905000" cy="647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423451524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345013"/>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تفعيل </a:t>
            </a:r>
            <a:r>
              <a:rPr lang="ar-SA" sz="4000" dirty="0">
                <a:ln w="11430"/>
                <a:cs typeface="+mj-cs"/>
              </a:rPr>
              <a:t>الجدار الناري</a:t>
            </a:r>
            <a:r>
              <a:rPr lang="ar-JO" sz="4000" dirty="0">
                <a:ln w="11430"/>
                <a:cs typeface="+mj-cs"/>
              </a:rPr>
              <a:t> على الاجهزة</a:t>
            </a:r>
            <a:endParaRPr lang="ar-SA" sz="4000" dirty="0">
              <a:ln w="11430"/>
              <a:cs typeface="+mj-cs"/>
            </a:endParaRPr>
          </a:p>
        </p:txBody>
      </p:sp>
      <p:sp>
        <p:nvSpPr>
          <p:cNvPr id="7" name="مربع نص 7"/>
          <p:cNvSpPr txBox="1"/>
          <p:nvPr/>
        </p:nvSpPr>
        <p:spPr>
          <a:xfrm>
            <a:off x="6019800" y="1219200"/>
            <a:ext cx="2971800" cy="341632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ثم النقر على خيار </a:t>
            </a:r>
            <a:r>
              <a:rPr lang="en-US" sz="5400" dirty="0">
                <a:ln w="11430"/>
                <a:cs typeface="+mj-cs"/>
              </a:rPr>
              <a:t>Windows Firewall</a:t>
            </a:r>
            <a:endParaRPr lang="ar-SA" sz="5400" dirty="0">
              <a:ln w="11430"/>
              <a:cs typeface="+mj-cs"/>
            </a:endParaRPr>
          </a:p>
        </p:txBody>
      </p:sp>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219200"/>
            <a:ext cx="4876800" cy="4938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رابط كسهم مستقيم 6"/>
          <p:cNvCxnSpPr/>
          <p:nvPr/>
        </p:nvCxnSpPr>
        <p:spPr>
          <a:xfrm>
            <a:off x="0" y="1333500"/>
            <a:ext cx="984250" cy="647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574613106"/>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116632"/>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تفعيل </a:t>
            </a:r>
            <a:r>
              <a:rPr lang="ar-SA" sz="4000" dirty="0">
                <a:ln w="11430"/>
                <a:cs typeface="+mj-cs"/>
              </a:rPr>
              <a:t>الجدار الناري</a:t>
            </a:r>
            <a:r>
              <a:rPr lang="ar-JO" sz="4000" dirty="0">
                <a:ln w="11430"/>
                <a:cs typeface="+mj-cs"/>
              </a:rPr>
              <a:t> على الاجهزة</a:t>
            </a:r>
            <a:endParaRPr lang="ar-SA" sz="4000" dirty="0">
              <a:ln w="11430"/>
              <a:cs typeface="+mj-cs"/>
            </a:endParaRPr>
          </a:p>
        </p:txBody>
      </p:sp>
      <p:sp>
        <p:nvSpPr>
          <p:cNvPr id="7" name="مربع نص 7"/>
          <p:cNvSpPr txBox="1"/>
          <p:nvPr/>
        </p:nvSpPr>
        <p:spPr>
          <a:xfrm>
            <a:off x="6829425" y="1204425"/>
            <a:ext cx="2314575" cy="255454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200" dirty="0">
                <a:ln w="11430"/>
                <a:cs typeface="+mj-cs"/>
              </a:rPr>
              <a:t>ثم النقر على خيار</a:t>
            </a:r>
            <a:r>
              <a:rPr lang="en-US" sz="3200" dirty="0">
                <a:ln w="11430"/>
                <a:cs typeface="+mj-cs"/>
              </a:rPr>
              <a:t>Turn Windows Firewall on or off</a:t>
            </a:r>
            <a:endParaRPr lang="ar-SA" sz="3200" dirty="0">
              <a:ln w="11430"/>
              <a:cs typeface="+mj-cs"/>
            </a:endParaRPr>
          </a:p>
        </p:txBody>
      </p:sp>
      <p:pic>
        <p:nvPicPr>
          <p:cNvPr id="19460" name="Picture 2" descr="C:\Users\hiyam\Desktop\صور أمن المعلومات\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 y="939800"/>
            <a:ext cx="6842125"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رابط كسهم مستقيم 6"/>
          <p:cNvCxnSpPr/>
          <p:nvPr/>
        </p:nvCxnSpPr>
        <p:spPr>
          <a:xfrm>
            <a:off x="152400" y="1943100"/>
            <a:ext cx="228600" cy="800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76594460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8930"/>
            <a:ext cx="6553200" cy="175432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rPr>
              <a:t>كيفية تفعيل </a:t>
            </a:r>
            <a:r>
              <a:rPr lang="ar-SA" sz="5400" dirty="0">
                <a:ln w="11430"/>
              </a:rPr>
              <a:t>الجدار الناري</a:t>
            </a:r>
            <a:r>
              <a:rPr lang="ar-JO" sz="5400" dirty="0">
                <a:ln w="11430"/>
              </a:rPr>
              <a:t> على الاجهزة</a:t>
            </a:r>
            <a:endParaRPr lang="ar-SA" sz="5400" dirty="0">
              <a:ln w="11430"/>
            </a:endParaRPr>
          </a:p>
        </p:txBody>
      </p:sp>
      <p:sp>
        <p:nvSpPr>
          <p:cNvPr id="7" name="مربع نص 7"/>
          <p:cNvSpPr txBox="1"/>
          <p:nvPr/>
        </p:nvSpPr>
        <p:spPr>
          <a:xfrm>
            <a:off x="6172200" y="1447800"/>
            <a:ext cx="2314575" cy="255454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200" dirty="0">
                <a:ln w="11430"/>
                <a:cs typeface="+mj-cs"/>
              </a:rPr>
              <a:t>ثم النقر على خيار </a:t>
            </a:r>
            <a:r>
              <a:rPr lang="en-US" sz="3200" dirty="0">
                <a:ln w="11430"/>
                <a:cs typeface="+mj-cs"/>
              </a:rPr>
              <a:t>Turn on Windows Firewall</a:t>
            </a:r>
            <a:r>
              <a:rPr lang="ar-JO" sz="3200" dirty="0">
                <a:ln w="11430"/>
                <a:cs typeface="+mj-cs"/>
              </a:rPr>
              <a:t> ثم النقر على </a:t>
            </a:r>
            <a:r>
              <a:rPr lang="en-US" sz="3200" dirty="0">
                <a:ln w="11430"/>
                <a:cs typeface="+mj-cs"/>
              </a:rPr>
              <a:t>Ok</a:t>
            </a:r>
            <a:endParaRPr lang="ar-SA" sz="3200" dirty="0">
              <a:ln w="11430"/>
              <a:cs typeface="+mj-cs"/>
            </a:endParaRPr>
          </a:p>
        </p:txBody>
      </p:sp>
      <p:pic>
        <p:nvPicPr>
          <p:cNvPr id="20484" name="Picture 2" descr="C:\Users\hiyam\Desktop\صور أمن المعلومات\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14401"/>
            <a:ext cx="6012160" cy="5178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رابط كسهم مستقيم 6"/>
          <p:cNvCxnSpPr/>
          <p:nvPr/>
        </p:nvCxnSpPr>
        <p:spPr>
          <a:xfrm>
            <a:off x="539924" y="1417340"/>
            <a:ext cx="647700" cy="571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6"/>
          <p:cNvCxnSpPr/>
          <p:nvPr/>
        </p:nvCxnSpPr>
        <p:spPr>
          <a:xfrm flipH="1">
            <a:off x="4716016" y="4797152"/>
            <a:ext cx="563488" cy="10359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cxnSp>
        <p:nvCxnSpPr>
          <p:cNvPr id="9" name="رابط كسهم مستقيم 6"/>
          <p:cNvCxnSpPr/>
          <p:nvPr/>
        </p:nvCxnSpPr>
        <p:spPr>
          <a:xfrm>
            <a:off x="541005" y="2204755"/>
            <a:ext cx="647700" cy="571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6"/>
          <p:cNvCxnSpPr/>
          <p:nvPr/>
        </p:nvCxnSpPr>
        <p:spPr>
          <a:xfrm>
            <a:off x="541005" y="2996952"/>
            <a:ext cx="647700" cy="5715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46737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تفعيل </a:t>
            </a:r>
            <a:r>
              <a:rPr lang="ar-SA" sz="4000" dirty="0">
                <a:ln w="11430"/>
                <a:cs typeface="+mj-cs"/>
              </a:rPr>
              <a:t>الجدار الناري</a:t>
            </a:r>
            <a:r>
              <a:rPr lang="ar-JO" sz="4000" dirty="0">
                <a:ln w="11430"/>
                <a:cs typeface="+mj-cs"/>
              </a:rPr>
              <a:t> على الاجهزة</a:t>
            </a:r>
            <a:endParaRPr lang="ar-SA" sz="4000" dirty="0">
              <a:ln w="11430"/>
              <a:cs typeface="+mj-cs"/>
            </a:endParaRPr>
          </a:p>
        </p:txBody>
      </p:sp>
      <p:sp>
        <p:nvSpPr>
          <p:cNvPr id="7" name="مربع نص 7"/>
          <p:cNvSpPr txBox="1"/>
          <p:nvPr/>
        </p:nvSpPr>
        <p:spPr>
          <a:xfrm>
            <a:off x="6691312" y="1482436"/>
            <a:ext cx="2314575" cy="5016758"/>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200" dirty="0">
                <a:ln w="11430"/>
                <a:cs typeface="+mj-cs"/>
              </a:rPr>
              <a:t>الان بعد تفعيل الجدار الناري تظهر الشاشة بالشكل الآتي ويضع رمز</a:t>
            </a:r>
            <a:r>
              <a:rPr lang="en-US" sz="3200" dirty="0">
                <a:ln w="11430"/>
                <a:cs typeface="+mj-cs"/>
              </a:rPr>
              <a:t>  </a:t>
            </a:r>
            <a:r>
              <a:rPr lang="ar-JO" sz="3200" dirty="0">
                <a:ln w="11430"/>
                <a:cs typeface="+mj-cs"/>
              </a:rPr>
              <a:t> بجانب كل خيار وهذا يدل على تفعيل الجدار الناري بشكل صحيح</a:t>
            </a:r>
            <a:endParaRPr lang="ar-SA" sz="3200" dirty="0">
              <a:ln w="11430"/>
              <a:cs typeface="+mj-cs"/>
            </a:endParaRPr>
          </a:p>
        </p:txBody>
      </p:sp>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1" y="1052736"/>
            <a:ext cx="6705600" cy="503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3645024"/>
            <a:ext cx="238125" cy="20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1060955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وضع رقم سري على ملف معين</a:t>
            </a:r>
            <a:endParaRPr lang="ar-SA" sz="4000" dirty="0">
              <a:ln w="11430"/>
              <a:cs typeface="+mj-cs"/>
            </a:endParaRPr>
          </a:p>
        </p:txBody>
      </p:sp>
      <p:sp>
        <p:nvSpPr>
          <p:cNvPr id="7" name="مربع نص 7"/>
          <p:cNvSpPr txBox="1"/>
          <p:nvPr/>
        </p:nvSpPr>
        <p:spPr>
          <a:xfrm>
            <a:off x="5867400" y="1482436"/>
            <a:ext cx="3138487" cy="452431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600" dirty="0">
                <a:ln w="11430"/>
                <a:cs typeface="+mj-cs"/>
              </a:rPr>
              <a:t>أولا: قم بإختيار الملف الذي تريد وضع كلمة سر له ومن ثم أنقر بالزر الايمن بواسطة الفأرة ومن ثم أنقر خيار إضافة للأرشيف </a:t>
            </a:r>
            <a:endParaRPr lang="ar-SA" sz="3600" dirty="0">
              <a:ln w="11430"/>
              <a:cs typeface="+mj-cs"/>
            </a:endParaRPr>
          </a:p>
        </p:txBody>
      </p:sp>
      <p:pic>
        <p:nvPicPr>
          <p:cNvPr id="2765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8" y="914400"/>
            <a:ext cx="41338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2057400" y="2209800"/>
            <a:ext cx="57038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058797909"/>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321397" y="260648"/>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كيفية وضع رقم سري على ملف معين</a:t>
            </a:r>
            <a:endParaRPr lang="ar-SA" sz="4000" dirty="0">
              <a:ln w="11430"/>
              <a:cs typeface="+mj-cs"/>
            </a:endParaRPr>
          </a:p>
        </p:txBody>
      </p:sp>
      <p:sp>
        <p:nvSpPr>
          <p:cNvPr id="7" name="مربع نص 7"/>
          <p:cNvSpPr txBox="1"/>
          <p:nvPr/>
        </p:nvSpPr>
        <p:spPr>
          <a:xfrm>
            <a:off x="6019800" y="2667000"/>
            <a:ext cx="2314575" cy="2800767"/>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cs typeface="+mj-cs"/>
              </a:rPr>
              <a:t>ثانيا: قم بالنقر على خيار تعين كلمة مرور</a:t>
            </a:r>
            <a:endParaRPr lang="ar-SA" sz="4400" dirty="0">
              <a:ln w="11430"/>
              <a:cs typeface="+mj-cs"/>
            </a:endParaRPr>
          </a:p>
        </p:txBody>
      </p:sp>
      <p:pic>
        <p:nvPicPr>
          <p:cNvPr id="28676" name="Picture 2" descr="C:\Users\hiyam\Desktop\صور أمن المعلومات\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66800"/>
            <a:ext cx="44100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flipH="1">
            <a:off x="2819400" y="4457700"/>
            <a:ext cx="35052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510735956"/>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327657" y="332656"/>
            <a:ext cx="6553200" cy="70788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rPr>
              <a:t>كيفية وضع رقم سري على ملف معين</a:t>
            </a:r>
            <a:endParaRPr lang="ar-SA" sz="4000" dirty="0">
              <a:ln w="11430"/>
            </a:endParaRPr>
          </a:p>
        </p:txBody>
      </p:sp>
      <p:sp>
        <p:nvSpPr>
          <p:cNvPr id="7" name="مربع نص 7"/>
          <p:cNvSpPr txBox="1"/>
          <p:nvPr/>
        </p:nvSpPr>
        <p:spPr>
          <a:xfrm>
            <a:off x="6172200" y="1676400"/>
            <a:ext cx="2314575" cy="452431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200" dirty="0">
                <a:ln w="11430"/>
                <a:cs typeface="+mj-cs"/>
              </a:rPr>
              <a:t>الان قم بإدخال كلمة المرور ومن ثم أعد كتابتها مرة أخرى كما هو موضح في الشكل المجاور ومن ثم أنقر على حسنا</a:t>
            </a:r>
            <a:endParaRPr lang="ar-SA" sz="3600" dirty="0">
              <a:ln w="11430"/>
              <a:cs typeface="+mj-cs"/>
            </a:endParaRPr>
          </a:p>
        </p:txBody>
      </p:sp>
      <p:pic>
        <p:nvPicPr>
          <p:cNvPr id="29700" name="Picture 2" descr="C:\Users\hiyam\Desktop\صور أمن المعلومات\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409700"/>
            <a:ext cx="36306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flipH="1">
            <a:off x="3886200" y="2819400"/>
            <a:ext cx="2133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6"/>
          <p:cNvCxnSpPr/>
          <p:nvPr/>
        </p:nvCxnSpPr>
        <p:spPr>
          <a:xfrm flipH="1">
            <a:off x="3886200" y="3336925"/>
            <a:ext cx="2133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6"/>
          <p:cNvCxnSpPr/>
          <p:nvPr/>
        </p:nvCxnSpPr>
        <p:spPr>
          <a:xfrm flipH="1">
            <a:off x="4038600" y="5029200"/>
            <a:ext cx="21336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291255739"/>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59093" y="-44548"/>
            <a:ext cx="7391400" cy="131330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6600" b="1" dirty="0" smtClean="0"/>
              <a:t>المحتويات</a:t>
            </a:r>
            <a:endParaRPr lang="en-US" altLang="en-US" sz="6600" b="1" dirty="0"/>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
        <p:nvSpPr>
          <p:cNvPr id="5" name="Text Box 4"/>
          <p:cNvSpPr txBox="1">
            <a:spLocks noChangeArrowheads="1"/>
          </p:cNvSpPr>
          <p:nvPr/>
        </p:nvSpPr>
        <p:spPr bwMode="auto">
          <a:xfrm>
            <a:off x="323528" y="1052736"/>
            <a:ext cx="8424936" cy="893321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مفهوم أمن المعلومات</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عناصر أمن المعلومات</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أمان الجهاز الشخصي</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الجدار الناري</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وضع رقم سري لملف معين</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كيفية تشفير ملف معين</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كيفية إخفاء ملف معين</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إظهار الملفات المخفية</a:t>
            </a:r>
          </a:p>
          <a:p>
            <a:pPr marL="285750" indent="-285750" algn="r" rtl="1">
              <a:lnSpc>
                <a:spcPct val="135000"/>
              </a:lnSpc>
              <a:spcBef>
                <a:spcPct val="75000"/>
              </a:spcBef>
              <a:buFont typeface="Wingdings" panose="05000000000000000000" pitchFamily="2" charset="2"/>
              <a:buChar char="ü"/>
            </a:pPr>
            <a:r>
              <a:rPr lang="ar-JO" altLang="en-US" sz="1800" b="1" dirty="0" smtClean="0">
                <a:cs typeface="+mj-cs"/>
              </a:rPr>
              <a:t>كيفية تغير الرقم السري للايميل</a:t>
            </a:r>
          </a:p>
          <a:p>
            <a:pPr marL="285750" indent="-285750" algn="r" rtl="1">
              <a:lnSpc>
                <a:spcPct val="135000"/>
              </a:lnSpc>
              <a:spcBef>
                <a:spcPct val="75000"/>
              </a:spcBef>
              <a:buFont typeface="Wingdings" panose="05000000000000000000" pitchFamily="2" charset="2"/>
              <a:buChar char="ü"/>
            </a:pPr>
            <a:r>
              <a:rPr lang="ar-JO" altLang="en-US" sz="1800" b="1" dirty="0"/>
              <a:t>وضع رقم سري للجهاز</a:t>
            </a:r>
          </a:p>
          <a:p>
            <a:pPr marL="285750" indent="-285750" algn="r" rtl="1">
              <a:lnSpc>
                <a:spcPct val="135000"/>
              </a:lnSpc>
              <a:spcBef>
                <a:spcPct val="75000"/>
              </a:spcBef>
              <a:buFont typeface="Wingdings" panose="05000000000000000000" pitchFamily="2" charset="2"/>
              <a:buChar char="ü"/>
            </a:pPr>
            <a:endParaRPr lang="ar-JO" altLang="en-US" sz="2000" b="1" dirty="0" smtClean="0">
              <a:cs typeface="+mj-cs"/>
            </a:endParaRPr>
          </a:p>
          <a:p>
            <a:pPr algn="r">
              <a:lnSpc>
                <a:spcPct val="135000"/>
              </a:lnSpc>
              <a:spcBef>
                <a:spcPct val="75000"/>
              </a:spcBef>
            </a:pPr>
            <a:endParaRPr lang="ar-JO" altLang="en-US" sz="2000" b="1" dirty="0" smtClean="0"/>
          </a:p>
          <a:p>
            <a:pPr algn="r">
              <a:lnSpc>
                <a:spcPct val="135000"/>
              </a:lnSpc>
              <a:spcBef>
                <a:spcPct val="75000"/>
              </a:spcBef>
            </a:pPr>
            <a:endParaRPr lang="ar-JO" altLang="en-US" sz="2000" b="1" dirty="0" smtClean="0"/>
          </a:p>
          <a:p>
            <a:pPr algn="r">
              <a:lnSpc>
                <a:spcPct val="135000"/>
              </a:lnSpc>
              <a:spcBef>
                <a:spcPct val="75000"/>
              </a:spcBef>
            </a:pPr>
            <a:endParaRPr lang="ar-JO" altLang="en-US" sz="2000" b="1" dirty="0" smtClean="0"/>
          </a:p>
          <a:p>
            <a:pPr algn="r">
              <a:lnSpc>
                <a:spcPct val="135000"/>
              </a:lnSpc>
              <a:spcBef>
                <a:spcPct val="75000"/>
              </a:spcBef>
            </a:pPr>
            <a:endParaRPr lang="en-US" altLang="en-US" sz="2000" b="1" dirty="0"/>
          </a:p>
        </p:txBody>
      </p:sp>
    </p:spTree>
    <p:extLst>
      <p:ext uri="{BB962C8B-B14F-4D97-AF65-F5344CB8AC3E}">
        <p14:creationId xmlns:p14="http://schemas.microsoft.com/office/powerpoint/2010/main" val="337397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كيفية تشفير ملف معين</a:t>
            </a:r>
            <a:endParaRPr lang="ar-SA" sz="5400" dirty="0">
              <a:ln w="11430"/>
              <a:cs typeface="+mj-cs"/>
            </a:endParaRPr>
          </a:p>
        </p:txBody>
      </p:sp>
      <p:sp>
        <p:nvSpPr>
          <p:cNvPr id="7" name="مربع نص 7"/>
          <p:cNvSpPr txBox="1"/>
          <p:nvPr/>
        </p:nvSpPr>
        <p:spPr>
          <a:xfrm>
            <a:off x="5638800" y="1676400"/>
            <a:ext cx="2847975" cy="440120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r" rtl="1">
              <a:defRPr/>
            </a:pPr>
            <a:r>
              <a:rPr lang="ar-JO" sz="4000" dirty="0">
                <a:ln w="11430"/>
                <a:cs typeface="+mj-cs"/>
              </a:rPr>
              <a:t>قم بإختيار الملف الذي تريد تشفيرة ومن ثم أنقر بالزر الايمن للفأرة وقم بإختيار </a:t>
            </a:r>
            <a:r>
              <a:rPr lang="en-US" sz="4000" dirty="0">
                <a:ln w="11430"/>
                <a:cs typeface="+mj-cs"/>
              </a:rPr>
              <a:t>Properties</a:t>
            </a:r>
            <a:endParaRPr lang="ar-SA" sz="4400" dirty="0">
              <a:ln w="11430"/>
              <a:cs typeface="+mj-cs"/>
            </a:endParaRPr>
          </a:p>
        </p:txBody>
      </p:sp>
      <p:pic>
        <p:nvPicPr>
          <p:cNvPr id="30724" name="Picture 2" descr="C:\Users\hiyam\Desktop\صور أمن المعلومات\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0"/>
            <a:ext cx="375285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flipH="1">
            <a:off x="1752600" y="5257800"/>
            <a:ext cx="1800225"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94708098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كيفية تشفير ملف معين</a:t>
            </a:r>
            <a:endParaRPr lang="ar-SA" sz="5400" dirty="0">
              <a:ln w="11430"/>
              <a:cs typeface="+mj-cs"/>
            </a:endParaRPr>
          </a:p>
        </p:txBody>
      </p:sp>
      <p:sp>
        <p:nvSpPr>
          <p:cNvPr id="7" name="مربع نص 7"/>
          <p:cNvSpPr txBox="1"/>
          <p:nvPr/>
        </p:nvSpPr>
        <p:spPr>
          <a:xfrm>
            <a:off x="5334000" y="1447800"/>
            <a:ext cx="2847975" cy="3785652"/>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800" dirty="0">
                <a:ln w="11430"/>
                <a:cs typeface="+mj-cs"/>
              </a:rPr>
              <a:t>من الشكل المجاور قم بالنقر على خيار </a:t>
            </a:r>
            <a:r>
              <a:rPr lang="en-US" sz="4800" dirty="0">
                <a:ln w="11430"/>
                <a:cs typeface="+mj-cs"/>
              </a:rPr>
              <a:t>Advance</a:t>
            </a:r>
            <a:endParaRPr lang="ar-SA" sz="5400" dirty="0">
              <a:ln w="11430"/>
              <a:cs typeface="+mj-cs"/>
            </a:endParaRPr>
          </a:p>
        </p:txBody>
      </p:sp>
      <p:pic>
        <p:nvPicPr>
          <p:cNvPr id="31748" name="Picture 2" descr="C:\Users\hiyam\Desktop\صور أمن المعلومات\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22350"/>
            <a:ext cx="36766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flipH="1">
            <a:off x="3843338" y="3733800"/>
            <a:ext cx="1490662"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055916706"/>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كيفية تشفير ملف معين</a:t>
            </a:r>
            <a:endParaRPr lang="ar-SA" sz="5400" dirty="0">
              <a:ln w="11430"/>
              <a:cs typeface="+mj-cs"/>
            </a:endParaRPr>
          </a:p>
        </p:txBody>
      </p:sp>
      <p:sp>
        <p:nvSpPr>
          <p:cNvPr id="7" name="مربع نص 7"/>
          <p:cNvSpPr txBox="1"/>
          <p:nvPr/>
        </p:nvSpPr>
        <p:spPr>
          <a:xfrm>
            <a:off x="5353792" y="1143000"/>
            <a:ext cx="3256808" cy="4524315"/>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800" dirty="0">
                <a:ln w="11430"/>
                <a:cs typeface="+mj-cs"/>
              </a:rPr>
              <a:t>من الشكل المجاور قم بالنقر على خيار </a:t>
            </a:r>
            <a:r>
              <a:rPr lang="en-US" sz="4800" dirty="0">
                <a:ln w="11430"/>
                <a:cs typeface="+mj-cs"/>
              </a:rPr>
              <a:t>Encrypt Contents to Secure data</a:t>
            </a:r>
            <a:endParaRPr lang="ar-SA" sz="5400" dirty="0">
              <a:ln w="11430"/>
              <a:cs typeface="+mj-cs"/>
            </a:endParaRPr>
          </a:p>
        </p:txBody>
      </p:sp>
      <p:pic>
        <p:nvPicPr>
          <p:cNvPr id="32772" name="Picture 2" descr="C:\Users\hiyam\Desktop\صور أمن المعلومات\1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319213"/>
            <a:ext cx="4518025"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flipH="1">
            <a:off x="2590800" y="3429000"/>
            <a:ext cx="2819400" cy="990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65981398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effectLst>
                  <a:outerShdw blurRad="80000" dist="40000" dir="5040000" algn="tl">
                    <a:srgbClr val="000000">
                      <a:alpha val="30000"/>
                    </a:srgbClr>
                  </a:outerShdw>
                </a:effectLst>
                <a:cs typeface="+mj-cs"/>
              </a:rPr>
              <a:t>كيفية إخفاء ملف معين</a:t>
            </a:r>
            <a:endParaRPr lang="ar-SA" sz="5400" dirty="0">
              <a:ln w="11430"/>
              <a:effectLst>
                <a:outerShdw blurRad="80000" dist="40000" dir="5040000" algn="tl">
                  <a:srgbClr val="000000">
                    <a:alpha val="30000"/>
                  </a:srgbClr>
                </a:outerShdw>
              </a:effectLst>
              <a:cs typeface="+mj-cs"/>
            </a:endParaRPr>
          </a:p>
        </p:txBody>
      </p:sp>
      <p:sp>
        <p:nvSpPr>
          <p:cNvPr id="7" name="مربع نص 7"/>
          <p:cNvSpPr txBox="1"/>
          <p:nvPr/>
        </p:nvSpPr>
        <p:spPr>
          <a:xfrm>
            <a:off x="5508104" y="1143001"/>
            <a:ext cx="3102496" cy="4832092"/>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smtClean="0">
                <a:ln w="11430"/>
                <a:effectLst>
                  <a:outerShdw blurRad="80000" dist="40000" dir="5040000" algn="tl">
                    <a:srgbClr val="000000">
                      <a:alpha val="30000"/>
                    </a:srgbClr>
                  </a:outerShdw>
                </a:effectLst>
                <a:cs typeface="+mj-cs"/>
              </a:rPr>
              <a:t>قم بإختيار الملف الذي تريد إخفاءه ومن ثم أنقر بالزر الايمن</a:t>
            </a:r>
            <a:r>
              <a:rPr lang="en-US" sz="4400" dirty="0" smtClean="0">
                <a:ln w="11430"/>
                <a:effectLst>
                  <a:outerShdw blurRad="80000" dist="40000" dir="5040000" algn="tl">
                    <a:srgbClr val="000000">
                      <a:alpha val="30000"/>
                    </a:srgbClr>
                  </a:outerShdw>
                </a:effectLst>
                <a:cs typeface="+mj-cs"/>
              </a:rPr>
              <a:t> </a:t>
            </a:r>
            <a:r>
              <a:rPr lang="ar-JO" sz="4400" dirty="0" smtClean="0">
                <a:ln w="11430"/>
                <a:effectLst>
                  <a:outerShdw blurRad="80000" dist="40000" dir="5040000" algn="tl">
                    <a:srgbClr val="000000">
                      <a:alpha val="30000"/>
                    </a:srgbClr>
                  </a:outerShdw>
                </a:effectLst>
                <a:cs typeface="+mj-cs"/>
              </a:rPr>
              <a:t>للفأرة ومن أنقر على خيار </a:t>
            </a:r>
            <a:r>
              <a:rPr lang="en-US" sz="4400" dirty="0" smtClean="0">
                <a:ln w="11430"/>
                <a:effectLst>
                  <a:outerShdw blurRad="80000" dist="40000" dir="5040000" algn="tl">
                    <a:srgbClr val="000000">
                      <a:alpha val="30000"/>
                    </a:srgbClr>
                  </a:outerShdw>
                </a:effectLst>
                <a:cs typeface="+mj-cs"/>
              </a:rPr>
              <a:t>Properties</a:t>
            </a:r>
            <a:endParaRPr lang="ar-SA" sz="4800" dirty="0">
              <a:ln w="11430"/>
              <a:effectLst>
                <a:outerShdw blurRad="80000" dist="40000" dir="5040000" algn="tl">
                  <a:srgbClr val="000000">
                    <a:alpha val="30000"/>
                  </a:srgbClr>
                </a:outerShdw>
              </a:effectLst>
              <a:cs typeface="+mj-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340768"/>
            <a:ext cx="5040560" cy="4813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3419872" y="4581128"/>
            <a:ext cx="1224136" cy="495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428538241"/>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effectLst>
                  <a:outerShdw blurRad="80000" dist="40000" dir="5040000" algn="tl">
                    <a:srgbClr val="000000">
                      <a:alpha val="30000"/>
                    </a:srgbClr>
                  </a:outerShdw>
                </a:effectLst>
                <a:cs typeface="+mj-cs"/>
              </a:rPr>
              <a:t>كيفية إخفاء ملف معين</a:t>
            </a:r>
            <a:endParaRPr lang="ar-SA" sz="5400" dirty="0">
              <a:ln w="11430"/>
              <a:effectLst>
                <a:outerShdw blurRad="80000" dist="40000" dir="5040000" algn="tl">
                  <a:srgbClr val="000000">
                    <a:alpha val="30000"/>
                  </a:srgbClr>
                </a:outerShdw>
              </a:effectLst>
              <a:cs typeface="+mj-cs"/>
            </a:endParaRPr>
          </a:p>
        </p:txBody>
      </p:sp>
      <p:sp>
        <p:nvSpPr>
          <p:cNvPr id="7" name="مربع نص 7"/>
          <p:cNvSpPr txBox="1"/>
          <p:nvPr/>
        </p:nvSpPr>
        <p:spPr>
          <a:xfrm>
            <a:off x="5508104" y="1340768"/>
            <a:ext cx="3102496" cy="3477875"/>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smtClean="0">
                <a:ln w="11430"/>
                <a:effectLst>
                  <a:outerShdw blurRad="80000" dist="40000" dir="5040000" algn="tl">
                    <a:srgbClr val="000000">
                      <a:alpha val="30000"/>
                    </a:srgbClr>
                  </a:outerShdw>
                </a:effectLst>
                <a:cs typeface="+mj-cs"/>
              </a:rPr>
              <a:t>يظهر لك مربع الحوار التالي ومن ثم أنقر على خيار </a:t>
            </a:r>
            <a:r>
              <a:rPr lang="en-US" sz="4400" dirty="0" smtClean="0">
                <a:ln w="11430"/>
                <a:effectLst>
                  <a:outerShdw blurRad="80000" dist="40000" dir="5040000" algn="tl">
                    <a:srgbClr val="000000">
                      <a:alpha val="30000"/>
                    </a:srgbClr>
                  </a:outerShdw>
                </a:effectLst>
                <a:cs typeface="+mj-cs"/>
              </a:rPr>
              <a:t>Hidden </a:t>
            </a:r>
            <a:r>
              <a:rPr lang="ar-JO" sz="4400" dirty="0" smtClean="0">
                <a:ln w="11430"/>
                <a:effectLst>
                  <a:outerShdw blurRad="80000" dist="40000" dir="5040000" algn="tl">
                    <a:srgbClr val="000000">
                      <a:alpha val="30000"/>
                    </a:srgbClr>
                  </a:outerShdw>
                </a:effectLst>
                <a:cs typeface="+mj-cs"/>
              </a:rPr>
              <a:t>ثم أنقر على </a:t>
            </a:r>
            <a:r>
              <a:rPr lang="en-US" sz="4400" dirty="0" smtClean="0">
                <a:ln w="11430"/>
                <a:effectLst>
                  <a:outerShdw blurRad="80000" dist="40000" dir="5040000" algn="tl">
                    <a:srgbClr val="000000">
                      <a:alpha val="30000"/>
                    </a:srgbClr>
                  </a:outerShdw>
                </a:effectLst>
                <a:cs typeface="+mj-cs"/>
              </a:rPr>
              <a:t>ok</a:t>
            </a:r>
            <a:endParaRPr lang="ar-SA" sz="4800" dirty="0">
              <a:ln w="11430"/>
              <a:effectLst>
                <a:outerShdw blurRad="80000" dist="40000" dir="5040000" algn="tl">
                  <a:srgbClr val="000000">
                    <a:alpha val="30000"/>
                  </a:srgbClr>
                </a:outerShdw>
              </a:effectLst>
              <a:cs typeface="+mj-cs"/>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087856"/>
            <a:ext cx="3955935" cy="5194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2023672" y="4468738"/>
            <a:ext cx="892144" cy="247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6"/>
          <p:cNvCxnSpPr/>
          <p:nvPr/>
        </p:nvCxnSpPr>
        <p:spPr>
          <a:xfrm flipH="1">
            <a:off x="2267744" y="5589240"/>
            <a:ext cx="720080" cy="3196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491624269"/>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smtClean="0">
                <a:ln w="11430"/>
                <a:cs typeface="+mj-cs"/>
              </a:rPr>
              <a:t>إظهار الملفات المخفية</a:t>
            </a:r>
            <a:endParaRPr lang="ar-SA" sz="5400" dirty="0">
              <a:ln w="11430"/>
              <a:cs typeface="+mj-cs"/>
            </a:endParaRPr>
          </a:p>
        </p:txBody>
      </p:sp>
      <p:sp>
        <p:nvSpPr>
          <p:cNvPr id="7" name="مربع نص 7"/>
          <p:cNvSpPr txBox="1"/>
          <p:nvPr/>
        </p:nvSpPr>
        <p:spPr>
          <a:xfrm>
            <a:off x="5508104" y="1340768"/>
            <a:ext cx="3102496" cy="2800767"/>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smtClean="0">
                <a:ln w="11430"/>
                <a:cs typeface="+mj-cs"/>
              </a:rPr>
              <a:t>من خلال قائمة </a:t>
            </a:r>
            <a:r>
              <a:rPr lang="en-US" sz="4400" dirty="0" smtClean="0">
                <a:ln w="11430"/>
                <a:cs typeface="+mj-cs"/>
              </a:rPr>
              <a:t>Strat </a:t>
            </a:r>
            <a:r>
              <a:rPr lang="ar-JO" sz="4400" dirty="0">
                <a:ln w="11430"/>
                <a:cs typeface="+mj-cs"/>
              </a:rPr>
              <a:t> </a:t>
            </a:r>
            <a:r>
              <a:rPr lang="ar-JO" sz="4400" dirty="0" smtClean="0">
                <a:ln w="11430"/>
                <a:cs typeface="+mj-cs"/>
              </a:rPr>
              <a:t>قم بالنقر على أيقونة </a:t>
            </a:r>
            <a:r>
              <a:rPr lang="en-US" sz="4400" dirty="0" smtClean="0">
                <a:ln w="11430"/>
                <a:cs typeface="+mj-cs"/>
              </a:rPr>
              <a:t>Computer</a:t>
            </a:r>
            <a:endParaRPr lang="ar-SA" sz="4800" dirty="0">
              <a:ln w="11430"/>
              <a:cs typeface="+mj-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23238"/>
            <a:ext cx="3744416" cy="5545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3319816" y="1916832"/>
            <a:ext cx="892144" cy="247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07733721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smtClean="0">
                <a:ln w="11430"/>
                <a:cs typeface="+mj-cs"/>
              </a:rPr>
              <a:t>إظهار الملفات المخفية</a:t>
            </a:r>
            <a:endParaRPr lang="ar-SA" sz="5400" dirty="0">
              <a:ln w="11430"/>
              <a:cs typeface="+mj-cs"/>
            </a:endParaRPr>
          </a:p>
        </p:txBody>
      </p:sp>
      <p:sp>
        <p:nvSpPr>
          <p:cNvPr id="7" name="مربع نص 7"/>
          <p:cNvSpPr txBox="1"/>
          <p:nvPr/>
        </p:nvSpPr>
        <p:spPr>
          <a:xfrm>
            <a:off x="5868144" y="1412776"/>
            <a:ext cx="3102496" cy="3477875"/>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smtClean="0">
                <a:ln w="11430"/>
                <a:cs typeface="+mj-cs"/>
              </a:rPr>
              <a:t>تظهر النافذة قم بالنقر على خيار  </a:t>
            </a:r>
            <a:r>
              <a:rPr lang="en-US" sz="4400" dirty="0" smtClean="0">
                <a:ln w="11430"/>
                <a:cs typeface="+mj-cs"/>
              </a:rPr>
              <a:t>Folder and search options</a:t>
            </a:r>
            <a:endParaRPr lang="ar-SA" sz="4800" dirty="0">
              <a:ln w="11430"/>
              <a:cs typeface="+mj-cs"/>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704" y="908720"/>
            <a:ext cx="5410415" cy="474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1619672" y="3789040"/>
            <a:ext cx="892144" cy="247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82822550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923330"/>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smtClean="0">
                <a:ln w="11430"/>
                <a:cs typeface="+mj-cs"/>
              </a:rPr>
              <a:t>إظهار الملفات المخفية</a:t>
            </a:r>
            <a:endParaRPr lang="ar-SA" sz="5400" dirty="0">
              <a:ln w="11430"/>
              <a:cs typeface="+mj-cs"/>
            </a:endParaRPr>
          </a:p>
        </p:txBody>
      </p:sp>
      <p:sp>
        <p:nvSpPr>
          <p:cNvPr id="7" name="مربع نص 7"/>
          <p:cNvSpPr txBox="1"/>
          <p:nvPr/>
        </p:nvSpPr>
        <p:spPr>
          <a:xfrm>
            <a:off x="5292080" y="990600"/>
            <a:ext cx="3279778" cy="5509200"/>
          </a:xfrm>
          <a:prstGeom prst="rect">
            <a:avLst/>
          </a:prstGeom>
          <a:noFill/>
        </p:spPr>
        <p:txBody>
          <a:bodyPr wrap="square" rtlCol="1">
            <a:spAutoFit/>
            <a:scene3d>
              <a:camera prst="orthographicFront"/>
              <a:lightRig rig="glow" dir="tl">
                <a:rot lat="0" lon="0" rev="5400000"/>
              </a:lightRig>
            </a:scene3d>
            <a:sp3d contourW="12700">
              <a:bevelT w="25400" h="25400"/>
              <a:contourClr>
                <a:schemeClr val="accent6">
                  <a:shade val="73000"/>
                </a:schemeClr>
              </a:contourClr>
            </a:sp3d>
          </a:bodyPr>
          <a:lstStyle/>
          <a:p>
            <a:pPr algn="r" rtl="1">
              <a:defRPr/>
            </a:pPr>
            <a:r>
              <a:rPr lang="ar-JO" sz="3600" dirty="0" smtClean="0">
                <a:ln w="11430"/>
                <a:cs typeface="+mj-cs"/>
              </a:rPr>
              <a:t>تظهر النافذة التالية من تبويب </a:t>
            </a:r>
            <a:r>
              <a:rPr lang="en-US" sz="3600" dirty="0" smtClean="0">
                <a:ln w="11430"/>
                <a:cs typeface="+mj-cs"/>
              </a:rPr>
              <a:t>View</a:t>
            </a:r>
            <a:r>
              <a:rPr lang="ar-JO" sz="3600" dirty="0">
                <a:ln w="11430"/>
                <a:cs typeface="+mj-cs"/>
              </a:rPr>
              <a:t> </a:t>
            </a:r>
            <a:r>
              <a:rPr lang="ar-JO" sz="3600" dirty="0" smtClean="0">
                <a:ln w="11430"/>
                <a:cs typeface="+mj-cs"/>
              </a:rPr>
              <a:t>أنقر على خيار </a:t>
            </a:r>
            <a:r>
              <a:rPr lang="en-US" sz="3600" dirty="0" smtClean="0">
                <a:ln w="11430"/>
                <a:cs typeface="+mj-cs"/>
              </a:rPr>
              <a:t>Show hidden files</a:t>
            </a:r>
            <a:r>
              <a:rPr lang="ar-JO" sz="3600" dirty="0" smtClean="0">
                <a:ln w="11430"/>
                <a:cs typeface="+mj-cs"/>
              </a:rPr>
              <a:t>ومن ثم إزالة الصح من أول خيارين</a:t>
            </a:r>
            <a:endParaRPr lang="en-US" sz="3600" dirty="0" smtClean="0">
              <a:ln w="11430"/>
              <a:cs typeface="+mj-cs"/>
            </a:endParaRPr>
          </a:p>
          <a:p>
            <a:pPr algn="r" rtl="1">
              <a:defRPr/>
            </a:pPr>
            <a:endParaRPr lang="ar-JO" sz="3600" dirty="0" smtClean="0">
              <a:ln w="11430"/>
              <a:cs typeface="+mj-cs"/>
            </a:endParaRPr>
          </a:p>
          <a:p>
            <a:pPr algn="r" rtl="1">
              <a:defRPr/>
            </a:pPr>
            <a:endParaRPr lang="ar-JO" sz="3600" dirty="0" smtClean="0">
              <a:ln w="11430"/>
              <a:cs typeface="+mj-cs"/>
            </a:endParaRPr>
          </a:p>
          <a:p>
            <a:pPr algn="r" rtl="1">
              <a:defRPr/>
            </a:pPr>
            <a:r>
              <a:rPr lang="ar-JO" sz="2800" dirty="0" smtClean="0">
                <a:ln w="11430"/>
                <a:cs typeface="+mj-cs"/>
              </a:rPr>
              <a:t>ثم أنقر</a:t>
            </a:r>
            <a:r>
              <a:rPr lang="en-US" sz="2800" dirty="0" smtClean="0">
                <a:ln w="11430"/>
                <a:cs typeface="+mj-cs"/>
              </a:rPr>
              <a:t>Ok</a:t>
            </a:r>
            <a:endParaRPr lang="ar-JO" sz="2800" dirty="0" smtClean="0">
              <a:ln w="11430"/>
              <a:cs typeface="+mj-cs"/>
            </a:endParaRPr>
          </a:p>
          <a:p>
            <a:pPr algn="ctr" rtl="1">
              <a:defRPr/>
            </a:pPr>
            <a:r>
              <a:rPr lang="ar-JO" sz="3600" dirty="0" smtClean="0">
                <a:ln w="11430"/>
                <a:cs typeface="+mj-cs"/>
              </a:rPr>
              <a:t> </a:t>
            </a:r>
            <a:endParaRPr lang="ar-SA" sz="4000" dirty="0">
              <a:ln w="11430"/>
              <a:cs typeface="+mj-cs"/>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37761"/>
            <a:ext cx="4320480" cy="5071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رابط كسهم مستقيم 6"/>
          <p:cNvCxnSpPr/>
          <p:nvPr/>
        </p:nvCxnSpPr>
        <p:spPr>
          <a:xfrm flipH="1">
            <a:off x="3275856" y="4468738"/>
            <a:ext cx="892144" cy="2476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6"/>
          <p:cNvCxnSpPr/>
          <p:nvPr/>
        </p:nvCxnSpPr>
        <p:spPr>
          <a:xfrm>
            <a:off x="611560" y="4581128"/>
            <a:ext cx="216024" cy="200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6"/>
          <p:cNvCxnSpPr/>
          <p:nvPr/>
        </p:nvCxnSpPr>
        <p:spPr>
          <a:xfrm>
            <a:off x="611560" y="4797152"/>
            <a:ext cx="216024" cy="200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6"/>
          <p:cNvCxnSpPr/>
          <p:nvPr/>
        </p:nvCxnSpPr>
        <p:spPr>
          <a:xfrm>
            <a:off x="1259632" y="1201926"/>
            <a:ext cx="0" cy="49481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497" y="4555659"/>
            <a:ext cx="2838572" cy="45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Footer Placeholder 12"/>
          <p:cNvSpPr>
            <a:spLocks noGrp="1"/>
          </p:cNvSpPr>
          <p:nvPr>
            <p:ph type="ftr" sz="quarter" idx="11"/>
          </p:nvPr>
        </p:nvSpPr>
        <p:spPr>
          <a:xfrm>
            <a:off x="3260576" y="6453336"/>
            <a:ext cx="2895600" cy="365125"/>
          </a:xfrm>
        </p:spPr>
        <p:txBody>
          <a:bodyPr/>
          <a:lstStyle/>
          <a:p>
            <a:r>
              <a:rPr lang="ar-JO" dirty="0" smtClean="0"/>
              <a:t>جامعة فيلادلفيا عمادة التطوير والتعلم عن بعد</a:t>
            </a:r>
            <a:endParaRPr lang="en-US" dirty="0"/>
          </a:p>
        </p:txBody>
      </p:sp>
    </p:spTree>
    <p:extLst>
      <p:ext uri="{BB962C8B-B14F-4D97-AF65-F5344CB8AC3E}">
        <p14:creationId xmlns:p14="http://schemas.microsoft.com/office/powerpoint/2010/main" val="4179335018"/>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25757" y="76176"/>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effectLst>
                  <a:outerShdw blurRad="80000" dist="40000" dir="5040000" algn="tl">
                    <a:srgbClr val="000000">
                      <a:alpha val="30000"/>
                    </a:srgbClr>
                  </a:outerShdw>
                </a:effectLst>
                <a:cs typeface="+mj-cs"/>
              </a:rPr>
              <a:t>كيفية تغير الرقم السري للإيميل</a:t>
            </a:r>
            <a:endParaRPr lang="ar-SA" sz="4400" dirty="0">
              <a:ln w="11430"/>
              <a:effectLst>
                <a:outerShdw blurRad="80000" dist="40000" dir="5040000" algn="tl">
                  <a:srgbClr val="000000">
                    <a:alpha val="30000"/>
                  </a:srgbClr>
                </a:outerShdw>
              </a:effectLst>
              <a:cs typeface="+mj-cs"/>
            </a:endParaRPr>
          </a:p>
        </p:txBody>
      </p:sp>
      <p:sp>
        <p:nvSpPr>
          <p:cNvPr id="7" name="مربع نص 7"/>
          <p:cNvSpPr txBox="1"/>
          <p:nvPr/>
        </p:nvSpPr>
        <p:spPr>
          <a:xfrm>
            <a:off x="6858000" y="1447800"/>
            <a:ext cx="2362200" cy="3785652"/>
          </a:xfrm>
          <a:prstGeom prst="rect">
            <a:avLst/>
          </a:prstGeom>
          <a:noFill/>
          <a:ln>
            <a:noFill/>
          </a:ln>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effectLst>
                  <a:outerShdw blurRad="80000" dist="40000" dir="5040000" algn="tl">
                    <a:srgbClr val="000000">
                      <a:alpha val="30000"/>
                    </a:srgbClr>
                  </a:outerShdw>
                </a:effectLst>
                <a:cs typeface="+mj-cs"/>
              </a:rPr>
              <a:t>أولا قم بفتح الايميل الخاص بك ويظهر كما في الشكل المجاور</a:t>
            </a:r>
            <a:endParaRPr lang="ar-SA" sz="4400" dirty="0">
              <a:ln w="11430"/>
              <a:effectLst>
                <a:outerShdw blurRad="80000" dist="40000" dir="5040000" algn="tl">
                  <a:srgbClr val="000000">
                    <a:alpha val="30000"/>
                  </a:srgbClr>
                </a:outerShdw>
              </a:effectLst>
              <a:cs typeface="+mj-cs"/>
            </a:endParaRPr>
          </a:p>
        </p:txBody>
      </p:sp>
      <p:pic>
        <p:nvPicPr>
          <p:cNvPr id="34820" name="Picture 2" descr="C:\Users\hiyam\Desktop\صور أمن المعلومات\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171575"/>
            <a:ext cx="6705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856850811"/>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25757" y="76176"/>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cs typeface="+mj-cs"/>
              </a:rPr>
              <a:t>كيفية تغير الرقم السري للإيميل</a:t>
            </a:r>
            <a:endParaRPr lang="ar-SA" sz="4400" dirty="0">
              <a:ln w="11430"/>
              <a:cs typeface="+mj-cs"/>
            </a:endParaRPr>
          </a:p>
        </p:txBody>
      </p:sp>
      <p:sp>
        <p:nvSpPr>
          <p:cNvPr id="7" name="مربع نص 7"/>
          <p:cNvSpPr txBox="1"/>
          <p:nvPr/>
        </p:nvSpPr>
        <p:spPr>
          <a:xfrm>
            <a:off x="5353792" y="1361725"/>
            <a:ext cx="3256808" cy="4154984"/>
          </a:xfrm>
          <a:prstGeom prst="rect">
            <a:avLst/>
          </a:prstGeom>
          <a:noFill/>
          <a:ln>
            <a:noFill/>
          </a:ln>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effectLst>
                  <a:outerShdw blurRad="80000" dist="40000" dir="5040000" algn="tl">
                    <a:srgbClr val="000000">
                      <a:alpha val="30000"/>
                    </a:srgbClr>
                  </a:outerShdw>
                </a:effectLst>
                <a:cs typeface="+mj-cs"/>
              </a:rPr>
              <a:t>من الشكل المجاور قم بالنقر على خيارات ومن ثم النقر على خيار تغير كلمة المرور</a:t>
            </a:r>
            <a:endParaRPr lang="ar-SA" sz="4800" dirty="0">
              <a:ln w="11430"/>
              <a:effectLst>
                <a:outerShdw blurRad="80000" dist="40000" dir="5040000" algn="tl">
                  <a:srgbClr val="000000">
                    <a:alpha val="30000"/>
                  </a:srgbClr>
                </a:outerShdw>
              </a:effectLst>
              <a:cs typeface="+mj-cs"/>
            </a:endParaRPr>
          </a:p>
        </p:txBody>
      </p:sp>
      <p:pic>
        <p:nvPicPr>
          <p:cNvPr id="35844" name="Picture 2" descr="C:\Users\hiyam\Desktop\صور أمن المعلومات\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 y="982663"/>
            <a:ext cx="3790950"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a:off x="457200" y="1981200"/>
            <a:ext cx="6858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6"/>
          <p:cNvCxnSpPr/>
          <p:nvPr/>
        </p:nvCxnSpPr>
        <p:spPr>
          <a:xfrm flipH="1">
            <a:off x="2971800" y="2667000"/>
            <a:ext cx="838200" cy="5873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198621447"/>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7571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ماهو مفهوم أمن المعلومات وماهي عناصرة؟</a:t>
            </a:r>
            <a:endParaRPr lang="en-US" altLang="en-US" sz="3200" b="1" dirty="0">
              <a:cs typeface="+mj-cs"/>
            </a:endParaRPr>
          </a:p>
        </p:txBody>
      </p:sp>
      <p:sp>
        <p:nvSpPr>
          <p:cNvPr id="3" name="Text Box 4"/>
          <p:cNvSpPr txBox="1">
            <a:spLocks noChangeArrowheads="1"/>
          </p:cNvSpPr>
          <p:nvPr/>
        </p:nvSpPr>
        <p:spPr bwMode="auto">
          <a:xfrm>
            <a:off x="1126367" y="2078710"/>
            <a:ext cx="7391400" cy="18374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من وجهة نظرية : هو العلم الذي يبحث في نظريات وسبل توفير الحماية للمعلومات من المخاطر التي تهددها ومن أنشطة الاعتداء عليها.</a:t>
            </a:r>
            <a:endParaRPr lang="en-US" altLang="en-US" sz="2800" b="1" dirty="0">
              <a:cs typeface="+mj-cs"/>
            </a:endParaRPr>
          </a:p>
        </p:txBody>
      </p:sp>
      <p:sp>
        <p:nvSpPr>
          <p:cNvPr id="5" name="Text Box 4"/>
          <p:cNvSpPr txBox="1">
            <a:spLocks noChangeArrowheads="1"/>
          </p:cNvSpPr>
          <p:nvPr/>
        </p:nvSpPr>
        <p:spPr bwMode="auto">
          <a:xfrm>
            <a:off x="1097834" y="4068536"/>
            <a:ext cx="7391400" cy="183742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من وجهة تقنية : هو الوسائل والأدوات والاجراءات اللازم توفيرها لضمان حماية المعلومات من الأخطار الداخلية والخارجية.</a:t>
            </a:r>
            <a:endParaRPr lang="en-US" altLang="en-US" sz="2800" b="1" dirty="0">
              <a:cs typeface="+mj-cs"/>
            </a:endParaRP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615503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25757" y="76176"/>
            <a:ext cx="6553200" cy="830997"/>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800" dirty="0">
                <a:ln w="11430"/>
                <a:cs typeface="+mj-cs"/>
              </a:rPr>
              <a:t>كيفية تغير الرقم السري للإيميل</a:t>
            </a:r>
            <a:endParaRPr lang="ar-SA" sz="4800" dirty="0">
              <a:ln w="11430"/>
              <a:cs typeface="+mj-cs"/>
            </a:endParaRPr>
          </a:p>
        </p:txBody>
      </p:sp>
      <p:sp>
        <p:nvSpPr>
          <p:cNvPr id="7" name="مربع نص 7"/>
          <p:cNvSpPr txBox="1"/>
          <p:nvPr/>
        </p:nvSpPr>
        <p:spPr>
          <a:xfrm>
            <a:off x="5810992" y="1361725"/>
            <a:ext cx="3256808" cy="5016758"/>
          </a:xfrm>
          <a:prstGeom prst="rect">
            <a:avLst/>
          </a:prstGeom>
          <a:noFill/>
          <a:ln>
            <a:noFill/>
          </a:ln>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000" dirty="0">
                <a:ln w="11430"/>
                <a:cs typeface="+mj-cs"/>
              </a:rPr>
              <a:t>من الشكل المجاور قم بوضع كلمة المرور الحالية وكلمة المرور الجديدة ومن ثم تأكيد كلمة المرور وبعد ذلك أنقر على حفظ</a:t>
            </a:r>
            <a:endParaRPr lang="ar-SA" sz="4400" dirty="0">
              <a:ln w="11430"/>
              <a:cs typeface="+mj-cs"/>
            </a:endParaRPr>
          </a:p>
        </p:txBody>
      </p:sp>
      <p:pic>
        <p:nvPicPr>
          <p:cNvPr id="36868" name="Picture 2" descr="C:\Users\hiyam\Desktop\صور أمن المعلومات\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5410200"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رابط كسهم مستقيم 6"/>
          <p:cNvCxnSpPr/>
          <p:nvPr/>
        </p:nvCxnSpPr>
        <p:spPr>
          <a:xfrm>
            <a:off x="2743200" y="3886200"/>
            <a:ext cx="76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6"/>
          <p:cNvCxnSpPr/>
          <p:nvPr/>
        </p:nvCxnSpPr>
        <p:spPr>
          <a:xfrm>
            <a:off x="2743200" y="4114800"/>
            <a:ext cx="76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6"/>
          <p:cNvCxnSpPr/>
          <p:nvPr/>
        </p:nvCxnSpPr>
        <p:spPr>
          <a:xfrm>
            <a:off x="2743200" y="4343400"/>
            <a:ext cx="7620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6"/>
          <p:cNvCxnSpPr/>
          <p:nvPr/>
        </p:nvCxnSpPr>
        <p:spPr>
          <a:xfrm>
            <a:off x="381000" y="3962400"/>
            <a:ext cx="609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338258692"/>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25757" y="76176"/>
            <a:ext cx="6553200" cy="830997"/>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800" dirty="0">
                <a:ln w="11430"/>
              </a:rPr>
              <a:t>كيفية تغير الرقم السري للإيميل</a:t>
            </a:r>
            <a:endParaRPr lang="ar-SA" sz="4800" dirty="0">
              <a:ln w="11430"/>
            </a:endParaRPr>
          </a:p>
        </p:txBody>
      </p:sp>
      <p:sp>
        <p:nvSpPr>
          <p:cNvPr id="7" name="مربع نص 7"/>
          <p:cNvSpPr txBox="1"/>
          <p:nvPr/>
        </p:nvSpPr>
        <p:spPr>
          <a:xfrm>
            <a:off x="7111340" y="1447799"/>
            <a:ext cx="1986148" cy="3785652"/>
          </a:xfrm>
          <a:prstGeom prst="rect">
            <a:avLst/>
          </a:prstGeom>
          <a:noFill/>
          <a:ln>
            <a:noFill/>
          </a:ln>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2400" dirty="0">
                <a:ln w="11430"/>
                <a:cs typeface="+mj-cs"/>
              </a:rPr>
              <a:t>يفضل بعد الانتهاء من إستخدام الايميل الخاص بك النقر على خيار تسجيل الخروج وذلك لأغراض الحماية من الدخول الى الايميل الخاص بك بطرق غير آمنة</a:t>
            </a:r>
            <a:endParaRPr lang="ar-SA" sz="2800" dirty="0">
              <a:ln w="11430"/>
              <a:cs typeface="+mj-cs"/>
            </a:endParaRPr>
          </a:p>
        </p:txBody>
      </p:sp>
      <p:pic>
        <p:nvPicPr>
          <p:cNvPr id="37892" name="Picture 2" descr="C:\Users\hiyam\Desktop\صور أمن المعلومات\1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8075"/>
            <a:ext cx="70866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رابط كسهم مستقيم 6"/>
          <p:cNvCxnSpPr/>
          <p:nvPr/>
        </p:nvCxnSpPr>
        <p:spPr>
          <a:xfrm>
            <a:off x="304800" y="561975"/>
            <a:ext cx="6096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4170439510"/>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67270"/>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cs typeface="+mj-cs"/>
              </a:rPr>
              <a:t>كيفية وضع رقم سري على الجهاز</a:t>
            </a:r>
            <a:endParaRPr lang="ar-SA" sz="4400" dirty="0">
              <a:ln w="11430"/>
              <a:cs typeface="+mj-cs"/>
            </a:endParaRPr>
          </a:p>
        </p:txBody>
      </p:sp>
      <p:pic>
        <p:nvPicPr>
          <p:cNvPr id="225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914400"/>
            <a:ext cx="3605213"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مربع نص 7"/>
          <p:cNvSpPr txBox="1"/>
          <p:nvPr/>
        </p:nvSpPr>
        <p:spPr>
          <a:xfrm>
            <a:off x="4239986" y="1981200"/>
            <a:ext cx="4724400" cy="2585323"/>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أولا من قائمة </a:t>
            </a:r>
            <a:r>
              <a:rPr lang="en-US" sz="5400" dirty="0">
                <a:ln w="11430"/>
                <a:cs typeface="+mj-cs"/>
              </a:rPr>
              <a:t>start</a:t>
            </a:r>
            <a:r>
              <a:rPr lang="ar-JO" sz="5400" dirty="0">
                <a:ln w="11430"/>
                <a:cs typeface="+mj-cs"/>
              </a:rPr>
              <a:t> أنقر على خيار </a:t>
            </a:r>
            <a:r>
              <a:rPr lang="en-US" sz="5400" dirty="0">
                <a:ln w="11430"/>
                <a:cs typeface="+mj-cs"/>
              </a:rPr>
              <a:t>control panel</a:t>
            </a:r>
            <a:endParaRPr lang="ar-SA" sz="5400" dirty="0">
              <a:ln w="11430"/>
              <a:cs typeface="+mj-cs"/>
            </a:endParaRPr>
          </a:p>
        </p:txBody>
      </p:sp>
      <p:cxnSp>
        <p:nvCxnSpPr>
          <p:cNvPr id="9" name="رابط كسهم مستقيم 6"/>
          <p:cNvCxnSpPr/>
          <p:nvPr/>
        </p:nvCxnSpPr>
        <p:spPr>
          <a:xfrm flipH="1" flipV="1">
            <a:off x="3276600" y="2895600"/>
            <a:ext cx="14478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201589571"/>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260648"/>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cs typeface="+mj-cs"/>
              </a:rPr>
              <a:t>كيفية وضع رقم سري على الجهاز</a:t>
            </a:r>
            <a:endParaRPr lang="ar-SA" sz="4400" dirty="0">
              <a:ln w="11430"/>
              <a:cs typeface="+mj-cs"/>
            </a:endParaRPr>
          </a:p>
        </p:txBody>
      </p:sp>
      <p:sp>
        <p:nvSpPr>
          <p:cNvPr id="11" name="مربع نص 7"/>
          <p:cNvSpPr txBox="1"/>
          <p:nvPr/>
        </p:nvSpPr>
        <p:spPr>
          <a:xfrm>
            <a:off x="4876800" y="1798199"/>
            <a:ext cx="4724400" cy="1200329"/>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600" dirty="0" smtClean="0">
                <a:ln w="11430"/>
                <a:effectLst>
                  <a:outerShdw blurRad="80000" dist="40000" dir="5040000" algn="tl">
                    <a:srgbClr val="000000">
                      <a:alpha val="30000"/>
                    </a:srgbClr>
                  </a:outerShdw>
                </a:effectLst>
              </a:rPr>
              <a:t>ومن ثم النقر على </a:t>
            </a:r>
            <a:r>
              <a:rPr lang="en-US" sz="3600" dirty="0" smtClean="0">
                <a:ln w="11430"/>
                <a:effectLst>
                  <a:outerShdw blurRad="80000" dist="40000" dir="5040000" algn="tl">
                    <a:srgbClr val="000000">
                      <a:alpha val="30000"/>
                    </a:srgbClr>
                  </a:outerShdw>
                </a:effectLst>
              </a:rPr>
              <a:t>User Account</a:t>
            </a:r>
            <a:endParaRPr lang="ar-SA" sz="3600" dirty="0">
              <a:ln w="11430"/>
              <a:effectLst>
                <a:outerShdw blurRad="80000" dist="40000" dir="5040000" algn="tl">
                  <a:srgbClr val="000000">
                    <a:alpha val="30000"/>
                  </a:srgbClr>
                </a:outerShdw>
              </a:effectLst>
            </a:endParaRPr>
          </a:p>
        </p:txBody>
      </p:sp>
      <p:cxnSp>
        <p:nvCxnSpPr>
          <p:cNvPr id="9" name="رابط كسهم مستقيم 6"/>
          <p:cNvCxnSpPr/>
          <p:nvPr/>
        </p:nvCxnSpPr>
        <p:spPr>
          <a:xfrm flipH="1" flipV="1">
            <a:off x="3276600" y="2895600"/>
            <a:ext cx="14478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557" name="Picture 2" descr="C:\Users\hiyam\Desktop\صور أمن المعلومات\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54102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رابط كسهم مستقيم 6"/>
          <p:cNvCxnSpPr/>
          <p:nvPr/>
        </p:nvCxnSpPr>
        <p:spPr>
          <a:xfrm flipH="1" flipV="1">
            <a:off x="4144963" y="2019300"/>
            <a:ext cx="1447800" cy="8763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717328136"/>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0"/>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effectLst>
                  <a:outerShdw blurRad="80000" dist="40000" dir="5040000" algn="tl">
                    <a:srgbClr val="000000">
                      <a:alpha val="30000"/>
                    </a:srgbClr>
                  </a:outerShdw>
                </a:effectLst>
                <a:cs typeface="+mj-cs"/>
              </a:rPr>
              <a:t>كيفية وضع رقم سري على الجهاز</a:t>
            </a:r>
            <a:endParaRPr lang="ar-SA" sz="4400" dirty="0">
              <a:ln w="11430"/>
              <a:effectLst>
                <a:outerShdw blurRad="80000" dist="40000" dir="5040000" algn="tl">
                  <a:srgbClr val="000000">
                    <a:alpha val="30000"/>
                  </a:srgbClr>
                </a:outerShdw>
              </a:effectLst>
              <a:cs typeface="+mj-cs"/>
            </a:endParaRPr>
          </a:p>
        </p:txBody>
      </p:sp>
      <p:sp>
        <p:nvSpPr>
          <p:cNvPr id="11" name="مربع نص 7"/>
          <p:cNvSpPr txBox="1"/>
          <p:nvPr/>
        </p:nvSpPr>
        <p:spPr>
          <a:xfrm>
            <a:off x="1219200" y="1157844"/>
            <a:ext cx="6477000" cy="175432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600" dirty="0">
                <a:ln w="11430"/>
                <a:effectLst>
                  <a:outerShdw blurRad="80000" dist="40000" dir="5040000" algn="tl">
                    <a:srgbClr val="000000">
                      <a:alpha val="30000"/>
                    </a:srgbClr>
                  </a:outerShdw>
                </a:effectLst>
                <a:cs typeface="+mj-cs"/>
              </a:rPr>
              <a:t>الان من خلال الشكل المجاور تظهر رسالة تفيد بأنه لتغير الرقم السري يجب النقر على  الازرار التالية </a:t>
            </a:r>
            <a:r>
              <a:rPr lang="en-US" sz="3600" dirty="0">
                <a:ln w="11430"/>
                <a:effectLst>
                  <a:outerShdw blurRad="80000" dist="40000" dir="5040000" algn="tl">
                    <a:srgbClr val="000000">
                      <a:alpha val="30000"/>
                    </a:srgbClr>
                  </a:outerShdw>
                </a:effectLst>
                <a:cs typeface="+mj-cs"/>
              </a:rPr>
              <a:t>Ctrl+Alt+Del</a:t>
            </a:r>
            <a:endParaRPr lang="ar-SA" sz="3600" dirty="0">
              <a:ln w="11430"/>
              <a:effectLst>
                <a:outerShdw blurRad="80000" dist="40000" dir="5040000" algn="tl">
                  <a:srgbClr val="000000">
                    <a:alpha val="30000"/>
                  </a:srgbClr>
                </a:outerShdw>
              </a:effectLst>
              <a:cs typeface="+mj-cs"/>
            </a:endParaRPr>
          </a:p>
        </p:txBody>
      </p:sp>
      <p:pic>
        <p:nvPicPr>
          <p:cNvPr id="245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2911475"/>
            <a:ext cx="70866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رابط كسهم مستقيم 6"/>
          <p:cNvCxnSpPr/>
          <p:nvPr/>
        </p:nvCxnSpPr>
        <p:spPr>
          <a:xfrm flipH="1">
            <a:off x="5181600" y="5334000"/>
            <a:ext cx="2209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442751261"/>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0"/>
            <a:ext cx="6553200" cy="175432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5400" dirty="0">
                <a:ln w="11430"/>
                <a:cs typeface="+mj-cs"/>
              </a:rPr>
              <a:t>كيفية وضع رقم سري على الجهاز</a:t>
            </a:r>
            <a:endParaRPr lang="ar-SA" sz="5400" dirty="0">
              <a:ln w="11430"/>
              <a:cs typeface="+mj-cs"/>
            </a:endParaRPr>
          </a:p>
        </p:txBody>
      </p:sp>
      <p:sp>
        <p:nvSpPr>
          <p:cNvPr id="11" name="مربع نص 7"/>
          <p:cNvSpPr txBox="1"/>
          <p:nvPr/>
        </p:nvSpPr>
        <p:spPr>
          <a:xfrm>
            <a:off x="4636031" y="2060848"/>
            <a:ext cx="4267200" cy="1754326"/>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600" dirty="0">
                <a:ln w="11430"/>
                <a:cs typeface="+mj-cs"/>
              </a:rPr>
              <a:t>الان من خلال الشكل قم بالنقر على خيار </a:t>
            </a:r>
            <a:r>
              <a:rPr lang="en-US" sz="3600" dirty="0">
                <a:ln w="11430"/>
                <a:cs typeface="+mj-cs"/>
              </a:rPr>
              <a:t>Chang Password</a:t>
            </a:r>
            <a:endParaRPr lang="ar-SA" sz="3600" dirty="0">
              <a:ln w="11430"/>
              <a:cs typeface="+mj-cs"/>
            </a:endParaRPr>
          </a:p>
        </p:txBody>
      </p:sp>
      <p:pic>
        <p:nvPicPr>
          <p:cNvPr id="5122" name="Picture 2" descr="C:\Users\hiyam\Desktop\صور أمن المعلومات\IMG_٢٠١٨٠٩٣٠_١٤٢٥٠٣.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834" y="15670360"/>
            <a:ext cx="4788909" cy="86990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28800"/>
            <a:ext cx="4608512" cy="397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رابط كسهم مستقيم 6"/>
          <p:cNvCxnSpPr/>
          <p:nvPr/>
        </p:nvCxnSpPr>
        <p:spPr>
          <a:xfrm flipH="1">
            <a:off x="2601686" y="3717032"/>
            <a:ext cx="103421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273578751"/>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p:cNvSpPr txBox="1"/>
          <p:nvPr/>
        </p:nvSpPr>
        <p:spPr>
          <a:xfrm>
            <a:off x="1295400" y="0"/>
            <a:ext cx="6553200" cy="769441"/>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4400" dirty="0">
                <a:ln w="11430"/>
                <a:cs typeface="+mj-cs"/>
              </a:rPr>
              <a:t>كيفية وضع رقم سري على الجهاز</a:t>
            </a:r>
            <a:endParaRPr lang="ar-SA" sz="4400" dirty="0">
              <a:ln w="11430"/>
              <a:cs typeface="+mj-cs"/>
            </a:endParaRPr>
          </a:p>
        </p:txBody>
      </p:sp>
      <p:sp>
        <p:nvSpPr>
          <p:cNvPr id="11" name="مربع نص 7"/>
          <p:cNvSpPr txBox="1"/>
          <p:nvPr/>
        </p:nvSpPr>
        <p:spPr>
          <a:xfrm>
            <a:off x="5791200" y="1981200"/>
            <a:ext cx="3238005" cy="3970318"/>
          </a:xfrm>
          <a:prstGeom prst="rect">
            <a:avLst/>
          </a:prstGeom>
          <a:noFill/>
        </p:spPr>
        <p:txBody>
          <a:bodyPr rtlCol="1">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defRPr/>
            </a:pPr>
            <a:r>
              <a:rPr lang="ar-JO" sz="3600" dirty="0">
                <a:ln w="11430"/>
                <a:cs typeface="+mj-cs"/>
              </a:rPr>
              <a:t>الان من خلال الشكل قم بإدخال الرمز السري القديم ومن ثم الرقم السري الجديد وبعد ذلك تأكيد الرقم السري الجديد ومن ثم </a:t>
            </a:r>
            <a:r>
              <a:rPr lang="en-US" sz="3600" dirty="0">
                <a:ln w="11430"/>
                <a:cs typeface="+mj-cs"/>
              </a:rPr>
              <a:t>Enter</a:t>
            </a:r>
            <a:endParaRPr lang="ar-SA" sz="3600" dirty="0">
              <a:ln w="11430"/>
              <a:cs typeface="+mj-cs"/>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876" y="1190940"/>
            <a:ext cx="4512163" cy="502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رابط كسهم مستقيم 6"/>
          <p:cNvCxnSpPr/>
          <p:nvPr/>
        </p:nvCxnSpPr>
        <p:spPr>
          <a:xfrm>
            <a:off x="708348" y="4077072"/>
            <a:ext cx="91132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رابط كسهم مستقيم 6"/>
          <p:cNvCxnSpPr/>
          <p:nvPr/>
        </p:nvCxnSpPr>
        <p:spPr>
          <a:xfrm>
            <a:off x="755576" y="4365104"/>
            <a:ext cx="91132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6"/>
          <p:cNvCxnSpPr/>
          <p:nvPr/>
        </p:nvCxnSpPr>
        <p:spPr>
          <a:xfrm>
            <a:off x="708348" y="4653136"/>
            <a:ext cx="91132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822872744"/>
      </p:ext>
    </p:extLst>
  </p:cSld>
  <p:clrMapOvr>
    <a:masterClrMapping/>
  </p:clrMapOvr>
  <p:transition spd="slow">
    <p:blinds dir="vert"/>
    <p:sndAc>
      <p:stSnd>
        <p:snd r:embed="rId3" name="cashreg.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pic>
        <p:nvPicPr>
          <p:cNvPr id="6" name="عنصر نائب للمحتوى 5" descr="download (1).jpg"/>
          <p:cNvPicPr>
            <a:picLocks noGrp="1" noChangeAspect="1"/>
          </p:cNvPicPr>
          <p:nvPr>
            <p:ph idx="1"/>
          </p:nvPr>
        </p:nvPicPr>
        <p:blipFill>
          <a:blip r:embed="rId3"/>
          <a:stretch>
            <a:fillRect/>
          </a:stretch>
        </p:blipFill>
        <p:spPr>
          <a:xfrm>
            <a:off x="0" y="0"/>
            <a:ext cx="9144000" cy="6357957"/>
          </a:xfrm>
        </p:spPr>
      </p:pic>
      <p:sp>
        <p:nvSpPr>
          <p:cNvPr id="4" name="عنصر نائب للتذييل 3"/>
          <p:cNvSpPr>
            <a:spLocks noGrp="1"/>
          </p:cNvSpPr>
          <p:nvPr>
            <p:ph type="ftr" sz="quarter" idx="11"/>
          </p:nvPr>
        </p:nvSpPr>
        <p:spPr/>
        <p:txBody>
          <a:bodyPr/>
          <a:lstStyle/>
          <a:p>
            <a:r>
              <a:rPr lang="ar-JO" smtClean="0"/>
              <a:t>جامعة فيلادلفيا  عمادة التطوير والتعلم عن بعد</a:t>
            </a:r>
            <a:endParaRPr lang="ar-JO"/>
          </a:p>
        </p:txBody>
      </p:sp>
      <p:sp>
        <p:nvSpPr>
          <p:cNvPr id="3" name="Slide Number Placeholder 2"/>
          <p:cNvSpPr>
            <a:spLocks noGrp="1"/>
          </p:cNvSpPr>
          <p:nvPr>
            <p:ph type="sldNum" sz="quarter" idx="12"/>
          </p:nvPr>
        </p:nvSpPr>
        <p:spPr/>
        <p:txBody>
          <a:bodyPr/>
          <a:lstStyle/>
          <a:p>
            <a:fld id="{5725D0DD-ABDF-4802-912F-B27905300661}" type="slidenum">
              <a:rPr lang="ar-JO" smtClean="0"/>
              <a:pPr/>
              <a:t>37</a:t>
            </a:fld>
            <a:endParaRPr lang="ar-JO"/>
          </a:p>
        </p:txBody>
      </p:sp>
    </p:spTree>
    <p:extLst>
      <p:ext uri="{BB962C8B-B14F-4D97-AF65-F5344CB8AC3E}">
        <p14:creationId xmlns:p14="http://schemas.microsoft.com/office/powerpoint/2010/main" val="5644799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عناصر الحماية في أمن المعلومات</a:t>
            </a:r>
            <a:endParaRPr lang="en-US" altLang="en-US" sz="3200" b="1" dirty="0">
              <a:cs typeface="+mj-cs"/>
            </a:endParaRPr>
          </a:p>
        </p:txBody>
      </p:sp>
      <p:sp>
        <p:nvSpPr>
          <p:cNvPr id="3" name="Text Box 4"/>
          <p:cNvSpPr txBox="1">
            <a:spLocks noChangeArrowheads="1"/>
          </p:cNvSpPr>
          <p:nvPr/>
        </p:nvSpPr>
        <p:spPr bwMode="auto">
          <a:xfrm>
            <a:off x="1126367" y="2078710"/>
            <a:ext cx="7391400" cy="24837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السرية: </a:t>
            </a:r>
            <a:r>
              <a:rPr lang="en-US" altLang="en-US" sz="2800" b="1" dirty="0" smtClean="0">
                <a:cs typeface="+mj-cs"/>
              </a:rPr>
              <a:t>CONFIDENTIALITY</a:t>
            </a:r>
            <a:endParaRPr lang="ar-JO" altLang="en-US" sz="2800" b="1" dirty="0" smtClean="0">
              <a:cs typeface="+mj-cs"/>
            </a:endParaRPr>
          </a:p>
          <a:p>
            <a:pPr algn="r" rtl="1">
              <a:lnSpc>
                <a:spcPct val="135000"/>
              </a:lnSpc>
              <a:spcBef>
                <a:spcPct val="75000"/>
              </a:spcBef>
            </a:pPr>
            <a:r>
              <a:rPr lang="ar-JO" altLang="en-US" sz="2800" b="1" dirty="0" smtClean="0">
                <a:cs typeface="+mj-cs"/>
              </a:rPr>
              <a:t>التكاملية وسلامة المحتوى:</a:t>
            </a:r>
            <a:r>
              <a:rPr lang="en-US" altLang="en-US" sz="2800" b="1" dirty="0" smtClean="0">
                <a:cs typeface="+mj-cs"/>
              </a:rPr>
              <a:t>INTEGRITY</a:t>
            </a:r>
            <a:endParaRPr lang="ar-JO" altLang="en-US" sz="2800" b="1" dirty="0" smtClean="0">
              <a:cs typeface="+mj-cs"/>
            </a:endParaRPr>
          </a:p>
          <a:p>
            <a:pPr algn="r" rtl="1">
              <a:lnSpc>
                <a:spcPct val="135000"/>
              </a:lnSpc>
              <a:spcBef>
                <a:spcPct val="75000"/>
              </a:spcBef>
            </a:pPr>
            <a:r>
              <a:rPr lang="ar-JO" altLang="en-US" sz="2800" b="1" dirty="0" smtClean="0">
                <a:cs typeface="+mj-cs"/>
              </a:rPr>
              <a:t>الاستمرارية:</a:t>
            </a:r>
            <a:r>
              <a:rPr lang="en-US" altLang="en-US" sz="2800" b="1" dirty="0" smtClean="0">
                <a:cs typeface="+mj-cs"/>
              </a:rPr>
              <a:t>AVAILABILITY </a:t>
            </a:r>
            <a:endParaRPr lang="en-US" altLang="en-US" sz="2800" b="1" dirty="0">
              <a:cs typeface="+mj-cs"/>
            </a:endParaRP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3240431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عناصر الحماية في أمن المعلومات</a:t>
            </a:r>
            <a:endParaRPr lang="en-US" altLang="en-US" sz="3200" b="1" dirty="0">
              <a:cs typeface="+mj-cs"/>
            </a:endParaRPr>
          </a:p>
        </p:txBody>
      </p:sp>
      <p:sp>
        <p:nvSpPr>
          <p:cNvPr id="3" name="Text Box 4"/>
          <p:cNvSpPr txBox="1">
            <a:spLocks noChangeArrowheads="1"/>
          </p:cNvSpPr>
          <p:nvPr/>
        </p:nvSpPr>
        <p:spPr bwMode="auto">
          <a:xfrm>
            <a:off x="1126367" y="2078710"/>
            <a:ext cx="7391400" cy="21605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السرية: </a:t>
            </a:r>
            <a:r>
              <a:rPr lang="en-US" altLang="en-US" sz="2800" b="1" dirty="0" smtClean="0">
                <a:cs typeface="+mj-cs"/>
              </a:rPr>
              <a:t>CONFIDENTIALITY</a:t>
            </a:r>
            <a:endParaRPr lang="ar-JO" altLang="en-US" sz="2800" b="1" dirty="0" smtClean="0">
              <a:cs typeface="+mj-cs"/>
            </a:endParaRPr>
          </a:p>
          <a:p>
            <a:pPr algn="r" rtl="1">
              <a:lnSpc>
                <a:spcPct val="135000"/>
              </a:lnSpc>
              <a:spcBef>
                <a:spcPct val="75000"/>
              </a:spcBef>
            </a:pPr>
            <a:r>
              <a:rPr lang="ar-JO" altLang="en-US" sz="2800" b="1" dirty="0" smtClean="0">
                <a:cs typeface="+mj-cs"/>
              </a:rPr>
              <a:t>وتعني التأكد من أن المعلومات لا تكشف ولايمكن أن يطلع عليها من قبل أشخاص غير مخولين بذلك.</a:t>
            </a: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196927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عناصر الحماية في أمن المعلومات</a:t>
            </a:r>
            <a:endParaRPr lang="en-US" altLang="en-US" sz="3200" b="1" dirty="0">
              <a:cs typeface="+mj-cs"/>
            </a:endParaRPr>
          </a:p>
        </p:txBody>
      </p:sp>
      <p:sp>
        <p:nvSpPr>
          <p:cNvPr id="3" name="Text Box 4"/>
          <p:cNvSpPr txBox="1">
            <a:spLocks noChangeArrowheads="1"/>
          </p:cNvSpPr>
          <p:nvPr/>
        </p:nvSpPr>
        <p:spPr bwMode="auto">
          <a:xfrm>
            <a:off x="1126367" y="2078710"/>
            <a:ext cx="7391400" cy="390568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التكاملية وسلامة المحتوى:</a:t>
            </a:r>
            <a:r>
              <a:rPr lang="en-US" altLang="en-US" sz="2800" b="1" dirty="0" smtClean="0">
                <a:cs typeface="+mj-cs"/>
              </a:rPr>
              <a:t>INTEGRITY</a:t>
            </a:r>
            <a:endParaRPr lang="ar-JO" altLang="en-US" sz="2800" b="1" dirty="0" smtClean="0">
              <a:cs typeface="+mj-cs"/>
            </a:endParaRPr>
          </a:p>
          <a:p>
            <a:pPr algn="r" rtl="1">
              <a:lnSpc>
                <a:spcPct val="135000"/>
              </a:lnSpc>
              <a:spcBef>
                <a:spcPct val="75000"/>
              </a:spcBef>
            </a:pPr>
            <a:r>
              <a:rPr lang="ar-JO" altLang="en-US" sz="2800" b="1" dirty="0" smtClean="0">
                <a:cs typeface="+mj-cs"/>
              </a:rPr>
              <a:t>التأكد من أن محتوى المعلومات صحيح ولم يتم تعديله أو العبث به وبشكل خاص لن يتم تدمير المحتوى أو تغيره أو العبث به في أية مرحلة من مراحل المعالجة أو التبادل سواء في مرحلة التعامل الداخلي مع المعلومات ( النقل عبر الشبكات) أو عن طريق تدخل غير مشروع (</a:t>
            </a:r>
            <a:r>
              <a:rPr lang="en-US" altLang="en-US" sz="2800" b="1" dirty="0" smtClean="0">
                <a:cs typeface="+mj-cs"/>
              </a:rPr>
              <a:t>hacking</a:t>
            </a:r>
            <a:r>
              <a:rPr lang="ar-JO" altLang="en-US" sz="2800" b="1" dirty="0" smtClean="0">
                <a:cs typeface="+mj-cs"/>
              </a:rPr>
              <a:t>).</a:t>
            </a: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486961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عناصر الحماية في أمن المعلومات</a:t>
            </a:r>
            <a:endParaRPr lang="en-US" altLang="en-US" sz="3200" b="1" dirty="0">
              <a:cs typeface="+mj-cs"/>
            </a:endParaRPr>
          </a:p>
        </p:txBody>
      </p:sp>
      <p:sp>
        <p:nvSpPr>
          <p:cNvPr id="3" name="Text Box 4"/>
          <p:cNvSpPr txBox="1">
            <a:spLocks noChangeArrowheads="1"/>
          </p:cNvSpPr>
          <p:nvPr/>
        </p:nvSpPr>
        <p:spPr bwMode="auto">
          <a:xfrm>
            <a:off x="1126367" y="2078710"/>
            <a:ext cx="7391400" cy="33239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استمرارية توفر المعلومات او الخدمة:</a:t>
            </a:r>
            <a:r>
              <a:rPr lang="en-US" altLang="en-US" sz="2800" b="1" dirty="0" smtClean="0">
                <a:cs typeface="+mj-cs"/>
              </a:rPr>
              <a:t>AVAILABILITY </a:t>
            </a:r>
            <a:endParaRPr lang="ar-JO" altLang="en-US" sz="2800" b="1" dirty="0" smtClean="0">
              <a:cs typeface="+mj-cs"/>
            </a:endParaRPr>
          </a:p>
          <a:p>
            <a:pPr algn="r" rtl="1">
              <a:lnSpc>
                <a:spcPct val="135000"/>
              </a:lnSpc>
              <a:spcBef>
                <a:spcPct val="75000"/>
              </a:spcBef>
            </a:pPr>
            <a:r>
              <a:rPr lang="ar-JO" altLang="en-US" sz="2800" b="1" dirty="0" smtClean="0">
                <a:cs typeface="+mj-cs"/>
              </a:rPr>
              <a:t>التأكد من استمرار عمل النظام المعلوماتي واستمرار القدرة على التفاعل مع المعلومات وتقديم الخدمة لمواقع المعلوماتية وان مستخدم المعلومات لن يتعرض الى منع استخدامه لها او دخوله اليها.</a:t>
            </a: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428862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980728"/>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عناصر الحماية في أمن المعلومات</a:t>
            </a:r>
            <a:endParaRPr lang="en-US" altLang="en-US" sz="3200" b="1" dirty="0">
              <a:cs typeface="+mj-cs"/>
            </a:endParaRPr>
          </a:p>
        </p:txBody>
      </p:sp>
      <p:sp>
        <p:nvSpPr>
          <p:cNvPr id="3" name="Text Box 4"/>
          <p:cNvSpPr txBox="1">
            <a:spLocks noChangeArrowheads="1"/>
          </p:cNvSpPr>
          <p:nvPr/>
        </p:nvSpPr>
        <p:spPr bwMode="auto">
          <a:xfrm>
            <a:off x="1126367" y="2078710"/>
            <a:ext cx="7391400" cy="306545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rtl="1">
              <a:lnSpc>
                <a:spcPct val="135000"/>
              </a:lnSpc>
              <a:spcBef>
                <a:spcPct val="75000"/>
              </a:spcBef>
            </a:pPr>
            <a:r>
              <a:rPr lang="ar-JO" altLang="en-US" sz="2800" b="1" dirty="0" smtClean="0">
                <a:cs typeface="+mj-cs"/>
              </a:rPr>
              <a:t>السرية: مثال مستند لا يحق لأي موظف الاطلاع علية الا المدير </a:t>
            </a:r>
          </a:p>
          <a:p>
            <a:pPr algn="r" rtl="1">
              <a:lnSpc>
                <a:spcPct val="135000"/>
              </a:lnSpc>
              <a:spcBef>
                <a:spcPct val="75000"/>
              </a:spcBef>
            </a:pPr>
            <a:r>
              <a:rPr lang="ar-JO" altLang="en-US" sz="2800" b="1" dirty="0" smtClean="0">
                <a:cs typeface="+mj-cs"/>
              </a:rPr>
              <a:t>سلامة المحتوى: مثال تعميم لا يحق بأي شخص التعديل عليه</a:t>
            </a:r>
          </a:p>
          <a:p>
            <a:pPr algn="r" rtl="1">
              <a:lnSpc>
                <a:spcPct val="135000"/>
              </a:lnSpc>
              <a:spcBef>
                <a:spcPct val="75000"/>
              </a:spcBef>
            </a:pPr>
            <a:r>
              <a:rPr lang="ar-JO" altLang="en-US" sz="2800" b="1" dirty="0" smtClean="0">
                <a:cs typeface="+mj-cs"/>
              </a:rPr>
              <a:t>استمرارية توفر المحتوى: امكانية الدخول على صفحة النظام الخاصة بالموظفين.</a:t>
            </a:r>
            <a:endParaRPr lang="en-US" altLang="en-US" sz="2800" b="1" dirty="0">
              <a:cs typeface="+mj-cs"/>
            </a:endParaRP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4089126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99592" y="1014210"/>
            <a:ext cx="7391400" cy="68659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lnSpc>
                <a:spcPct val="135000"/>
              </a:lnSpc>
              <a:spcBef>
                <a:spcPct val="75000"/>
              </a:spcBef>
            </a:pPr>
            <a:r>
              <a:rPr lang="ar-JO" altLang="en-US" sz="3200" b="1" dirty="0" smtClean="0">
                <a:cs typeface="+mj-cs"/>
              </a:rPr>
              <a:t>امان جهازك الشخصي</a:t>
            </a:r>
            <a:endParaRPr lang="en-US" altLang="en-US" sz="3200" b="1" dirty="0">
              <a:cs typeface="+mj-cs"/>
            </a:endParaRPr>
          </a:p>
        </p:txBody>
      </p:sp>
      <p:sp>
        <p:nvSpPr>
          <p:cNvPr id="3" name="Text Box 4"/>
          <p:cNvSpPr txBox="1">
            <a:spLocks noChangeArrowheads="1"/>
          </p:cNvSpPr>
          <p:nvPr/>
        </p:nvSpPr>
        <p:spPr bwMode="auto">
          <a:xfrm>
            <a:off x="1126367" y="2078710"/>
            <a:ext cx="7391400" cy="33886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514350" indent="-514350" algn="r" rtl="1">
              <a:lnSpc>
                <a:spcPct val="135000"/>
              </a:lnSpc>
              <a:spcBef>
                <a:spcPct val="75000"/>
              </a:spcBef>
              <a:buFont typeface="Wingdings" panose="05000000000000000000" pitchFamily="2" charset="2"/>
              <a:buChar char="ü"/>
            </a:pPr>
            <a:r>
              <a:rPr lang="ar-JO" altLang="en-US" sz="2800" b="1" dirty="0" smtClean="0">
                <a:cs typeface="+mj-cs"/>
              </a:rPr>
              <a:t>استخدام كلمة مرور قوية عند الدخول الى النظام.</a:t>
            </a:r>
          </a:p>
          <a:p>
            <a:pPr marL="514350" indent="-514350" algn="r" rtl="1">
              <a:lnSpc>
                <a:spcPct val="135000"/>
              </a:lnSpc>
              <a:spcBef>
                <a:spcPct val="75000"/>
              </a:spcBef>
              <a:buFont typeface="Wingdings" panose="05000000000000000000" pitchFamily="2" charset="2"/>
              <a:buChar char="ü"/>
            </a:pPr>
            <a:r>
              <a:rPr lang="ar-JO" altLang="en-US" sz="2800" b="1" dirty="0" smtClean="0">
                <a:cs typeface="+mj-cs"/>
              </a:rPr>
              <a:t>اخذ النسخ الاحتياطي.</a:t>
            </a:r>
          </a:p>
          <a:p>
            <a:pPr marL="514350" indent="-514350" algn="r" rtl="1">
              <a:lnSpc>
                <a:spcPct val="135000"/>
              </a:lnSpc>
              <a:spcBef>
                <a:spcPct val="75000"/>
              </a:spcBef>
              <a:buFont typeface="Wingdings" panose="05000000000000000000" pitchFamily="2" charset="2"/>
              <a:buChar char="ü"/>
            </a:pPr>
            <a:r>
              <a:rPr lang="ar-JO" altLang="en-US" sz="2800" b="1" dirty="0" smtClean="0">
                <a:cs typeface="+mj-cs"/>
              </a:rPr>
              <a:t>استخدام برامج الحماية من الفيروسات.</a:t>
            </a:r>
          </a:p>
          <a:p>
            <a:pPr marL="514350" indent="-514350" algn="r" rtl="1">
              <a:lnSpc>
                <a:spcPct val="135000"/>
              </a:lnSpc>
              <a:spcBef>
                <a:spcPct val="75000"/>
              </a:spcBef>
              <a:buFont typeface="Wingdings" panose="05000000000000000000" pitchFamily="2" charset="2"/>
              <a:buChar char="ü"/>
            </a:pPr>
            <a:r>
              <a:rPr lang="ar-JO" altLang="en-US" sz="2800" b="1" dirty="0" smtClean="0">
                <a:cs typeface="+mj-cs"/>
              </a:rPr>
              <a:t>استخدام الجدار الناري.</a:t>
            </a:r>
            <a:endParaRPr lang="en-US" altLang="en-US" sz="2800" b="1" dirty="0">
              <a:cs typeface="+mj-cs"/>
            </a:endParaRPr>
          </a:p>
        </p:txBody>
      </p:sp>
      <p:sp>
        <p:nvSpPr>
          <p:cNvPr id="2" name="Footer Placeholder 1"/>
          <p:cNvSpPr>
            <a:spLocks noGrp="1"/>
          </p:cNvSpPr>
          <p:nvPr>
            <p:ph type="ftr" sz="quarter" idx="11"/>
          </p:nvPr>
        </p:nvSpPr>
        <p:spPr/>
        <p:txBody>
          <a:bodyPr/>
          <a:lstStyle/>
          <a:p>
            <a:r>
              <a:rPr lang="ar-JO" smtClean="0"/>
              <a:t>جامعة فيلادلفيا عمادة التطوير والتعلم عن بعد</a:t>
            </a:r>
            <a:endParaRPr lang="en-US"/>
          </a:p>
        </p:txBody>
      </p:sp>
    </p:spTree>
    <p:extLst>
      <p:ext uri="{BB962C8B-B14F-4D97-AF65-F5344CB8AC3E}">
        <p14:creationId xmlns:p14="http://schemas.microsoft.com/office/powerpoint/2010/main" val="201842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371</TotalTime>
  <Words>1104</Words>
  <Application>Microsoft Office PowerPoint</Application>
  <PresentationFormat>On-screen Show (4:3)</PresentationFormat>
  <Paragraphs>174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hiyam</dc:creator>
  <cp:lastModifiedBy>Ahmad Al-Jayousi</cp:lastModifiedBy>
  <cp:revision>20</cp:revision>
  <cp:lastPrinted>2018-10-07T08:29:25Z</cp:lastPrinted>
  <dcterms:created xsi:type="dcterms:W3CDTF">2018-10-02T11:19:53Z</dcterms:created>
  <dcterms:modified xsi:type="dcterms:W3CDTF">2018-11-07T08:31:41Z</dcterms:modified>
</cp:coreProperties>
</file>